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92254adc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92254ad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92254adc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92254ad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92254adc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92254ad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92254ad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92254ad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a7de246b7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a7de246b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92254adc1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92254adc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92254adc1_5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92254adc1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92254adc1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92254adc1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 name="Google Shape;15;p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 name="Shape 18"/>
        <p:cNvGrpSpPr/>
        <p:nvPr/>
      </p:nvGrpSpPr>
      <p:grpSpPr>
        <a:xfrm>
          <a:off x="0" y="0"/>
          <a:ext cx="0" cy="0"/>
          <a:chOff x="0" y="0"/>
          <a:chExt cx="0" cy="0"/>
        </a:xfrm>
      </p:grpSpPr>
      <p:sp>
        <p:nvSpPr>
          <p:cNvPr id="19" name="Google Shape;19;p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 name="Google Shape;21;p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pic>
        <p:nvPicPr>
          <p:cNvPr descr="C0-HD-BTM.png" id="30" name="Google Shape;30;p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31" name="Google Shape;31;p5"/>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3" name="Google Shape;33;p5"/>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pic>
        <p:nvPicPr>
          <p:cNvPr descr="C0-HD-BTM.png" id="37" name="Google Shape;37;p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38" name="Google Shape;38;p6"/>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0" name="Google Shape;40;p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7"/>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3" name="Google Shape;53;p8"/>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8"/>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5" name="Google Shape;55;p8"/>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6" name="Google Shape;56;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blockgeeks.com/guides/app-coins-protocol-tokens/" TargetMode="External"/><Relationship Id="rId4" Type="http://schemas.openxmlformats.org/officeDocument/2006/relationships/hyperlink" Target="https://blockgeeks.com/guides/audit-smart-contra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libres.uncg.edu/ir/uncg/f/N_Kshetri_Blockchain_Enabled_2018.pdf" TargetMode="External"/><Relationship Id="rId4" Type="http://schemas.openxmlformats.org/officeDocument/2006/relationships/hyperlink" Target="https://www.researchgate.net/profile/Umut_Cabuk/publication/323318041_Towards_Secure_E-Voting_Using_Ethereum_Blockchain/links/5a931e2faca272140565c7e4/Towards-Secure-E-Voting-Using-Ethereum-Blockchain.pdf" TargetMode="External"/><Relationship Id="rId5" Type="http://schemas.openxmlformats.org/officeDocument/2006/relationships/hyperlink" Target="https://skemman.is/bitstream/1946/31161/1/Research-Paper-BBEVS.pdf" TargetMode="External"/><Relationship Id="rId6" Type="http://schemas.openxmlformats.org/officeDocument/2006/relationships/hyperlink" Target="http://budi.rahardjo.id/files/students/rifa/paper.pdf" TargetMode="External"/><Relationship Id="rId7" Type="http://schemas.openxmlformats.org/officeDocument/2006/relationships/hyperlink" Target="https://pdfs.semanticscholar.org/7e8d/c5b93a2ff6fcb4a986e89d23add04f9ac27e.pdf" TargetMode="External"/><Relationship Id="rId8" Type="http://schemas.openxmlformats.org/officeDocument/2006/relationships/hyperlink" Target="https://pdfs.semanticscholar.org/5b6a/0b0ff2c574d9bb8bad9e191b22f44c92add7.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1790700" y="1902898"/>
            <a:ext cx="8610600" cy="129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0000"/>
                </a:solidFill>
              </a:rPr>
              <a:t>E</a:t>
            </a:r>
            <a:r>
              <a:rPr lang="en-US">
                <a:solidFill>
                  <a:srgbClr val="FF0000"/>
                </a:solidFill>
              </a:rPr>
              <a:t>-voting using blockchain</a:t>
            </a:r>
            <a:endParaRPr>
              <a:solidFill>
                <a:srgbClr val="FF0000"/>
              </a:solidFill>
            </a:endParaRPr>
          </a:p>
        </p:txBody>
      </p:sp>
      <p:sp>
        <p:nvSpPr>
          <p:cNvPr id="145" name="Google Shape;145;p19"/>
          <p:cNvSpPr txBox="1"/>
          <p:nvPr>
            <p:ph idx="1" type="body"/>
          </p:nvPr>
        </p:nvSpPr>
        <p:spPr>
          <a:xfrm>
            <a:off x="6241875" y="3589750"/>
            <a:ext cx="4647900" cy="2026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00FF00"/>
                </a:solidFill>
              </a:rPr>
              <a:t>Presented By : Raj Anand </a:t>
            </a:r>
            <a:endParaRPr>
              <a:solidFill>
                <a:srgbClr val="00FF00"/>
              </a:solidFill>
            </a:endParaRPr>
          </a:p>
          <a:p>
            <a:pPr indent="0" lvl="0" marL="0" rtl="0" algn="l">
              <a:spcBef>
                <a:spcPts val="1000"/>
              </a:spcBef>
              <a:spcAft>
                <a:spcPts val="0"/>
              </a:spcAft>
              <a:buNone/>
            </a:pPr>
            <a:r>
              <a:rPr lang="en-US">
                <a:solidFill>
                  <a:srgbClr val="00FF00"/>
                </a:solidFill>
              </a:rPr>
              <a:t>				  Riya Chaplot</a:t>
            </a:r>
            <a:endParaRPr>
              <a:solidFill>
                <a:srgbClr val="00FF00"/>
              </a:solidFill>
            </a:endParaRPr>
          </a:p>
          <a:p>
            <a:pPr indent="0" lvl="0" marL="0" rtl="0" algn="l">
              <a:spcBef>
                <a:spcPts val="1000"/>
              </a:spcBef>
              <a:spcAft>
                <a:spcPts val="0"/>
              </a:spcAft>
              <a:buNone/>
            </a:pPr>
            <a:r>
              <a:rPr lang="en-US">
                <a:solidFill>
                  <a:srgbClr val="00FF00"/>
                </a:solidFill>
              </a:rPr>
              <a:t>				  Rajesh B.T</a:t>
            </a:r>
            <a:endParaRPr>
              <a:solidFill>
                <a:srgbClr val="00FF00"/>
              </a:solidFill>
            </a:endParaRPr>
          </a:p>
          <a:p>
            <a:pPr indent="0" lvl="0" marL="1828800" rtl="0" algn="l">
              <a:spcBef>
                <a:spcPts val="1000"/>
              </a:spcBef>
              <a:spcAft>
                <a:spcPts val="0"/>
              </a:spcAft>
              <a:buNone/>
            </a:pPr>
            <a:r>
              <a:rPr lang="en-US">
                <a:solidFill>
                  <a:srgbClr val="00FF00"/>
                </a:solidFill>
              </a:rPr>
              <a:t>  Prahlad Nayak</a:t>
            </a:r>
            <a:r>
              <a:rPr lang="en-US">
                <a:solidFill>
                  <a:srgbClr val="00FF00"/>
                </a:solidFill>
              </a:rPr>
              <a:t>	</a:t>
            </a:r>
            <a:endParaRPr>
              <a:solidFill>
                <a:srgbClr val="00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p:nvPr/>
        </p:nvSpPr>
        <p:spPr>
          <a:xfrm>
            <a:off x="1524000" y="1450975"/>
            <a:ext cx="9144000" cy="31701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lt1"/>
              </a:buClr>
              <a:buSzPts val="2000"/>
              <a:buFont typeface="Century Gothic"/>
              <a:buAutoNum type="arabicPeriod" startAt="3"/>
            </a:pPr>
            <a:r>
              <a:rPr b="0" i="0" lang="en-US" sz="2000" u="none" cap="none" strike="noStrike">
                <a:solidFill>
                  <a:schemeClr val="lt1"/>
                </a:solidFill>
                <a:latin typeface="Century Gothic"/>
                <a:ea typeface="Century Gothic"/>
                <a:cs typeface="Century Gothic"/>
                <a:sym typeface="Century Gothic"/>
              </a:rPr>
              <a:t>After the user casts his vote, the system will generate an input that contains the voter identification and the hash of the previous vote. This way each input will be unique and ensure that the encrypted output will be unique as well. The encrypted information will be recorded in the block header of each vote cast. It can be encrypted using SHA-256 in which reverse string cannot be generated. Therefore there is no way to retrieve voter’s information.</a:t>
            </a:r>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4.    Once the block is created the information is recorded in corresponding blockchain and gets linked with previously cast vote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2975975" y="54448"/>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4000"/>
              <a:buFont typeface="Century Gothic"/>
              <a:buNone/>
            </a:pPr>
            <a:r>
              <a:rPr lang="en-US"/>
              <a:t>TOOLS IDENTIFIED FOR DOMAIN	</a:t>
            </a:r>
            <a:endParaRPr/>
          </a:p>
        </p:txBody>
      </p:sp>
      <p:sp>
        <p:nvSpPr>
          <p:cNvPr id="223" name="Google Shape;223;p29"/>
          <p:cNvSpPr txBox="1"/>
          <p:nvPr>
            <p:ph idx="1" type="body"/>
          </p:nvPr>
        </p:nvSpPr>
        <p:spPr>
          <a:xfrm>
            <a:off x="685800" y="1521597"/>
            <a:ext cx="11021100" cy="5055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lt1"/>
              </a:buClr>
              <a:buSzPts val="2035"/>
              <a:buNone/>
            </a:pPr>
            <a:r>
              <a:rPr lang="en-US" sz="1900">
                <a:latin typeface="Arial"/>
                <a:ea typeface="Arial"/>
                <a:cs typeface="Arial"/>
                <a:sym typeface="Arial"/>
              </a:rPr>
              <a:t>Solidity is one of the most popular languages used by Blockchain Developers. Influenced by C++, Python, and JavaScript, it was designed to target the Ethereum Virtual Machine(EVM). Solidity is statically typed, supports inheritance, libraries, and complex user-defined types.</a:t>
            </a:r>
            <a:r>
              <a:rPr lang="en-US" sz="1400">
                <a:latin typeface="Arial"/>
                <a:ea typeface="Arial"/>
                <a:cs typeface="Arial"/>
                <a:sym typeface="Arial"/>
              </a:rPr>
              <a:t> </a:t>
            </a:r>
            <a:r>
              <a:rPr lang="en-US" sz="1935"/>
              <a:t> By using Solidity a user can do the following:</a:t>
            </a:r>
            <a:endParaRPr sz="2100"/>
          </a:p>
          <a:p>
            <a:pPr indent="-222250" lvl="0" marL="228600" rtl="0" algn="l">
              <a:lnSpc>
                <a:spcPct val="115000"/>
              </a:lnSpc>
              <a:spcBef>
                <a:spcPts val="1000"/>
              </a:spcBef>
              <a:spcAft>
                <a:spcPts val="0"/>
              </a:spcAft>
              <a:buClr>
                <a:schemeClr val="lt1"/>
              </a:buClr>
              <a:buSzPts val="1935"/>
              <a:buChar char="•"/>
            </a:pPr>
            <a:r>
              <a:rPr lang="en-US" sz="1935"/>
              <a:t>Mine ether tokens</a:t>
            </a:r>
            <a:endParaRPr sz="2100"/>
          </a:p>
          <a:p>
            <a:pPr indent="-222250" lvl="0" marL="228600" rtl="0" algn="l">
              <a:lnSpc>
                <a:spcPct val="115000"/>
              </a:lnSpc>
              <a:spcBef>
                <a:spcPts val="1000"/>
              </a:spcBef>
              <a:spcAft>
                <a:spcPts val="0"/>
              </a:spcAft>
              <a:buClr>
                <a:schemeClr val="lt1"/>
              </a:buClr>
              <a:buSzPts val="1935"/>
              <a:buChar char="•"/>
            </a:pPr>
            <a:r>
              <a:rPr lang="en-US" sz="1935"/>
              <a:t>Transfer</a:t>
            </a:r>
            <a:r>
              <a:rPr lang="en-US" sz="1935" u="sng">
                <a:solidFill>
                  <a:schemeClr val="hlink"/>
                </a:solidFill>
                <a:hlinkClick r:id="rId3"/>
              </a:rPr>
              <a:t> tokens</a:t>
            </a:r>
            <a:r>
              <a:rPr lang="en-US" sz="1935"/>
              <a:t> between addresses</a:t>
            </a:r>
            <a:endParaRPr sz="2100"/>
          </a:p>
          <a:p>
            <a:pPr indent="-222250" lvl="0" marL="228600" rtl="0" algn="l">
              <a:lnSpc>
                <a:spcPct val="115000"/>
              </a:lnSpc>
              <a:spcBef>
                <a:spcPts val="1000"/>
              </a:spcBef>
              <a:spcAft>
                <a:spcPts val="0"/>
              </a:spcAft>
              <a:buClr>
                <a:schemeClr val="lt1"/>
              </a:buClr>
              <a:buSzPts val="1935"/>
              <a:buChar char="•"/>
            </a:pPr>
            <a:r>
              <a:rPr lang="en-US" sz="1935"/>
              <a:t>Create </a:t>
            </a:r>
            <a:r>
              <a:rPr lang="en-US" sz="1935" u="sng">
                <a:solidFill>
                  <a:schemeClr val="hlink"/>
                </a:solidFill>
                <a:hlinkClick r:id="rId4"/>
              </a:rPr>
              <a:t>smart contracts</a:t>
            </a:r>
            <a:r>
              <a:rPr lang="en-US" sz="1935"/>
              <a:t> and execute it on the Ethereum Virtual Machine</a:t>
            </a:r>
            <a:endParaRPr sz="2100"/>
          </a:p>
          <a:p>
            <a:pPr indent="-222250" lvl="0" marL="228600" rtl="0" algn="l">
              <a:lnSpc>
                <a:spcPct val="115000"/>
              </a:lnSpc>
              <a:spcBef>
                <a:spcPts val="1000"/>
              </a:spcBef>
              <a:spcAft>
                <a:spcPts val="0"/>
              </a:spcAft>
              <a:buClr>
                <a:schemeClr val="lt1"/>
              </a:buClr>
              <a:buSzPts val="1935"/>
              <a:buChar char="•"/>
            </a:pPr>
            <a:r>
              <a:rPr lang="en-US" sz="1935"/>
              <a:t>Explore the block history</a:t>
            </a:r>
            <a:endParaRPr sz="1935"/>
          </a:p>
          <a:p>
            <a:pPr indent="0" lvl="0" marL="0" rtl="0" algn="l">
              <a:lnSpc>
                <a:spcPct val="115000"/>
              </a:lnSpc>
              <a:spcBef>
                <a:spcPts val="0"/>
              </a:spcBef>
              <a:spcAft>
                <a:spcPts val="0"/>
              </a:spcAft>
              <a:buNone/>
            </a:pPr>
            <a:r>
              <a:rPr lang="en-US" sz="1900">
                <a:latin typeface="Arial"/>
                <a:ea typeface="Arial"/>
                <a:cs typeface="Arial"/>
                <a:sym typeface="Arial"/>
              </a:rPr>
              <a:t>Solidity supports the OOP paradigm and is most commonly used for writing smart contracts. With Solidity, Blockchain Developers can write applications that can execute self-enforcing business logic embodied in smart contracts, thereby leaving a non-repudiable, and authoritative record of transactions. This comes in handy for creating contracts for voting, crowdfunding, multi-signature wallets, and blind auctions.</a:t>
            </a:r>
            <a:endParaRPr sz="1900">
              <a:latin typeface="Arial"/>
              <a:ea typeface="Arial"/>
              <a:cs typeface="Arial"/>
              <a:sym typeface="Arial"/>
            </a:endParaRPr>
          </a:p>
          <a:p>
            <a:pPr indent="0" lvl="0" marL="0" rtl="0" algn="l">
              <a:lnSpc>
                <a:spcPct val="115000"/>
              </a:lnSpc>
              <a:spcBef>
                <a:spcPts val="2300"/>
              </a:spcBef>
              <a:spcAft>
                <a:spcPts val="0"/>
              </a:spcAft>
              <a:buClr>
                <a:schemeClr val="lt1"/>
              </a:buClr>
              <a:buSzPts val="2035"/>
              <a:buNone/>
            </a:pPr>
            <a:r>
              <a:t/>
            </a:r>
            <a:endParaRPr sz="1935"/>
          </a:p>
          <a:p>
            <a:pPr indent="-99377" lvl="0" marL="228600" rtl="0" algn="l">
              <a:lnSpc>
                <a:spcPct val="115000"/>
              </a:lnSpc>
              <a:spcBef>
                <a:spcPts val="1000"/>
              </a:spcBef>
              <a:spcAft>
                <a:spcPts val="0"/>
              </a:spcAft>
              <a:buClr>
                <a:schemeClr val="lt1"/>
              </a:buClr>
              <a:buSzPts val="2035"/>
              <a:buNone/>
            </a:pPr>
            <a:r>
              <a:t/>
            </a:r>
            <a:endParaRPr sz="193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1497075" y="335723"/>
            <a:ext cx="8610600" cy="129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Architecture </a:t>
            </a:r>
            <a:endParaRPr/>
          </a:p>
        </p:txBody>
      </p:sp>
      <p:pic>
        <p:nvPicPr>
          <p:cNvPr id="229" name="Google Shape;229;p30"/>
          <p:cNvPicPr preferRelativeResize="0"/>
          <p:nvPr/>
        </p:nvPicPr>
        <p:blipFill>
          <a:blip r:embed="rId3">
            <a:alphaModFix/>
          </a:blip>
          <a:stretch>
            <a:fillRect/>
          </a:stretch>
        </p:blipFill>
        <p:spPr>
          <a:xfrm>
            <a:off x="2456275" y="1722000"/>
            <a:ext cx="6692199" cy="459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341825" y="322348"/>
            <a:ext cx="8610600" cy="129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Flowchart</a:t>
            </a:r>
            <a:endParaRPr/>
          </a:p>
        </p:txBody>
      </p:sp>
      <p:pic>
        <p:nvPicPr>
          <p:cNvPr id="235" name="Google Shape;235;p31"/>
          <p:cNvPicPr preferRelativeResize="0"/>
          <p:nvPr/>
        </p:nvPicPr>
        <p:blipFill>
          <a:blip r:embed="rId3">
            <a:alphaModFix/>
          </a:blip>
          <a:stretch>
            <a:fillRect/>
          </a:stretch>
        </p:blipFill>
        <p:spPr>
          <a:xfrm>
            <a:off x="1556150" y="1475850"/>
            <a:ext cx="8947550" cy="503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1790700" y="123898"/>
            <a:ext cx="8610600" cy="129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Implementation</a:t>
            </a:r>
            <a:endParaRPr/>
          </a:p>
        </p:txBody>
      </p:sp>
      <p:sp>
        <p:nvSpPr>
          <p:cNvPr id="241" name="Google Shape;241;p32"/>
          <p:cNvSpPr txBox="1"/>
          <p:nvPr>
            <p:ph idx="1" type="body"/>
          </p:nvPr>
        </p:nvSpPr>
        <p:spPr>
          <a:xfrm>
            <a:off x="632225" y="1416900"/>
            <a:ext cx="5395200" cy="5280300"/>
          </a:xfrm>
          <a:prstGeom prst="rect">
            <a:avLst/>
          </a:prstGeom>
        </p:spPr>
        <p:txBody>
          <a:bodyPr anchorCtr="0" anchor="t" bIns="45700" lIns="91425" spcFirstLastPara="1" rIns="91425" wrap="square" tIns="45700">
            <a:noAutofit/>
          </a:bodyPr>
          <a:lstStyle/>
          <a:p>
            <a:pPr indent="0" lvl="0" marL="0" rtl="0" algn="l">
              <a:lnSpc>
                <a:spcPct val="142857"/>
              </a:lnSpc>
              <a:spcBef>
                <a:spcPts val="0"/>
              </a:spcBef>
              <a:spcAft>
                <a:spcPts val="0"/>
              </a:spcAft>
              <a:buNone/>
            </a:pPr>
            <a:r>
              <a:rPr lang="en-US" sz="1100">
                <a:latin typeface="Courier New"/>
                <a:ea typeface="Courier New"/>
                <a:cs typeface="Courier New"/>
                <a:sym typeface="Courier New"/>
              </a:rPr>
              <a:t>pragma solidity ^0.5.0;</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contract Election{</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struct Candidate {</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uint id;</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string name;</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uint voteCount;</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mapping(address =&gt; bool) public voters;</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mapping(uint =&gt; Candidate) public candidates;</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uint public candidatesCount;</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event votedEvent (</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uint indexed _candidateId</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 </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constructor() public{</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addCandidate("Candidate 1");   </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addCandidate("Candidate 2");</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function addCandidate (string memory _name) private {</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candidatesCount ++;</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candidates[candidatesCount] = Candidate(candidatesCount, _name, 0);</a:t>
            </a:r>
            <a:endParaRPr sz="1100">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1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US" sz="1100">
                <a:solidFill>
                  <a:srgbClr val="24292E"/>
                </a:solidFill>
                <a:highlight>
                  <a:srgbClr val="FFFFFF"/>
                </a:highlight>
                <a:latin typeface="Courier New"/>
                <a:ea typeface="Courier New"/>
                <a:cs typeface="Courier New"/>
                <a:sym typeface="Courier New"/>
              </a:rPr>
              <a:t>   </a:t>
            </a:r>
            <a:endParaRPr sz="2400"/>
          </a:p>
        </p:txBody>
      </p:sp>
      <p:sp>
        <p:nvSpPr>
          <p:cNvPr id="242" name="Google Shape;242;p32"/>
          <p:cNvSpPr txBox="1"/>
          <p:nvPr/>
        </p:nvSpPr>
        <p:spPr>
          <a:xfrm>
            <a:off x="6389200" y="1326050"/>
            <a:ext cx="5237100" cy="52803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function vote (uint _candidateId) public {</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 require that they haven't voted before</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require(!voters[msg.sender]);</a:t>
            </a:r>
            <a:endParaRPr sz="11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 require a valid candidate</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require(_candidateId &gt; 0 &amp;&amp; _candidateId &lt;= candidatesCount);</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 record that voter has voted</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voters[msg.sender] = true;</a:t>
            </a:r>
            <a:endParaRPr sz="11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 update candidate vote Count</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candidates[_candidateId].voteCount ++;</a:t>
            </a:r>
            <a:endParaRPr sz="11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 trigger voted event</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emit votedEvent(_candidateId);</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   }</a:t>
            </a:r>
            <a:endParaRPr sz="1100">
              <a:solidFill>
                <a:schemeClr val="lt1"/>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en-US" sz="1100">
                <a:solidFill>
                  <a:schemeClr val="lt1"/>
                </a:solidFill>
                <a:latin typeface="Courier New"/>
                <a:ea typeface="Courier New"/>
                <a:cs typeface="Courier New"/>
                <a:sym typeface="Courier New"/>
              </a:rPr>
              <a:t>}</a:t>
            </a:r>
            <a:endParaRPr sz="1100">
              <a:solidFill>
                <a:schemeClr val="lt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100"/>
              <a:buFont typeface="Arial"/>
              <a:buNone/>
            </a:pPr>
            <a:r>
              <a:t/>
            </a:r>
            <a:endParaRPr sz="11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2895600" y="764373"/>
            <a:ext cx="8610600" cy="12930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248" name="Google Shape;248;p33"/>
          <p:cNvSpPr txBox="1"/>
          <p:nvPr>
            <p:ph idx="1" type="body"/>
          </p:nvPr>
        </p:nvSpPr>
        <p:spPr>
          <a:xfrm>
            <a:off x="685800" y="2194560"/>
            <a:ext cx="10820400" cy="402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1790700" y="193898"/>
            <a:ext cx="8610600" cy="129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a:t>
            </a:r>
            <a:endParaRPr/>
          </a:p>
        </p:txBody>
      </p:sp>
      <p:sp>
        <p:nvSpPr>
          <p:cNvPr id="254" name="Google Shape;254;p34"/>
          <p:cNvSpPr txBox="1"/>
          <p:nvPr>
            <p:ph idx="1" type="body"/>
          </p:nvPr>
        </p:nvSpPr>
        <p:spPr>
          <a:xfrm>
            <a:off x="685800" y="2194560"/>
            <a:ext cx="10820400" cy="402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a:t>
            </a:r>
            <a:endParaRPr/>
          </a:p>
        </p:txBody>
      </p:sp>
      <p:pic>
        <p:nvPicPr>
          <p:cNvPr id="255" name="Google Shape;255;p34"/>
          <p:cNvPicPr preferRelativeResize="0"/>
          <p:nvPr/>
        </p:nvPicPr>
        <p:blipFill>
          <a:blip r:embed="rId3">
            <a:alphaModFix/>
          </a:blip>
          <a:stretch>
            <a:fillRect/>
          </a:stretch>
        </p:blipFill>
        <p:spPr>
          <a:xfrm>
            <a:off x="1878988" y="1206750"/>
            <a:ext cx="8809075" cy="4686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2895600" y="764373"/>
            <a:ext cx="8610600" cy="12930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261" name="Google Shape;261;p35"/>
          <p:cNvSpPr txBox="1"/>
          <p:nvPr>
            <p:ph idx="1" type="body"/>
          </p:nvPr>
        </p:nvSpPr>
        <p:spPr>
          <a:xfrm>
            <a:off x="685800" y="2194560"/>
            <a:ext cx="10820400" cy="402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62" name="Google Shape;262;p35"/>
          <p:cNvPicPr preferRelativeResize="0"/>
          <p:nvPr/>
        </p:nvPicPr>
        <p:blipFill>
          <a:blip r:embed="rId3">
            <a:alphaModFix/>
          </a:blip>
          <a:stretch>
            <a:fillRect/>
          </a:stretch>
        </p:blipFill>
        <p:spPr>
          <a:xfrm>
            <a:off x="4139406" y="0"/>
            <a:ext cx="3913188"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1790700" y="750973"/>
            <a:ext cx="8610600" cy="129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a:t>
            </a:r>
            <a:endParaRPr/>
          </a:p>
        </p:txBody>
      </p:sp>
      <p:sp>
        <p:nvSpPr>
          <p:cNvPr id="268" name="Google Shape;268;p36"/>
          <p:cNvSpPr txBox="1"/>
          <p:nvPr>
            <p:ph idx="1" type="body"/>
          </p:nvPr>
        </p:nvSpPr>
        <p:spPr>
          <a:xfrm>
            <a:off x="685800" y="2194560"/>
            <a:ext cx="10820400" cy="402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69" name="Google Shape;269;p36"/>
          <p:cNvPicPr preferRelativeResize="0"/>
          <p:nvPr/>
        </p:nvPicPr>
        <p:blipFill>
          <a:blip r:embed="rId3">
            <a:alphaModFix/>
          </a:blip>
          <a:stretch>
            <a:fillRect/>
          </a:stretch>
        </p:blipFill>
        <p:spPr>
          <a:xfrm>
            <a:off x="2233200" y="2103412"/>
            <a:ext cx="7906150" cy="4206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4000"/>
              <a:buFont typeface="Century Gothic"/>
              <a:buNone/>
            </a:pPr>
            <a:r>
              <a:rPr lang="en-US"/>
              <a:t>REFERENCES	</a:t>
            </a:r>
            <a:endParaRPr/>
          </a:p>
        </p:txBody>
      </p:sp>
      <p:sp>
        <p:nvSpPr>
          <p:cNvPr id="275" name="Google Shape;275;p3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lt1"/>
              </a:buClr>
              <a:buSzPts val="2200"/>
              <a:buChar char="•"/>
            </a:pPr>
            <a:r>
              <a:rPr lang="en-US" u="sng">
                <a:solidFill>
                  <a:schemeClr val="hlink"/>
                </a:solidFill>
                <a:hlinkClick r:id="rId3"/>
              </a:rPr>
              <a:t>https://libres.uncg.edu/ir/uncg/f/N_Kshetri_Blockchain_Enabled_2018.pdf</a:t>
            </a:r>
            <a:endParaRPr/>
          </a:p>
          <a:p>
            <a:pPr indent="-228600" lvl="0" marL="228600" rtl="0" algn="l">
              <a:lnSpc>
                <a:spcPct val="80000"/>
              </a:lnSpc>
              <a:spcBef>
                <a:spcPts val="1000"/>
              </a:spcBef>
              <a:spcAft>
                <a:spcPts val="0"/>
              </a:spcAft>
              <a:buClr>
                <a:schemeClr val="lt1"/>
              </a:buClr>
              <a:buSzPts val="2200"/>
              <a:buChar char="•"/>
            </a:pPr>
            <a:r>
              <a:rPr lang="en-US" u="sng">
                <a:solidFill>
                  <a:schemeClr val="hlink"/>
                </a:solidFill>
                <a:hlinkClick r:id="rId4"/>
              </a:rPr>
              <a:t>https://www.researchgate.net/profile/Umut_Cabuk/publication/323318041_Towards_Secure_E-Voting_Using_Ethereum_Blockchain/links/5a931e2faca272140565c7e4/Towards-Secure-E-Voting-Using-Ethereum-Blockchain.pdf</a:t>
            </a:r>
            <a:endParaRPr/>
          </a:p>
          <a:p>
            <a:pPr indent="-228600" lvl="0" marL="228600" rtl="0" algn="l">
              <a:lnSpc>
                <a:spcPct val="80000"/>
              </a:lnSpc>
              <a:spcBef>
                <a:spcPts val="1000"/>
              </a:spcBef>
              <a:spcAft>
                <a:spcPts val="0"/>
              </a:spcAft>
              <a:buClr>
                <a:schemeClr val="lt1"/>
              </a:buClr>
              <a:buSzPts val="2200"/>
              <a:buChar char="•"/>
            </a:pPr>
            <a:r>
              <a:rPr lang="en-US" u="sng">
                <a:solidFill>
                  <a:schemeClr val="hlink"/>
                </a:solidFill>
                <a:hlinkClick r:id="rId5"/>
              </a:rPr>
              <a:t>https://skemman.is/bitstream/1946/31161/1/Research-Paper-BBEVS.pdf</a:t>
            </a:r>
            <a:endParaRPr/>
          </a:p>
          <a:p>
            <a:pPr indent="-228600" lvl="0" marL="228600" rtl="0" algn="l">
              <a:lnSpc>
                <a:spcPct val="80000"/>
              </a:lnSpc>
              <a:spcBef>
                <a:spcPts val="1000"/>
              </a:spcBef>
              <a:spcAft>
                <a:spcPts val="0"/>
              </a:spcAft>
              <a:buClr>
                <a:schemeClr val="lt1"/>
              </a:buClr>
              <a:buSzPts val="2200"/>
              <a:buChar char="•"/>
            </a:pPr>
            <a:r>
              <a:rPr lang="en-US" u="sng">
                <a:solidFill>
                  <a:schemeClr val="hlink"/>
                </a:solidFill>
                <a:hlinkClick r:id="rId6"/>
              </a:rPr>
              <a:t>http://budi.rahardjo.id/files/students/rifa/paper.pdf</a:t>
            </a:r>
            <a:endParaRPr/>
          </a:p>
          <a:p>
            <a:pPr indent="-228600" lvl="0" marL="228600" rtl="0" algn="l">
              <a:lnSpc>
                <a:spcPct val="80000"/>
              </a:lnSpc>
              <a:spcBef>
                <a:spcPts val="1000"/>
              </a:spcBef>
              <a:spcAft>
                <a:spcPts val="0"/>
              </a:spcAft>
              <a:buClr>
                <a:schemeClr val="lt1"/>
              </a:buClr>
              <a:buSzPts val="2200"/>
              <a:buChar char="•"/>
            </a:pPr>
            <a:r>
              <a:rPr lang="en-US" u="sng">
                <a:solidFill>
                  <a:schemeClr val="hlink"/>
                </a:solidFill>
                <a:hlinkClick r:id="rId7"/>
              </a:rPr>
              <a:t>https://pdfs.semanticscholar.org/7e8d/c5b93a2ff6fcb4a986e89d23add04f9ac27e.pdf</a:t>
            </a:r>
            <a:endParaRPr/>
          </a:p>
          <a:p>
            <a:pPr indent="-228600" lvl="0" marL="228600" rtl="0" algn="l">
              <a:lnSpc>
                <a:spcPct val="80000"/>
              </a:lnSpc>
              <a:spcBef>
                <a:spcPts val="1000"/>
              </a:spcBef>
              <a:spcAft>
                <a:spcPts val="0"/>
              </a:spcAft>
              <a:buClr>
                <a:schemeClr val="lt1"/>
              </a:buClr>
              <a:buSzPts val="2200"/>
              <a:buChar char="•"/>
            </a:pPr>
            <a:r>
              <a:rPr lang="en-US" u="sng">
                <a:solidFill>
                  <a:schemeClr val="hlink"/>
                </a:solidFill>
                <a:hlinkClick r:id="rId8"/>
              </a:rPr>
              <a:t>https://pdfs.semanticscholar.org/5b6a/0b0ff2c574d9bb8bad9e191b22f44c92add7.pdf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1790700" y="827885"/>
            <a:ext cx="8610600" cy="129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lang="en-US"/>
              <a:t>PROBLEM STATEMENT</a:t>
            </a:r>
            <a:endParaRPr/>
          </a:p>
        </p:txBody>
      </p:sp>
      <p:sp>
        <p:nvSpPr>
          <p:cNvPr id="151" name="Google Shape;151;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200"/>
              <a:buNone/>
            </a:pPr>
            <a:r>
              <a:rPr lang="en-US"/>
              <a:t>1.   We are facing a lot of problems in our day to day life for example, Democratic voting is a crucial and serious event in any country. The most common way in which a country votes is through a paper based system.But with  the use of blockchains a secure and robust system for 4 digital voting can be devised. This report outlines our idea of how blockchain technology could be used to implement a secure digital voting system. </a:t>
            </a:r>
            <a:endParaRPr/>
          </a:p>
          <a:p>
            <a:pPr indent="0" lvl="0" marL="0" rtl="0" algn="l">
              <a:lnSpc>
                <a:spcPct val="90000"/>
              </a:lnSpc>
              <a:spcBef>
                <a:spcPts val="1000"/>
              </a:spcBef>
              <a:spcAft>
                <a:spcPts val="0"/>
              </a:spcAft>
              <a:buClr>
                <a:schemeClr val="lt1"/>
              </a:buClr>
              <a:buSzPts val="2200"/>
              <a:buNone/>
            </a:pPr>
            <a:r>
              <a:rPr lang="en-US"/>
              <a:t>2.   After the first point that refers to ideality of problem statement we should now see its reality so nowadays </a:t>
            </a:r>
            <a:r>
              <a:rPr lang="en-US"/>
              <a:t>blockchain</a:t>
            </a:r>
            <a:r>
              <a:rPr lang="en-US"/>
              <a:t> is used Blockchain has often been described as a solution in search of problem, but the technology is slowly moving out of research labs and into real-world applications to creating a growing global market that Research and Markets expects to rise from $80 million this year to more than $2.3 billion by 2023.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1790711" y="711935"/>
            <a:ext cx="8610600" cy="129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lang="en-US"/>
              <a:t>PROBLEM STATEMENT </a:t>
            </a:r>
            <a:endParaRPr/>
          </a:p>
        </p:txBody>
      </p:sp>
      <p:sp>
        <p:nvSpPr>
          <p:cNvPr id="157" name="Google Shape;157;p2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200"/>
              <a:buChar char="•"/>
            </a:pPr>
            <a:r>
              <a:rPr lang="en-US"/>
              <a:t>3.As Blockchain is helping the voting system to be digital and make it useful for us .Moreover ,Blockchain can readily be applied to real estate information and Blockchain can improve health care services. With patient health records in a blockchain environment, all the healthcare providers in a person’s network can receive permission, once verified, to access, view and update the same, single record of that person’s history. So if block chains are not used so we have to face consequences about these day to day functions .</a:t>
            </a:r>
            <a:endParaRPr/>
          </a:p>
          <a:p>
            <a:pPr indent="-228600" lvl="0" marL="228600" rtl="0" algn="l">
              <a:lnSpc>
                <a:spcPct val="90000"/>
              </a:lnSpc>
              <a:spcBef>
                <a:spcPts val="1000"/>
              </a:spcBef>
              <a:spcAft>
                <a:spcPts val="0"/>
              </a:spcAft>
              <a:buClr>
                <a:schemeClr val="lt1"/>
              </a:buClr>
              <a:buSzPts val="2200"/>
              <a:buChar char="•"/>
            </a:pPr>
            <a:r>
              <a:rPr lang="en-US"/>
              <a:t>4.For our design we tried to create a system that doesn’t entirely replace the current voting but rather integrates within a current system. We decided to do this to allow for as many different ways to vote as possible, this is so voting can be accessed by the majority of the population.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442815" y="901532"/>
            <a:ext cx="8610600" cy="129302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lang="en-US"/>
              <a:t>DOMAIN KNOWLEDGE</a:t>
            </a:r>
            <a:endParaRPr/>
          </a:p>
        </p:txBody>
      </p:sp>
      <p:sp>
        <p:nvSpPr>
          <p:cNvPr id="163" name="Google Shape;163;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200"/>
              <a:buChar char="•"/>
            </a:pPr>
            <a:r>
              <a:rPr lang="en-US"/>
              <a:t>Domain knowledge is knowledge about the environment in which the target system operates.In this we are talking about blockchain so,we should know in what fields this system works---Blockchains permit to store information in a tamper-resistant and irrevocable manner by reverting to distributed computing and cryptographic technologies. The primary purpose is to keep track of the ownership of tangible and intangible assets.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945931" y="764373"/>
            <a:ext cx="10560269" cy="129302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4000"/>
              <a:buFont typeface="Century Gothic"/>
              <a:buNone/>
            </a:pPr>
            <a:r>
              <a:rPr lang="en-US"/>
              <a:t>TECHNICAL PAPERS REFERRED </a:t>
            </a:r>
            <a:r>
              <a:rPr lang="en-US"/>
              <a:t>EXCERPTS</a:t>
            </a:r>
            <a:endParaRPr/>
          </a:p>
        </p:txBody>
      </p:sp>
      <p:sp>
        <p:nvSpPr>
          <p:cNvPr id="169" name="Google Shape;169;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200"/>
              <a:buNone/>
            </a:pPr>
            <a:r>
              <a:rPr lang="en-US"/>
              <a:t>Blockchain-enabled e-voting (BEV) could reduce voter fraud and increase voter access. Eligible voters cast a ballot anonymously using a computer or smartphone. BEV uses an encrypted key and tamper-proof personal IDs.</a:t>
            </a:r>
            <a:endParaRPr/>
          </a:p>
          <a:p>
            <a:pPr indent="0" lvl="0" marL="0" rtl="0" algn="l">
              <a:lnSpc>
                <a:spcPct val="90000"/>
              </a:lnSpc>
              <a:spcBef>
                <a:spcPts val="1000"/>
              </a:spcBef>
              <a:spcAft>
                <a:spcPts val="0"/>
              </a:spcAft>
              <a:buClr>
                <a:schemeClr val="lt1"/>
              </a:buClr>
              <a:buSzPts val="2200"/>
              <a:buNone/>
            </a:pPr>
            <a:r>
              <a:t/>
            </a:r>
            <a:endParaRPr/>
          </a:p>
          <a:p>
            <a:pPr indent="0" lvl="0" marL="0" rtl="0" algn="l">
              <a:lnSpc>
                <a:spcPct val="90000"/>
              </a:lnSpc>
              <a:spcBef>
                <a:spcPts val="1000"/>
              </a:spcBef>
              <a:spcAft>
                <a:spcPts val="0"/>
              </a:spcAft>
              <a:buClr>
                <a:schemeClr val="lt1"/>
              </a:buClr>
              <a:buSzPts val="2200"/>
              <a:buNone/>
            </a:pPr>
            <a:r>
              <a:rPr lang="en-US"/>
              <a:t>E-voting is among the key public sectors that can be disrupted by blockchain technology.1 The idea in blockchain-enabled e-voting (BEV) is simple. To use a digital-currency analogy, BEV issues each voter a “wallet” containing a user credential. Each voter gets a single “coin” representing one opportunity to vote. Casting a vote transfers the voter’s coin to a candidate’s wallet. A voter can spend his or her coin only once. However, voters can change their vote before a preset deadline.</a:t>
            </a:r>
            <a:endParaRPr/>
          </a:p>
          <a:p>
            <a:pPr indent="0" lvl="0" marL="0" rtl="0" algn="l">
              <a:lnSpc>
                <a:spcPct val="90000"/>
              </a:lnSpc>
              <a:spcBef>
                <a:spcPts val="1000"/>
              </a:spcBef>
              <a:spcAft>
                <a:spcPts val="0"/>
              </a:spcAft>
              <a:buClr>
                <a:schemeClr val="lt1"/>
              </a:buClr>
              <a:buSzPts val="2200"/>
              <a:buNone/>
            </a:pPr>
            <a:r>
              <a:t/>
            </a:r>
            <a:endParaRPr/>
          </a:p>
          <a:p>
            <a:pPr indent="0" lvl="0" marL="0" rtl="0" algn="l">
              <a:lnSpc>
                <a:spcPct val="90000"/>
              </a:lnSpc>
              <a:spcBef>
                <a:spcPts val="1000"/>
              </a:spcBef>
              <a:spcAft>
                <a:spcPts val="0"/>
              </a:spcAft>
              <a:buClr>
                <a:schemeClr val="lt1"/>
              </a:buClr>
              <a:buSzPts val="2200"/>
              <a:buNone/>
            </a:pPr>
            <a:r>
              <a:t/>
            </a:r>
            <a:endParaRPr/>
          </a:p>
          <a:p>
            <a:pPr indent="0" lvl="0" marL="0" rtl="0" algn="l">
              <a:lnSpc>
                <a:spcPct val="90000"/>
              </a:lnSpc>
              <a:spcBef>
                <a:spcPts val="1000"/>
              </a:spcBef>
              <a:spcAft>
                <a:spcPts val="0"/>
              </a:spcAft>
              <a:buClr>
                <a:schemeClr val="lt1"/>
              </a:buClr>
              <a:buSzPts val="2200"/>
              <a:buNone/>
            </a:pPr>
            <a:r>
              <a:t/>
            </a:r>
            <a:endParaRPr/>
          </a:p>
          <a:p>
            <a:pPr indent="0" lvl="0" marL="0" rtl="0" algn="l">
              <a:lnSpc>
                <a:spcPct val="90000"/>
              </a:lnSpc>
              <a:spcBef>
                <a:spcPts val="1000"/>
              </a:spcBef>
              <a:spcAft>
                <a:spcPts val="0"/>
              </a:spcAft>
              <a:buClr>
                <a:schemeClr val="lt1"/>
              </a:buClr>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1324303" y="764373"/>
            <a:ext cx="10181897" cy="129302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4000"/>
              <a:buFont typeface="Century Gothic"/>
              <a:buNone/>
            </a:pPr>
            <a:r>
              <a:rPr lang="en-US"/>
              <a:t>TECHNICAL PAPERS REFERRED EXCERPTS</a:t>
            </a:r>
            <a:endParaRPr/>
          </a:p>
        </p:txBody>
      </p:sp>
      <p:sp>
        <p:nvSpPr>
          <p:cNvPr id="175" name="Google Shape;175;p24"/>
          <p:cNvSpPr txBox="1"/>
          <p:nvPr>
            <p:ph idx="1" type="body"/>
          </p:nvPr>
        </p:nvSpPr>
        <p:spPr>
          <a:xfrm>
            <a:off x="685800" y="2501462"/>
            <a:ext cx="10820400" cy="37172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200"/>
              <a:buNone/>
            </a:pPr>
            <a:r>
              <a:rPr lang="en-US"/>
              <a:t>A blockchain is simply a cryptographically verifiable list of data. One of the reasons for the enthusiasm around the blockchain is that databases do not have any cryptographic guarantees of integrity, guarantees that are necessary for any database operating in an adversarial environment.</a:t>
            </a:r>
            <a:endParaRPr/>
          </a:p>
          <a:p>
            <a:pPr indent="0" lvl="0" marL="0" rtl="0" algn="l">
              <a:lnSpc>
                <a:spcPct val="90000"/>
              </a:lnSpc>
              <a:spcBef>
                <a:spcPts val="1000"/>
              </a:spcBef>
              <a:spcAft>
                <a:spcPts val="0"/>
              </a:spcAft>
              <a:buClr>
                <a:schemeClr val="lt1"/>
              </a:buClr>
              <a:buSzPts val="2200"/>
              <a:buNone/>
            </a:pPr>
            <a:r>
              <a:t/>
            </a:r>
            <a:endParaRPr/>
          </a:p>
          <a:p>
            <a:pPr indent="0" lvl="0" marL="0" rtl="0" algn="l">
              <a:lnSpc>
                <a:spcPct val="90000"/>
              </a:lnSpc>
              <a:spcBef>
                <a:spcPts val="1000"/>
              </a:spcBef>
              <a:spcAft>
                <a:spcPts val="0"/>
              </a:spcAft>
              <a:buClr>
                <a:schemeClr val="lt1"/>
              </a:buClr>
              <a:buSzPts val="2200"/>
              <a:buNone/>
            </a:pPr>
            <a:r>
              <a:rPr lang="en-US"/>
              <a:t>With Bitcoin and variants being developed by practitioners rather than cryptographers, the trust tends to be put not in formal proofs and properties but in practical resistance to attacks based on common knowledge and experience by practitioners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1258957" y="768625"/>
            <a:ext cx="10247243" cy="1288775"/>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3600"/>
              <a:buFont typeface="Century Gothic"/>
              <a:buNone/>
            </a:pPr>
            <a:r>
              <a:rPr lang="en-US" sz="3600"/>
              <a:t>METHODOLOGY TO IMPLEMENT </a:t>
            </a:r>
            <a:r>
              <a:rPr lang="en-US" sz="3600">
                <a:solidFill>
                  <a:srgbClr val="FF0000"/>
                </a:solidFill>
              </a:rPr>
              <a:t>E-VOTING</a:t>
            </a:r>
            <a:r>
              <a:rPr lang="en-US" sz="3600"/>
              <a:t> USING BLOCKCHAIN</a:t>
            </a:r>
            <a:endParaRPr/>
          </a:p>
        </p:txBody>
      </p:sp>
      <p:sp>
        <p:nvSpPr>
          <p:cNvPr id="181" name="Google Shape;181;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2200"/>
              <a:buChar char="•"/>
            </a:pPr>
            <a:r>
              <a:rPr lang="en-US"/>
              <a:t>This method has 5 main requirements</a:t>
            </a:r>
            <a:endParaRPr/>
          </a:p>
          <a:p>
            <a:pPr indent="-457200" lvl="0" marL="457200" rtl="0" algn="l">
              <a:lnSpc>
                <a:spcPct val="150000"/>
              </a:lnSpc>
              <a:spcBef>
                <a:spcPts val="1000"/>
              </a:spcBef>
              <a:spcAft>
                <a:spcPts val="0"/>
              </a:spcAft>
              <a:buClr>
                <a:schemeClr val="lt1"/>
              </a:buClr>
              <a:buSzPts val="2200"/>
              <a:buFont typeface="Century Gothic"/>
              <a:buAutoNum type="arabicPeriod"/>
            </a:pPr>
            <a:r>
              <a:rPr lang="en-US"/>
              <a:t>AUTHENTICATION(already registered people can cast a vote)</a:t>
            </a:r>
            <a:endParaRPr/>
          </a:p>
          <a:p>
            <a:pPr indent="-457200" lvl="0" marL="457200" rtl="0" algn="l">
              <a:lnSpc>
                <a:spcPct val="150000"/>
              </a:lnSpc>
              <a:spcBef>
                <a:spcPts val="1000"/>
              </a:spcBef>
              <a:spcAft>
                <a:spcPts val="0"/>
              </a:spcAft>
              <a:buClr>
                <a:schemeClr val="lt1"/>
              </a:buClr>
              <a:buSzPts val="2200"/>
              <a:buFont typeface="Century Gothic"/>
              <a:buAutoNum type="arabicPeriod"/>
            </a:pPr>
            <a:r>
              <a:rPr lang="en-US"/>
              <a:t>ANONYMITY(voter will remain anonymous)</a:t>
            </a:r>
            <a:endParaRPr/>
          </a:p>
          <a:p>
            <a:pPr indent="-457200" lvl="0" marL="457200" rtl="0" algn="l">
              <a:lnSpc>
                <a:spcPct val="150000"/>
              </a:lnSpc>
              <a:spcBef>
                <a:spcPts val="1000"/>
              </a:spcBef>
              <a:spcAft>
                <a:spcPts val="0"/>
              </a:spcAft>
              <a:buClr>
                <a:schemeClr val="lt1"/>
              </a:buClr>
              <a:buSzPts val="2200"/>
              <a:buFont typeface="Century Gothic"/>
              <a:buAutoNum type="arabicPeriod"/>
            </a:pPr>
            <a:r>
              <a:rPr lang="en-US"/>
              <a:t>ACCURACY(every vote has to be counted)</a:t>
            </a:r>
            <a:endParaRPr/>
          </a:p>
          <a:p>
            <a:pPr indent="-457200" lvl="0" marL="457200" rtl="0" algn="l">
              <a:lnSpc>
                <a:spcPct val="150000"/>
              </a:lnSpc>
              <a:spcBef>
                <a:spcPts val="1000"/>
              </a:spcBef>
              <a:spcAft>
                <a:spcPts val="0"/>
              </a:spcAft>
              <a:buClr>
                <a:schemeClr val="lt1"/>
              </a:buClr>
              <a:buSzPts val="2200"/>
              <a:buFont typeface="Century Gothic"/>
              <a:buAutoNum type="arabicPeriod"/>
            </a:pPr>
            <a:r>
              <a:rPr lang="en-US"/>
              <a:t>VERIFIABILITY(to ensure the votes are counted)</a:t>
            </a:r>
            <a:endParaRPr/>
          </a:p>
          <a:p>
            <a:pPr indent="-457200" lvl="0" marL="457200" rtl="0" algn="l">
              <a:lnSpc>
                <a:spcPct val="150000"/>
              </a:lnSpc>
              <a:spcBef>
                <a:spcPts val="1000"/>
              </a:spcBef>
              <a:spcAft>
                <a:spcPts val="0"/>
              </a:spcAft>
              <a:buSzPts val="2200"/>
              <a:buFont typeface="Century Gothic"/>
              <a:buAutoNum type="arabicPeriod"/>
            </a:pPr>
            <a:r>
              <a:rPr lang="en-US"/>
              <a:t>FLEXIBILITY AND MOBILITY</a:t>
            </a:r>
            <a:endParaRPr/>
          </a:p>
          <a:p>
            <a:pPr indent="-317500" lvl="0" marL="457200" rtl="0" algn="l">
              <a:lnSpc>
                <a:spcPct val="90000"/>
              </a:lnSpc>
              <a:spcBef>
                <a:spcPts val="1000"/>
              </a:spcBef>
              <a:spcAft>
                <a:spcPts val="0"/>
              </a:spcAft>
              <a:buClr>
                <a:schemeClr val="lt1"/>
              </a:buClr>
              <a:buSzPts val="2200"/>
              <a:buFont typeface="Century Gothic"/>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85800" y="1524000"/>
            <a:ext cx="4114800" cy="66260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2880"/>
              <a:buFont typeface="Century Gothic"/>
              <a:buNone/>
            </a:pPr>
            <a:r>
              <a:rPr lang="en-US" sz="2880"/>
              <a:t>SIMPLE REPRESENTATION OF BLOCKCHAIN </a:t>
            </a:r>
            <a:endParaRPr/>
          </a:p>
        </p:txBody>
      </p:sp>
      <p:pic>
        <p:nvPicPr>
          <p:cNvPr id="187" name="Google Shape;187;p26"/>
          <p:cNvPicPr preferRelativeResize="0"/>
          <p:nvPr>
            <p:ph idx="1" type="body"/>
          </p:nvPr>
        </p:nvPicPr>
        <p:blipFill rotWithShape="1">
          <a:blip r:embed="rId3">
            <a:alphaModFix/>
          </a:blip>
          <a:srcRect b="0" l="0" r="0" t="0"/>
          <a:stretch/>
        </p:blipFill>
        <p:spPr>
          <a:xfrm>
            <a:off x="8761834" y="1515880"/>
            <a:ext cx="841321" cy="579170"/>
          </a:xfrm>
          <a:prstGeom prst="rect">
            <a:avLst/>
          </a:prstGeom>
          <a:noFill/>
          <a:ln>
            <a:noFill/>
          </a:ln>
        </p:spPr>
      </p:pic>
      <p:sp>
        <p:nvSpPr>
          <p:cNvPr id="188" name="Google Shape;188;p26"/>
          <p:cNvSpPr txBox="1"/>
          <p:nvPr>
            <p:ph idx="2" type="body"/>
          </p:nvPr>
        </p:nvSpPr>
        <p:spPr>
          <a:xfrm>
            <a:off x="685800" y="2398643"/>
            <a:ext cx="4114800" cy="38200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600"/>
              <a:buNone/>
            </a:pPr>
            <a:r>
              <a:rPr lang="en-US"/>
              <a:t>The first block is the foundation block which contains candidate’s name. This block will not be counted as vote . In this system a candidate may return a blank vote indicating dissatisfaction. Whenever a voter votes transaction is recorded and blockchain is updated. The block may will as well contain previous voters information to ensure security. The user’s vote is send to one of the node of the system and node adds vote to blockchain.</a:t>
            </a:r>
            <a:endParaRPr/>
          </a:p>
        </p:txBody>
      </p:sp>
      <p:sp>
        <p:nvSpPr>
          <p:cNvPr id="189" name="Google Shape;189;p26"/>
          <p:cNvSpPr/>
          <p:nvPr/>
        </p:nvSpPr>
        <p:spPr>
          <a:xfrm>
            <a:off x="5723980" y="1529883"/>
            <a:ext cx="1325218" cy="569843"/>
          </a:xfrm>
          <a:prstGeom prst="roundRect">
            <a:avLst>
              <a:gd fmla="val 16667"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entury Gothic"/>
                <a:ea typeface="Century Gothic"/>
                <a:cs typeface="Century Gothic"/>
                <a:sym typeface="Century Gothic"/>
              </a:rPr>
              <a:t>candidate1</a:t>
            </a:r>
            <a:endParaRPr/>
          </a:p>
        </p:txBody>
      </p:sp>
      <p:sp>
        <p:nvSpPr>
          <p:cNvPr id="190" name="Google Shape;190;p26"/>
          <p:cNvSpPr/>
          <p:nvPr/>
        </p:nvSpPr>
        <p:spPr>
          <a:xfrm>
            <a:off x="7049198" y="1523997"/>
            <a:ext cx="834886" cy="569843"/>
          </a:xfrm>
          <a:prstGeom prst="roundRect">
            <a:avLst>
              <a:gd fmla="val 16667"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entury Gothic"/>
                <a:ea typeface="Century Gothic"/>
                <a:cs typeface="Century Gothic"/>
                <a:sym typeface="Century Gothic"/>
              </a:rPr>
              <a:t>vote1</a:t>
            </a:r>
            <a:endParaRPr/>
          </a:p>
        </p:txBody>
      </p:sp>
      <p:sp>
        <p:nvSpPr>
          <p:cNvPr id="191" name="Google Shape;191;p26"/>
          <p:cNvSpPr/>
          <p:nvPr/>
        </p:nvSpPr>
        <p:spPr>
          <a:xfrm>
            <a:off x="10385769" y="1523997"/>
            <a:ext cx="834886" cy="569843"/>
          </a:xfrm>
          <a:prstGeom prst="roundRect">
            <a:avLst>
              <a:gd fmla="val 16667"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entury Gothic"/>
                <a:ea typeface="Century Gothic"/>
                <a:cs typeface="Century Gothic"/>
                <a:sym typeface="Century Gothic"/>
              </a:rPr>
              <a:t>Vote n</a:t>
            </a:r>
            <a:endParaRPr/>
          </a:p>
        </p:txBody>
      </p:sp>
      <p:sp>
        <p:nvSpPr>
          <p:cNvPr id="192" name="Google Shape;192;p26"/>
          <p:cNvSpPr/>
          <p:nvPr/>
        </p:nvSpPr>
        <p:spPr>
          <a:xfrm>
            <a:off x="7926948" y="1529882"/>
            <a:ext cx="834886" cy="569843"/>
          </a:xfrm>
          <a:prstGeom prst="roundRect">
            <a:avLst>
              <a:gd fmla="val 16667"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entury Gothic"/>
                <a:ea typeface="Century Gothic"/>
                <a:cs typeface="Century Gothic"/>
                <a:sym typeface="Century Gothic"/>
              </a:rPr>
              <a:t>Vote2</a:t>
            </a:r>
            <a:endParaRPr/>
          </a:p>
        </p:txBody>
      </p:sp>
      <p:sp>
        <p:nvSpPr>
          <p:cNvPr id="193" name="Google Shape;193;p26"/>
          <p:cNvSpPr/>
          <p:nvPr/>
        </p:nvSpPr>
        <p:spPr>
          <a:xfrm>
            <a:off x="7444615" y="2093840"/>
            <a:ext cx="899776" cy="410820"/>
          </a:xfrm>
          <a:prstGeom prst="curvedUpArrow">
            <a:avLst>
              <a:gd fmla="val 25000" name="adj1"/>
              <a:gd fmla="val 50000" name="adj2"/>
              <a:gd fmla="val 25000" name="adj3"/>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4" name="Google Shape;194;p26"/>
          <p:cNvSpPr/>
          <p:nvPr/>
        </p:nvSpPr>
        <p:spPr>
          <a:xfrm>
            <a:off x="6397693" y="1113177"/>
            <a:ext cx="1046922" cy="323939"/>
          </a:xfrm>
          <a:prstGeom prst="curvedDownArrow">
            <a:avLst>
              <a:gd fmla="val 25000" name="adj1"/>
              <a:gd fmla="val 50000" name="adj2"/>
              <a:gd fmla="val 25000" name="adj3"/>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5" name="Google Shape;195;p26"/>
          <p:cNvSpPr/>
          <p:nvPr/>
        </p:nvSpPr>
        <p:spPr>
          <a:xfrm>
            <a:off x="8330947" y="1128632"/>
            <a:ext cx="1046922" cy="323939"/>
          </a:xfrm>
          <a:prstGeom prst="curvedDownArrow">
            <a:avLst>
              <a:gd fmla="val 25000" name="adj1"/>
              <a:gd fmla="val 50000" name="adj2"/>
              <a:gd fmla="val 25000" name="adj3"/>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6" name="Google Shape;196;p26"/>
          <p:cNvSpPr/>
          <p:nvPr/>
        </p:nvSpPr>
        <p:spPr>
          <a:xfrm>
            <a:off x="9198853" y="2093840"/>
            <a:ext cx="1805912" cy="410820"/>
          </a:xfrm>
          <a:prstGeom prst="curvedUpArrow">
            <a:avLst>
              <a:gd fmla="val 25000" name="adj1"/>
              <a:gd fmla="val 50000" name="adj2"/>
              <a:gd fmla="val 25000" name="adj3"/>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97" name="Google Shape;197;p26"/>
          <p:cNvPicPr preferRelativeResize="0"/>
          <p:nvPr/>
        </p:nvPicPr>
        <p:blipFill rotWithShape="1">
          <a:blip r:embed="rId3">
            <a:alphaModFix/>
          </a:blip>
          <a:srcRect b="0" l="0" r="0" t="0"/>
          <a:stretch/>
        </p:blipFill>
        <p:spPr>
          <a:xfrm>
            <a:off x="8794552" y="4353340"/>
            <a:ext cx="841321" cy="579170"/>
          </a:xfrm>
          <a:prstGeom prst="rect">
            <a:avLst/>
          </a:prstGeom>
          <a:noFill/>
          <a:ln>
            <a:noFill/>
          </a:ln>
        </p:spPr>
      </p:pic>
      <p:sp>
        <p:nvSpPr>
          <p:cNvPr id="198" name="Google Shape;198;p26"/>
          <p:cNvSpPr/>
          <p:nvPr/>
        </p:nvSpPr>
        <p:spPr>
          <a:xfrm>
            <a:off x="5723980" y="4366590"/>
            <a:ext cx="1325218" cy="569843"/>
          </a:xfrm>
          <a:prstGeom prst="roundRect">
            <a:avLst>
              <a:gd fmla="val 16667"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Century Gothic"/>
                <a:ea typeface="Century Gothic"/>
                <a:cs typeface="Century Gothic"/>
                <a:sym typeface="Century Gothic"/>
              </a:rPr>
              <a:t>Candidate n</a:t>
            </a:r>
            <a:endParaRPr/>
          </a:p>
        </p:txBody>
      </p:sp>
      <p:sp>
        <p:nvSpPr>
          <p:cNvPr id="199" name="Google Shape;199;p26"/>
          <p:cNvSpPr/>
          <p:nvPr/>
        </p:nvSpPr>
        <p:spPr>
          <a:xfrm>
            <a:off x="7065557" y="4360705"/>
            <a:ext cx="834886" cy="569843"/>
          </a:xfrm>
          <a:prstGeom prst="roundRect">
            <a:avLst>
              <a:gd fmla="val 16667"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entury Gothic"/>
                <a:ea typeface="Century Gothic"/>
                <a:cs typeface="Century Gothic"/>
                <a:sym typeface="Century Gothic"/>
              </a:rPr>
              <a:t>vote1</a:t>
            </a:r>
            <a:endParaRPr/>
          </a:p>
        </p:txBody>
      </p:sp>
      <p:sp>
        <p:nvSpPr>
          <p:cNvPr id="200" name="Google Shape;200;p26"/>
          <p:cNvSpPr/>
          <p:nvPr/>
        </p:nvSpPr>
        <p:spPr>
          <a:xfrm>
            <a:off x="10402128" y="4360705"/>
            <a:ext cx="834886" cy="569843"/>
          </a:xfrm>
          <a:prstGeom prst="roundRect">
            <a:avLst>
              <a:gd fmla="val 16667"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entury Gothic"/>
                <a:ea typeface="Century Gothic"/>
                <a:cs typeface="Century Gothic"/>
                <a:sym typeface="Century Gothic"/>
              </a:rPr>
              <a:t>Vote n</a:t>
            </a:r>
            <a:endParaRPr/>
          </a:p>
        </p:txBody>
      </p:sp>
      <p:sp>
        <p:nvSpPr>
          <p:cNvPr id="201" name="Google Shape;201;p26"/>
          <p:cNvSpPr/>
          <p:nvPr/>
        </p:nvSpPr>
        <p:spPr>
          <a:xfrm>
            <a:off x="7943307" y="4366590"/>
            <a:ext cx="834886" cy="569843"/>
          </a:xfrm>
          <a:prstGeom prst="roundRect">
            <a:avLst>
              <a:gd fmla="val 16667"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entury Gothic"/>
                <a:ea typeface="Century Gothic"/>
                <a:cs typeface="Century Gothic"/>
                <a:sym typeface="Century Gothic"/>
              </a:rPr>
              <a:t>Vote2</a:t>
            </a:r>
            <a:endParaRPr/>
          </a:p>
        </p:txBody>
      </p:sp>
      <p:sp>
        <p:nvSpPr>
          <p:cNvPr id="202" name="Google Shape;202;p26"/>
          <p:cNvSpPr/>
          <p:nvPr/>
        </p:nvSpPr>
        <p:spPr>
          <a:xfrm>
            <a:off x="7460974" y="4930548"/>
            <a:ext cx="899776" cy="410820"/>
          </a:xfrm>
          <a:prstGeom prst="curvedUpArrow">
            <a:avLst>
              <a:gd fmla="val 25000" name="adj1"/>
              <a:gd fmla="val 50000" name="adj2"/>
              <a:gd fmla="val 25000" name="adj3"/>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3" name="Google Shape;203;p26"/>
          <p:cNvSpPr/>
          <p:nvPr/>
        </p:nvSpPr>
        <p:spPr>
          <a:xfrm>
            <a:off x="6414052" y="3949885"/>
            <a:ext cx="1046922" cy="323939"/>
          </a:xfrm>
          <a:prstGeom prst="curvedDownArrow">
            <a:avLst>
              <a:gd fmla="val 25000" name="adj1"/>
              <a:gd fmla="val 50000" name="adj2"/>
              <a:gd fmla="val 25000" name="adj3"/>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4" name="Google Shape;204;p26"/>
          <p:cNvSpPr/>
          <p:nvPr/>
        </p:nvSpPr>
        <p:spPr>
          <a:xfrm>
            <a:off x="8347306" y="3965340"/>
            <a:ext cx="1046922" cy="323939"/>
          </a:xfrm>
          <a:prstGeom prst="curvedDownArrow">
            <a:avLst>
              <a:gd fmla="val 25000" name="adj1"/>
              <a:gd fmla="val 50000" name="adj2"/>
              <a:gd fmla="val 25000" name="adj3"/>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5" name="Google Shape;205;p26"/>
          <p:cNvSpPr/>
          <p:nvPr/>
        </p:nvSpPr>
        <p:spPr>
          <a:xfrm>
            <a:off x="9215212" y="4930548"/>
            <a:ext cx="1805912" cy="410820"/>
          </a:xfrm>
          <a:prstGeom prst="curvedUpArrow">
            <a:avLst>
              <a:gd fmla="val 25000" name="adj1"/>
              <a:gd fmla="val 50000" name="adj2"/>
              <a:gd fmla="val 25000" name="adj3"/>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685800" y="1524000"/>
            <a:ext cx="4114800" cy="105038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entury Gothic"/>
              <a:buNone/>
            </a:pPr>
            <a:r>
              <a:rPr lang="en-US"/>
              <a:t>REPRESENTATION OF </a:t>
            </a:r>
            <a:r>
              <a:rPr lang="en-US">
                <a:solidFill>
                  <a:schemeClr val="accent1"/>
                </a:solidFill>
              </a:rPr>
              <a:t>E-VOTING</a:t>
            </a:r>
            <a:endParaRPr/>
          </a:p>
        </p:txBody>
      </p:sp>
      <p:pic>
        <p:nvPicPr>
          <p:cNvPr id="211" name="Google Shape;211;p27"/>
          <p:cNvPicPr preferRelativeResize="0"/>
          <p:nvPr>
            <p:ph idx="1" type="body"/>
          </p:nvPr>
        </p:nvPicPr>
        <p:blipFill rotWithShape="1">
          <a:blip r:embed="rId3">
            <a:alphaModFix/>
          </a:blip>
          <a:srcRect b="0" l="0" r="0" t="0"/>
          <a:stretch/>
        </p:blipFill>
        <p:spPr>
          <a:xfrm>
            <a:off x="5613009" y="942536"/>
            <a:ext cx="6002907" cy="4016226"/>
          </a:xfrm>
          <a:prstGeom prst="roundRect">
            <a:avLst>
              <a:gd fmla="val 4167" name="adj"/>
            </a:avLst>
          </a:prstGeom>
          <a:solidFill>
            <a:srgbClr val="AB1E19"/>
          </a:solidFill>
          <a:ln cap="sq" cmpd="sng" w="76200">
            <a:solidFill>
              <a:srgbClr val="EAEAEA"/>
            </a:solidFill>
            <a:prstDash val="solid"/>
            <a:miter lim="800000"/>
            <a:headEnd len="sm" w="sm" type="none"/>
            <a:tailEnd len="sm" w="sm" type="none"/>
          </a:ln>
          <a:effectLst>
            <a:reflection blurRad="0" dir="5400000" dist="5000" endA="0" endPos="28000" fadeDir="5400000" kx="0" rotWithShape="0" algn="bl" stA="33000" stPos="0" sy="-100000" ky="0"/>
          </a:effectLst>
        </p:spPr>
      </p:pic>
      <p:sp>
        <p:nvSpPr>
          <p:cNvPr id="212" name="Google Shape;212;p27"/>
          <p:cNvSpPr txBox="1"/>
          <p:nvPr>
            <p:ph idx="2" type="body"/>
          </p:nvPr>
        </p:nvSpPr>
        <p:spPr>
          <a:xfrm>
            <a:off x="685800" y="2700997"/>
            <a:ext cx="4114800" cy="3517687"/>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lt1"/>
              </a:buClr>
              <a:buSzPts val="2000"/>
              <a:buFont typeface="Century Gothic"/>
              <a:buAutoNum type="arabicPeriod"/>
            </a:pPr>
            <a:r>
              <a:rPr lang="en-US" sz="2000"/>
              <a:t>The voter will login to the system using his/her credentials provided by government. Our system will check the data ,if matched with a valid voter ,vote can be casted.</a:t>
            </a:r>
            <a:endParaRPr/>
          </a:p>
          <a:p>
            <a:pPr indent="-457200" lvl="0" marL="457200" rtl="0" algn="l">
              <a:lnSpc>
                <a:spcPct val="90000"/>
              </a:lnSpc>
              <a:spcBef>
                <a:spcPts val="1000"/>
              </a:spcBef>
              <a:spcAft>
                <a:spcPts val="0"/>
              </a:spcAft>
              <a:buClr>
                <a:schemeClr val="lt1"/>
              </a:buClr>
              <a:buSzPts val="2000"/>
              <a:buFont typeface="Century Gothic"/>
              <a:buAutoNum type="arabicPeriod"/>
            </a:pPr>
            <a:r>
              <a:rPr lang="en-US" sz="2000"/>
              <a:t>There are two options given</a:t>
            </a:r>
            <a:endParaRPr/>
          </a:p>
          <a:p>
            <a:pPr indent="-342900" lvl="0" marL="342900" rtl="0" algn="l">
              <a:lnSpc>
                <a:spcPct val="90000"/>
              </a:lnSpc>
              <a:spcBef>
                <a:spcPts val="1000"/>
              </a:spcBef>
              <a:spcAft>
                <a:spcPts val="0"/>
              </a:spcAft>
              <a:buSzPts val="2000"/>
              <a:buFont typeface="Arial"/>
              <a:buChar char="•"/>
            </a:pPr>
            <a:r>
              <a:rPr lang="en-US" sz="2000"/>
              <a:t>Vote for a candidate</a:t>
            </a:r>
            <a:endParaRPr/>
          </a:p>
          <a:p>
            <a:pPr indent="-342900" lvl="0" marL="342900" rtl="0" algn="l">
              <a:lnSpc>
                <a:spcPct val="90000"/>
              </a:lnSpc>
              <a:spcBef>
                <a:spcPts val="1000"/>
              </a:spcBef>
              <a:spcAft>
                <a:spcPts val="0"/>
              </a:spcAft>
              <a:buSzPts val="2000"/>
              <a:buFont typeface="Arial"/>
              <a:buChar char="•"/>
            </a:pPr>
            <a:r>
              <a:rPr lang="en-US" sz="2000"/>
              <a:t>Cast a blank vote</a:t>
            </a:r>
            <a:endParaRPr/>
          </a:p>
          <a:p>
            <a:pPr indent="0" lvl="0" marL="0" rtl="0" algn="l">
              <a:lnSpc>
                <a:spcPct val="90000"/>
              </a:lnSpc>
              <a:spcBef>
                <a:spcPts val="1000"/>
              </a:spcBef>
              <a:spcAft>
                <a:spcPts val="0"/>
              </a:spcAft>
              <a:buClr>
                <a:schemeClr val="lt1"/>
              </a:buClr>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