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3B3B3B"/>
    <a:srgbClr val="E267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6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D914B-3CBF-47AE-B1D7-E9506F797F56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4B003-4E82-418D-B79B-046F83437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7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4B003-4E82-418D-B79B-046F83437E1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040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74B003-4E82-418D-B79B-046F83437E1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21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8873711" cy="2769989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US" sz="4000" dirty="0"/>
              <a:t>Cab Company Investment Analysis</a:t>
            </a:r>
          </a:p>
          <a:p>
            <a:endParaRPr lang="en-US" sz="4000" dirty="0"/>
          </a:p>
          <a:p>
            <a:r>
              <a:rPr lang="en-US" sz="2800" b="1" dirty="0"/>
              <a:t>15</a:t>
            </a:r>
            <a:r>
              <a:rPr lang="en-US" sz="2800" b="1" baseline="30000" dirty="0"/>
              <a:t>th</a:t>
            </a:r>
            <a:r>
              <a:rPr lang="en-US" sz="2800" b="1" dirty="0"/>
              <a:t> April 2025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EXPLORATORY DATA ANALYSIS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EDA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410228" y="1359077"/>
            <a:ext cx="72682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Market Penetration: High-Demand Urban Areas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6373565" y="2221159"/>
            <a:ext cx="5342351" cy="336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New York leads by a large margin</a:t>
            </a:r>
            <a:r>
              <a:rPr lang="en-US" sz="1300" dirty="0"/>
              <a:t>, followed by Chicago and Los Angeles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Ride volume is </a:t>
            </a:r>
            <a:r>
              <a:rPr lang="en-US" sz="1300" b="1" dirty="0"/>
              <a:t>heavily concentrated in top-tier urban markets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These cities likely contribute </a:t>
            </a:r>
            <a:r>
              <a:rPr lang="en-US" sz="1300" b="1" dirty="0"/>
              <a:t>most of the revenue and customer activity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Investing in the company with a strong presence in these cities ensures </a:t>
            </a:r>
            <a:r>
              <a:rPr lang="en-US" sz="1300" b="1" dirty="0"/>
              <a:t>greater market leverage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Understanding demand geography helps XYZ </a:t>
            </a:r>
            <a:r>
              <a:rPr lang="en-US" sz="1300" b="1" dirty="0"/>
              <a:t>prioritize city-level strategies</a:t>
            </a:r>
            <a:r>
              <a:rPr lang="en-US" sz="1300" dirty="0"/>
              <a:t> for expansion or optimization</a:t>
            </a:r>
            <a:endParaRPr lang="en-IN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C3ACE-0191-4426-9D6D-8F38B3837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370" y="2221159"/>
            <a:ext cx="4450067" cy="391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1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CAA2399-9975-447C-AB08-0E917FF1D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17" y="3621552"/>
            <a:ext cx="6154009" cy="18100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EXPLORATORY DATA ANALYSIS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EDA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529226" y="1134031"/>
            <a:ext cx="765027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How Many Customers Stay? Retention: Year-Over-Year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6780661" y="1807932"/>
            <a:ext cx="5031383" cy="426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Yellow Cab retains 70%+ of customers</a:t>
            </a:r>
            <a:r>
              <a:rPr lang="en-US" sz="1300" dirty="0"/>
              <a:t>, significantly outperforming Pink Cab (~52%)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Yellow Cab also has a </a:t>
            </a:r>
            <a:r>
              <a:rPr lang="en-US" sz="1300" b="1" dirty="0"/>
              <a:t>larger customer base each year</a:t>
            </a:r>
            <a:r>
              <a:rPr lang="en-US" sz="1300" dirty="0"/>
              <a:t>, compounding its growth potential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High retention implies </a:t>
            </a:r>
            <a:r>
              <a:rPr lang="en-US" sz="1300" b="1" dirty="0"/>
              <a:t>better customer experience, satisfaction, and trust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Lower churn means </a:t>
            </a:r>
            <a:r>
              <a:rPr lang="en-US" sz="1300" b="1" dirty="0"/>
              <a:t>reduced acquisition costs</a:t>
            </a:r>
            <a:r>
              <a:rPr lang="en-US" sz="1300" dirty="0"/>
              <a:t> and higher </a:t>
            </a:r>
            <a:r>
              <a:rPr lang="en-US" sz="1300" b="1" dirty="0"/>
              <a:t>customer lifetime value (CLV)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Retention strengthens Yellow Cab's case as a </a:t>
            </a:r>
            <a:r>
              <a:rPr lang="en-US" sz="1300" b="1" dirty="0"/>
              <a:t>long-term, stable investment opportunity</a:t>
            </a: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354E48-DD2C-427E-B57B-BC75625E38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040" y="1866449"/>
            <a:ext cx="3982006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5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EXPLORATORY DATA ANALYSIS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EDA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391440" y="1118697"/>
            <a:ext cx="6573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Customer Traffic Patterns By Day Of The Week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5709686" y="1853620"/>
            <a:ext cx="5342351" cy="426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Yellow Cab dominates ride volume and customer count</a:t>
            </a:r>
            <a:r>
              <a:rPr lang="en-US" sz="1300" dirty="0"/>
              <a:t> on all days of the week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Weekends (Fri–Sun) show the highest demand</a:t>
            </a:r>
            <a:r>
              <a:rPr lang="en-US" sz="1300" dirty="0"/>
              <a:t>, highlighting prime time for revenue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Suggests value in </a:t>
            </a:r>
            <a:r>
              <a:rPr lang="en-US" sz="1300" b="1" dirty="0"/>
              <a:t>weekend-focused promotions, surge pricing, or fleet scaling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Stable weekday traffic</a:t>
            </a:r>
            <a:r>
              <a:rPr lang="en-US" sz="1300" dirty="0"/>
              <a:t> enables consistent revenue and workforce scheduling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These insights support smarter </a:t>
            </a:r>
            <a:r>
              <a:rPr lang="en-US" sz="1300" b="1" dirty="0"/>
              <a:t>capacity planning, marketing, and customer engagement strategies</a:t>
            </a: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FAFE5-EFAD-435D-9233-DB5BCD74C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318" y="1705086"/>
            <a:ext cx="4197881" cy="2183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CE2246-2219-45E4-AB99-11A480BF71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103" y="4026621"/>
            <a:ext cx="4269938" cy="241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524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EXPLORATORY DATA ANALYSIS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EDA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391440" y="1118697"/>
            <a:ext cx="6573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Trip Distance Preferences Across Companies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6367303" y="2003661"/>
            <a:ext cx="5342351" cy="396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Majority of customers prefer medium-distance rides (10–25 km)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Yellow Cab leads in both medium and long-distance segments</a:t>
            </a:r>
            <a:r>
              <a:rPr lang="en-US" sz="1300" dirty="0"/>
              <a:t>, reflecting broader route coverage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Pink Cab has </a:t>
            </a:r>
            <a:r>
              <a:rPr lang="en-US" sz="1300" b="1" dirty="0"/>
              <a:t>slightly more short-distance riders</a:t>
            </a:r>
            <a:r>
              <a:rPr lang="en-US" sz="1300" dirty="0"/>
              <a:t>, suggesting a more local/urban usage pattern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Distance distribution affects </a:t>
            </a:r>
            <a:r>
              <a:rPr lang="en-US" sz="1300" b="1" dirty="0"/>
              <a:t>trip pricing, fuel usage, and average profit per ride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Yellow Cab’s dominance in longer trips indicates </a:t>
            </a:r>
            <a:r>
              <a:rPr lang="en-US" sz="1300" b="1" dirty="0"/>
              <a:t>higher revenue per customer and wider service capability</a:t>
            </a:r>
            <a:endParaRPr lang="en-IN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C33683-FD74-4FBC-81F9-2C7EA9959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46" y="2432052"/>
            <a:ext cx="5539561" cy="31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713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EDA SUMMARY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KEY TAKEWAYS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397702" y="1175543"/>
            <a:ext cx="657303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What Data Reveals – EDA 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701458" y="1693781"/>
            <a:ext cx="11298476" cy="3470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Yellow Cab dominates ride volume </a:t>
            </a:r>
            <a:r>
              <a:rPr lang="en-US" sz="1600" dirty="0"/>
              <a:t>every month and day of the week—indicating consistent, scalable demand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It generated </a:t>
            </a:r>
            <a:r>
              <a:rPr lang="en-US" sz="1600" b="1" dirty="0"/>
              <a:t>5× more revenue and 8× more profit </a:t>
            </a:r>
            <a:r>
              <a:rPr lang="en-US" sz="1600" dirty="0"/>
              <a:t>than Pink Cab, with higher efficiency per trip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b="1" dirty="0"/>
              <a:t>Customer retention is significantly stronger </a:t>
            </a:r>
            <a:r>
              <a:rPr lang="en-US" sz="1600" dirty="0"/>
              <a:t>for Yellow Cab (~71% vs. 52%), highlighting brand loyalty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Yellow Cab covers </a:t>
            </a:r>
            <a:r>
              <a:rPr lang="en-US" sz="1600" b="1" dirty="0"/>
              <a:t>225% more distance </a:t>
            </a:r>
            <a:r>
              <a:rPr lang="en-US" sz="1600" dirty="0"/>
              <a:t>than Pink Cab, signaling wider operational presence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Both companies serve a </a:t>
            </a:r>
            <a:r>
              <a:rPr lang="en-US" sz="1600" b="1" dirty="0"/>
              <a:t>balanced demographic</a:t>
            </a:r>
            <a:r>
              <a:rPr lang="en-US" sz="1600" dirty="0"/>
              <a:t>, but Yellow Cab captures more high-value ride segments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Demand spikes on </a:t>
            </a:r>
            <a:r>
              <a:rPr lang="en-US" sz="1600" b="1" dirty="0"/>
              <a:t>Fridays and weekends</a:t>
            </a:r>
            <a:r>
              <a:rPr lang="en-US" sz="1600" dirty="0"/>
              <a:t>, offering revenue-boosting opportunities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 dirty="0"/>
              <a:t>Yellow Cab is dominant in all </a:t>
            </a:r>
            <a:r>
              <a:rPr lang="en-US" sz="1600" b="1" dirty="0"/>
              <a:t>top 10 U.S. cities</a:t>
            </a:r>
            <a:r>
              <a:rPr lang="en-US" sz="1600" dirty="0"/>
              <a:t>, aligning with high-density market potential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697DA-36E9-4142-85BB-976665EACFD8}"/>
              </a:ext>
            </a:extLst>
          </p:cNvPr>
          <p:cNvSpPr txBox="1"/>
          <p:nvPr/>
        </p:nvSpPr>
        <p:spPr>
          <a:xfrm>
            <a:off x="397702" y="5444109"/>
            <a:ext cx="112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"Yellow Cab consistently </a:t>
            </a:r>
            <a:r>
              <a:rPr lang="en-US" b="1" dirty="0"/>
              <a:t>outperforms</a:t>
            </a:r>
            <a:r>
              <a:rPr lang="en-US" dirty="0"/>
              <a:t> Pink Cab across every key metric—from financials to customer loyalty—making it a more </a:t>
            </a:r>
            <a:r>
              <a:rPr lang="en-US" b="1" dirty="0"/>
              <a:t>scalable</a:t>
            </a:r>
            <a:r>
              <a:rPr lang="en-US" dirty="0"/>
              <a:t> and </a:t>
            </a:r>
            <a:r>
              <a:rPr lang="en-US" b="1" dirty="0"/>
              <a:t>investable</a:t>
            </a:r>
            <a:r>
              <a:rPr lang="en-US" dirty="0"/>
              <a:t> opportunity."</a:t>
            </a:r>
          </a:p>
        </p:txBody>
      </p:sp>
    </p:spTree>
    <p:extLst>
      <p:ext uri="{BB962C8B-B14F-4D97-AF65-F5344CB8AC3E}">
        <p14:creationId xmlns:p14="http://schemas.microsoft.com/office/powerpoint/2010/main" val="674020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ctr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RECOMMENDATIONS</a:t>
            </a:r>
            <a:endParaRPr lang="en-US" sz="1400" dirty="0">
              <a:solidFill>
                <a:srgbClr val="FF66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397702" y="1175543"/>
            <a:ext cx="67170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Investment Decision – Based on Data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397702" y="1517668"/>
            <a:ext cx="10177397" cy="568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Based on the overall exploratory data analysis (EDA), we recommend XYZ should invest in </a:t>
            </a:r>
            <a:r>
              <a:rPr lang="en-US" b="1" dirty="0">
                <a:solidFill>
                  <a:srgbClr val="FF6600"/>
                </a:solidFill>
              </a:rPr>
              <a:t>Yellow Cab</a:t>
            </a:r>
            <a:r>
              <a:rPr lang="en-US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697DA-36E9-4142-85BB-976665EACFD8}"/>
              </a:ext>
            </a:extLst>
          </p:cNvPr>
          <p:cNvSpPr txBox="1"/>
          <p:nvPr/>
        </p:nvSpPr>
        <p:spPr>
          <a:xfrm>
            <a:off x="397702" y="5444109"/>
            <a:ext cx="1129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"Yellow Cab offers a </a:t>
            </a:r>
            <a:r>
              <a:rPr lang="en-US" b="1" dirty="0"/>
              <a:t>data-validated</a:t>
            </a:r>
            <a:r>
              <a:rPr lang="en-US" dirty="0"/>
              <a:t> path to </a:t>
            </a:r>
            <a:r>
              <a:rPr lang="en-US" b="1" dirty="0"/>
              <a:t>long-term growth</a:t>
            </a:r>
            <a:r>
              <a:rPr lang="en-US" dirty="0"/>
              <a:t> and </a:t>
            </a:r>
            <a:r>
              <a:rPr lang="en-US" b="1" dirty="0"/>
              <a:t>profitability</a:t>
            </a:r>
            <a:r>
              <a:rPr lang="en-US" dirty="0"/>
              <a:t>, making it the most strategic investment opportunity for XYZ."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84946-94FF-4D14-B658-A982C430EFC8}"/>
              </a:ext>
            </a:extLst>
          </p:cNvPr>
          <p:cNvSpPr txBox="1"/>
          <p:nvPr/>
        </p:nvSpPr>
        <p:spPr>
          <a:xfrm>
            <a:off x="751562" y="2041227"/>
            <a:ext cx="8523961" cy="2941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500" b="1" dirty="0"/>
              <a:t>Why Yellow Cab?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500" b="1" dirty="0"/>
              <a:t>Generates 5× more revenue</a:t>
            </a:r>
            <a:r>
              <a:rPr lang="en-US" sz="1500" dirty="0"/>
              <a:t> and </a:t>
            </a:r>
            <a:r>
              <a:rPr lang="en-US" sz="1500" b="1" dirty="0"/>
              <a:t>8× more profit</a:t>
            </a:r>
            <a:r>
              <a:rPr lang="en-US" sz="1500" dirty="0"/>
              <a:t> than Pink Cab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Serves </a:t>
            </a:r>
            <a:r>
              <a:rPr lang="en-US" sz="1500" b="1" dirty="0"/>
              <a:t>~1.5x more unique customers</a:t>
            </a:r>
            <a:r>
              <a:rPr lang="en-US" sz="1500" dirty="0"/>
              <a:t>, with </a:t>
            </a:r>
            <a:r>
              <a:rPr lang="en-US" sz="1500" b="1" dirty="0"/>
              <a:t>71% retention rate</a:t>
            </a:r>
            <a:r>
              <a:rPr lang="en-US" sz="1500" dirty="0"/>
              <a:t> (vs. 52%)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Covers </a:t>
            </a:r>
            <a:r>
              <a:rPr lang="en-US" sz="1500" b="1" dirty="0"/>
              <a:t>225% more distance</a:t>
            </a:r>
            <a:r>
              <a:rPr lang="en-US" sz="1500" dirty="0"/>
              <a:t>, reflecting greater operational scale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Dominates in </a:t>
            </a:r>
            <a:r>
              <a:rPr lang="en-US" sz="1500" b="1" dirty="0"/>
              <a:t>all top 10 U.S. cities</a:t>
            </a:r>
            <a:r>
              <a:rPr lang="en-US" sz="1500" dirty="0"/>
              <a:t>, offering strong urban market leverage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Captures more </a:t>
            </a:r>
            <a:r>
              <a:rPr lang="en-US" sz="1500" b="1" dirty="0"/>
              <a:t>medium and long-distance rides</a:t>
            </a:r>
            <a:r>
              <a:rPr lang="en-US" sz="1500" dirty="0"/>
              <a:t>, increasing trip value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Shows </a:t>
            </a:r>
            <a:r>
              <a:rPr lang="en-US" sz="1500" b="1" dirty="0"/>
              <a:t>consistent demand</a:t>
            </a:r>
            <a:r>
              <a:rPr lang="en-US" sz="1500" dirty="0"/>
              <a:t> across days, with high activity on weekends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500" dirty="0"/>
              <a:t>Well-positioned for growth in both </a:t>
            </a:r>
            <a:r>
              <a:rPr lang="en-US" sz="1500" b="1" dirty="0"/>
              <a:t>digital and offline payment channels</a:t>
            </a:r>
          </a:p>
        </p:txBody>
      </p:sp>
    </p:spTree>
    <p:extLst>
      <p:ext uri="{BB962C8B-B14F-4D97-AF65-F5344CB8AC3E}">
        <p14:creationId xmlns:p14="http://schemas.microsoft.com/office/powerpoint/2010/main" val="195937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ctr" anchorCtr="0"/>
          <a:lstStyle/>
          <a:p>
            <a:pPr algn="r"/>
            <a:r>
              <a:rPr lang="en-US" b="1" spc="300" dirty="0">
                <a:solidFill>
                  <a:srgbClr val="FF6600"/>
                </a:solidFill>
              </a:rPr>
              <a:t>THANK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8" y="199572"/>
            <a:ext cx="6858004" cy="6458859"/>
          </a:xfrm>
        </p:spPr>
        <p:txBody>
          <a:bodyPr vert="vert270" anchor="ctr">
            <a:normAutofit/>
          </a:bodyPr>
          <a:lstStyle/>
          <a:p>
            <a:pPr algn="l"/>
            <a:r>
              <a:rPr lang="en-US" sz="6000" b="1" spc="300" dirty="0">
                <a:latin typeface="+mj-lt"/>
                <a:ea typeface="+mj-ea"/>
                <a:cs typeface="+mj-cs"/>
              </a:rPr>
              <a:t>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3771"/>
            <a:ext cx="939452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56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ctr" anchorCtr="0"/>
          <a:lstStyle/>
          <a:p>
            <a:r>
              <a:rPr lang="en-US" b="1" spc="300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 anchor="ctr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  <a:r>
              <a:rPr lang="en-US" sz="2800" dirty="0"/>
              <a:t>EXECUTIVE SUMMARY</a:t>
            </a:r>
          </a:p>
          <a:p>
            <a:pPr algn="just"/>
            <a:r>
              <a:rPr lang="en-US" sz="2800" dirty="0"/>
              <a:t>         PROBLEM STATEMENT</a:t>
            </a:r>
          </a:p>
          <a:p>
            <a:pPr algn="just"/>
            <a:r>
              <a:rPr lang="en-US" sz="2800" dirty="0"/>
              <a:t>         APPROACH</a:t>
            </a:r>
          </a:p>
          <a:p>
            <a:pPr algn="just"/>
            <a:r>
              <a:rPr lang="en-US" sz="2800" dirty="0"/>
              <a:t>         EDA</a:t>
            </a:r>
          </a:p>
          <a:p>
            <a:pPr algn="just"/>
            <a:r>
              <a:rPr lang="en-US" sz="2800" dirty="0"/>
              <a:t>         EDA SUMMARY</a:t>
            </a:r>
          </a:p>
          <a:p>
            <a:pPr algn="just"/>
            <a:r>
              <a:rPr lang="en-US" sz="2800" dirty="0"/>
              <a:t>         RECOMMENDATIONS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63771"/>
            <a:ext cx="939452" cy="9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ctr" anchorCtr="0">
            <a:normAutofit/>
          </a:bodyPr>
          <a:lstStyle/>
          <a:p>
            <a:r>
              <a:rPr lang="en-IN" sz="48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EXECUTIVE SUMMARY</a:t>
            </a:r>
            <a:endParaRPr lang="en-US" sz="4800" spc="300" dirty="0">
              <a:solidFill>
                <a:srgbClr val="FF66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F441799F-8BCA-48A1-9301-D2B6A7B01FC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42343" y="1152349"/>
            <a:ext cx="11507309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XYZ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considering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investing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one of two U.S. cab companies: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Pink Cab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~849K records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across rides, customers, payments, and cities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 Identify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better-performing company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data-driven insights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Approach: Cleaned &amp; merged data, conducted EDA, tested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 key business hypotheses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Assumptions: Income = monthly USD, dates standardized, consistent operations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Insight: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 leads in profit, distance, retention &amp; urban market share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Outcome: Recommendation backed by clear, quantifiable analysis</a:t>
            </a:r>
          </a:p>
          <a:p>
            <a:pPr marL="285750" marR="0" lvl="0" indent="-28575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8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/>
              <a:t>“This analysis offers XYZ a reliable and quantifiable basis for investment decision-making, minimizing risk and maximizing ROI potential.”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PROBLEM STATEMENT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INVESTMENT 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DECISION CHALLENGE: PINK CAB VS. YELLOW CAB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7E20F4-ED09-4419-A265-4EB81D191A27}"/>
              </a:ext>
            </a:extLst>
          </p:cNvPr>
          <p:cNvSpPr txBox="1"/>
          <p:nvPr/>
        </p:nvSpPr>
        <p:spPr>
          <a:xfrm>
            <a:off x="419098" y="889351"/>
            <a:ext cx="11353800" cy="4000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b="1" i="1" dirty="0"/>
              <a:t>What problem are we trying to solve, and why is it important?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Client </a:t>
            </a:r>
            <a:r>
              <a:rPr lang="en-US" b="1" dirty="0"/>
              <a:t>XYZ is planning to invest</a:t>
            </a:r>
            <a:r>
              <a:rPr lang="en-US" dirty="0"/>
              <a:t> in the U.S. cab industry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Two potential targets: </a:t>
            </a:r>
            <a:r>
              <a:rPr lang="en-US" b="1" dirty="0"/>
              <a:t>Pink Cab and Yellow Cab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Due to market competitiveness, XYZ seeks </a:t>
            </a:r>
            <a:r>
              <a:rPr lang="en-US" b="1" dirty="0"/>
              <a:t>data-driven clarity</a:t>
            </a:r>
            <a:r>
              <a:rPr lang="en-US" dirty="0"/>
              <a:t> before making a decision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Internal strategy requires understanding each company’s </a:t>
            </a:r>
            <a:r>
              <a:rPr lang="en-US" b="1" dirty="0"/>
              <a:t>profitability, customer engagement, and market presence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challenge: Identify </a:t>
            </a:r>
            <a:r>
              <a:rPr lang="en-US" b="1" dirty="0"/>
              <a:t>which company offers higher growth potential and investment return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8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ctr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APPROACH</a:t>
            </a:r>
            <a:endParaRPr lang="en-US" sz="1400" dirty="0">
              <a:solidFill>
                <a:srgbClr val="FF66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419098" y="889351"/>
            <a:ext cx="9645565" cy="45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800" b="1" i="1" dirty="0"/>
              <a:t>How did we go about solving the problem?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dirty="0"/>
              <a:t>Loaded and cleaned 4 datasets covering </a:t>
            </a:r>
            <a:r>
              <a:rPr lang="en-US" b="1" dirty="0"/>
              <a:t>rides, customers, cities, and payments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Standardized data types (e.g., dates, currency, numeric formatting)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Merged datasets into a unified table with </a:t>
            </a:r>
            <a:r>
              <a:rPr lang="en-US" b="1" dirty="0"/>
              <a:t>~849K records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Performed </a:t>
            </a:r>
            <a:r>
              <a:rPr lang="en-US" b="1" dirty="0"/>
              <a:t>Exploratory Data Analysis (EDA)</a:t>
            </a:r>
            <a:r>
              <a:rPr lang="en-US" dirty="0"/>
              <a:t> to explore trends and patterns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Formulated and tested </a:t>
            </a:r>
            <a:r>
              <a:rPr lang="en-US" b="1" dirty="0"/>
              <a:t>7 business hypotheses</a:t>
            </a:r>
            <a:r>
              <a:rPr lang="en-US" dirty="0"/>
              <a:t> focused on profit, retention, and customer behavior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Extracted key insights and visualizations to support </a:t>
            </a:r>
            <a:r>
              <a:rPr lang="en-US" b="1" dirty="0"/>
              <a:t>investment recommendations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BAED1C-690B-4583-BD41-446AC1E17FC9}"/>
              </a:ext>
            </a:extLst>
          </p:cNvPr>
          <p:cNvSpPr/>
          <p:nvPr/>
        </p:nvSpPr>
        <p:spPr>
          <a:xfrm>
            <a:off x="10427917" y="1332930"/>
            <a:ext cx="1252603" cy="425885"/>
          </a:xfrm>
          <a:prstGeom prst="round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6600"/>
                </a:solidFill>
              </a:rPr>
              <a:t>Data Cleaning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DF43F0-1850-4474-BCEE-5D070BD40AAC}"/>
              </a:ext>
            </a:extLst>
          </p:cNvPr>
          <p:cNvSpPr/>
          <p:nvPr/>
        </p:nvSpPr>
        <p:spPr>
          <a:xfrm>
            <a:off x="10427917" y="2063615"/>
            <a:ext cx="1252603" cy="425885"/>
          </a:xfrm>
          <a:prstGeom prst="round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6600"/>
                </a:solidFill>
              </a:rPr>
              <a:t>Merging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D647BD3-E89D-4E59-8797-D4E70A89B233}"/>
              </a:ext>
            </a:extLst>
          </p:cNvPr>
          <p:cNvSpPr/>
          <p:nvPr/>
        </p:nvSpPr>
        <p:spPr>
          <a:xfrm>
            <a:off x="10427916" y="2794300"/>
            <a:ext cx="1252603" cy="425885"/>
          </a:xfrm>
          <a:prstGeom prst="round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6600"/>
                </a:solidFill>
              </a:rPr>
              <a:t>EDA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645D798-9E0C-4CF4-A0FC-74EECBBA0199}"/>
              </a:ext>
            </a:extLst>
          </p:cNvPr>
          <p:cNvSpPr/>
          <p:nvPr/>
        </p:nvSpPr>
        <p:spPr>
          <a:xfrm>
            <a:off x="10427915" y="3524985"/>
            <a:ext cx="1252603" cy="425885"/>
          </a:xfrm>
          <a:prstGeom prst="round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b="1" dirty="0">
                <a:solidFill>
                  <a:srgbClr val="FF6600"/>
                </a:solidFill>
              </a:rPr>
              <a:t>Hypothesis Testing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F4D07AB-DDB1-47A4-9DBC-EFCB617D9729}"/>
              </a:ext>
            </a:extLst>
          </p:cNvPr>
          <p:cNvSpPr/>
          <p:nvPr/>
        </p:nvSpPr>
        <p:spPr>
          <a:xfrm>
            <a:off x="10427915" y="4255670"/>
            <a:ext cx="1252603" cy="425885"/>
          </a:xfrm>
          <a:prstGeom prst="round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b="1" dirty="0">
                <a:solidFill>
                  <a:srgbClr val="FF6600"/>
                </a:solidFill>
              </a:rPr>
              <a:t>Insights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00F0F9F-2845-4509-8A66-666287760859}"/>
              </a:ext>
            </a:extLst>
          </p:cNvPr>
          <p:cNvSpPr/>
          <p:nvPr/>
        </p:nvSpPr>
        <p:spPr>
          <a:xfrm>
            <a:off x="10427914" y="4986355"/>
            <a:ext cx="1252603" cy="425885"/>
          </a:xfrm>
          <a:prstGeom prst="roundRect">
            <a:avLst/>
          </a:prstGeom>
          <a:solidFill>
            <a:srgbClr val="3B3B3B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rgbClr val="FF6600"/>
                </a:solidFill>
              </a:rPr>
              <a:t>Recommendation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C9B5CF-6304-4F21-BAFC-C96436590669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11054219" y="175881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5AE733-3AEA-4CE5-8F19-6D5C1FF51F51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11054218" y="2489500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245D8F-D458-464F-848B-ABB4FDA58E9E}"/>
              </a:ext>
            </a:extLst>
          </p:cNvPr>
          <p:cNvCxnSpPr>
            <a:stCxn id="18" idx="2"/>
            <a:endCxn id="19" idx="0"/>
          </p:cNvCxnSpPr>
          <p:nvPr/>
        </p:nvCxnSpPr>
        <p:spPr>
          <a:xfrm flipH="1">
            <a:off x="11054217" y="3220185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B0FA72-1A53-4F43-BBF8-EAB031C91A26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>
            <a:off x="11054217" y="3950870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137832-C615-4E02-B816-207CC2EAD2BD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 flipH="1">
            <a:off x="11054216" y="4681555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10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EXPLORATORY DATA ANALYSIS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EDA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410228" y="1359077"/>
            <a:ext cx="6078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How Many Rides Each Company Got?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296B5-8D01-40B0-A774-4F996558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62" y="2135518"/>
            <a:ext cx="7676658" cy="39834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8428220" y="1941534"/>
            <a:ext cx="3527873" cy="426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Yellow Cab consistently leads</a:t>
            </a:r>
            <a:r>
              <a:rPr lang="en-US" sz="1300" dirty="0"/>
              <a:t> in monthly ride volume over 3 years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Both companies show </a:t>
            </a:r>
            <a:r>
              <a:rPr lang="en-US" sz="1300" b="1" dirty="0"/>
              <a:t>strong seasonality</a:t>
            </a:r>
            <a:r>
              <a:rPr lang="en-US" sz="1300" dirty="0"/>
              <a:t>, with demand peaking in </a:t>
            </a:r>
            <a:r>
              <a:rPr lang="en-US" sz="1300" b="1" dirty="0"/>
              <a:t>December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Yellow Cab’s ride volume is 2–3x higher</a:t>
            </a:r>
            <a:r>
              <a:rPr lang="en-US" sz="1300" dirty="0"/>
              <a:t>, indicating broader customer reach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Seasonal spikes suggest </a:t>
            </a:r>
            <a:r>
              <a:rPr lang="en-US" sz="1300" b="1" dirty="0"/>
              <a:t>opportunity for targeted marketing &amp; pricing strategies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Consistent demand makes Yellow Cab more attractive for </a:t>
            </a:r>
            <a:r>
              <a:rPr lang="en-US" sz="1300" b="1" dirty="0"/>
              <a:t>stable, scalable investment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46985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EXPLORATORY DATA ANALYSIS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EDA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410228" y="1359077"/>
            <a:ext cx="80179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/>
              <a:t>Financial Performance: Revenue &amp; Profit Comparison</a:t>
            </a:r>
            <a:endParaRPr lang="en-US" sz="28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668346" y="2070617"/>
            <a:ext cx="5043522" cy="4262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Yellow Cab generated nearly 5x more revenue</a:t>
            </a:r>
            <a:r>
              <a:rPr lang="en-US" sz="1300" dirty="0"/>
              <a:t> than Pink Cab across the same 3-year period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Profit gap is even wider</a:t>
            </a:r>
            <a:r>
              <a:rPr lang="en-US" sz="1300" dirty="0"/>
              <a:t>—Yellow Cab achieved over </a:t>
            </a:r>
            <a:r>
              <a:rPr lang="en-US" sz="1300" b="1" dirty="0"/>
              <a:t>8x more total profit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Indicates </a:t>
            </a:r>
            <a:r>
              <a:rPr lang="en-US" sz="1300" b="1" dirty="0"/>
              <a:t>higher operational efficiency</a:t>
            </a:r>
            <a:r>
              <a:rPr lang="en-US" sz="1300" dirty="0"/>
              <a:t> and a more </a:t>
            </a:r>
            <a:r>
              <a:rPr lang="en-US" sz="1300" b="1" dirty="0"/>
              <a:t>profitable pricing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Suggests that Yellow Cab can generate </a:t>
            </a:r>
            <a:r>
              <a:rPr lang="en-US" sz="1300" b="1" dirty="0"/>
              <a:t>greater returns per dollar invested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Strong financial performance reinforces Yellow Cab as the </a:t>
            </a:r>
            <a:r>
              <a:rPr lang="en-US" sz="1300" b="1" dirty="0"/>
              <a:t>strategic investment choice</a:t>
            </a:r>
            <a:endParaRPr lang="en-IN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25D91E-18F4-44FE-81E6-6FEEF21D7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31" y="2660044"/>
            <a:ext cx="4944165" cy="1314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E2B72D-DEA4-415A-8666-1F96416240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31" y="4222549"/>
            <a:ext cx="4067743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202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EXPLORATORY DATA ANALYSIS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EDA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410228" y="1359077"/>
            <a:ext cx="726822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Understanding Who Our Riders Are – Age &amp; Gender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8171436" y="1640912"/>
            <a:ext cx="3690712" cy="456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The </a:t>
            </a:r>
            <a:r>
              <a:rPr lang="en-US" sz="1300" b="1" dirty="0"/>
              <a:t>26–35 age group is the largest user base</a:t>
            </a:r>
            <a:r>
              <a:rPr lang="en-US" sz="1300" dirty="0"/>
              <a:t>, followed by 36–50 and 18–25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Customers over 50 form the </a:t>
            </a:r>
            <a:r>
              <a:rPr lang="en-US" sz="1300" b="1" dirty="0"/>
              <a:t>smallest user segment</a:t>
            </a:r>
            <a:r>
              <a:rPr lang="en-US" sz="1300" dirty="0"/>
              <a:t>, showing low senior adoption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The platform appeals most to </a:t>
            </a:r>
            <a:r>
              <a:rPr lang="en-US" sz="1300" b="1" dirty="0"/>
              <a:t>young working professionals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Suggests potential for </a:t>
            </a:r>
            <a:r>
              <a:rPr lang="en-US" sz="1300" b="1" dirty="0"/>
              <a:t>age-specific campaigns</a:t>
            </a:r>
            <a:r>
              <a:rPr lang="en-US" sz="1300" dirty="0"/>
              <a:t> (e.g., app convenience, lifestyle branding)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Gender and age trends together show </a:t>
            </a:r>
            <a:r>
              <a:rPr lang="en-US" sz="1300" b="1" dirty="0"/>
              <a:t>balanced yet youthful customer demographics</a:t>
            </a:r>
            <a:r>
              <a:rPr lang="en-US" sz="1300" dirty="0"/>
              <a:t>, valuable for long-term customer lifetime value (CLV)</a:t>
            </a:r>
            <a:endParaRPr lang="en-IN" sz="13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A308D-133F-430D-A2E5-3405F2DA3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228" y="2562317"/>
            <a:ext cx="4000373" cy="3007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FCA7A-87E0-401F-B34A-96EF0F6EE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85" y="2592165"/>
            <a:ext cx="3907039" cy="290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024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5626271" y="-5626273"/>
            <a:ext cx="939455" cy="12192001"/>
          </a:xfrm>
          <a:solidFill>
            <a:srgbClr val="3B3B3B"/>
          </a:solidFill>
        </p:spPr>
        <p:txBody>
          <a:bodyPr vert="vert270" anchor="t" anchorCtr="0">
            <a:noAutofit/>
          </a:bodyPr>
          <a:lstStyle/>
          <a:p>
            <a:r>
              <a:rPr lang="en-US" sz="4000" spc="3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EXPLORATORY DATA ANALYSIS</a:t>
            </a:r>
            <a:br>
              <a:rPr lang="en-US" sz="20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</a:br>
            <a:r>
              <a:rPr lang="en-US" sz="1400" dirty="0">
                <a:solidFill>
                  <a:srgbClr val="FF6600"/>
                </a:solidFill>
                <a:latin typeface="+mn-lt"/>
                <a:ea typeface="+mn-ea"/>
                <a:cs typeface="+mn-cs"/>
              </a:rPr>
              <a:t>EDA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2" y="6358549"/>
            <a:ext cx="707720" cy="741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83B104-ECAE-4E2F-B794-217DC280441D}"/>
              </a:ext>
            </a:extLst>
          </p:cNvPr>
          <p:cNvSpPr txBox="1"/>
          <p:nvPr/>
        </p:nvSpPr>
        <p:spPr>
          <a:xfrm>
            <a:off x="410228" y="1359077"/>
            <a:ext cx="726822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i="1" dirty="0"/>
              <a:t>How Customers Pay – Payment Mode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008F9-04EC-4E19-98BE-6D1BC5E440F8}"/>
              </a:ext>
            </a:extLst>
          </p:cNvPr>
          <p:cNvSpPr txBox="1"/>
          <p:nvPr/>
        </p:nvSpPr>
        <p:spPr>
          <a:xfrm>
            <a:off x="7841293" y="1697279"/>
            <a:ext cx="4033381" cy="456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Card payments dominate</a:t>
            </a:r>
            <a:r>
              <a:rPr lang="en-US" sz="1300" dirty="0"/>
              <a:t> (~60%) for both companies, suggesting digital adoption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Cash remains significant</a:t>
            </a:r>
            <a:r>
              <a:rPr lang="en-US" sz="1300" dirty="0"/>
              <a:t> (~40%), requiring support for offline transactions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b="1" dirty="0"/>
              <a:t>Yellow Cab processes far more payments overall</a:t>
            </a:r>
            <a:r>
              <a:rPr lang="en-US" sz="1300" dirty="0"/>
              <a:t>, reinforcing its scale advantage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Similar mode split indicates </a:t>
            </a:r>
            <a:r>
              <a:rPr lang="en-US" sz="1300" b="1" dirty="0"/>
              <a:t>no major behavioral difference in customer base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3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300" dirty="0"/>
              <a:t>Confirms both companies are well-positioned for </a:t>
            </a:r>
            <a:r>
              <a:rPr lang="en-US" sz="1300" b="1" dirty="0"/>
              <a:t>digital payment ecosystems</a:t>
            </a:r>
            <a:r>
              <a:rPr lang="en-US" sz="1300" dirty="0"/>
              <a:t>, but Yellow Cab handles </a:t>
            </a:r>
            <a:r>
              <a:rPr lang="en-US" sz="1300" b="1" dirty="0"/>
              <a:t>more transactions with the same infrastructure</a:t>
            </a:r>
            <a:endParaRPr lang="en-IN" sz="1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CF7CB3-ECA8-4420-ACE8-CDEBF82518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32"/>
          <a:stretch/>
        </p:blipFill>
        <p:spPr>
          <a:xfrm>
            <a:off x="1508220" y="2391445"/>
            <a:ext cx="5938503" cy="375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65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417</TotalTime>
  <Words>1250</Words>
  <Application>Microsoft Office PowerPoint</Application>
  <PresentationFormat>Widescreen</PresentationFormat>
  <Paragraphs>160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PowerPoint Presentation</vt:lpstr>
      <vt:lpstr>AGENDA</vt:lpstr>
      <vt:lpstr>EXECUTIVE SUMMARY</vt:lpstr>
      <vt:lpstr>PROBLEM STATEMENT INVESTMENT  DECISION CHALLENGE: PINK CAB VS. YELLOW CAB</vt:lpstr>
      <vt:lpstr>APPROACH</vt:lpstr>
      <vt:lpstr>EXPLORATORY DATA ANALYSIS EDA INSIGHTS</vt:lpstr>
      <vt:lpstr>EXPLORATORY DATA ANALYSIS EDA INSIGHTS</vt:lpstr>
      <vt:lpstr>EXPLORATORY DATA ANALYSIS EDA INSIGHTS</vt:lpstr>
      <vt:lpstr>EXPLORATORY DATA ANALYSIS EDA INSIGHTS</vt:lpstr>
      <vt:lpstr>EXPLORATORY DATA ANALYSIS EDA INSIGHTS</vt:lpstr>
      <vt:lpstr>EXPLORATORY DATA ANALYSIS EDA INSIGHTS</vt:lpstr>
      <vt:lpstr>EXPLORATORY DATA ANALYSIS EDA INSIGHTS</vt:lpstr>
      <vt:lpstr>EXPLORATORY DATA ANALYSIS EDA INSIGHTS</vt:lpstr>
      <vt:lpstr>EDA SUMMARY KEY TAKEWAYS</vt:lpstr>
      <vt:lpstr>RECOMMENDATIONS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Pawar</dc:creator>
  <cp:lastModifiedBy>Raj Pawar</cp:lastModifiedBy>
  <cp:revision>21</cp:revision>
  <dcterms:created xsi:type="dcterms:W3CDTF">2025-04-18T09:03:21Z</dcterms:created>
  <dcterms:modified xsi:type="dcterms:W3CDTF">2025-04-18T16:10:52Z</dcterms:modified>
</cp:coreProperties>
</file>