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67" r:id="rId3"/>
    <p:sldId id="268" r:id="rId4"/>
    <p:sldId id="282" r:id="rId5"/>
    <p:sldId id="283" r:id="rId6"/>
    <p:sldId id="284" r:id="rId7"/>
    <p:sldId id="285" r:id="rId8"/>
    <p:sldId id="286" r:id="rId9"/>
    <p:sldId id="288" r:id="rId10"/>
    <p:sldId id="289" r:id="rId11"/>
    <p:sldId id="290" r:id="rId12"/>
    <p:sldId id="291" r:id="rId13"/>
    <p:sldId id="292" r:id="rId14"/>
    <p:sldId id="293"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a:srgbClr val="E267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153" d="100"/>
          <a:sy n="153" d="100"/>
        </p:scale>
        <p:origin x="5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D914B-3CBF-47AE-B1D7-E9506F797F56}" type="datetimeFigureOut">
              <a:rPr lang="en-IN" smtClean="0"/>
              <a:t>16-06-2025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4B003-4E82-418D-B79B-046F83437E12}" type="slidenum">
              <a:rPr lang="en-IN" smtClean="0"/>
              <a:t>‹#›</a:t>
            </a:fld>
            <a:endParaRPr lang="en-IN"/>
          </a:p>
        </p:txBody>
      </p:sp>
    </p:spTree>
    <p:extLst>
      <p:ext uri="{BB962C8B-B14F-4D97-AF65-F5344CB8AC3E}">
        <p14:creationId xmlns:p14="http://schemas.microsoft.com/office/powerpoint/2010/main" val="242276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All the visualisations are from the subset (10k rows) of original cleaned dataset (Final_cleaned.csv), due to system hardware not able to process the bigger 3GB dataset. With that being said, we do understand in real world usage, it is common to expect huge datasets and as data analysts, we should be able to work on these large datasets. These visualisations are here to demonstrate our capability to use visualisation software. However, all the EDA insights required to solve the business problem are extracted by working on the original cleaned dataset (Final_cleaned.csv – 3GB). Thank you.</a:t>
            </a:r>
          </a:p>
        </p:txBody>
      </p:sp>
      <p:sp>
        <p:nvSpPr>
          <p:cNvPr id="4" name="Slide Number Placeholder 3"/>
          <p:cNvSpPr>
            <a:spLocks noGrp="1"/>
          </p:cNvSpPr>
          <p:nvPr>
            <p:ph type="sldNum" sz="quarter" idx="5"/>
          </p:nvPr>
        </p:nvSpPr>
        <p:spPr/>
        <p:txBody>
          <a:bodyPr/>
          <a:lstStyle/>
          <a:p>
            <a:fld id="{4574B003-4E82-418D-B79B-046F83437E12}" type="slidenum">
              <a:rPr lang="en-IN" smtClean="0"/>
              <a:t>12</a:t>
            </a:fld>
            <a:endParaRPr lang="en-IN"/>
          </a:p>
        </p:txBody>
      </p:sp>
    </p:spTree>
    <p:extLst>
      <p:ext uri="{BB962C8B-B14F-4D97-AF65-F5344CB8AC3E}">
        <p14:creationId xmlns:p14="http://schemas.microsoft.com/office/powerpoint/2010/main" val="2473107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74B003-4E82-418D-B79B-046F83437E12}" type="slidenum">
              <a:rPr lang="en-IN" smtClean="0"/>
              <a:t>13</a:t>
            </a:fld>
            <a:endParaRPr lang="en-IN"/>
          </a:p>
        </p:txBody>
      </p:sp>
    </p:spTree>
    <p:extLst>
      <p:ext uri="{BB962C8B-B14F-4D97-AF65-F5344CB8AC3E}">
        <p14:creationId xmlns:p14="http://schemas.microsoft.com/office/powerpoint/2010/main" val="1388739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027332" y="1741593"/>
            <a:ext cx="11101933" cy="3666838"/>
          </a:xfrm>
          <a:prstGeom prst="rect">
            <a:avLst/>
          </a:prstGeom>
          <a:solidFill>
            <a:srgbClr val="3B3B3B"/>
          </a:solidFill>
        </p:spPr>
        <p:txBody>
          <a:bodyPr wrap="square" rtlCol="0">
            <a:spAutoFit/>
          </a:bodyPr>
          <a:lstStyle/>
          <a:p>
            <a:r>
              <a:rPr lang="en-US" sz="4400" b="1" spc="300" dirty="0">
                <a:solidFill>
                  <a:srgbClr val="FF6600"/>
                </a:solidFill>
              </a:rPr>
              <a:t>CUSTOMER INSIGHTS &amp; PRODUCT TRENDS FOR STRATEGIC CROSS-SELLING</a:t>
            </a:r>
          </a:p>
          <a:p>
            <a:endParaRPr lang="en-IN" sz="3200" dirty="0"/>
          </a:p>
          <a:p>
            <a:r>
              <a:rPr lang="en-IN" sz="3200" dirty="0"/>
              <a:t>Prepared by: </a:t>
            </a:r>
            <a:r>
              <a:rPr lang="en-IN" sz="3200" b="1" dirty="0">
                <a:solidFill>
                  <a:schemeClr val="bg1"/>
                </a:solidFill>
              </a:rPr>
              <a:t>DataVision</a:t>
            </a:r>
            <a:r>
              <a:rPr lang="en-IN" sz="3200" b="1" dirty="0"/>
              <a:t> Team</a:t>
            </a:r>
          </a:p>
          <a:p>
            <a:pPr>
              <a:lnSpc>
                <a:spcPct val="150000"/>
              </a:lnSpc>
            </a:pPr>
            <a:r>
              <a:rPr lang="en-US" sz="3200" dirty="0"/>
              <a:t>Contributors: </a:t>
            </a:r>
            <a:r>
              <a:rPr lang="en-US" sz="3200" b="1" dirty="0">
                <a:solidFill>
                  <a:schemeClr val="bg1"/>
                </a:solidFill>
              </a:rPr>
              <a:t>RAJ PAWAR, NAGA PAVITHRA JAJALA</a:t>
            </a:r>
            <a:endParaRPr lang="en-US" sz="2800" b="1" dirty="0">
              <a:solidFill>
                <a:schemeClr val="bg1"/>
              </a:solidFill>
            </a:endParaRPr>
          </a:p>
          <a:p>
            <a:pPr>
              <a:lnSpc>
                <a:spcPct val="150000"/>
              </a:lnSpc>
            </a:pPr>
            <a:r>
              <a:rPr lang="en-US" sz="2400" b="1" dirty="0"/>
              <a:t>WEEK 11 | 14</a:t>
            </a:r>
            <a:r>
              <a:rPr lang="en-US" sz="2400" b="1" baseline="30000" dirty="0"/>
              <a:t>TH</a:t>
            </a:r>
            <a:r>
              <a:rPr lang="en-US" sz="2400" b="1" dirty="0"/>
              <a:t> JUNE 2025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6271" y="-5626273"/>
            <a:ext cx="939455" cy="12192001"/>
          </a:xfrm>
          <a:solidFill>
            <a:srgbClr val="3B3B3B"/>
          </a:solidFill>
        </p:spPr>
        <p:txBody>
          <a:bodyPr vert="vert270" anchor="ctr" anchorCtr="0">
            <a:noAutofit/>
          </a:bodyPr>
          <a:lstStyle/>
          <a:p>
            <a:r>
              <a:rPr lang="en-US" sz="4300" spc="300" dirty="0">
                <a:solidFill>
                  <a:srgbClr val="FF6600"/>
                </a:solidFill>
                <a:latin typeface="+mn-lt"/>
                <a:ea typeface="+mn-ea"/>
                <a:cs typeface="+mn-cs"/>
              </a:rPr>
              <a:t>FEATURE INTERACTIONS &amp; CORRELATION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2" y="6358549"/>
            <a:ext cx="707720" cy="741823"/>
          </a:xfrm>
          <a:prstGeom prst="rect">
            <a:avLst/>
          </a:prstGeom>
        </p:spPr>
      </p:pic>
      <p:sp>
        <p:nvSpPr>
          <p:cNvPr id="7" name="Rectangle 3">
            <a:extLst>
              <a:ext uri="{FF2B5EF4-FFF2-40B4-BE49-F238E27FC236}">
                <a16:creationId xmlns:a16="http://schemas.microsoft.com/office/drawing/2014/main" id="{F441799F-8BCA-48A1-9301-D2B6A7B01FC3}"/>
              </a:ext>
            </a:extLst>
          </p:cNvPr>
          <p:cNvSpPr>
            <a:spLocks noGrp="1" noChangeArrowheads="1"/>
          </p:cNvSpPr>
          <p:nvPr>
            <p:ph type="subTitle" idx="1"/>
          </p:nvPr>
        </p:nvSpPr>
        <p:spPr bwMode="auto">
          <a:xfrm>
            <a:off x="397702" y="1570910"/>
            <a:ext cx="11658599" cy="312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00000"/>
              </a:lnSpc>
              <a:buFont typeface="Arial" panose="020B0604020202020204" pitchFamily="34" charset="0"/>
              <a:buChar char="•"/>
            </a:pPr>
            <a:r>
              <a:rPr lang="en-US" sz="3000" b="1" dirty="0"/>
              <a:t> </a:t>
            </a:r>
            <a:r>
              <a:rPr lang="en-US" sz="3000" dirty="0"/>
              <a:t>Product ownership moderately correlated across:</a:t>
            </a:r>
          </a:p>
          <a:p>
            <a:pPr marL="742950" lvl="1" indent="-285750" algn="l">
              <a:lnSpc>
                <a:spcPct val="100000"/>
              </a:lnSpc>
              <a:buFont typeface="Arial" panose="020B0604020202020204" pitchFamily="34" charset="0"/>
              <a:buChar char="•"/>
            </a:pPr>
            <a:r>
              <a:rPr lang="en-US" sz="2500" dirty="0"/>
              <a:t>Pension ↔ Salary ↔ Direct Debit</a:t>
            </a:r>
          </a:p>
          <a:p>
            <a:pPr marL="742950" lvl="1" indent="-285750" algn="l">
              <a:lnSpc>
                <a:spcPct val="100000"/>
              </a:lnSpc>
              <a:buFont typeface="Arial" panose="020B0604020202020204" pitchFamily="34" charset="0"/>
              <a:buChar char="•"/>
            </a:pPr>
            <a:r>
              <a:rPr lang="en-US" sz="2500" dirty="0"/>
              <a:t>Loans ↔ Mortgage</a:t>
            </a:r>
          </a:p>
          <a:p>
            <a:pPr algn="l">
              <a:lnSpc>
                <a:spcPct val="100000"/>
              </a:lnSpc>
              <a:buFont typeface="Arial" panose="020B0604020202020204" pitchFamily="34" charset="0"/>
              <a:buChar char="•"/>
            </a:pPr>
            <a:endParaRPr lang="en-US" dirty="0"/>
          </a:p>
          <a:p>
            <a:pPr algn="l">
              <a:lnSpc>
                <a:spcPct val="100000"/>
              </a:lnSpc>
              <a:buFont typeface="Arial" panose="020B0604020202020204" pitchFamily="34" charset="0"/>
              <a:buChar char="•"/>
            </a:pPr>
            <a:r>
              <a:rPr lang="en-US" sz="3000" b="1" dirty="0"/>
              <a:t> </a:t>
            </a:r>
            <a:r>
              <a:rPr lang="en-US" sz="3000" dirty="0"/>
              <a:t>Age and Segment influence </a:t>
            </a:r>
            <a:r>
              <a:rPr lang="en-US" sz="3000" b="1" dirty="0"/>
              <a:t>multi-product</a:t>
            </a:r>
            <a:r>
              <a:rPr lang="en-US" sz="3000" dirty="0"/>
              <a:t> behavior</a:t>
            </a:r>
          </a:p>
          <a:p>
            <a:pPr algn="l">
              <a:lnSpc>
                <a:spcPct val="100000"/>
              </a:lnSpc>
              <a:buFont typeface="Arial" panose="020B0604020202020204" pitchFamily="34" charset="0"/>
              <a:buChar char="•"/>
            </a:pPr>
            <a:r>
              <a:rPr lang="en-US" sz="3000" dirty="0"/>
              <a:t> Feature synergy potential for product bundling</a:t>
            </a:r>
          </a:p>
        </p:txBody>
      </p:sp>
    </p:spTree>
    <p:extLst>
      <p:ext uri="{BB962C8B-B14F-4D97-AF65-F5344CB8AC3E}">
        <p14:creationId xmlns:p14="http://schemas.microsoft.com/office/powerpoint/2010/main" val="1191173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6271" y="-5626273"/>
            <a:ext cx="939455" cy="12192001"/>
          </a:xfrm>
          <a:solidFill>
            <a:srgbClr val="3B3B3B"/>
          </a:solidFill>
        </p:spPr>
        <p:txBody>
          <a:bodyPr vert="vert270" anchor="ctr" anchorCtr="0">
            <a:noAutofit/>
          </a:bodyPr>
          <a:lstStyle/>
          <a:p>
            <a:r>
              <a:rPr lang="en-US" sz="4300" spc="300" dirty="0">
                <a:solidFill>
                  <a:srgbClr val="FF6600"/>
                </a:solidFill>
                <a:latin typeface="+mn-lt"/>
                <a:ea typeface="+mn-ea"/>
                <a:cs typeface="+mn-cs"/>
              </a:rPr>
              <a:t>BUSINESS IMPLICATIONS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2" y="6358549"/>
            <a:ext cx="707720" cy="741823"/>
          </a:xfrm>
          <a:prstGeom prst="rect">
            <a:avLst/>
          </a:prstGeom>
        </p:spPr>
      </p:pic>
      <p:sp>
        <p:nvSpPr>
          <p:cNvPr id="7" name="Rectangle 3">
            <a:extLst>
              <a:ext uri="{FF2B5EF4-FFF2-40B4-BE49-F238E27FC236}">
                <a16:creationId xmlns:a16="http://schemas.microsoft.com/office/drawing/2014/main" id="{F441799F-8BCA-48A1-9301-D2B6A7B01FC3}"/>
              </a:ext>
            </a:extLst>
          </p:cNvPr>
          <p:cNvSpPr>
            <a:spLocks noGrp="1" noChangeArrowheads="1"/>
          </p:cNvSpPr>
          <p:nvPr>
            <p:ph type="subTitle" idx="1"/>
          </p:nvPr>
        </p:nvSpPr>
        <p:spPr bwMode="auto">
          <a:xfrm>
            <a:off x="397702" y="1557848"/>
            <a:ext cx="11746282" cy="3067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00000"/>
              </a:lnSpc>
              <a:buFont typeface="Arial" panose="020B0604020202020204" pitchFamily="34" charset="0"/>
              <a:buChar char="•"/>
            </a:pPr>
            <a:r>
              <a:rPr lang="en-US" sz="3200" dirty="0"/>
              <a:t> Define customer personas based on behavior</a:t>
            </a:r>
          </a:p>
          <a:p>
            <a:pPr algn="l">
              <a:lnSpc>
                <a:spcPct val="100000"/>
              </a:lnSpc>
              <a:buFont typeface="Arial" panose="020B0604020202020204" pitchFamily="34" charset="0"/>
              <a:buChar char="•"/>
            </a:pPr>
            <a:r>
              <a:rPr lang="en-US" sz="3200" dirty="0"/>
              <a:t> Segment by life stage and financial needs</a:t>
            </a:r>
          </a:p>
          <a:p>
            <a:pPr algn="l">
              <a:lnSpc>
                <a:spcPct val="100000"/>
              </a:lnSpc>
              <a:buFont typeface="Arial" panose="020B0604020202020204" pitchFamily="34" charset="0"/>
              <a:buChar char="•"/>
            </a:pPr>
            <a:r>
              <a:rPr lang="en-US" sz="3200" dirty="0"/>
              <a:t> Tailor campaigns (e.g., university grads → Credit Card + e-Account)</a:t>
            </a:r>
          </a:p>
          <a:p>
            <a:pPr algn="l">
              <a:lnSpc>
                <a:spcPct val="100000"/>
              </a:lnSpc>
              <a:buFont typeface="Arial" panose="020B0604020202020204" pitchFamily="34" charset="0"/>
              <a:buChar char="•"/>
            </a:pPr>
            <a:r>
              <a:rPr lang="en-US" sz="3200" dirty="0"/>
              <a:t> Proactive churn prevention for high-risk segments</a:t>
            </a:r>
          </a:p>
          <a:p>
            <a:pPr algn="l">
              <a:lnSpc>
                <a:spcPct val="100000"/>
              </a:lnSpc>
              <a:buFont typeface="Arial" panose="020B0604020202020204" pitchFamily="34" charset="0"/>
              <a:buChar char="•"/>
            </a:pPr>
            <a:r>
              <a:rPr lang="en-US" sz="3200" dirty="0"/>
              <a:t> Bundle promotions for complementary products</a:t>
            </a:r>
          </a:p>
        </p:txBody>
      </p:sp>
    </p:spTree>
    <p:extLst>
      <p:ext uri="{BB962C8B-B14F-4D97-AF65-F5344CB8AC3E}">
        <p14:creationId xmlns:p14="http://schemas.microsoft.com/office/powerpoint/2010/main" val="3017555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6271" y="-5626273"/>
            <a:ext cx="939455" cy="12192001"/>
          </a:xfrm>
          <a:solidFill>
            <a:srgbClr val="3B3B3B"/>
          </a:solidFill>
        </p:spPr>
        <p:txBody>
          <a:bodyPr vert="vert270" anchor="ctr" anchorCtr="0">
            <a:noAutofit/>
          </a:bodyPr>
          <a:lstStyle/>
          <a:p>
            <a:r>
              <a:rPr lang="en-US" sz="4300" spc="300" dirty="0">
                <a:solidFill>
                  <a:srgbClr val="FF6600"/>
                </a:solidFill>
                <a:latin typeface="+mn-lt"/>
                <a:ea typeface="+mn-ea"/>
                <a:cs typeface="+mn-cs"/>
              </a:rPr>
              <a:t>GRAPHS AND VISUALISATIONS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42" y="6358549"/>
            <a:ext cx="707720" cy="741823"/>
          </a:xfrm>
          <a:prstGeom prst="rect">
            <a:avLst/>
          </a:prstGeom>
        </p:spPr>
      </p:pic>
      <p:sp>
        <p:nvSpPr>
          <p:cNvPr id="7" name="Rectangle 3">
            <a:extLst>
              <a:ext uri="{FF2B5EF4-FFF2-40B4-BE49-F238E27FC236}">
                <a16:creationId xmlns:a16="http://schemas.microsoft.com/office/drawing/2014/main" id="{F441799F-8BCA-48A1-9301-D2B6A7B01FC3}"/>
              </a:ext>
            </a:extLst>
          </p:cNvPr>
          <p:cNvSpPr>
            <a:spLocks noGrp="1" noChangeArrowheads="1"/>
          </p:cNvSpPr>
          <p:nvPr>
            <p:ph type="subTitle" idx="1"/>
          </p:nvPr>
        </p:nvSpPr>
        <p:spPr bwMode="auto">
          <a:xfrm>
            <a:off x="1352810" y="5170370"/>
            <a:ext cx="36419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00000"/>
              </a:lnSpc>
            </a:pPr>
            <a:r>
              <a:rPr lang="en-US" sz="1200" dirty="0"/>
              <a:t>The 'Universitario' segment has the highest number of customers, showing strong engagement from younger users.</a:t>
            </a:r>
            <a:endParaRPr lang="en-GB" sz="1200" dirty="0"/>
          </a:p>
        </p:txBody>
      </p:sp>
      <p:pic>
        <p:nvPicPr>
          <p:cNvPr id="6" name="Content Placeholder 10">
            <a:extLst>
              <a:ext uri="{FF2B5EF4-FFF2-40B4-BE49-F238E27FC236}">
                <a16:creationId xmlns:a16="http://schemas.microsoft.com/office/drawing/2014/main" id="{6A085BCD-9F04-80B7-30F4-2DC5DF578B9C}"/>
              </a:ext>
            </a:extLst>
          </p:cNvPr>
          <p:cNvPicPr>
            <a:picLocks noGrp="1" noChangeAspect="1"/>
          </p:cNvPicPr>
          <p:nvPr/>
        </p:nvPicPr>
        <p:blipFill>
          <a:blip r:embed="rId4">
            <a:extLst>
              <a:ext uri="{28A0092B-C50C-407E-A947-70E740481C1C}">
                <a14:useLocalDpi xmlns:a14="http://schemas.microsoft.com/office/drawing/2010/main" val="0"/>
              </a:ext>
            </a:extLst>
          </a:blip>
          <a:srcRect r="6215"/>
          <a:stretch>
            <a:fillRect/>
          </a:stretch>
        </p:blipFill>
        <p:spPr>
          <a:xfrm>
            <a:off x="560540" y="1636284"/>
            <a:ext cx="5711714" cy="2904400"/>
          </a:xfrm>
          <a:prstGeom prst="rect">
            <a:avLst/>
          </a:prstGeom>
        </p:spPr>
      </p:pic>
      <p:sp>
        <p:nvSpPr>
          <p:cNvPr id="8" name="TextBox 7">
            <a:extLst>
              <a:ext uri="{FF2B5EF4-FFF2-40B4-BE49-F238E27FC236}">
                <a16:creationId xmlns:a16="http://schemas.microsoft.com/office/drawing/2014/main" id="{62E54318-C4EA-4258-A4BE-2A17B08BAC32}"/>
              </a:ext>
            </a:extLst>
          </p:cNvPr>
          <p:cNvSpPr txBox="1"/>
          <p:nvPr/>
        </p:nvSpPr>
        <p:spPr>
          <a:xfrm>
            <a:off x="1381810" y="4741100"/>
            <a:ext cx="3493945" cy="369332"/>
          </a:xfrm>
          <a:prstGeom prst="rect">
            <a:avLst/>
          </a:prstGeom>
          <a:noFill/>
        </p:spPr>
        <p:txBody>
          <a:bodyPr wrap="square">
            <a:spAutoFit/>
          </a:bodyPr>
          <a:lstStyle/>
          <a:p>
            <a:r>
              <a:rPr lang="en-GB" b="1" noProof="0" dirty="0"/>
              <a:t>Customer Distribution by Segment</a:t>
            </a:r>
            <a:endParaRPr lang="en-IN" dirty="0"/>
          </a:p>
        </p:txBody>
      </p:sp>
      <p:pic>
        <p:nvPicPr>
          <p:cNvPr id="9" name="Content Placeholder 4">
            <a:extLst>
              <a:ext uri="{FF2B5EF4-FFF2-40B4-BE49-F238E27FC236}">
                <a16:creationId xmlns:a16="http://schemas.microsoft.com/office/drawing/2014/main" id="{3399D97B-A0DB-4E32-BD57-523FAD2B2F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1582" y="1537835"/>
            <a:ext cx="5178771" cy="3052953"/>
          </a:xfrm>
          <a:prstGeom prst="rect">
            <a:avLst/>
          </a:prstGeom>
        </p:spPr>
      </p:pic>
      <p:sp>
        <p:nvSpPr>
          <p:cNvPr id="11" name="TextBox 10">
            <a:extLst>
              <a:ext uri="{FF2B5EF4-FFF2-40B4-BE49-F238E27FC236}">
                <a16:creationId xmlns:a16="http://schemas.microsoft.com/office/drawing/2014/main" id="{7A7FC992-3511-49DE-9A69-0E8DA400C006}"/>
              </a:ext>
            </a:extLst>
          </p:cNvPr>
          <p:cNvSpPr txBox="1"/>
          <p:nvPr/>
        </p:nvSpPr>
        <p:spPr>
          <a:xfrm>
            <a:off x="7370224" y="4741100"/>
            <a:ext cx="3258333" cy="369332"/>
          </a:xfrm>
          <a:prstGeom prst="rect">
            <a:avLst/>
          </a:prstGeom>
          <a:noFill/>
        </p:spPr>
        <p:txBody>
          <a:bodyPr wrap="square">
            <a:spAutoFit/>
          </a:bodyPr>
          <a:lstStyle/>
          <a:p>
            <a:r>
              <a:rPr lang="en-IN" b="1" dirty="0"/>
              <a:t>Income Comparison by Segment</a:t>
            </a:r>
            <a:endParaRPr lang="en-IN" dirty="0"/>
          </a:p>
        </p:txBody>
      </p:sp>
      <p:sp>
        <p:nvSpPr>
          <p:cNvPr id="14" name="TextBox 13">
            <a:extLst>
              <a:ext uri="{FF2B5EF4-FFF2-40B4-BE49-F238E27FC236}">
                <a16:creationId xmlns:a16="http://schemas.microsoft.com/office/drawing/2014/main" id="{05C49797-CC24-4AC1-B207-AF9105A51432}"/>
              </a:ext>
            </a:extLst>
          </p:cNvPr>
          <p:cNvSpPr txBox="1"/>
          <p:nvPr/>
        </p:nvSpPr>
        <p:spPr>
          <a:xfrm>
            <a:off x="7277608" y="5170370"/>
            <a:ext cx="3579467" cy="646331"/>
          </a:xfrm>
          <a:prstGeom prst="rect">
            <a:avLst/>
          </a:prstGeom>
          <a:noFill/>
        </p:spPr>
        <p:txBody>
          <a:bodyPr wrap="square">
            <a:spAutoFit/>
          </a:bodyPr>
          <a:lstStyle/>
          <a:p>
            <a:r>
              <a:rPr lang="en-US" sz="1200" dirty="0"/>
              <a:t>The 'Top' segment has the highest average income, making them strong candidates for premium product cross-sell opportunities.</a:t>
            </a:r>
            <a:endParaRPr lang="en-GB" sz="1200" dirty="0"/>
          </a:p>
        </p:txBody>
      </p:sp>
      <p:sp>
        <p:nvSpPr>
          <p:cNvPr id="18" name="TextBox 17">
            <a:extLst>
              <a:ext uri="{FF2B5EF4-FFF2-40B4-BE49-F238E27FC236}">
                <a16:creationId xmlns:a16="http://schemas.microsoft.com/office/drawing/2014/main" id="{79539D92-7EB0-4881-8A2C-BAAA73C909F1}"/>
              </a:ext>
            </a:extLst>
          </p:cNvPr>
          <p:cNvSpPr txBox="1"/>
          <p:nvPr/>
        </p:nvSpPr>
        <p:spPr>
          <a:xfrm>
            <a:off x="854899" y="6555949"/>
            <a:ext cx="11261944" cy="276999"/>
          </a:xfrm>
          <a:prstGeom prst="rect">
            <a:avLst/>
          </a:prstGeom>
          <a:noFill/>
        </p:spPr>
        <p:txBody>
          <a:bodyPr wrap="square">
            <a:spAutoFit/>
          </a:bodyPr>
          <a:lstStyle/>
          <a:p>
            <a:r>
              <a:rPr lang="en-IN" sz="600" dirty="0"/>
              <a:t>Note: All the visualisations from here on are from the subset (10k rows) of original cleaned dataset (Final_cleaned.csv), due to system hardware not able to process the bigger 3GB dataset. With that being said, we do understand, in real world usage, it is common to expect huge datasets and as data analysts, we should be able to work on these large datasets. These visualisations are here to demonstrate our capability to use visualisation software. However, all the EDA insights (mentioned earlier in this presentation) required to solve the business problem are extracted by working on the original cleaned dataset (Final_cleaned.csv – 3GB). Thank you.</a:t>
            </a:r>
          </a:p>
        </p:txBody>
      </p:sp>
    </p:spTree>
    <p:extLst>
      <p:ext uri="{BB962C8B-B14F-4D97-AF65-F5344CB8AC3E}">
        <p14:creationId xmlns:p14="http://schemas.microsoft.com/office/powerpoint/2010/main" val="340557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6271" y="-5626273"/>
            <a:ext cx="939455" cy="12192001"/>
          </a:xfrm>
          <a:solidFill>
            <a:srgbClr val="3B3B3B"/>
          </a:solidFill>
        </p:spPr>
        <p:txBody>
          <a:bodyPr vert="vert270" anchor="ctr" anchorCtr="0">
            <a:noAutofit/>
          </a:bodyPr>
          <a:lstStyle/>
          <a:p>
            <a:r>
              <a:rPr lang="en-US" sz="4300" spc="300" dirty="0">
                <a:solidFill>
                  <a:srgbClr val="FF6600"/>
                </a:solidFill>
                <a:latin typeface="+mn-lt"/>
                <a:ea typeface="+mn-ea"/>
                <a:cs typeface="+mn-cs"/>
              </a:rPr>
              <a:t>GRAPHS AND VISUALISATIONS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42" y="6358549"/>
            <a:ext cx="707720" cy="741823"/>
          </a:xfrm>
          <a:prstGeom prst="rect">
            <a:avLst/>
          </a:prstGeom>
        </p:spPr>
      </p:pic>
      <p:sp>
        <p:nvSpPr>
          <p:cNvPr id="7" name="Rectangle 3">
            <a:extLst>
              <a:ext uri="{FF2B5EF4-FFF2-40B4-BE49-F238E27FC236}">
                <a16:creationId xmlns:a16="http://schemas.microsoft.com/office/drawing/2014/main" id="{F441799F-8BCA-48A1-9301-D2B6A7B01FC3}"/>
              </a:ext>
            </a:extLst>
          </p:cNvPr>
          <p:cNvSpPr>
            <a:spLocks noGrp="1" noChangeArrowheads="1"/>
          </p:cNvSpPr>
          <p:nvPr>
            <p:ph type="subTitle" idx="1"/>
          </p:nvPr>
        </p:nvSpPr>
        <p:spPr bwMode="auto">
          <a:xfrm>
            <a:off x="605942" y="4814966"/>
            <a:ext cx="3641942"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1200" dirty="0"/>
              <a:t>The 'Universitario' segment is the youngest, ideal for promoting student banking and first-time saver products.</a:t>
            </a:r>
            <a:endParaRPr lang="en-GB" sz="1200" dirty="0"/>
          </a:p>
        </p:txBody>
      </p:sp>
      <p:sp>
        <p:nvSpPr>
          <p:cNvPr id="11" name="TextBox 10">
            <a:extLst>
              <a:ext uri="{FF2B5EF4-FFF2-40B4-BE49-F238E27FC236}">
                <a16:creationId xmlns:a16="http://schemas.microsoft.com/office/drawing/2014/main" id="{7A7FC992-3511-49DE-9A69-0E8DA400C006}"/>
              </a:ext>
            </a:extLst>
          </p:cNvPr>
          <p:cNvSpPr txBox="1"/>
          <p:nvPr/>
        </p:nvSpPr>
        <p:spPr>
          <a:xfrm>
            <a:off x="8606433" y="4267082"/>
            <a:ext cx="3258333" cy="369332"/>
          </a:xfrm>
          <a:prstGeom prst="rect">
            <a:avLst/>
          </a:prstGeom>
          <a:noFill/>
        </p:spPr>
        <p:txBody>
          <a:bodyPr wrap="square">
            <a:spAutoFit/>
          </a:bodyPr>
          <a:lstStyle/>
          <a:p>
            <a:r>
              <a:rPr lang="en-IN" b="1" dirty="0"/>
              <a:t>Customer Gender Distribution</a:t>
            </a:r>
            <a:endParaRPr lang="en-IN" dirty="0"/>
          </a:p>
        </p:txBody>
      </p:sp>
      <p:sp>
        <p:nvSpPr>
          <p:cNvPr id="14" name="TextBox 13">
            <a:extLst>
              <a:ext uri="{FF2B5EF4-FFF2-40B4-BE49-F238E27FC236}">
                <a16:creationId xmlns:a16="http://schemas.microsoft.com/office/drawing/2014/main" id="{05C49797-CC24-4AC1-B207-AF9105A51432}"/>
              </a:ext>
            </a:extLst>
          </p:cNvPr>
          <p:cNvSpPr txBox="1"/>
          <p:nvPr/>
        </p:nvSpPr>
        <p:spPr>
          <a:xfrm>
            <a:off x="8511286" y="4682039"/>
            <a:ext cx="3579467" cy="461665"/>
          </a:xfrm>
          <a:prstGeom prst="rect">
            <a:avLst/>
          </a:prstGeom>
          <a:noFill/>
        </p:spPr>
        <p:txBody>
          <a:bodyPr wrap="square">
            <a:spAutoFit/>
          </a:bodyPr>
          <a:lstStyle/>
          <a:p>
            <a:r>
              <a:rPr lang="en-US" sz="1200" dirty="0"/>
              <a:t>The gender distribution is nearly balanced, allowing for inclusive and gender-neutral product marketing.</a:t>
            </a:r>
            <a:endParaRPr lang="en-GB" sz="1200" dirty="0"/>
          </a:p>
        </p:txBody>
      </p:sp>
      <p:pic>
        <p:nvPicPr>
          <p:cNvPr id="10" name="Content Placeholder 4">
            <a:extLst>
              <a:ext uri="{FF2B5EF4-FFF2-40B4-BE49-F238E27FC236}">
                <a16:creationId xmlns:a16="http://schemas.microsoft.com/office/drawing/2014/main" id="{72FEEBF5-C529-4737-A628-3DC7914EA4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686" y="2137714"/>
            <a:ext cx="3724198" cy="2010976"/>
          </a:xfrm>
          <a:prstGeom prst="rect">
            <a:avLst/>
          </a:prstGeom>
        </p:spPr>
      </p:pic>
      <p:pic>
        <p:nvPicPr>
          <p:cNvPr id="12" name="Content Placeholder 4">
            <a:extLst>
              <a:ext uri="{FF2B5EF4-FFF2-40B4-BE49-F238E27FC236}">
                <a16:creationId xmlns:a16="http://schemas.microsoft.com/office/drawing/2014/main" id="{F4AE6ADE-6686-4B24-80EC-F7D7171F120C}"/>
              </a:ext>
            </a:extLst>
          </p:cNvPr>
          <p:cNvPicPr>
            <a:picLocks noChangeAspect="1"/>
          </p:cNvPicPr>
          <p:nvPr/>
        </p:nvPicPr>
        <p:blipFill rotWithShape="1">
          <a:blip r:embed="rId5">
            <a:extLst>
              <a:ext uri="{28A0092B-C50C-407E-A947-70E740481C1C}">
                <a14:useLocalDpi xmlns:a14="http://schemas.microsoft.com/office/drawing/2010/main" val="0"/>
              </a:ext>
            </a:extLst>
          </a:blip>
          <a:srcRect r="9702"/>
          <a:stretch/>
        </p:blipFill>
        <p:spPr>
          <a:xfrm>
            <a:off x="4288704" y="1794910"/>
            <a:ext cx="3641942" cy="2090734"/>
          </a:xfrm>
          <a:prstGeom prst="rect">
            <a:avLst/>
          </a:prstGeom>
        </p:spPr>
      </p:pic>
      <p:pic>
        <p:nvPicPr>
          <p:cNvPr id="13" name="Content Placeholder 4">
            <a:extLst>
              <a:ext uri="{FF2B5EF4-FFF2-40B4-BE49-F238E27FC236}">
                <a16:creationId xmlns:a16="http://schemas.microsoft.com/office/drawing/2014/main" id="{53B56E95-AB0F-4E1C-8825-7D61001A101C}"/>
              </a:ext>
            </a:extLst>
          </p:cNvPr>
          <p:cNvPicPr>
            <a:picLocks noChangeAspect="1"/>
          </p:cNvPicPr>
          <p:nvPr/>
        </p:nvPicPr>
        <p:blipFill rotWithShape="1">
          <a:blip r:embed="rId6">
            <a:extLst>
              <a:ext uri="{28A0092B-C50C-407E-A947-70E740481C1C}">
                <a14:useLocalDpi xmlns:a14="http://schemas.microsoft.com/office/drawing/2010/main" val="0"/>
              </a:ext>
            </a:extLst>
          </a:blip>
          <a:srcRect l="33738" r="7148"/>
          <a:stretch/>
        </p:blipFill>
        <p:spPr>
          <a:xfrm>
            <a:off x="8140568" y="1383405"/>
            <a:ext cx="3724198" cy="2624924"/>
          </a:xfrm>
          <a:prstGeom prst="rect">
            <a:avLst/>
          </a:prstGeom>
        </p:spPr>
      </p:pic>
      <p:sp>
        <p:nvSpPr>
          <p:cNvPr id="15" name="TextBox 14">
            <a:extLst>
              <a:ext uri="{FF2B5EF4-FFF2-40B4-BE49-F238E27FC236}">
                <a16:creationId xmlns:a16="http://schemas.microsoft.com/office/drawing/2014/main" id="{C04BB95C-ADAE-4DD5-9D17-3BE5FA2D4BAF}"/>
              </a:ext>
            </a:extLst>
          </p:cNvPr>
          <p:cNvSpPr txBox="1"/>
          <p:nvPr/>
        </p:nvSpPr>
        <p:spPr>
          <a:xfrm>
            <a:off x="4753779" y="4267082"/>
            <a:ext cx="2799473" cy="369332"/>
          </a:xfrm>
          <a:prstGeom prst="rect">
            <a:avLst/>
          </a:prstGeom>
          <a:noFill/>
        </p:spPr>
        <p:txBody>
          <a:bodyPr wrap="square">
            <a:spAutoFit/>
          </a:bodyPr>
          <a:lstStyle/>
          <a:p>
            <a:r>
              <a:rPr lang="en-IN" b="1" dirty="0"/>
              <a:t>Ownership of Key Products</a:t>
            </a:r>
            <a:endParaRPr lang="en-IN" dirty="0"/>
          </a:p>
        </p:txBody>
      </p:sp>
      <p:sp>
        <p:nvSpPr>
          <p:cNvPr id="8" name="TextBox 7">
            <a:extLst>
              <a:ext uri="{FF2B5EF4-FFF2-40B4-BE49-F238E27FC236}">
                <a16:creationId xmlns:a16="http://schemas.microsoft.com/office/drawing/2014/main" id="{62E54318-C4EA-4258-A4BE-2A17B08BAC32}"/>
              </a:ext>
            </a:extLst>
          </p:cNvPr>
          <p:cNvSpPr txBox="1"/>
          <p:nvPr/>
        </p:nvSpPr>
        <p:spPr>
          <a:xfrm>
            <a:off x="949662" y="4398605"/>
            <a:ext cx="2588942" cy="369332"/>
          </a:xfrm>
          <a:prstGeom prst="rect">
            <a:avLst/>
          </a:prstGeom>
          <a:noFill/>
        </p:spPr>
        <p:txBody>
          <a:bodyPr wrap="square">
            <a:spAutoFit/>
          </a:bodyPr>
          <a:lstStyle/>
          <a:p>
            <a:r>
              <a:rPr lang="en-GB" b="1" noProof="0" dirty="0"/>
              <a:t>Average Age by Segment</a:t>
            </a:r>
            <a:endParaRPr lang="en-IN" dirty="0"/>
          </a:p>
        </p:txBody>
      </p:sp>
      <p:sp>
        <p:nvSpPr>
          <p:cNvPr id="16" name="TextBox 15">
            <a:extLst>
              <a:ext uri="{FF2B5EF4-FFF2-40B4-BE49-F238E27FC236}">
                <a16:creationId xmlns:a16="http://schemas.microsoft.com/office/drawing/2014/main" id="{C199B6C0-A3C1-45E8-9448-6E99D8DCDEAC}"/>
              </a:ext>
            </a:extLst>
          </p:cNvPr>
          <p:cNvSpPr txBox="1"/>
          <p:nvPr/>
        </p:nvSpPr>
        <p:spPr>
          <a:xfrm>
            <a:off x="4357598" y="4682534"/>
            <a:ext cx="3682762" cy="757130"/>
          </a:xfrm>
          <a:prstGeom prst="rect">
            <a:avLst/>
          </a:prstGeom>
          <a:noFill/>
        </p:spPr>
        <p:txBody>
          <a:bodyPr wrap="square">
            <a:spAutoFit/>
          </a:bodyPr>
          <a:lstStyle/>
          <a:p>
            <a:pPr>
              <a:lnSpc>
                <a:spcPct val="90000"/>
              </a:lnSpc>
              <a:spcBef>
                <a:spcPts val="1000"/>
              </a:spcBef>
            </a:pPr>
            <a:r>
              <a:rPr lang="en-US" sz="1200" dirty="0"/>
              <a:t>Current accounts are widely adopted across all segments. Credit card and payroll product usage is lower especially among Universitario customers, suggesting opportunities for cross-selling.</a:t>
            </a:r>
            <a:endParaRPr lang="en-GB" sz="1200" dirty="0"/>
          </a:p>
        </p:txBody>
      </p:sp>
    </p:spTree>
    <p:extLst>
      <p:ext uri="{BB962C8B-B14F-4D97-AF65-F5344CB8AC3E}">
        <p14:creationId xmlns:p14="http://schemas.microsoft.com/office/powerpoint/2010/main" val="204879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6271" y="-5626273"/>
            <a:ext cx="939455" cy="12192001"/>
          </a:xfrm>
          <a:solidFill>
            <a:srgbClr val="3B3B3B"/>
          </a:solidFill>
        </p:spPr>
        <p:txBody>
          <a:bodyPr vert="vert270" anchor="ctr" anchorCtr="0">
            <a:noAutofit/>
          </a:bodyPr>
          <a:lstStyle/>
          <a:p>
            <a:r>
              <a:rPr lang="en-US" sz="4300" spc="300" dirty="0">
                <a:solidFill>
                  <a:srgbClr val="FF6600"/>
                </a:solidFill>
                <a:latin typeface="+mn-lt"/>
                <a:ea typeface="+mn-ea"/>
                <a:cs typeface="+mn-cs"/>
              </a:rPr>
              <a:t>FINAL RECOMMENDATIONS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2" y="6358549"/>
            <a:ext cx="707720" cy="741823"/>
          </a:xfrm>
          <a:prstGeom prst="rect">
            <a:avLst/>
          </a:prstGeom>
        </p:spPr>
      </p:pic>
      <p:sp>
        <p:nvSpPr>
          <p:cNvPr id="7" name="Rectangle 3">
            <a:extLst>
              <a:ext uri="{FF2B5EF4-FFF2-40B4-BE49-F238E27FC236}">
                <a16:creationId xmlns:a16="http://schemas.microsoft.com/office/drawing/2014/main" id="{F441799F-8BCA-48A1-9301-D2B6A7B01FC3}"/>
              </a:ext>
            </a:extLst>
          </p:cNvPr>
          <p:cNvSpPr>
            <a:spLocks noGrp="1" noChangeArrowheads="1"/>
          </p:cNvSpPr>
          <p:nvPr>
            <p:ph type="subTitle" idx="1"/>
          </p:nvPr>
        </p:nvSpPr>
        <p:spPr bwMode="auto">
          <a:xfrm>
            <a:off x="284968" y="1154530"/>
            <a:ext cx="11746282" cy="5114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00000"/>
              </a:lnSpc>
            </a:pPr>
            <a:r>
              <a:rPr lang="en-US" sz="1500" b="1" dirty="0"/>
              <a:t>1. Encourage Multi-Product Usage</a:t>
            </a:r>
            <a:br>
              <a:rPr lang="en-US" sz="1500" dirty="0"/>
            </a:br>
            <a:r>
              <a:rPr lang="en-US" sz="1500" dirty="0"/>
              <a:t>Over </a:t>
            </a:r>
            <a:r>
              <a:rPr lang="en-US" sz="1500" b="1" dirty="0"/>
              <a:t>50% of customers only use one product</a:t>
            </a:r>
            <a:r>
              <a:rPr lang="en-US" sz="1500" dirty="0"/>
              <a:t>. This indicates a big opportunity to introduce them to other services like savings accounts, credit cards, or investment products.</a:t>
            </a:r>
          </a:p>
          <a:p>
            <a:pPr algn="l">
              <a:lnSpc>
                <a:spcPct val="100000"/>
              </a:lnSpc>
            </a:pPr>
            <a:r>
              <a:rPr lang="en-US" sz="1500" b="1" dirty="0"/>
              <a:t>2. Promote High-Value Product Bundles</a:t>
            </a:r>
            <a:br>
              <a:rPr lang="en-US" sz="1500" dirty="0"/>
            </a:br>
            <a:r>
              <a:rPr lang="en-US" sz="1500" dirty="0"/>
              <a:t>Products such as </a:t>
            </a:r>
            <a:r>
              <a:rPr lang="en-US" sz="1500" b="1" dirty="0"/>
              <a:t>salary, pension, and direct debit</a:t>
            </a:r>
            <a:r>
              <a:rPr lang="en-US" sz="1500" dirty="0"/>
              <a:t> are often used together. Marketing these as a </a:t>
            </a:r>
            <a:r>
              <a:rPr lang="en-US" sz="1500" b="1" dirty="0"/>
              <a:t>bundle</a:t>
            </a:r>
            <a:r>
              <a:rPr lang="en-US" sz="1500" dirty="0"/>
              <a:t> could increase uptake and customer convenience.</a:t>
            </a:r>
          </a:p>
          <a:p>
            <a:pPr algn="l">
              <a:lnSpc>
                <a:spcPct val="100000"/>
              </a:lnSpc>
            </a:pPr>
            <a:r>
              <a:rPr lang="en-US" sz="1500" b="1" dirty="0"/>
              <a:t>3. Focus on Retention of High-Churn Products</a:t>
            </a:r>
            <a:br>
              <a:rPr lang="en-US" sz="1500" dirty="0"/>
            </a:br>
            <a:r>
              <a:rPr lang="en-US" sz="1500" dirty="0"/>
              <a:t>Products like </a:t>
            </a:r>
            <a:r>
              <a:rPr lang="en-US" sz="1500" b="1" dirty="0"/>
              <a:t>salary accounts, pensions, and credit cards</a:t>
            </a:r>
            <a:r>
              <a:rPr lang="en-US" sz="1500" dirty="0"/>
              <a:t> show </a:t>
            </a:r>
            <a:r>
              <a:rPr lang="en-US" sz="1500" b="1" dirty="0"/>
              <a:t>high churn</a:t>
            </a:r>
            <a:r>
              <a:rPr lang="en-US" sz="1500" dirty="0"/>
              <a:t>. Focus on improving user experience and offering loyalty benefits to retain these customers.</a:t>
            </a:r>
          </a:p>
          <a:p>
            <a:pPr algn="l">
              <a:lnSpc>
                <a:spcPct val="100000"/>
              </a:lnSpc>
            </a:pPr>
            <a:r>
              <a:rPr lang="en-US" sz="1500" b="1" dirty="0"/>
              <a:t>4. Targeted Campaigns for Different Customer Segments</a:t>
            </a:r>
            <a:endParaRPr lang="en-US" sz="1500" dirty="0"/>
          </a:p>
          <a:p>
            <a:pPr lvl="1" algn="l">
              <a:lnSpc>
                <a:spcPct val="100000"/>
              </a:lnSpc>
              <a:buFont typeface="Arial" panose="020B0604020202020204" pitchFamily="34" charset="0"/>
              <a:buChar char="•"/>
            </a:pPr>
            <a:r>
              <a:rPr lang="en-US" sz="1300" b="1" dirty="0"/>
              <a:t> University students</a:t>
            </a:r>
            <a:r>
              <a:rPr lang="en-US" sz="1300" dirty="0"/>
              <a:t> (Segment: Universitario) can be targeted with simple digital banking products like </a:t>
            </a:r>
            <a:r>
              <a:rPr lang="en-US" sz="1300" b="1" dirty="0"/>
              <a:t>e-accounts or junior accounts</a:t>
            </a:r>
            <a:r>
              <a:rPr lang="en-US" sz="1300" dirty="0"/>
              <a:t>.</a:t>
            </a:r>
          </a:p>
          <a:p>
            <a:pPr lvl="1" algn="l">
              <a:lnSpc>
                <a:spcPct val="100000"/>
              </a:lnSpc>
              <a:buFont typeface="Arial" panose="020B0604020202020204" pitchFamily="34" charset="0"/>
              <a:buChar char="•"/>
            </a:pPr>
            <a:r>
              <a:rPr lang="en-US" sz="1300" b="1" dirty="0"/>
              <a:t> Top-tier customers</a:t>
            </a:r>
            <a:r>
              <a:rPr lang="en-US" sz="1300" dirty="0"/>
              <a:t> (Segment: Top) should be engaged with premium services like </a:t>
            </a:r>
            <a:r>
              <a:rPr lang="en-US" sz="1300" b="1" dirty="0"/>
              <a:t>mortgages, investments, or long-term deposits</a:t>
            </a:r>
            <a:r>
              <a:rPr lang="en-US" sz="1300" dirty="0"/>
              <a:t>.</a:t>
            </a:r>
          </a:p>
          <a:p>
            <a:pPr algn="l">
              <a:lnSpc>
                <a:spcPct val="100000"/>
              </a:lnSpc>
            </a:pPr>
            <a:r>
              <a:rPr lang="en-US" sz="1500" b="1" dirty="0"/>
              <a:t>5. Use Customer Age and Seniority for Personalized Offers</a:t>
            </a:r>
            <a:br>
              <a:rPr lang="en-US" sz="1500" dirty="0"/>
            </a:br>
            <a:r>
              <a:rPr lang="en-US" sz="1500" dirty="0"/>
              <a:t>Younger customers might prefer digital and flexible options, while older, long-term customers can be pitched retirement planning products.</a:t>
            </a:r>
          </a:p>
          <a:p>
            <a:pPr algn="l">
              <a:lnSpc>
                <a:spcPct val="100000"/>
              </a:lnSpc>
            </a:pPr>
            <a:r>
              <a:rPr lang="en-US" sz="1500" b="1" dirty="0"/>
              <a:t>6. Churn Prediction Opportunity</a:t>
            </a:r>
            <a:br>
              <a:rPr lang="en-US" sz="1500" dirty="0"/>
            </a:br>
            <a:r>
              <a:rPr lang="en-US" sz="1500" dirty="0"/>
              <a:t>Now that we know which products are prone to churn, we can </a:t>
            </a:r>
            <a:r>
              <a:rPr lang="en-US" sz="1500" b="1" dirty="0"/>
              <a:t>build a churn prediction model</a:t>
            </a:r>
            <a:r>
              <a:rPr lang="en-US" sz="1500" dirty="0"/>
              <a:t> to take early action before a customer leaves.</a:t>
            </a:r>
          </a:p>
          <a:p>
            <a:pPr algn="l">
              <a:lnSpc>
                <a:spcPct val="100000"/>
              </a:lnSpc>
            </a:pPr>
            <a:r>
              <a:rPr lang="en-US" sz="1500" b="1" dirty="0"/>
              <a:t>7. Time-Based Marketing</a:t>
            </a:r>
            <a:br>
              <a:rPr lang="en-US" sz="1500" dirty="0"/>
            </a:br>
            <a:r>
              <a:rPr lang="en-US" sz="1500" dirty="0"/>
              <a:t>Some product ownerships fluctuate by month. Use </a:t>
            </a:r>
            <a:r>
              <a:rPr lang="en-US" sz="1500" b="1" dirty="0"/>
              <a:t>seasonal insights</a:t>
            </a:r>
            <a:r>
              <a:rPr lang="en-US" sz="1500" dirty="0"/>
              <a:t> (e.g., January drop-offs, April upticks) to time campaigns effectively.</a:t>
            </a:r>
          </a:p>
        </p:txBody>
      </p:sp>
    </p:spTree>
    <p:extLst>
      <p:ext uri="{BB962C8B-B14F-4D97-AF65-F5344CB8AC3E}">
        <p14:creationId xmlns:p14="http://schemas.microsoft.com/office/powerpoint/2010/main" val="3091211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ctr" anchorCtr="0"/>
          <a:lstStyle/>
          <a:p>
            <a:pPr algn="r"/>
            <a:r>
              <a:rPr lang="en-US" b="1" spc="300" dirty="0">
                <a:solidFill>
                  <a:srgbClr val="FF6600"/>
                </a:solidFill>
              </a:rPr>
              <a:t>THANK</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8" y="199572"/>
            <a:ext cx="6858004" cy="6458859"/>
          </a:xfrm>
        </p:spPr>
        <p:txBody>
          <a:bodyPr vert="vert270" anchor="ctr">
            <a:normAutofit/>
          </a:bodyPr>
          <a:lstStyle/>
          <a:p>
            <a:pPr algn="l"/>
            <a:r>
              <a:rPr lang="en-US" sz="6000" b="1" spc="300" dirty="0">
                <a:latin typeface="+mj-lt"/>
                <a:ea typeface="+mj-ea"/>
                <a:cs typeface="+mj-cs"/>
              </a:rPr>
              <a:t>YOU</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863771"/>
            <a:ext cx="939452" cy="994232"/>
          </a:xfrm>
          <a:prstGeom prst="rect">
            <a:avLst/>
          </a:prstGeom>
        </p:spPr>
      </p:pic>
    </p:spTree>
    <p:extLst>
      <p:ext uri="{BB962C8B-B14F-4D97-AF65-F5344CB8AC3E}">
        <p14:creationId xmlns:p14="http://schemas.microsoft.com/office/powerpoint/2010/main" val="240256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ctr" anchorCtr="0"/>
          <a:lstStyle/>
          <a:p>
            <a:r>
              <a:rPr lang="en-US" b="1" spc="300"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chor="ctr">
            <a:normAutofit/>
          </a:bodyPr>
          <a:lstStyle/>
          <a:p>
            <a:endParaRPr lang="en-US" dirty="0">
              <a:solidFill>
                <a:srgbClr val="FF6600"/>
              </a:solidFill>
            </a:endParaRPr>
          </a:p>
          <a:p>
            <a:pPr algn="just"/>
            <a:r>
              <a:rPr lang="en-US" dirty="0">
                <a:solidFill>
                  <a:srgbClr val="FF6600"/>
                </a:solidFill>
              </a:rPr>
              <a:t>   </a:t>
            </a:r>
          </a:p>
          <a:p>
            <a:pPr algn="just"/>
            <a:endParaRPr lang="en-US" dirty="0">
              <a:solidFill>
                <a:srgbClr val="FF6600"/>
              </a:solidFill>
            </a:endParaRPr>
          </a:p>
          <a:p>
            <a:pPr algn="just"/>
            <a:endParaRPr lang="en-US" dirty="0">
              <a:solidFill>
                <a:srgbClr val="FF6600"/>
              </a:solidFill>
            </a:endParaRPr>
          </a:p>
          <a:p>
            <a:pPr algn="just"/>
            <a:r>
              <a:rPr lang="en-US" sz="2800" dirty="0">
                <a:solidFill>
                  <a:srgbClr val="FF6600"/>
                </a:solidFill>
              </a:rPr>
              <a:t>         </a:t>
            </a:r>
            <a:r>
              <a:rPr lang="en-US" sz="2800" dirty="0"/>
              <a:t>PROBLEM STATEMENT</a:t>
            </a:r>
          </a:p>
          <a:p>
            <a:pPr algn="just"/>
            <a:r>
              <a:rPr lang="en-US" sz="2800" dirty="0">
                <a:solidFill>
                  <a:srgbClr val="FF6600"/>
                </a:solidFill>
              </a:rPr>
              <a:t>         </a:t>
            </a:r>
            <a:r>
              <a:rPr lang="en-US" sz="2800" dirty="0"/>
              <a:t>PROJECT OBJECTIVE</a:t>
            </a:r>
          </a:p>
          <a:p>
            <a:pPr algn="just"/>
            <a:r>
              <a:rPr lang="en-US" sz="2800" dirty="0"/>
              <a:t>         DATASET OVERVIEW</a:t>
            </a:r>
          </a:p>
          <a:p>
            <a:pPr algn="just"/>
            <a:r>
              <a:rPr lang="en-US" sz="2800" dirty="0"/>
              <a:t>         EDA APPROACH</a:t>
            </a:r>
          </a:p>
          <a:p>
            <a:pPr algn="just"/>
            <a:r>
              <a:rPr lang="en-US" sz="2800" dirty="0"/>
              <a:t>         KEY INSIGHTS</a:t>
            </a:r>
          </a:p>
          <a:p>
            <a:pPr algn="just"/>
            <a:r>
              <a:rPr lang="en-US" sz="2800" dirty="0"/>
              <a:t>         BUSINESS IMPLICATIONS</a:t>
            </a:r>
          </a:p>
          <a:p>
            <a:pPr algn="just"/>
            <a:r>
              <a:rPr lang="en-US" sz="2800" dirty="0"/>
              <a:t>         GRAPHS AND VISUALISATIONS</a:t>
            </a:r>
          </a:p>
          <a:p>
            <a:pPr algn="just"/>
            <a:endParaRPr lang="en-US" sz="2800" dirty="0"/>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863771"/>
            <a:ext cx="939452"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6271" y="-5626273"/>
            <a:ext cx="939455" cy="12192001"/>
          </a:xfrm>
          <a:solidFill>
            <a:srgbClr val="3B3B3B"/>
          </a:solidFill>
        </p:spPr>
        <p:txBody>
          <a:bodyPr vert="vert270" anchor="ctr" anchorCtr="0">
            <a:normAutofit/>
          </a:bodyPr>
          <a:lstStyle/>
          <a:p>
            <a:r>
              <a:rPr lang="en-IN" sz="4800" spc="300" dirty="0">
                <a:solidFill>
                  <a:srgbClr val="FF6600"/>
                </a:solidFill>
                <a:latin typeface="+mn-lt"/>
                <a:ea typeface="+mn-ea"/>
                <a:cs typeface="+mn-cs"/>
              </a:rPr>
              <a:t>PROBLEM STATEMENT</a:t>
            </a:r>
            <a:endParaRPr lang="en-US" sz="4800" spc="300" dirty="0">
              <a:solidFill>
                <a:srgbClr val="FF6600"/>
              </a:solidFill>
              <a:latin typeface="+mn-lt"/>
              <a:ea typeface="+mn-ea"/>
              <a:cs typeface="+mn-cs"/>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2" y="6358549"/>
            <a:ext cx="707720" cy="741823"/>
          </a:xfrm>
          <a:prstGeom prst="rect">
            <a:avLst/>
          </a:prstGeom>
        </p:spPr>
      </p:pic>
      <p:sp>
        <p:nvSpPr>
          <p:cNvPr id="7" name="Rectangle 3">
            <a:extLst>
              <a:ext uri="{FF2B5EF4-FFF2-40B4-BE49-F238E27FC236}">
                <a16:creationId xmlns:a16="http://schemas.microsoft.com/office/drawing/2014/main" id="{F441799F-8BCA-48A1-9301-D2B6A7B01FC3}"/>
              </a:ext>
            </a:extLst>
          </p:cNvPr>
          <p:cNvSpPr>
            <a:spLocks noGrp="1" noChangeArrowheads="1"/>
          </p:cNvSpPr>
          <p:nvPr>
            <p:ph type="subTitle" idx="1"/>
          </p:nvPr>
        </p:nvSpPr>
        <p:spPr bwMode="auto">
          <a:xfrm>
            <a:off x="397702" y="1615544"/>
            <a:ext cx="11658599" cy="313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3200" dirty="0"/>
              <a:t>Customers are typically subscribed to a </a:t>
            </a:r>
            <a:r>
              <a:rPr lang="en-US" sz="3200" b="1" dirty="0"/>
              <a:t>single product </a:t>
            </a:r>
            <a:r>
              <a:rPr lang="en-US" sz="3200" dirty="0"/>
              <a:t>with XYZ Credit Union. This presents a challenge in unlocking revenue through </a:t>
            </a:r>
            <a:r>
              <a:rPr lang="en-US" sz="3200" b="1" dirty="0"/>
              <a:t>cross-selling</a:t>
            </a:r>
            <a:r>
              <a:rPr lang="en-US" sz="3200" dirty="0"/>
              <a:t>.</a:t>
            </a:r>
          </a:p>
          <a:p>
            <a:pPr algn="l"/>
            <a:endParaRPr lang="en-US" sz="3600" dirty="0"/>
          </a:p>
          <a:p>
            <a:pPr marL="171450" indent="-171450" algn="l">
              <a:buFont typeface="Arial" panose="020B0604020202020204" pitchFamily="34" charset="0"/>
              <a:buChar char="•"/>
            </a:pPr>
            <a:r>
              <a:rPr lang="en-US" sz="3000" dirty="0"/>
              <a:t> </a:t>
            </a:r>
            <a:r>
              <a:rPr lang="en-US" sz="3000" b="1" dirty="0"/>
              <a:t>Current state: </a:t>
            </a:r>
            <a:r>
              <a:rPr lang="en-US" sz="3000" dirty="0"/>
              <a:t>Limited customer-product engagement</a:t>
            </a:r>
          </a:p>
          <a:p>
            <a:pPr marL="171450" indent="-171450" algn="l">
              <a:buFont typeface="Arial" panose="020B0604020202020204" pitchFamily="34" charset="0"/>
              <a:buChar char="•"/>
            </a:pPr>
            <a:r>
              <a:rPr lang="en-US" sz="3000" dirty="0"/>
              <a:t> </a:t>
            </a:r>
            <a:r>
              <a:rPr lang="en-US" sz="3000" b="1" dirty="0"/>
              <a:t>Business Goal: </a:t>
            </a:r>
            <a:r>
              <a:rPr lang="en-US" sz="3000" dirty="0"/>
              <a:t>Enhance multi-product adoption via targeted strategies</a:t>
            </a: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6271" y="-5626273"/>
            <a:ext cx="939455" cy="12192001"/>
          </a:xfrm>
          <a:solidFill>
            <a:srgbClr val="3B3B3B"/>
          </a:solidFill>
        </p:spPr>
        <p:txBody>
          <a:bodyPr vert="vert270" anchor="ctr" anchorCtr="0">
            <a:normAutofit/>
          </a:bodyPr>
          <a:lstStyle/>
          <a:p>
            <a:r>
              <a:rPr lang="en-US" sz="4800" spc="300" dirty="0">
                <a:solidFill>
                  <a:srgbClr val="FF6600"/>
                </a:solidFill>
                <a:latin typeface="+mn-lt"/>
                <a:ea typeface="+mn-ea"/>
                <a:cs typeface="+mn-cs"/>
              </a:rPr>
              <a:t>PROJECT OBJECTIVE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2" y="6358549"/>
            <a:ext cx="707720" cy="741823"/>
          </a:xfrm>
          <a:prstGeom prst="rect">
            <a:avLst/>
          </a:prstGeom>
        </p:spPr>
      </p:pic>
      <p:sp>
        <p:nvSpPr>
          <p:cNvPr id="7" name="Rectangle 3">
            <a:extLst>
              <a:ext uri="{FF2B5EF4-FFF2-40B4-BE49-F238E27FC236}">
                <a16:creationId xmlns:a16="http://schemas.microsoft.com/office/drawing/2014/main" id="{F441799F-8BCA-48A1-9301-D2B6A7B01FC3}"/>
              </a:ext>
            </a:extLst>
          </p:cNvPr>
          <p:cNvSpPr>
            <a:spLocks noGrp="1" noChangeArrowheads="1"/>
          </p:cNvSpPr>
          <p:nvPr>
            <p:ph type="subTitle" idx="1"/>
          </p:nvPr>
        </p:nvSpPr>
        <p:spPr bwMode="auto">
          <a:xfrm>
            <a:off x="397702" y="1548786"/>
            <a:ext cx="11658599" cy="4397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GB" sz="3200" dirty="0"/>
              <a:t>Analyse</a:t>
            </a:r>
            <a:r>
              <a:rPr lang="en-US" sz="3200" dirty="0"/>
              <a:t> customer behavior and product ownership trends to:</a:t>
            </a:r>
          </a:p>
          <a:p>
            <a:pPr algn="l"/>
            <a:endParaRPr lang="en-US" sz="3200" dirty="0"/>
          </a:p>
          <a:p>
            <a:pPr algn="l">
              <a:buFont typeface="Arial" panose="020B0604020202020204" pitchFamily="34" charset="0"/>
              <a:buChar char="•"/>
            </a:pPr>
            <a:r>
              <a:rPr lang="en-US" sz="3000" dirty="0"/>
              <a:t> Understand usage patterns</a:t>
            </a:r>
          </a:p>
          <a:p>
            <a:pPr algn="l">
              <a:buFont typeface="Arial" panose="020B0604020202020204" pitchFamily="34" charset="0"/>
              <a:buChar char="•"/>
            </a:pPr>
            <a:r>
              <a:rPr lang="en-US" sz="3000" dirty="0"/>
              <a:t> Detect churn risk and opportunity areas</a:t>
            </a:r>
          </a:p>
          <a:p>
            <a:pPr algn="l">
              <a:buFont typeface="Arial" panose="020B0604020202020204" pitchFamily="34" charset="0"/>
              <a:buChar char="•"/>
            </a:pPr>
            <a:r>
              <a:rPr lang="en-US" sz="3000" dirty="0"/>
              <a:t> Segment customer base for marketing actions</a:t>
            </a:r>
          </a:p>
          <a:p>
            <a:pPr algn="l">
              <a:buFont typeface="Arial" panose="020B0604020202020204" pitchFamily="34" charset="0"/>
              <a:buChar char="•"/>
            </a:pPr>
            <a:endParaRPr lang="en-US" sz="3000" dirty="0"/>
          </a:p>
          <a:p>
            <a:pPr algn="l"/>
            <a:r>
              <a:rPr lang="en-US" sz="3200" b="1" dirty="0"/>
              <a:t>Final Outcome:</a:t>
            </a:r>
            <a:r>
              <a:rPr lang="en-US" sz="3200" dirty="0"/>
              <a:t> Insights to drive data-backed cross-selling strategies.</a:t>
            </a:r>
          </a:p>
          <a:p>
            <a:pPr algn="l"/>
            <a:endParaRPr lang="en-GB" sz="3000" dirty="0"/>
          </a:p>
        </p:txBody>
      </p:sp>
    </p:spTree>
    <p:extLst>
      <p:ext uri="{BB962C8B-B14F-4D97-AF65-F5344CB8AC3E}">
        <p14:creationId xmlns:p14="http://schemas.microsoft.com/office/powerpoint/2010/main" val="291667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6271" y="-5626273"/>
            <a:ext cx="939455" cy="12192001"/>
          </a:xfrm>
          <a:solidFill>
            <a:srgbClr val="3B3B3B"/>
          </a:solidFill>
        </p:spPr>
        <p:txBody>
          <a:bodyPr vert="vert270" anchor="ctr" anchorCtr="0">
            <a:normAutofit/>
          </a:bodyPr>
          <a:lstStyle/>
          <a:p>
            <a:r>
              <a:rPr lang="en-US" sz="4800" spc="300" dirty="0">
                <a:solidFill>
                  <a:srgbClr val="FF6600"/>
                </a:solidFill>
                <a:latin typeface="+mn-lt"/>
                <a:ea typeface="+mn-ea"/>
                <a:cs typeface="+mn-cs"/>
              </a:rPr>
              <a:t>DATASET OVERVIEW</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2" y="6358549"/>
            <a:ext cx="707720" cy="741823"/>
          </a:xfrm>
          <a:prstGeom prst="rect">
            <a:avLst/>
          </a:prstGeom>
        </p:spPr>
      </p:pic>
      <p:sp>
        <p:nvSpPr>
          <p:cNvPr id="7" name="Rectangle 3">
            <a:extLst>
              <a:ext uri="{FF2B5EF4-FFF2-40B4-BE49-F238E27FC236}">
                <a16:creationId xmlns:a16="http://schemas.microsoft.com/office/drawing/2014/main" id="{F441799F-8BCA-48A1-9301-D2B6A7B01FC3}"/>
              </a:ext>
            </a:extLst>
          </p:cNvPr>
          <p:cNvSpPr>
            <a:spLocks noGrp="1" noChangeArrowheads="1"/>
          </p:cNvSpPr>
          <p:nvPr>
            <p:ph type="subTitle" idx="1"/>
          </p:nvPr>
        </p:nvSpPr>
        <p:spPr bwMode="auto">
          <a:xfrm>
            <a:off x="397702" y="1540732"/>
            <a:ext cx="11658599"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00000"/>
              </a:lnSpc>
            </a:pPr>
            <a:r>
              <a:rPr lang="en-US" sz="3200" b="1" dirty="0"/>
              <a:t>Source:</a:t>
            </a:r>
            <a:r>
              <a:rPr lang="en-US" sz="3200" dirty="0"/>
              <a:t> </a:t>
            </a:r>
            <a:r>
              <a:rPr lang="en-US" sz="2900" dirty="0"/>
              <a:t>XYZ Credit Union (train.csv)</a:t>
            </a:r>
          </a:p>
          <a:p>
            <a:pPr algn="l">
              <a:lnSpc>
                <a:spcPct val="100000"/>
              </a:lnSpc>
            </a:pPr>
            <a:r>
              <a:rPr lang="en-US" sz="3200" b="1" dirty="0"/>
              <a:t>Size:</a:t>
            </a:r>
            <a:r>
              <a:rPr lang="en-US" sz="3200" dirty="0"/>
              <a:t> </a:t>
            </a:r>
            <a:r>
              <a:rPr lang="en-US" sz="2900" dirty="0"/>
              <a:t>~2.1 GB | 13M+ records | 48 columns</a:t>
            </a:r>
          </a:p>
          <a:p>
            <a:pPr algn="l">
              <a:lnSpc>
                <a:spcPct val="100000"/>
              </a:lnSpc>
            </a:pPr>
            <a:r>
              <a:rPr lang="en-US" sz="3200" b="1" dirty="0"/>
              <a:t>Time Range:</a:t>
            </a:r>
            <a:r>
              <a:rPr lang="en-US" sz="3200" dirty="0"/>
              <a:t> </a:t>
            </a:r>
            <a:r>
              <a:rPr lang="en-US" sz="2900" dirty="0"/>
              <a:t>Jan 2015 – May 2016</a:t>
            </a:r>
          </a:p>
          <a:p>
            <a:pPr algn="l">
              <a:lnSpc>
                <a:spcPct val="100000"/>
              </a:lnSpc>
            </a:pPr>
            <a:r>
              <a:rPr lang="en-US" sz="3200" b="1" dirty="0"/>
              <a:t>Fields Include:</a:t>
            </a:r>
            <a:endParaRPr lang="en-US" sz="3000" dirty="0"/>
          </a:p>
          <a:p>
            <a:pPr algn="l">
              <a:lnSpc>
                <a:spcPct val="100000"/>
              </a:lnSpc>
              <a:buFont typeface="Arial" panose="020B0604020202020204" pitchFamily="34" charset="0"/>
              <a:buChar char="•"/>
            </a:pPr>
            <a:r>
              <a:rPr lang="en-US" sz="3000" dirty="0"/>
              <a:t> </a:t>
            </a:r>
            <a:r>
              <a:rPr lang="en-US" sz="2900" dirty="0"/>
              <a:t>Demographics (age, gender, country, etc.)</a:t>
            </a:r>
          </a:p>
          <a:p>
            <a:pPr algn="l">
              <a:lnSpc>
                <a:spcPct val="100000"/>
              </a:lnSpc>
              <a:buFont typeface="Arial" panose="020B0604020202020204" pitchFamily="34" charset="0"/>
              <a:buChar char="•"/>
            </a:pPr>
            <a:r>
              <a:rPr lang="en-US" sz="3000" dirty="0"/>
              <a:t> </a:t>
            </a:r>
            <a:r>
              <a:rPr lang="en-US" sz="2900" dirty="0"/>
              <a:t>Account info (seniority, income, relationship)</a:t>
            </a:r>
          </a:p>
          <a:p>
            <a:pPr algn="l">
              <a:lnSpc>
                <a:spcPct val="100000"/>
              </a:lnSpc>
              <a:buFont typeface="Arial" panose="020B0604020202020204" pitchFamily="34" charset="0"/>
              <a:buChar char="•"/>
            </a:pPr>
            <a:r>
              <a:rPr lang="en-US" sz="3000" dirty="0"/>
              <a:t> </a:t>
            </a:r>
            <a:r>
              <a:rPr lang="en-US" sz="2900" dirty="0"/>
              <a:t>24 binary product ownership flags</a:t>
            </a:r>
          </a:p>
        </p:txBody>
      </p:sp>
    </p:spTree>
    <p:extLst>
      <p:ext uri="{BB962C8B-B14F-4D97-AF65-F5344CB8AC3E}">
        <p14:creationId xmlns:p14="http://schemas.microsoft.com/office/powerpoint/2010/main" val="47853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6271" y="-5626273"/>
            <a:ext cx="939455" cy="12192001"/>
          </a:xfrm>
          <a:solidFill>
            <a:srgbClr val="3B3B3B"/>
          </a:solidFill>
        </p:spPr>
        <p:txBody>
          <a:bodyPr vert="vert270" anchor="ctr" anchorCtr="0">
            <a:normAutofit/>
          </a:bodyPr>
          <a:lstStyle/>
          <a:p>
            <a:r>
              <a:rPr lang="en-US" sz="4800" spc="300" dirty="0">
                <a:solidFill>
                  <a:srgbClr val="FF6600"/>
                </a:solidFill>
                <a:latin typeface="+mn-lt"/>
                <a:ea typeface="+mn-ea"/>
                <a:cs typeface="+mn-cs"/>
              </a:rPr>
              <a:t>EDA APPROACH</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2" y="6358549"/>
            <a:ext cx="707720" cy="741823"/>
          </a:xfrm>
          <a:prstGeom prst="rect">
            <a:avLst/>
          </a:prstGeom>
        </p:spPr>
      </p:pic>
      <p:sp>
        <p:nvSpPr>
          <p:cNvPr id="7" name="Rectangle 3">
            <a:extLst>
              <a:ext uri="{FF2B5EF4-FFF2-40B4-BE49-F238E27FC236}">
                <a16:creationId xmlns:a16="http://schemas.microsoft.com/office/drawing/2014/main" id="{F441799F-8BCA-48A1-9301-D2B6A7B01FC3}"/>
              </a:ext>
            </a:extLst>
          </p:cNvPr>
          <p:cNvSpPr>
            <a:spLocks noGrp="1" noChangeArrowheads="1"/>
          </p:cNvSpPr>
          <p:nvPr>
            <p:ph type="subTitle" idx="1"/>
          </p:nvPr>
        </p:nvSpPr>
        <p:spPr bwMode="auto">
          <a:xfrm>
            <a:off x="397702" y="1394171"/>
            <a:ext cx="11658599" cy="4885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Font typeface="+mj-lt"/>
              <a:buAutoNum type="arabicPeriod"/>
            </a:pPr>
            <a:r>
              <a:rPr lang="en-IN" b="1" dirty="0"/>
              <a:t> Data Cleaning</a:t>
            </a:r>
          </a:p>
          <a:p>
            <a:pPr marL="742950" lvl="1" indent="-285750" algn="l">
              <a:buFont typeface="+mj-lt"/>
              <a:buAutoNum type="arabicPeriod"/>
            </a:pPr>
            <a:r>
              <a:rPr lang="en-IN" sz="1600" dirty="0"/>
              <a:t>Removed nulls/outliers</a:t>
            </a:r>
          </a:p>
          <a:p>
            <a:pPr marL="742950" lvl="1" indent="-285750" algn="l">
              <a:buFont typeface="+mj-lt"/>
              <a:buAutoNum type="arabicPeriod"/>
            </a:pPr>
            <a:r>
              <a:rPr lang="en-IN" sz="1600" dirty="0"/>
              <a:t>Standardized column names</a:t>
            </a:r>
          </a:p>
          <a:p>
            <a:pPr marL="742950" lvl="1" indent="-285750" algn="l">
              <a:buFont typeface="+mj-lt"/>
              <a:buAutoNum type="arabicPeriod"/>
            </a:pPr>
            <a:r>
              <a:rPr lang="en-IN" sz="1600" dirty="0"/>
              <a:t>Converted </a:t>
            </a:r>
            <a:r>
              <a:rPr lang="en-IN" sz="1600" b="1" dirty="0"/>
              <a:t>dtypes</a:t>
            </a:r>
            <a:r>
              <a:rPr lang="en-IN" sz="1600" dirty="0"/>
              <a:t> appropriately</a:t>
            </a:r>
          </a:p>
          <a:p>
            <a:pPr marL="742950" lvl="1" indent="-285750" algn="l">
              <a:buFont typeface="+mj-lt"/>
              <a:buAutoNum type="arabicPeriod"/>
            </a:pPr>
            <a:endParaRPr lang="en-IN" sz="1600" dirty="0"/>
          </a:p>
          <a:p>
            <a:pPr algn="l">
              <a:buFont typeface="+mj-lt"/>
              <a:buAutoNum type="arabicPeriod"/>
            </a:pPr>
            <a:r>
              <a:rPr lang="en-IN" b="1" dirty="0"/>
              <a:t> Exploratory Analysis</a:t>
            </a:r>
          </a:p>
          <a:p>
            <a:pPr marL="742950" lvl="1" indent="-285750" algn="l">
              <a:buFont typeface="+mj-lt"/>
              <a:buAutoNum type="arabicPeriod"/>
            </a:pPr>
            <a:r>
              <a:rPr lang="en-IN" sz="1600" dirty="0"/>
              <a:t>Univariate &amp; bivariate stats</a:t>
            </a:r>
          </a:p>
          <a:p>
            <a:pPr marL="742950" lvl="1" indent="-285750" algn="l">
              <a:buFont typeface="+mj-lt"/>
              <a:buAutoNum type="arabicPeriod"/>
            </a:pPr>
            <a:r>
              <a:rPr lang="en-IN" sz="1600" dirty="0"/>
              <a:t>Time-series patterns</a:t>
            </a:r>
          </a:p>
          <a:p>
            <a:pPr marL="742950" lvl="1" indent="-285750" algn="l">
              <a:buFont typeface="+mj-lt"/>
              <a:buAutoNum type="arabicPeriod"/>
            </a:pPr>
            <a:r>
              <a:rPr lang="en-IN" sz="1600" dirty="0"/>
              <a:t>Churn and loyalty metrics</a:t>
            </a:r>
          </a:p>
          <a:p>
            <a:pPr lvl="1" algn="l"/>
            <a:endParaRPr lang="en-IN" sz="1600" dirty="0"/>
          </a:p>
          <a:p>
            <a:pPr algn="l">
              <a:buFont typeface="+mj-lt"/>
              <a:buAutoNum type="arabicPeriod"/>
            </a:pPr>
            <a:r>
              <a:rPr lang="en-IN" b="1" dirty="0"/>
              <a:t> Tooling: </a:t>
            </a:r>
            <a:endParaRPr lang="en-IN" sz="1800" dirty="0"/>
          </a:p>
          <a:p>
            <a:pPr marL="742950" lvl="1" indent="-285750" algn="l">
              <a:buFont typeface="+mj-lt"/>
              <a:buAutoNum type="arabicPeriod"/>
            </a:pPr>
            <a:r>
              <a:rPr lang="en-IN" sz="1600" dirty="0"/>
              <a:t>Python </a:t>
            </a:r>
          </a:p>
          <a:p>
            <a:pPr marL="742950" lvl="1" indent="-285750" algn="l">
              <a:buFont typeface="+mj-lt"/>
              <a:buAutoNum type="arabicPeriod"/>
            </a:pPr>
            <a:r>
              <a:rPr lang="en-IN" sz="1600" dirty="0"/>
              <a:t>Dask</a:t>
            </a:r>
          </a:p>
          <a:p>
            <a:pPr marL="742950" lvl="1" indent="-285750" algn="l">
              <a:buFont typeface="+mj-lt"/>
              <a:buAutoNum type="arabicPeriod"/>
            </a:pPr>
            <a:r>
              <a:rPr lang="en-IN" sz="1600" dirty="0"/>
              <a:t>Pandas</a:t>
            </a:r>
          </a:p>
          <a:p>
            <a:pPr marL="742950" lvl="1" indent="-285750" algn="l">
              <a:buFont typeface="+mj-lt"/>
              <a:buAutoNum type="arabicPeriod"/>
            </a:pPr>
            <a:r>
              <a:rPr lang="en-IN" sz="1600" dirty="0"/>
              <a:t>Matplotlib</a:t>
            </a:r>
            <a:endParaRPr lang="en-IN" dirty="0"/>
          </a:p>
        </p:txBody>
      </p:sp>
    </p:spTree>
    <p:extLst>
      <p:ext uri="{BB962C8B-B14F-4D97-AF65-F5344CB8AC3E}">
        <p14:creationId xmlns:p14="http://schemas.microsoft.com/office/powerpoint/2010/main" val="91127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6271" y="-5626273"/>
            <a:ext cx="939455" cy="12192001"/>
          </a:xfrm>
          <a:solidFill>
            <a:srgbClr val="3B3B3B"/>
          </a:solidFill>
        </p:spPr>
        <p:txBody>
          <a:bodyPr vert="vert270" anchor="ctr" anchorCtr="0">
            <a:normAutofit/>
          </a:bodyPr>
          <a:lstStyle/>
          <a:p>
            <a:r>
              <a:rPr lang="en-US" sz="4800" spc="300" dirty="0">
                <a:solidFill>
                  <a:srgbClr val="FF6600"/>
                </a:solidFill>
                <a:latin typeface="+mn-lt"/>
                <a:ea typeface="+mn-ea"/>
                <a:cs typeface="+mn-cs"/>
              </a:rPr>
              <a:t>CUSTOMER PROFILE INSIGHTS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2" y="6358549"/>
            <a:ext cx="707720" cy="741823"/>
          </a:xfrm>
          <a:prstGeom prst="rect">
            <a:avLst/>
          </a:prstGeom>
        </p:spPr>
      </p:pic>
      <p:sp>
        <p:nvSpPr>
          <p:cNvPr id="7" name="Rectangle 3">
            <a:extLst>
              <a:ext uri="{FF2B5EF4-FFF2-40B4-BE49-F238E27FC236}">
                <a16:creationId xmlns:a16="http://schemas.microsoft.com/office/drawing/2014/main" id="{F441799F-8BCA-48A1-9301-D2B6A7B01FC3}"/>
              </a:ext>
            </a:extLst>
          </p:cNvPr>
          <p:cNvSpPr>
            <a:spLocks noGrp="1" noChangeArrowheads="1"/>
          </p:cNvSpPr>
          <p:nvPr>
            <p:ph type="subTitle" idx="1"/>
          </p:nvPr>
        </p:nvSpPr>
        <p:spPr bwMode="auto">
          <a:xfrm>
            <a:off x="397702" y="1557404"/>
            <a:ext cx="11658599" cy="418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00000"/>
              </a:lnSpc>
              <a:buFont typeface="Arial" panose="020B0604020202020204" pitchFamily="34" charset="0"/>
              <a:buChar char="•"/>
            </a:pPr>
            <a:r>
              <a:rPr lang="en-US" sz="3200" b="1" dirty="0"/>
              <a:t> Gender Split: </a:t>
            </a:r>
            <a:r>
              <a:rPr lang="en-US" dirty="0"/>
              <a:t>Female </a:t>
            </a:r>
            <a:r>
              <a:rPr lang="en-US" b="1" dirty="0"/>
              <a:t>(54.5%)</a:t>
            </a:r>
            <a:r>
              <a:rPr lang="en-US" dirty="0"/>
              <a:t> vs Male </a:t>
            </a:r>
            <a:r>
              <a:rPr lang="en-US" b="1" dirty="0"/>
              <a:t>(45.5%)</a:t>
            </a:r>
          </a:p>
          <a:p>
            <a:pPr algn="l">
              <a:lnSpc>
                <a:spcPct val="100000"/>
              </a:lnSpc>
              <a:buFont typeface="Arial" panose="020B0604020202020204" pitchFamily="34" charset="0"/>
              <a:buChar char="•"/>
            </a:pPr>
            <a:r>
              <a:rPr lang="en-US" sz="3200" b="1" dirty="0"/>
              <a:t> Age: </a:t>
            </a:r>
            <a:r>
              <a:rPr lang="en-US" dirty="0"/>
              <a:t>Avg = </a:t>
            </a:r>
            <a:r>
              <a:rPr lang="en-US" b="1" dirty="0"/>
              <a:t>40.2</a:t>
            </a:r>
            <a:r>
              <a:rPr lang="en-US" dirty="0"/>
              <a:t> years (18–100 range)</a:t>
            </a:r>
          </a:p>
          <a:p>
            <a:pPr algn="l">
              <a:lnSpc>
                <a:spcPct val="100000"/>
              </a:lnSpc>
              <a:buFont typeface="Arial" panose="020B0604020202020204" pitchFamily="34" charset="0"/>
              <a:buChar char="•"/>
            </a:pPr>
            <a:r>
              <a:rPr lang="en-US" sz="3200" b="1" dirty="0"/>
              <a:t> Segments:</a:t>
            </a:r>
          </a:p>
          <a:p>
            <a:pPr marL="742950" lvl="1" indent="-285750" algn="l">
              <a:lnSpc>
                <a:spcPct val="100000"/>
              </a:lnSpc>
              <a:buFont typeface="Arial" panose="020B0604020202020204" pitchFamily="34" charset="0"/>
              <a:buChar char="•"/>
            </a:pPr>
            <a:r>
              <a:rPr lang="en-US" dirty="0"/>
              <a:t>60% </a:t>
            </a:r>
            <a:r>
              <a:rPr lang="en-US" dirty="0" err="1"/>
              <a:t>Particulares</a:t>
            </a:r>
            <a:endParaRPr lang="en-US" dirty="0"/>
          </a:p>
          <a:p>
            <a:pPr marL="742950" lvl="1" indent="-285750" algn="l">
              <a:lnSpc>
                <a:spcPct val="100000"/>
              </a:lnSpc>
              <a:buFont typeface="Arial" panose="020B0604020202020204" pitchFamily="34" charset="0"/>
              <a:buChar char="•"/>
            </a:pPr>
            <a:r>
              <a:rPr lang="en-US" dirty="0"/>
              <a:t>36% </a:t>
            </a:r>
            <a:r>
              <a:rPr lang="en-US" dirty="0" err="1"/>
              <a:t>Universitarios</a:t>
            </a:r>
            <a:endParaRPr lang="en-US" dirty="0"/>
          </a:p>
          <a:p>
            <a:pPr marL="742950" lvl="1" indent="-285750" algn="l">
              <a:lnSpc>
                <a:spcPct val="100000"/>
              </a:lnSpc>
              <a:buFont typeface="Arial" panose="020B0604020202020204" pitchFamily="34" charset="0"/>
              <a:buChar char="•"/>
            </a:pPr>
            <a:r>
              <a:rPr lang="en-US" dirty="0"/>
              <a:t>4% Top-tier customers</a:t>
            </a:r>
          </a:p>
          <a:p>
            <a:pPr algn="l">
              <a:lnSpc>
                <a:spcPct val="100000"/>
              </a:lnSpc>
              <a:buFont typeface="Arial" panose="020B0604020202020204" pitchFamily="34" charset="0"/>
              <a:buChar char="•"/>
            </a:pPr>
            <a:r>
              <a:rPr lang="en-US" sz="3200" b="1" dirty="0"/>
              <a:t> Country: </a:t>
            </a:r>
            <a:r>
              <a:rPr lang="en-US" dirty="0"/>
              <a:t>99.7% based in Spain</a:t>
            </a:r>
          </a:p>
          <a:p>
            <a:pPr algn="l">
              <a:lnSpc>
                <a:spcPct val="100000"/>
              </a:lnSpc>
              <a:buFont typeface="Arial" panose="020B0604020202020204" pitchFamily="34" charset="0"/>
              <a:buChar char="•"/>
            </a:pPr>
            <a:r>
              <a:rPr lang="en-US" sz="3200" b="1" dirty="0"/>
              <a:t> Seniority: </a:t>
            </a:r>
            <a:r>
              <a:rPr lang="en-US" dirty="0"/>
              <a:t>Highly skewed; median = 105 months</a:t>
            </a:r>
          </a:p>
        </p:txBody>
      </p:sp>
    </p:spTree>
    <p:extLst>
      <p:ext uri="{BB962C8B-B14F-4D97-AF65-F5344CB8AC3E}">
        <p14:creationId xmlns:p14="http://schemas.microsoft.com/office/powerpoint/2010/main" val="379610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6271" y="-5626273"/>
            <a:ext cx="939455" cy="12192001"/>
          </a:xfrm>
          <a:solidFill>
            <a:srgbClr val="3B3B3B"/>
          </a:solidFill>
        </p:spPr>
        <p:txBody>
          <a:bodyPr vert="vert270" anchor="ctr" anchorCtr="0">
            <a:normAutofit/>
          </a:bodyPr>
          <a:lstStyle/>
          <a:p>
            <a:r>
              <a:rPr lang="en-US" sz="4800" spc="300" dirty="0">
                <a:solidFill>
                  <a:srgbClr val="FF6600"/>
                </a:solidFill>
                <a:latin typeface="+mn-lt"/>
                <a:ea typeface="+mn-ea"/>
                <a:cs typeface="+mn-cs"/>
              </a:rPr>
              <a:t>PRODUCT OWNERSHIP PATTERNS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2" y="6358549"/>
            <a:ext cx="707720" cy="741823"/>
          </a:xfrm>
          <a:prstGeom prst="rect">
            <a:avLst/>
          </a:prstGeom>
        </p:spPr>
      </p:pic>
      <p:sp>
        <p:nvSpPr>
          <p:cNvPr id="7" name="Rectangle 3">
            <a:extLst>
              <a:ext uri="{FF2B5EF4-FFF2-40B4-BE49-F238E27FC236}">
                <a16:creationId xmlns:a16="http://schemas.microsoft.com/office/drawing/2014/main" id="{F441799F-8BCA-48A1-9301-D2B6A7B01FC3}"/>
              </a:ext>
            </a:extLst>
          </p:cNvPr>
          <p:cNvSpPr>
            <a:spLocks noGrp="1" noChangeArrowheads="1"/>
          </p:cNvSpPr>
          <p:nvPr>
            <p:ph type="subTitle" idx="1"/>
          </p:nvPr>
        </p:nvSpPr>
        <p:spPr bwMode="auto">
          <a:xfrm>
            <a:off x="397702" y="1561066"/>
            <a:ext cx="11658599" cy="343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00000"/>
              </a:lnSpc>
              <a:buFont typeface="Arial" panose="020B0604020202020204" pitchFamily="34" charset="0"/>
              <a:buChar char="•"/>
            </a:pPr>
            <a:r>
              <a:rPr lang="en-US" sz="3200" b="1" dirty="0"/>
              <a:t> Top 3 Products:</a:t>
            </a:r>
          </a:p>
          <a:p>
            <a:pPr marL="742950" lvl="1" indent="-285750" algn="l">
              <a:lnSpc>
                <a:spcPct val="100000"/>
              </a:lnSpc>
              <a:buFont typeface="Arial" panose="020B0604020202020204" pitchFamily="34" charset="0"/>
              <a:buChar char="•"/>
            </a:pPr>
            <a:r>
              <a:rPr lang="en-US" dirty="0"/>
              <a:t>Current Account (65%)</a:t>
            </a:r>
          </a:p>
          <a:p>
            <a:pPr marL="742950" lvl="1" indent="-285750" algn="l">
              <a:lnSpc>
                <a:spcPct val="100000"/>
              </a:lnSpc>
              <a:buFont typeface="Arial" panose="020B0604020202020204" pitchFamily="34" charset="0"/>
              <a:buChar char="•"/>
            </a:pPr>
            <a:r>
              <a:rPr lang="en-US" dirty="0"/>
              <a:t>Particular Account (13%)</a:t>
            </a:r>
          </a:p>
          <a:p>
            <a:pPr marL="742950" lvl="1" indent="-285750" algn="l">
              <a:lnSpc>
                <a:spcPct val="100000"/>
              </a:lnSpc>
              <a:buFont typeface="Arial" panose="020B0604020202020204" pitchFamily="34" charset="0"/>
              <a:buChar char="•"/>
            </a:pPr>
            <a:r>
              <a:rPr lang="en-US" dirty="0"/>
              <a:t>Direct Debit (13%)</a:t>
            </a:r>
          </a:p>
          <a:p>
            <a:pPr marL="742950" lvl="1" indent="-285750" algn="l">
              <a:lnSpc>
                <a:spcPct val="100000"/>
              </a:lnSpc>
              <a:buFont typeface="Arial" panose="020B0604020202020204" pitchFamily="34" charset="0"/>
              <a:buChar char="•"/>
            </a:pPr>
            <a:endParaRPr lang="en-US" dirty="0"/>
          </a:p>
          <a:p>
            <a:pPr algn="l">
              <a:lnSpc>
                <a:spcPct val="100000"/>
              </a:lnSpc>
              <a:buFont typeface="Arial" panose="020B0604020202020204" pitchFamily="34" charset="0"/>
              <a:buChar char="•"/>
            </a:pPr>
            <a:r>
              <a:rPr lang="en-US" sz="3200" b="1" dirty="0"/>
              <a:t> Cross-Product Usage:</a:t>
            </a:r>
          </a:p>
          <a:p>
            <a:pPr marL="742950" lvl="1" indent="-285750" algn="l">
              <a:lnSpc>
                <a:spcPct val="100000"/>
              </a:lnSpc>
              <a:buFont typeface="Arial" panose="020B0604020202020204" pitchFamily="34" charset="0"/>
              <a:buChar char="•"/>
            </a:pPr>
            <a:r>
              <a:rPr lang="en-US" dirty="0"/>
              <a:t>52.5% of customers own only 1 product</a:t>
            </a:r>
          </a:p>
          <a:p>
            <a:pPr marL="742950" lvl="1" indent="-285750" algn="l">
              <a:lnSpc>
                <a:spcPct val="100000"/>
              </a:lnSpc>
              <a:buFont typeface="Arial" panose="020B0604020202020204" pitchFamily="34" charset="0"/>
              <a:buChar char="•"/>
            </a:pPr>
            <a:r>
              <a:rPr lang="en-US" dirty="0"/>
              <a:t>&lt;10% customers have &gt;5 products</a:t>
            </a:r>
          </a:p>
        </p:txBody>
      </p:sp>
    </p:spTree>
    <p:extLst>
      <p:ext uri="{BB962C8B-B14F-4D97-AF65-F5344CB8AC3E}">
        <p14:creationId xmlns:p14="http://schemas.microsoft.com/office/powerpoint/2010/main" val="109614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6271" y="-5626273"/>
            <a:ext cx="939455" cy="12192001"/>
          </a:xfrm>
          <a:solidFill>
            <a:srgbClr val="3B3B3B"/>
          </a:solidFill>
        </p:spPr>
        <p:txBody>
          <a:bodyPr vert="vert270" anchor="ctr" anchorCtr="0">
            <a:noAutofit/>
          </a:bodyPr>
          <a:lstStyle/>
          <a:p>
            <a:r>
              <a:rPr lang="en-US" sz="3200" spc="300" dirty="0">
                <a:solidFill>
                  <a:srgbClr val="FF6600"/>
                </a:solidFill>
                <a:latin typeface="+mn-lt"/>
                <a:ea typeface="+mn-ea"/>
                <a:cs typeface="+mn-cs"/>
              </a:rPr>
              <a:t>TIME-BASED TRENDS AND CHURN &amp; LOYALTY INDICATORS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2" y="6358549"/>
            <a:ext cx="707720" cy="741823"/>
          </a:xfrm>
          <a:prstGeom prst="rect">
            <a:avLst/>
          </a:prstGeom>
        </p:spPr>
      </p:pic>
      <p:sp>
        <p:nvSpPr>
          <p:cNvPr id="7" name="Rectangle 3">
            <a:extLst>
              <a:ext uri="{FF2B5EF4-FFF2-40B4-BE49-F238E27FC236}">
                <a16:creationId xmlns:a16="http://schemas.microsoft.com/office/drawing/2014/main" id="{F441799F-8BCA-48A1-9301-D2B6A7B01FC3}"/>
              </a:ext>
            </a:extLst>
          </p:cNvPr>
          <p:cNvSpPr>
            <a:spLocks noGrp="1" noChangeArrowheads="1"/>
          </p:cNvSpPr>
          <p:nvPr>
            <p:ph type="subTitle" idx="1"/>
          </p:nvPr>
        </p:nvSpPr>
        <p:spPr bwMode="auto">
          <a:xfrm>
            <a:off x="397702" y="1540670"/>
            <a:ext cx="11658599" cy="4567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ct val="100000"/>
              </a:lnSpc>
              <a:buFont typeface="Arial" panose="020B0604020202020204" pitchFamily="34" charset="0"/>
              <a:buChar char="•"/>
            </a:pPr>
            <a:r>
              <a:rPr lang="en-US" sz="3400" b="1" dirty="0"/>
              <a:t> </a:t>
            </a:r>
            <a:r>
              <a:rPr lang="en-IN" sz="3400" b="1" dirty="0"/>
              <a:t>Time-Based Trends</a:t>
            </a:r>
            <a:endParaRPr lang="en-US" sz="3400" b="1" dirty="0"/>
          </a:p>
          <a:p>
            <a:pPr lvl="1" algn="l">
              <a:buFont typeface="Arial" panose="020B0604020202020204" pitchFamily="34" charset="0"/>
              <a:buChar char="•"/>
            </a:pPr>
            <a:r>
              <a:rPr lang="en-US" dirty="0"/>
              <a:t> </a:t>
            </a:r>
            <a:r>
              <a:rPr lang="en-US" sz="2400" dirty="0"/>
              <a:t>Monthly engagement stable with seasonal variation</a:t>
            </a:r>
          </a:p>
          <a:p>
            <a:pPr lvl="1" algn="l">
              <a:buFont typeface="Arial" panose="020B0604020202020204" pitchFamily="34" charset="0"/>
              <a:buChar char="•"/>
            </a:pPr>
            <a:r>
              <a:rPr lang="en-US" dirty="0"/>
              <a:t> </a:t>
            </a:r>
            <a:r>
              <a:rPr lang="en-US" sz="2400" dirty="0"/>
              <a:t>Direct Debit, Pension, Salary products increase steadily</a:t>
            </a:r>
          </a:p>
          <a:p>
            <a:pPr lvl="1" algn="l">
              <a:buFont typeface="Arial" panose="020B0604020202020204" pitchFamily="34" charset="0"/>
              <a:buChar char="•"/>
            </a:pPr>
            <a:r>
              <a:rPr lang="en-US" dirty="0"/>
              <a:t> </a:t>
            </a:r>
            <a:r>
              <a:rPr lang="en-US" sz="2400" dirty="0"/>
              <a:t>Some fixed deposits (short-term/medium-term) show churn over time</a:t>
            </a:r>
          </a:p>
          <a:p>
            <a:pPr algn="l">
              <a:buFont typeface="Arial" panose="020B0604020202020204" pitchFamily="34" charset="0"/>
              <a:buChar char="•"/>
            </a:pPr>
            <a:endParaRPr lang="en-US" sz="2400" dirty="0"/>
          </a:p>
          <a:p>
            <a:pPr algn="l">
              <a:lnSpc>
                <a:spcPct val="100000"/>
              </a:lnSpc>
              <a:buFont typeface="Arial" panose="020B0604020202020204" pitchFamily="34" charset="0"/>
              <a:buChar char="•"/>
            </a:pPr>
            <a:r>
              <a:rPr lang="en-IN" sz="3400" b="1" dirty="0"/>
              <a:t> Churn &amp; Loyalty Indicators</a:t>
            </a:r>
            <a:endParaRPr lang="en-US" sz="3400" b="1" dirty="0"/>
          </a:p>
          <a:p>
            <a:pPr lvl="1" algn="l">
              <a:buFont typeface="Arial" panose="020B0604020202020204" pitchFamily="34" charset="0"/>
              <a:buChar char="•"/>
            </a:pPr>
            <a:r>
              <a:rPr lang="en-US" sz="2400" dirty="0"/>
              <a:t> High churn: Salary (65K), Pension (76K), Credit Card (70K)</a:t>
            </a:r>
          </a:p>
          <a:p>
            <a:pPr lvl="1" algn="l">
              <a:buFont typeface="Arial" panose="020B0604020202020204" pitchFamily="34" charset="0"/>
              <a:buChar char="•"/>
            </a:pPr>
            <a:r>
              <a:rPr lang="en-US" sz="2400" dirty="0"/>
              <a:t> High addition: Direct Debit (153K), Pension (84K), Salary (73K)</a:t>
            </a:r>
          </a:p>
          <a:p>
            <a:pPr lvl="1" algn="l">
              <a:buFont typeface="Arial" panose="020B0604020202020204" pitchFamily="34" charset="0"/>
              <a:buChar char="•"/>
            </a:pPr>
            <a:r>
              <a:rPr lang="en-US" sz="2400" dirty="0"/>
              <a:t> </a:t>
            </a:r>
            <a:r>
              <a:rPr lang="en-US" sz="2400" b="1" dirty="0"/>
              <a:t>Implication: </a:t>
            </a:r>
            <a:r>
              <a:rPr lang="en-US" sz="2400" dirty="0"/>
              <a:t>High engagement products need retention strategies</a:t>
            </a:r>
          </a:p>
          <a:p>
            <a:pPr algn="l">
              <a:buFont typeface="Arial" panose="020B0604020202020204" pitchFamily="34" charset="0"/>
              <a:buChar char="•"/>
            </a:pPr>
            <a:endParaRPr lang="en-US" sz="2400" dirty="0"/>
          </a:p>
        </p:txBody>
      </p:sp>
    </p:spTree>
    <p:extLst>
      <p:ext uri="{BB962C8B-B14F-4D97-AF65-F5344CB8AC3E}">
        <p14:creationId xmlns:p14="http://schemas.microsoft.com/office/powerpoint/2010/main" val="26212925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556</TotalTime>
  <Words>1132</Words>
  <Application>Microsoft Office PowerPoint</Application>
  <PresentationFormat>Widescreen</PresentationFormat>
  <Paragraphs>125</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AGENDA</vt:lpstr>
      <vt:lpstr>PROBLEM STATEMENT</vt:lpstr>
      <vt:lpstr>PROJECT OBJECTIVE</vt:lpstr>
      <vt:lpstr>DATASET OVERVIEW</vt:lpstr>
      <vt:lpstr>EDA APPROACH</vt:lpstr>
      <vt:lpstr>CUSTOMER PROFILE INSIGHTS</vt:lpstr>
      <vt:lpstr>PRODUCT OWNERSHIP PATTERNS</vt:lpstr>
      <vt:lpstr>TIME-BASED TRENDS AND CHURN &amp; LOYALTY INDICATORS</vt:lpstr>
      <vt:lpstr>FEATURE INTERACTIONS &amp; CORRELATION</vt:lpstr>
      <vt:lpstr>BUSINESS IMPLICATIONS</vt:lpstr>
      <vt:lpstr>GRAPHS AND VISUALISATIONS</vt:lpstr>
      <vt:lpstr>GRAPHS AND VISUALISATIONS</vt:lpstr>
      <vt:lpstr>FINAL RECOMMENDATIONS</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Pawar</dc:creator>
  <cp:lastModifiedBy>Raj Pawar</cp:lastModifiedBy>
  <cp:revision>36</cp:revision>
  <dcterms:created xsi:type="dcterms:W3CDTF">2025-04-18T09:03:21Z</dcterms:created>
  <dcterms:modified xsi:type="dcterms:W3CDTF">2025-06-16T18:42:41Z</dcterms:modified>
</cp:coreProperties>
</file>