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514" r:id="rId3"/>
    <p:sldId id="263" r:id="rId4"/>
    <p:sldId id="264" r:id="rId5"/>
    <p:sldId id="265" r:id="rId6"/>
    <p:sldId id="266" r:id="rId7"/>
    <p:sldId id="428" r:id="rId8"/>
    <p:sldId id="488" r:id="rId9"/>
    <p:sldId id="317" r:id="rId10"/>
    <p:sldId id="319" r:id="rId11"/>
    <p:sldId id="320" r:id="rId12"/>
    <p:sldId id="482" r:id="rId13"/>
    <p:sldId id="322" r:id="rId14"/>
    <p:sldId id="323" r:id="rId15"/>
    <p:sldId id="324" r:id="rId16"/>
    <p:sldId id="325" r:id="rId17"/>
    <p:sldId id="326" r:id="rId18"/>
    <p:sldId id="327" r:id="rId19"/>
    <p:sldId id="395" r:id="rId20"/>
    <p:sldId id="397" r:id="rId21"/>
    <p:sldId id="396" r:id="rId22"/>
    <p:sldId id="497" r:id="rId23"/>
    <p:sldId id="403" r:id="rId24"/>
    <p:sldId id="509" r:id="rId25"/>
    <p:sldId id="261" r:id="rId26"/>
    <p:sldId id="262" r:id="rId27"/>
    <p:sldId id="510" r:id="rId28"/>
    <p:sldId id="511" r:id="rId29"/>
    <p:sldId id="512" r:id="rId30"/>
    <p:sldId id="269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47" r:id="rId39"/>
    <p:sldId id="548" r:id="rId40"/>
    <p:sldId id="549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35" r:id="rId53"/>
    <p:sldId id="536" r:id="rId54"/>
    <p:sldId id="537" r:id="rId55"/>
    <p:sldId id="538" r:id="rId56"/>
    <p:sldId id="539" r:id="rId57"/>
    <p:sldId id="550" r:id="rId58"/>
    <p:sldId id="541" r:id="rId59"/>
    <p:sldId id="542" r:id="rId60"/>
    <p:sldId id="543" r:id="rId61"/>
    <p:sldId id="544" r:id="rId62"/>
    <p:sldId id="545" r:id="rId63"/>
    <p:sldId id="54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2" autoAdjust="0"/>
    <p:restoredTop sz="95142" autoAdjust="0"/>
  </p:normalViewPr>
  <p:slideViewPr>
    <p:cSldViewPr snapToGrid="0">
      <p:cViewPr varScale="1">
        <p:scale>
          <a:sx n="93" d="100"/>
          <a:sy n="93" d="100"/>
        </p:scale>
        <p:origin x="71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E1B55-A0A7-4C9C-88C1-3A5C6A40240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7780-F0EF-4B5F-9EE7-60A58DD1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3C20EF-1738-472D-B486-23B7F7958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B9D4BD5-6C8B-47A0-92F0-A502D4900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047B686-1A55-423B-8FCE-DAC3AD0C3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4317FC2-BF50-4232-A8A6-B9A6ADCCD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D459279-31E9-4F0C-A56B-1257CBBD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1178DE4-B5C2-4225-A138-663426F7B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FADF6E3-8396-49F1-A886-A06CAB0C7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A4C0E1-390E-4128-A89B-1DAFD7631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545FB2B-4F68-4600-BAC4-FFE7CBB66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0995B3B-3180-41C2-9D21-7F65424B1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21C057D-3121-4C25-9E50-A6E775624D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938430F-833A-4783-8CB7-DC3972C4A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3751F1E-4268-40FB-A970-BD0062EF9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9D2F168-22C4-49A2-8A2E-D7098B02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185B005-633C-4890-A7C6-339F5356D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63B8842-58E3-46F5-9EBC-A2E969EFA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86B9E56-3DD2-4FCA-A092-C3B8ED342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C62BEBC-88AB-4621-866C-45DD78B5C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FEE1C0B-0B49-460B-A4B7-14E9F6158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1C45305-CD20-416A-87EA-1A349DEA6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464ED9A-3D56-4CDB-B1B2-72E0AC2A0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B15ADAE-86B4-4D37-A300-581AE5E61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AE5CA67-F532-400D-B029-F9C5DC650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CB50CC8-E803-4BCA-9298-05376AF4F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0DB435B-F039-4B42-9DBC-4258B910E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019A6CA-BED1-4690-922E-7143CA98A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1ADA3A3-6736-47A2-8054-C16992477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3A002E8-79C0-4DDB-9265-79BC2F236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65DB77-BC63-4C07-B5AB-1F06DD1CA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4DB3D64-8914-44DA-B60D-AEE3C2D3F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EF12E96-DFA1-4FF4-AA1B-C5518D34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8ACC85B-0C02-4BEE-8EDB-30166E251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8A0D539-8F2A-40E1-8500-4D134EDD8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D1FAFE2-D850-4184-BB12-3A663EFFB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2A908D-2CF9-4FFE-9F2B-B6F38BD26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747EF13-AF87-477F-830D-8C7B2EDA3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9A74D3E-CDBF-4490-A051-84E771585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39C8D1-0BC7-4429-9946-C4D1E6082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E797-E484-44ED-A239-64277FE0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F780-7320-4B43-AAED-F0481B30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A29-9491-4859-9181-7FF16AB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94A5-A287-4BC2-9628-CAEB7FA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B12C-11BE-4545-8970-4F65D76F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C4A-48E1-4894-AB0F-ECF189B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A79AF-2F79-4289-82BE-ACF7331C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497E-6F32-4A3E-9631-9FEF4E3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876-23CE-485F-91A5-93B0D7B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A67-2B2D-4782-A5FC-1558D36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5FEE-76CC-4626-9E2D-08E2AE5A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EE0C-F39F-4476-BD95-0A51C006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CEB6-F803-4EE6-BD88-E0B6424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313F-8991-4909-8B90-68DAAE9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196E-9AEE-4266-A151-D305A5D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C73-49A8-4235-8E54-344D7AE6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A66-1949-4BAC-90F3-260B28EA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D6C3-C8F1-44C4-BE29-A7E192E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F96-8A2D-4D15-B72A-1BE3C6F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46B5-195C-4BDB-A0AF-D52035E0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80A0-ED64-48E0-B9C8-569F3482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18A2-E1D6-46C9-8CCF-84419AC3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9E5A-CABA-487F-AE98-B2464FC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2CFD-82A6-4E60-9FAC-3680A82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1E37-CA26-4C91-BC94-19E402DA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0AE-3661-46FF-922D-ABDF437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F269-6879-4ADA-9D67-9E61D80B2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392-70F7-40A0-9BEE-B9444E87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28DA-CEFD-432F-AA8E-973376E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101E-6DA9-4BB5-9C62-2B1B274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3F-0FA4-4FCD-8CF4-4BDCE74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579-C57E-4CAA-AE08-EB0A27A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D69-90B6-45FB-94AB-78DB03F3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BE15-19F6-4503-9F69-560255AB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814A9-0046-41AA-B0C8-B6772710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3427-75E0-4324-B2A0-9259E9FC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02DE-660F-4CF9-9FB9-B17917E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BBB8-E47D-430F-9694-B04E4D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DFF6-B435-4DE5-8E43-DA133CB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802-82B9-430F-AF07-4FF6DC3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0E669-09D2-43F6-AB7B-3AF5C346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034F-8122-4D3C-9EE0-617A3C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3B17-ABDA-424E-B102-D92D2E37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0F9B-27B6-443F-B7CA-4AA7FA8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043-2389-4029-A3C5-07CF5B3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FBE5-75A1-478E-A662-031990D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C8C0-3C08-4F40-B4CC-4CAACC3D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8F9-DD32-4429-9398-92DA6F73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1104-CDD8-4454-9187-784049A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7858-962C-47B3-B661-43660206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B0A0-7EEA-4508-8126-5316395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BA5E-D2E0-4970-BD47-4AF19F4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DDF-7003-4C1A-BB44-664272A1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FDAF-27B1-41D4-96EE-1D6D1809E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798E-E3BF-427A-93E2-A4CB842E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CE11-06D0-4C84-88D7-842A952C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6E090-6FA5-4A71-A070-BD7C0FA4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01E9-BA6C-4C44-976B-36BBE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6DC07-5C6F-43AF-978F-0F0AF831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3" y="155574"/>
            <a:ext cx="105156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E598-D0A2-47D2-BE89-F4EA0A3D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19188"/>
            <a:ext cx="11320465" cy="52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82D-D076-4FF0-AD6E-A6E4C421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E21-E937-4C45-8E3F-E4D607BF6CD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047A-B6F8-4C3E-B8BF-24884C78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F2E0-67EC-4657-BD17-E180039D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northsouth.edu/newassets/images/nsu-photo/logo-4.png">
            <a:extLst>
              <a:ext uri="{FF2B5EF4-FFF2-40B4-BE49-F238E27FC236}">
                <a16:creationId xmlns:a16="http://schemas.microsoft.com/office/drawing/2014/main" id="{BC78909E-CBD6-46C2-8213-EF399003A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30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36E5F5-5DCD-4E9C-8D7C-D19E489A2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958" y="54768"/>
            <a:ext cx="11001375" cy="46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0"/>
          <a:solidFill>
            <a:srgbClr val="002060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taticmetho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10A-8FFF-4688-B886-2760516D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CSE 465</a:t>
            </a:r>
            <a:br>
              <a:rPr lang="en-US" sz="4800" dirty="0"/>
            </a:br>
            <a:r>
              <a:rPr lang="en-US" sz="4800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2420-0B57-4C8C-9661-7D4661E7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Python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BEE28F3-8449-42CB-A626-568830655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Similar Syntax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9055CAF-A353-4DE9-AF35-4E2275A02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All three sequence types (tuples, strings, and lists) share much of the same syntax and functionality.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Key difference: 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Tuples and strings are </a:t>
            </a:r>
            <a:r>
              <a:rPr lang="en-US" altLang="en-US" sz="3200" i="1">
                <a:solidFill>
                  <a:schemeClr val="accent2"/>
                </a:solidFill>
              </a:rPr>
              <a:t>immutable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z="3200"/>
              <a:t> Lists are </a:t>
            </a:r>
            <a:r>
              <a:rPr lang="en-US" altLang="en-US" sz="3200" i="1">
                <a:solidFill>
                  <a:schemeClr val="accent2"/>
                </a:solidFill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The operations shown in this section can be applied to </a:t>
            </a:r>
            <a:r>
              <a:rPr lang="en-US" altLang="en-US" sz="3200" i="1">
                <a:solidFill>
                  <a:schemeClr val="accent2"/>
                </a:solidFill>
              </a:rPr>
              <a:t>all</a:t>
            </a:r>
            <a:r>
              <a:rPr lang="en-US" altLang="en-US" sz="3200"/>
              <a:t> sequence types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most examples will just show the operation performed on 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01495C3-CEC9-4652-A413-2CB3CFECD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 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73FA875-D082-4367-8739-89EE8B93D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4953000"/>
          </a:xfrm>
        </p:spPr>
        <p:txBody>
          <a:bodyPr/>
          <a:lstStyle/>
          <a:p>
            <a:r>
              <a:rPr lang="en-US" altLang="en-US"/>
              <a:t>Define tuples using parentheses and commas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tu = (23,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>
                <a:solidFill>
                  <a:srgbClr val="008000"/>
                </a:solidFill>
                <a:latin typeface="Courier New" panose="02070309020205020404" pitchFamily="49" charset="0"/>
              </a:rPr>
              <a:t>abc’</a:t>
            </a:r>
            <a:r>
              <a:rPr lang="en-US" altLang="ja-JP">
                <a:latin typeface="Courier New" panose="02070309020205020404" pitchFamily="49" charset="0"/>
              </a:rPr>
              <a:t>, 4.56, (2,3), </a:t>
            </a:r>
            <a:r>
              <a:rPr lang="en-US" altLang="ja-JP">
                <a:solidFill>
                  <a:srgbClr val="008000"/>
                </a:solidFill>
                <a:latin typeface="Courier New" panose="02070309020205020404" pitchFamily="49" charset="0"/>
              </a:rPr>
              <a:t>‘def’</a:t>
            </a:r>
            <a:r>
              <a:rPr lang="en-US" altLang="ja-JP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/>
              <a:t>Define lists are using square brackets and commas</a:t>
            </a:r>
            <a:endParaRPr lang="en-US" altLang="en-US" b="0">
              <a:latin typeface="Courier New" panose="02070309020205020404" pitchFamily="49" charset="0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>
                <a:latin typeface="Courier" charset="0"/>
              </a:rPr>
              <a:t> li = [</a:t>
            </a:r>
            <a:r>
              <a:rPr lang="en-US" altLang="ja-JP">
                <a:solidFill>
                  <a:srgbClr val="008000"/>
                </a:solidFill>
                <a:latin typeface="Courier" charset="0"/>
              </a:rPr>
              <a:t>“abc”</a:t>
            </a:r>
            <a:r>
              <a:rPr lang="en-US" altLang="ja-JP">
                <a:latin typeface="Courier" charset="0"/>
              </a:rPr>
              <a:t>, 34, 4.34, 23]</a:t>
            </a:r>
          </a:p>
          <a:p>
            <a:r>
              <a:rPr lang="en-US" altLang="en-US"/>
              <a:t>Define strings using quotes (</a:t>
            </a:r>
            <a:r>
              <a:rPr lang="en-US" altLang="en-US">
                <a:latin typeface="Courier" charset="0"/>
              </a:rPr>
              <a:t>“</a:t>
            </a:r>
            <a:r>
              <a:rPr lang="en-US" altLang="ja-JP"/>
              <a:t>, </a:t>
            </a:r>
            <a:r>
              <a:rPr lang="en-US" altLang="ja-JP">
                <a:latin typeface="Courier" charset="0"/>
              </a:rPr>
              <a:t>‘</a:t>
            </a:r>
            <a:r>
              <a:rPr lang="en-US" altLang="ja-JP"/>
              <a:t>, or </a:t>
            </a:r>
            <a:r>
              <a:rPr lang="en-US" altLang="ja-JP">
                <a:latin typeface="Courier" charset="0"/>
              </a:rPr>
              <a:t>“””</a:t>
            </a:r>
            <a:r>
              <a:rPr lang="en-US" altLang="ja-JP"/>
              <a:t>).</a:t>
            </a:r>
            <a:endParaRPr lang="en-US" altLang="ja-JP" b="0">
              <a:latin typeface="Courier New" panose="02070309020205020404" pitchFamily="49" charset="0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>
                <a:latin typeface="Courier" charset="0"/>
              </a:rPr>
              <a:t> st = </a:t>
            </a:r>
            <a:r>
              <a:rPr lang="en-US" altLang="en-US">
                <a:solidFill>
                  <a:srgbClr val="008000"/>
                </a:solidFill>
                <a:latin typeface="Courier" charset="0"/>
              </a:rPr>
              <a:t>“</a:t>
            </a:r>
            <a:r>
              <a:rPr lang="en-US" altLang="ja-JP">
                <a:solidFill>
                  <a:srgbClr val="008000"/>
                </a:solidFill>
                <a:latin typeface="Courier" charset="0"/>
              </a:rPr>
              <a:t>Hello World”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>
                <a:latin typeface="Courier" charset="0"/>
              </a:rPr>
              <a:t> st = </a:t>
            </a:r>
            <a:r>
              <a:rPr lang="en-US" altLang="en-US">
                <a:solidFill>
                  <a:srgbClr val="008000"/>
                </a:solidFill>
                <a:latin typeface="Courier" charset="0"/>
              </a:rPr>
              <a:t>‘</a:t>
            </a:r>
            <a:r>
              <a:rPr lang="en-US" altLang="ja-JP">
                <a:solidFill>
                  <a:srgbClr val="008000"/>
                </a:solidFill>
                <a:latin typeface="Courier" charset="0"/>
              </a:rPr>
              <a:t>Hello World’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>
                <a:latin typeface="Courier" charset="0"/>
              </a:rPr>
              <a:t> st = </a:t>
            </a:r>
            <a:r>
              <a:rPr lang="en-US" altLang="en-US">
                <a:solidFill>
                  <a:srgbClr val="008000"/>
                </a:solidFill>
                <a:latin typeface="Courier" charset="0"/>
              </a:rPr>
              <a:t>“””</a:t>
            </a:r>
            <a:r>
              <a:rPr lang="en-US" altLang="ja-JP">
                <a:solidFill>
                  <a:srgbClr val="008000"/>
                </a:solidFill>
                <a:latin typeface="Courier" charset="0"/>
              </a:rPr>
              <a:t>This is a multi-line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008000"/>
                </a:solidFill>
                <a:latin typeface="Courier" charset="0"/>
              </a:rPr>
              <a:t>string that uses triple quotes.”””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DE803FC6-53CF-48B9-9035-37641AFCD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 2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2BFF5E9-17EA-4BDA-8316-8BE2A1F82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465" y="1295400"/>
            <a:ext cx="11173408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Access individual members of a tuple, list, or string using square bracket </a:t>
            </a:r>
            <a:r>
              <a:rPr lang="ja-JP" altLang="en-US" dirty="0"/>
              <a:t>“</a:t>
            </a:r>
            <a:r>
              <a:rPr lang="en-US" altLang="ja-JP" dirty="0"/>
              <a:t>array</a:t>
            </a:r>
            <a:r>
              <a:rPr lang="ja-JP" altLang="en-US" dirty="0"/>
              <a:t>”</a:t>
            </a:r>
            <a:r>
              <a:rPr lang="en-US" altLang="ja-JP" dirty="0"/>
              <a:t> notation 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Note that all are 0 based…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i="1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 dirty="0">
                <a:latin typeface="Courier" charset="0"/>
              </a:rPr>
              <a:t> </a:t>
            </a:r>
            <a:r>
              <a:rPr lang="en-US" altLang="en-US" sz="2000" dirty="0" err="1">
                <a:latin typeface="Courier" charset="0"/>
              </a:rPr>
              <a:t>tu</a:t>
            </a:r>
            <a:r>
              <a:rPr lang="en-US" altLang="en-US" sz="2000" dirty="0">
                <a:latin typeface="Courier" charset="0"/>
              </a:rPr>
              <a:t> = (23, </a:t>
            </a:r>
            <a:r>
              <a:rPr lang="en-US" altLang="en-US" sz="2000" dirty="0">
                <a:solidFill>
                  <a:srgbClr val="008000"/>
                </a:solidFill>
                <a:latin typeface="Courier" charset="0"/>
              </a:rPr>
              <a:t>‘</a:t>
            </a:r>
            <a:r>
              <a:rPr lang="en-US" altLang="ja-JP" sz="2000" dirty="0" err="1">
                <a:solidFill>
                  <a:srgbClr val="008000"/>
                </a:solidFill>
                <a:latin typeface="Courier" charset="0"/>
              </a:rPr>
              <a:t>abc</a:t>
            </a:r>
            <a:r>
              <a:rPr lang="en-US" altLang="ja-JP" sz="2000" dirty="0">
                <a:solidFill>
                  <a:srgbClr val="008000"/>
                </a:solidFill>
                <a:latin typeface="Courier" charset="0"/>
              </a:rPr>
              <a:t>’</a:t>
            </a:r>
            <a:r>
              <a:rPr lang="en-US" altLang="ja-JP" sz="2000" dirty="0">
                <a:latin typeface="Courier" charset="0"/>
              </a:rPr>
              <a:t>, 4.56, (2,3), </a:t>
            </a:r>
            <a:r>
              <a:rPr lang="en-US" altLang="ja-JP" sz="2000" dirty="0">
                <a:solidFill>
                  <a:srgbClr val="008000"/>
                </a:solidFill>
                <a:latin typeface="Courier" charset="0"/>
              </a:rPr>
              <a:t>‘def’</a:t>
            </a:r>
            <a:r>
              <a:rPr lang="en-US" altLang="ja-JP" sz="200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 dirty="0">
                <a:latin typeface="Courier" charset="0"/>
              </a:rPr>
              <a:t> </a:t>
            </a:r>
            <a:r>
              <a:rPr lang="en-US" altLang="en-US" sz="2000" dirty="0" err="1">
                <a:latin typeface="Courier" charset="0"/>
              </a:rPr>
              <a:t>tu</a:t>
            </a:r>
            <a:r>
              <a:rPr lang="en-US" altLang="en-US" sz="2000" dirty="0">
                <a:latin typeface="Courier" charset="0"/>
              </a:rPr>
              <a:t>[1]      # Second item in the tuple.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" charset="0"/>
              </a:rPr>
              <a:t> </a:t>
            </a:r>
            <a:r>
              <a:rPr lang="ja-JP" altLang="en-US" sz="2000" dirty="0">
                <a:solidFill>
                  <a:schemeClr val="accent2"/>
                </a:solidFill>
                <a:latin typeface="Courier" charset="0"/>
              </a:rPr>
              <a:t>‘</a:t>
            </a:r>
            <a:r>
              <a:rPr lang="en-US" altLang="ja-JP" sz="2000" dirty="0" err="1">
                <a:solidFill>
                  <a:schemeClr val="accent2"/>
                </a:solidFill>
                <a:latin typeface="Courier" charset="0"/>
              </a:rPr>
              <a:t>abc</a:t>
            </a:r>
            <a:r>
              <a:rPr lang="ja-JP" altLang="en-US" sz="2000" dirty="0">
                <a:solidFill>
                  <a:schemeClr val="accent2"/>
                </a:solidFill>
                <a:latin typeface="Courier" charset="0"/>
              </a:rPr>
              <a:t>’</a:t>
            </a:r>
            <a:endParaRPr lang="en-US" altLang="ja-JP" sz="2000" dirty="0">
              <a:solidFill>
                <a:schemeClr val="accent2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800" dirty="0">
              <a:solidFill>
                <a:schemeClr val="accent2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 dirty="0">
                <a:latin typeface="Courier" charset="0"/>
              </a:rPr>
              <a:t> li = [</a:t>
            </a:r>
            <a:r>
              <a:rPr lang="en-US" altLang="en-US" sz="2000" dirty="0">
                <a:solidFill>
                  <a:srgbClr val="008000"/>
                </a:solidFill>
                <a:latin typeface="Courier" charset="0"/>
              </a:rPr>
              <a:t>“</a:t>
            </a:r>
            <a:r>
              <a:rPr lang="en-US" altLang="ja-JP" sz="2000" dirty="0" err="1">
                <a:solidFill>
                  <a:srgbClr val="008000"/>
                </a:solidFill>
                <a:latin typeface="Courier" charset="0"/>
              </a:rPr>
              <a:t>abc</a:t>
            </a:r>
            <a:r>
              <a:rPr lang="en-US" altLang="ja-JP" sz="2000" dirty="0">
                <a:solidFill>
                  <a:srgbClr val="008000"/>
                </a:solidFill>
                <a:latin typeface="Courier" charset="0"/>
              </a:rPr>
              <a:t>”</a:t>
            </a:r>
            <a:r>
              <a:rPr lang="en-US" altLang="ja-JP" sz="2000" dirty="0">
                <a:latin typeface="Courier" charset="0"/>
              </a:rPr>
              <a:t>, 34, 4.34, 23]</a:t>
            </a:r>
            <a:r>
              <a:rPr lang="en-US" altLang="ja-JP" sz="2000" dirty="0">
                <a:solidFill>
                  <a:srgbClr val="660033"/>
                </a:solidFill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 dirty="0">
                <a:latin typeface="Courier" charset="0"/>
              </a:rPr>
              <a:t> li[1]      # Second item in the list.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" charset="0"/>
              </a:rPr>
              <a:t> 34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800" dirty="0">
              <a:solidFill>
                <a:schemeClr val="accent2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 dirty="0">
                <a:latin typeface="Courier" charset="0"/>
              </a:rPr>
              <a:t> </a:t>
            </a:r>
            <a:r>
              <a:rPr lang="en-US" altLang="en-US" sz="2000" dirty="0" err="1">
                <a:latin typeface="Courier" charset="0"/>
              </a:rPr>
              <a:t>st</a:t>
            </a:r>
            <a:r>
              <a:rPr lang="en-US" altLang="en-US" sz="2000" dirty="0">
                <a:latin typeface="Courier" charset="0"/>
              </a:rPr>
              <a:t> = </a:t>
            </a:r>
            <a:r>
              <a:rPr lang="ja-JP" altLang="en-US" sz="2000" dirty="0">
                <a:solidFill>
                  <a:srgbClr val="008000"/>
                </a:solidFill>
                <a:latin typeface="Courier" charset="0"/>
              </a:rPr>
              <a:t>“</a:t>
            </a:r>
            <a:r>
              <a:rPr lang="en-US" altLang="ja-JP" sz="2000" dirty="0">
                <a:solidFill>
                  <a:srgbClr val="008000"/>
                </a:solidFill>
                <a:latin typeface="Courier" charset="0"/>
              </a:rPr>
              <a:t>Hello World</a:t>
            </a:r>
            <a:r>
              <a:rPr lang="ja-JP" altLang="en-US" sz="2000" dirty="0">
                <a:solidFill>
                  <a:srgbClr val="008000"/>
                </a:solidFill>
                <a:latin typeface="Courier" charset="0"/>
              </a:rPr>
              <a:t>”</a:t>
            </a:r>
            <a:endParaRPr lang="en-US" altLang="ja-JP" sz="2000" dirty="0">
              <a:solidFill>
                <a:srgbClr val="008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 dirty="0">
                <a:latin typeface="Courier" charset="0"/>
              </a:rPr>
              <a:t> </a:t>
            </a:r>
            <a:r>
              <a:rPr lang="en-US" altLang="en-US" sz="2000" dirty="0" err="1">
                <a:latin typeface="Courier" charset="0"/>
              </a:rPr>
              <a:t>st</a:t>
            </a:r>
            <a:r>
              <a:rPr lang="en-US" altLang="en-US" sz="2000" dirty="0">
                <a:latin typeface="Courier" charset="0"/>
              </a:rPr>
              <a:t>[1]      # Second character in string.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" charset="0"/>
              </a:rPr>
              <a:t> ‘</a:t>
            </a:r>
            <a:r>
              <a:rPr lang="en-US" altLang="ja-JP" sz="2000" dirty="0">
                <a:solidFill>
                  <a:schemeClr val="accent2"/>
                </a:solidFill>
                <a:latin typeface="Courier" charset="0"/>
              </a:rPr>
              <a:t>e’</a:t>
            </a:r>
            <a:endParaRPr lang="en-US" altLang="en-US" sz="2000" dirty="0">
              <a:solidFill>
                <a:schemeClr val="accent2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BC1BBAF-54B1-4C65-BFA4-6BF992C1D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Positive and negative indices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3BB2A76-3E68-4ADD-B4DB-7F014746C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815" y="1905000"/>
            <a:ext cx="10702213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</a:rPr>
              <a:t> t = (23, 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b="0" dirty="0">
                <a:latin typeface="Courier New" panose="02070309020205020404" pitchFamily="49" charset="0"/>
              </a:rPr>
              <a:t>, 4.56, (2,3), 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b="0" dirty="0">
                <a:solidFill>
                  <a:srgbClr val="008000"/>
                </a:solidFill>
                <a:latin typeface="Courier New" panose="02070309020205020404" pitchFamily="49" charset="0"/>
              </a:rPr>
              <a:t>def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b="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/>
              <a:t>Positive index: count from the left, starting with 0</a:t>
            </a:r>
          </a:p>
          <a:p>
            <a:pPr marL="400050" lvl="1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</a:rPr>
              <a:t> t[1] </a:t>
            </a:r>
          </a:p>
          <a:p>
            <a:pPr marL="400050" lvl="1" indent="0">
              <a:buNone/>
            </a:pPr>
            <a:r>
              <a:rPr lang="ja-JP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ja-JP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’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en-US" dirty="0"/>
              <a:t>Negative index: count from right, starting with –1</a:t>
            </a: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</a:rPr>
              <a:t> t[-3]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4.56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C8B9810-466E-4FB0-A217-C5FE2460C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Subset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502403C-2525-4A0F-8A06-F1B340D70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811" y="1600200"/>
            <a:ext cx="10888825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</a:rPr>
              <a:t> t = (23,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b="0" dirty="0">
                <a:latin typeface="Courier New" panose="02070309020205020404" pitchFamily="49" charset="0"/>
              </a:rPr>
              <a:t>, 4.56, (2,3),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b="0" dirty="0">
                <a:solidFill>
                  <a:srgbClr val="008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b="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Returns copy of container with subset of original members.  Start copying at first index, and stop copying </a:t>
            </a:r>
            <a:r>
              <a:rPr lang="en-US" altLang="en-US" i="1" u="sng" dirty="0">
                <a:solidFill>
                  <a:schemeClr val="accent2"/>
                </a:solidFill>
              </a:rPr>
              <a:t>before</a:t>
            </a:r>
            <a:r>
              <a:rPr lang="en-US" altLang="en-US" dirty="0"/>
              <a:t> the second index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</a:rPr>
              <a:t> t[1:4]	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(‘</a:t>
            </a:r>
            <a:r>
              <a:rPr lang="en-US" altLang="ja-JP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, 4.56, (2,3))</a:t>
            </a:r>
            <a:endParaRPr lang="en-US" altLang="ja-JP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 You can also use negative indices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</a:rPr>
              <a:t> t[1:-1]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(‘</a:t>
            </a:r>
            <a:r>
              <a:rPr lang="en-US" altLang="ja-JP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, 4.56, (2,3))</a:t>
            </a:r>
            <a:endParaRPr lang="en-US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49397B7-050D-442D-AD58-1A941CCA0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Subset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FCF35A4-D980-4F4D-A5FD-C624F9E13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815" y="1600200"/>
            <a:ext cx="1116451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</a:rPr>
              <a:t> t = (23, 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b="0" dirty="0">
                <a:latin typeface="Courier New" panose="02070309020205020404" pitchFamily="49" charset="0"/>
              </a:rPr>
              <a:t>, 4.56, (2,3), 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b="0" dirty="0">
                <a:solidFill>
                  <a:srgbClr val="008000"/>
                </a:solidFill>
                <a:latin typeface="Courier New" panose="02070309020205020404" pitchFamily="49" charset="0"/>
              </a:rPr>
              <a:t>def</a:t>
            </a:r>
            <a:r>
              <a:rPr lang="ja-JP" alt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b="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/>
              <a:t>Omit first index to make a copy starting from the beginning of container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t[:2]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(23, </a:t>
            </a:r>
            <a:r>
              <a:rPr lang="ja-JP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ja-JP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endParaRPr lang="en-US" altLang="ja-JP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Omit second index to make a copy starting at 1st index and going to end of the container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t[2:]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(4.56, (2,3), </a:t>
            </a:r>
            <a:r>
              <a:rPr lang="ja-JP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dirty="0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ja-JP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B95EAFC-B6BB-40B6-B91E-4380DCDBB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Copying the Whole Sequence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CE06BD-10EB-49BB-9001-72C7F34CF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151" y="1447800"/>
            <a:ext cx="11210731" cy="4648200"/>
          </a:xfrm>
        </p:spPr>
        <p:txBody>
          <a:bodyPr>
            <a:normAutofit/>
          </a:bodyPr>
          <a:lstStyle/>
          <a:p>
            <a:r>
              <a:rPr lang="en-US" altLang="en-US" dirty="0"/>
              <a:t>[ : ] makes a </a:t>
            </a:r>
            <a:r>
              <a:rPr lang="en-US" altLang="en-US" i="1" dirty="0">
                <a:solidFill>
                  <a:schemeClr val="accent2"/>
                </a:solidFill>
              </a:rPr>
              <a:t>copy</a:t>
            </a:r>
            <a:r>
              <a:rPr lang="en-US" altLang="en-US" dirty="0"/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dirty="0">
                <a:latin typeface="Courier" charset="0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" charset="0"/>
              </a:rPr>
              <a:t>	(23, ‘</a:t>
            </a:r>
            <a:r>
              <a:rPr lang="en-US" altLang="ja-JP" dirty="0" err="1">
                <a:solidFill>
                  <a:schemeClr val="accent2"/>
                </a:solidFill>
                <a:latin typeface="Courier" charset="0"/>
              </a:rPr>
              <a:t>abc</a:t>
            </a:r>
            <a:r>
              <a:rPr lang="en-US" altLang="ja-JP" dirty="0">
                <a:solidFill>
                  <a:schemeClr val="accent2"/>
                </a:solidFill>
                <a:latin typeface="Courier" charset="0"/>
              </a:rPr>
              <a:t>’, 4.56, (2,3), ‘def’)</a:t>
            </a:r>
          </a:p>
          <a:p>
            <a:r>
              <a:rPr lang="en-US" altLang="en-US" dirty="0"/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</a:rPr>
              <a:t> l2 = l1 # Both refer to same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Courier New" panose="02070309020205020404" pitchFamily="49" charset="0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 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8983AA-220E-4292-871C-57972EB09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ja-JP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‘</a:t>
            </a:r>
            <a:r>
              <a:rPr lang="en-US" altLang="ja-JP">
                <a:effectLst>
                  <a:outerShdw blurRad="38100" dist="38100" dir="2700000" algn="tl">
                    <a:srgbClr val="000000"/>
                  </a:outerShdw>
                </a:effectLst>
              </a:rPr>
              <a:t>in</a:t>
            </a:r>
            <a:r>
              <a:rPr lang="ja-JP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000000"/>
                  </a:outerShdw>
                </a:effectLst>
              </a:rPr>
              <a:t> Operator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27B87C-2B8E-4DAD-BEE4-4F7E49FF6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412" y="1066800"/>
            <a:ext cx="10716208" cy="5562600"/>
          </a:xfrm>
        </p:spPr>
        <p:txBody>
          <a:bodyPr/>
          <a:lstStyle/>
          <a:p>
            <a:r>
              <a:rPr lang="en-US" altLang="en-US" b="0" dirty="0"/>
              <a:t>Boolean test whether a value is inside a container: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</a:rPr>
              <a:t> t = [1, 2, 4, 5]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</a:rPr>
              <a:t> 3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</a:rPr>
              <a:t> t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</a:rPr>
              <a:t> 4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</a:rPr>
              <a:t> 4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</a:rPr>
              <a:t>not in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b="0" dirty="0">
                <a:cs typeface="Arial" panose="020B0604020202020204" pitchFamily="34" charset="0"/>
              </a:rPr>
              <a:t>For strings, tests for substrings</a:t>
            </a:r>
            <a:endParaRPr lang="en-US" altLang="en-US" b="0" dirty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a = '</a:t>
            </a:r>
            <a:r>
              <a:rPr lang="en-US" altLang="en-US" dirty="0" err="1">
                <a:latin typeface="Courier New" panose="02070309020205020404" pitchFamily="49" charset="0"/>
              </a:rPr>
              <a:t>abcde</a:t>
            </a:r>
            <a:r>
              <a:rPr lang="en-US" altLang="en-US" dirty="0">
                <a:latin typeface="Courier New" panose="02070309020205020404" pitchFamily="49" charset="0"/>
              </a:rPr>
              <a:t>'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'c'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</a:rPr>
              <a:t> a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True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'cd'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</a:rPr>
              <a:t> a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'ac'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</a:rPr>
              <a:t> a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b="0" dirty="0"/>
              <a:t>Careful: the </a:t>
            </a:r>
            <a:r>
              <a:rPr lang="en-US" altLang="en-US" b="0" i="1" dirty="0">
                <a:solidFill>
                  <a:schemeClr val="accent2"/>
                </a:solidFill>
              </a:rPr>
              <a:t>in</a:t>
            </a:r>
            <a:r>
              <a:rPr lang="en-US" altLang="en-US" b="0" dirty="0"/>
              <a:t> keyword is also used in the syntax of </a:t>
            </a:r>
            <a:r>
              <a:rPr lang="en-US" altLang="en-US" b="0" i="1" dirty="0">
                <a:solidFill>
                  <a:schemeClr val="accent2"/>
                </a:solidFill>
              </a:rPr>
              <a:t>for</a:t>
            </a:r>
            <a:r>
              <a:rPr lang="en-US" altLang="en-US" b="0" dirty="0"/>
              <a:t> </a:t>
            </a:r>
            <a:r>
              <a:rPr lang="en-US" altLang="en-US" b="0" i="1" dirty="0">
                <a:solidFill>
                  <a:schemeClr val="accent2"/>
                </a:solidFill>
              </a:rPr>
              <a:t>loops</a:t>
            </a:r>
            <a:r>
              <a:rPr lang="en-US" altLang="en-US" b="0" dirty="0"/>
              <a:t> and </a:t>
            </a:r>
            <a:r>
              <a:rPr lang="en-US" altLang="en-US" b="0" i="1" dirty="0">
                <a:solidFill>
                  <a:schemeClr val="accent2"/>
                </a:solidFill>
              </a:rPr>
              <a:t>list comprehensions</a:t>
            </a:r>
            <a:endParaRPr lang="en-US" altLang="en-US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4C87349-74B9-473E-A439-C45ABD1D9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+ Operator is Concatenation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C078A09-C1D0-44D0-94E7-DCBCEF347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+ operator produces a </a:t>
            </a:r>
            <a:r>
              <a:rPr lang="en-US" altLang="en-US" i="1" dirty="0">
                <a:solidFill>
                  <a:schemeClr val="accent2"/>
                </a:solidFill>
              </a:rPr>
              <a:t>new</a:t>
            </a:r>
            <a:r>
              <a:rPr lang="en-US" altLang="en-US" dirty="0"/>
              <a:t>  tuple, list, or string whose value is the </a:t>
            </a:r>
            <a:r>
              <a:rPr lang="en-US" altLang="en-US" i="1" dirty="0">
                <a:solidFill>
                  <a:srgbClr val="0000FF"/>
                </a:solidFill>
              </a:rPr>
              <a:t>concatenation</a:t>
            </a:r>
            <a:r>
              <a:rPr lang="en-US" altLang="en-US" dirty="0"/>
              <a:t> of its arguments.</a:t>
            </a:r>
            <a:endParaRPr lang="en-US" altLang="en-US" sz="3200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b="0" dirty="0">
                <a:latin typeface="Courier" charset="0"/>
              </a:rPr>
              <a:t> (1, 2, 3) + (4, 5, 6)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" charset="0"/>
              </a:rPr>
              <a:t> (1, 2, 3, 4, 5, 6)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dirty="0">
              <a:solidFill>
                <a:schemeClr val="accent2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b="0" dirty="0">
                <a:latin typeface="Courier" charset="0"/>
              </a:rPr>
              <a:t> [1, 2, 3] + [4, 5, 6]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" charset="0"/>
              </a:rPr>
              <a:t> [1, 2, 3, 4, 5, 6]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b="0" dirty="0">
              <a:latin typeface="Courier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b="0" dirty="0">
                <a:latin typeface="Courier" charset="0"/>
              </a:rPr>
              <a:t> </a:t>
            </a:r>
            <a:r>
              <a:rPr lang="en-US" altLang="en-US" b="0" dirty="0">
                <a:solidFill>
                  <a:srgbClr val="008000"/>
                </a:solidFill>
                <a:latin typeface="Courier" charset="0"/>
              </a:rPr>
              <a:t>“</a:t>
            </a:r>
            <a:r>
              <a:rPr lang="en-US" altLang="ja-JP" b="0" dirty="0">
                <a:solidFill>
                  <a:srgbClr val="008000"/>
                </a:solidFill>
                <a:latin typeface="Courier" charset="0"/>
              </a:rPr>
              <a:t>Hello” </a:t>
            </a:r>
            <a:r>
              <a:rPr lang="en-US" altLang="ja-JP" b="0" dirty="0">
                <a:latin typeface="Courier" charset="0"/>
              </a:rPr>
              <a:t>+</a:t>
            </a:r>
            <a:r>
              <a:rPr lang="en-US" altLang="ja-JP" b="0" dirty="0">
                <a:solidFill>
                  <a:srgbClr val="008000"/>
                </a:solidFill>
                <a:latin typeface="Courier" charset="0"/>
              </a:rPr>
              <a:t> “ “ </a:t>
            </a:r>
            <a:r>
              <a:rPr lang="en-US" altLang="ja-JP" b="0" dirty="0">
                <a:latin typeface="Courier" charset="0"/>
              </a:rPr>
              <a:t>+</a:t>
            </a:r>
            <a:r>
              <a:rPr lang="en-US" altLang="ja-JP" b="0" dirty="0">
                <a:solidFill>
                  <a:srgbClr val="008000"/>
                </a:solidFill>
                <a:latin typeface="Courier" charset="0"/>
              </a:rPr>
              <a:t> “World”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" charset="0"/>
              </a:rPr>
              <a:t> </a:t>
            </a:r>
            <a:r>
              <a:rPr lang="ja-JP" altLang="en-US" b="0" dirty="0">
                <a:solidFill>
                  <a:schemeClr val="accent2"/>
                </a:solidFill>
                <a:latin typeface="Courier" charset="0"/>
              </a:rPr>
              <a:t>‘</a:t>
            </a:r>
            <a:r>
              <a:rPr lang="en-US" altLang="ja-JP" b="0" dirty="0">
                <a:solidFill>
                  <a:schemeClr val="accent2"/>
                </a:solidFill>
                <a:latin typeface="Courier" charset="0"/>
              </a:rPr>
              <a:t>Hello World</a:t>
            </a:r>
            <a:r>
              <a:rPr lang="ja-JP" altLang="en-US" b="0" dirty="0">
                <a:solidFill>
                  <a:schemeClr val="accent2"/>
                </a:solidFill>
                <a:latin typeface="Courier" charset="0"/>
              </a:rPr>
              <a:t>’</a:t>
            </a:r>
            <a:endParaRPr lang="en-US" altLang="en-US" b="0" dirty="0">
              <a:solidFill>
                <a:schemeClr val="accent2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B8C336E0-E1DB-41C2-82D1-2E92C6A956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447800"/>
            <a:ext cx="7772400" cy="2362200"/>
          </a:xfrm>
        </p:spPr>
        <p:txBody>
          <a:bodyPr/>
          <a:lstStyle/>
          <a:p>
            <a:pPr>
              <a:defRPr/>
            </a:pPr>
            <a: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Mutability:</a:t>
            </a:r>
            <a:b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Tuples vs. Lists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81" y="0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en-US" dirty="0"/>
              <a:t>Hello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939" y="610136"/>
            <a:ext cx="1120588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SUFFIXES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 [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'KB'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'MB'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'GB'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'TB'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'PB'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'EB'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'ZB'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'YB'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1024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 [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'KiB'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MiB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GiB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TiB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PiB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EiB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ZiB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22863A"/>
                </a:solidFill>
                <a:latin typeface="Consolas" panose="020B0609020204030204" pitchFamily="49" charset="0"/>
              </a:rPr>
              <a:t>YiB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]}</a:t>
            </a:r>
          </a:p>
          <a:p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approximate_size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27F2D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E27F2D"/>
                </a:solidFill>
                <a:latin typeface="Consolas" panose="020B0609020204030204" pitchFamily="49" charset="0"/>
              </a:rPr>
              <a:t>a_kilobyte_is_1024_bytes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'''Convert a file size to human-readable form.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    Keyword arguments: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    size -- file size in bytes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    a_kilobyte_is_1024_bytes -- if True (default), use multiples of 1024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                                if False, use multiples of 1000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    Returns: string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    '''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size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raise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5CC5"/>
                </a:solidFill>
                <a:latin typeface="Consolas" panose="020B0609020204030204" pitchFamily="49" charset="0"/>
              </a:rPr>
              <a:t>ValueError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'number must be non-negative'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939" y="3843278"/>
            <a:ext cx="11340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multiple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1024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a_kilobyte_is_1024_bytes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1000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suffix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SUFFIXES[multiple]: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size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/=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multiple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size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multiple: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'{0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:.1f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} {1}'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format(size, suffix)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raise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5CC5"/>
                </a:solidFill>
                <a:latin typeface="Consolas" panose="020B0609020204030204" pitchFamily="49" charset="0"/>
              </a:rPr>
              <a:t>ValueError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'number too large'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__name__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2863A"/>
                </a:solidFill>
                <a:latin typeface="Consolas" panose="020B0609020204030204" pitchFamily="49" charset="0"/>
              </a:rPr>
              <a:t>'__main__'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approximate_size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1000000000000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approximate_size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1000000000000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1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A8EB23F1-4392-4692-AA44-280924A62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Lists are mutable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6AA3ED0-2CA1-47B3-B011-927DBD0BE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7924800" cy="48768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3200">
                <a:latin typeface="Courier" charset="0"/>
              </a:rPr>
              <a:t> li = [</a:t>
            </a:r>
            <a:r>
              <a:rPr lang="en-US" altLang="en-US" sz="3200">
                <a:solidFill>
                  <a:srgbClr val="008000"/>
                </a:solidFill>
                <a:latin typeface="Courier" charset="0"/>
              </a:rPr>
              <a:t>‘</a:t>
            </a:r>
            <a:r>
              <a:rPr lang="en-US" altLang="ja-JP" sz="3200">
                <a:solidFill>
                  <a:srgbClr val="008000"/>
                </a:solidFill>
                <a:latin typeface="Courier" charset="0"/>
              </a:rPr>
              <a:t>abc’</a:t>
            </a:r>
            <a:r>
              <a:rPr lang="en-US" altLang="ja-JP" sz="3200">
                <a:latin typeface="Courier" charset="0"/>
              </a:rPr>
              <a:t>, 23, 4.34, 23]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3200">
                <a:latin typeface="Courier" charset="0"/>
              </a:rPr>
              <a:t> li[1] = 45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3200">
                <a:latin typeface="Courier" charset="0"/>
              </a:rPr>
              <a:t> li</a:t>
            </a:r>
            <a:br>
              <a:rPr lang="en-US" altLang="en-US" sz="3200">
                <a:latin typeface="Courier" charset="0"/>
              </a:rPr>
            </a:br>
            <a:r>
              <a:rPr lang="en-US" altLang="en-US" sz="3200">
                <a:solidFill>
                  <a:schemeClr val="accent2"/>
                </a:solidFill>
                <a:latin typeface="Courier" charset="0"/>
              </a:rPr>
              <a:t>[</a:t>
            </a:r>
            <a:r>
              <a:rPr lang="ja-JP" altLang="en-US" sz="3200">
                <a:solidFill>
                  <a:schemeClr val="accent2"/>
                </a:solidFill>
                <a:latin typeface="Courier" charset="0"/>
              </a:rPr>
              <a:t>‘</a:t>
            </a:r>
            <a:r>
              <a:rPr lang="en-US" altLang="ja-JP" sz="3200">
                <a:solidFill>
                  <a:schemeClr val="accent2"/>
                </a:solidFill>
                <a:latin typeface="Courier" charset="0"/>
              </a:rPr>
              <a:t>abc</a:t>
            </a:r>
            <a:r>
              <a:rPr lang="ja-JP" altLang="en-US" sz="3200">
                <a:solidFill>
                  <a:schemeClr val="accent2"/>
                </a:solidFill>
                <a:latin typeface="Courier" charset="0"/>
              </a:rPr>
              <a:t>’</a:t>
            </a:r>
            <a:r>
              <a:rPr lang="en-US" altLang="ja-JP" sz="3200">
                <a:solidFill>
                  <a:schemeClr val="accent2"/>
                </a:solidFill>
                <a:latin typeface="Courier" charset="0"/>
              </a:rPr>
              <a:t>, 45, 4.34, 23]</a:t>
            </a:r>
            <a:endParaRPr lang="en-US" altLang="ja-JP" sz="3600">
              <a:solidFill>
                <a:schemeClr val="accent2"/>
              </a:solidFill>
              <a:latin typeface="Courier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100"/>
          </a:p>
          <a:p>
            <a:r>
              <a:rPr lang="en-US" altLang="en-US" sz="3200"/>
              <a:t>We can change lists </a:t>
            </a:r>
            <a:r>
              <a:rPr lang="en-US" altLang="en-US" sz="3200" i="1"/>
              <a:t>in place.</a:t>
            </a:r>
            <a:r>
              <a:rPr lang="en-US" altLang="en-US" sz="3200"/>
              <a:t> </a:t>
            </a:r>
          </a:p>
          <a:p>
            <a:r>
              <a:rPr lang="en-US" altLang="en-US" sz="3200"/>
              <a:t>Name</a:t>
            </a:r>
            <a:r>
              <a:rPr lang="en-US" altLang="en-US" sz="3200">
                <a:latin typeface="Courier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" charset="0"/>
              </a:rPr>
              <a:t>li</a:t>
            </a:r>
            <a:r>
              <a:rPr lang="en-US" altLang="en-US" sz="3200">
                <a:latin typeface="Courier" charset="0"/>
              </a:rPr>
              <a:t> </a:t>
            </a:r>
            <a:r>
              <a:rPr lang="en-US" altLang="en-US" sz="3200"/>
              <a:t>still points to the same memory reference when we’</a:t>
            </a:r>
            <a:r>
              <a:rPr lang="en-US" altLang="ja-JP" sz="3200"/>
              <a:t>re done. </a:t>
            </a:r>
          </a:p>
          <a:p>
            <a:endParaRPr lang="en-US" altLang="en-US" sz="1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C9C0904E-BA75-4C13-9E1D-1BF7BA1DB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Tuples are immutable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24EA573-EF77-45C1-B0F4-E455ED38D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848600" cy="5410200"/>
          </a:xfrm>
        </p:spPr>
        <p:txBody>
          <a:bodyPr>
            <a:normAutofit lnSpcReduction="10000"/>
          </a:bodyPr>
          <a:lstStyle/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>
                <a:latin typeface="Courier" charset="0"/>
              </a:rPr>
              <a:t> t = (23, </a:t>
            </a:r>
            <a:r>
              <a:rPr lang="en-US" altLang="en-US" sz="2000">
                <a:solidFill>
                  <a:srgbClr val="008000"/>
                </a:solidFill>
                <a:latin typeface="Courier" charset="0"/>
              </a:rPr>
              <a:t>‘</a:t>
            </a:r>
            <a:r>
              <a:rPr lang="en-US" altLang="ja-JP" sz="2000">
                <a:solidFill>
                  <a:srgbClr val="008000"/>
                </a:solidFill>
                <a:latin typeface="Courier" charset="0"/>
              </a:rPr>
              <a:t>abc’</a:t>
            </a:r>
            <a:r>
              <a:rPr lang="en-US" altLang="ja-JP" sz="2000">
                <a:latin typeface="Courier" charset="0"/>
              </a:rPr>
              <a:t>, 4.56, (2,3), </a:t>
            </a:r>
            <a:r>
              <a:rPr lang="en-US" altLang="ja-JP" sz="2000">
                <a:solidFill>
                  <a:srgbClr val="008000"/>
                </a:solidFill>
                <a:latin typeface="Courier" charset="0"/>
              </a:rPr>
              <a:t>‘def’</a:t>
            </a:r>
            <a:r>
              <a:rPr lang="en-US" altLang="ja-JP" sz="2000">
                <a:latin typeface="Courier" charset="0"/>
              </a:rPr>
              <a:t>)</a:t>
            </a:r>
            <a:endParaRPr lang="en-US" altLang="ja-JP" sz="2000">
              <a:solidFill>
                <a:schemeClr val="accent2"/>
              </a:solidFill>
              <a:latin typeface="Courier" charset="0"/>
            </a:endParaRPr>
          </a:p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" charset="0"/>
              </a:rPr>
              <a:t>&gt;&gt;&gt;</a:t>
            </a:r>
            <a:r>
              <a:rPr lang="en-US" altLang="en-US" sz="2000">
                <a:latin typeface="Courier" charset="0"/>
              </a:rPr>
              <a:t> t[2] = 3.14</a:t>
            </a:r>
          </a:p>
          <a:p>
            <a:pPr marL="179388" indent="-179388">
              <a:buNone/>
            </a:pPr>
            <a:endParaRPr lang="en-US" altLang="en-US" sz="1000">
              <a:latin typeface="Courier New" panose="02070309020205020404" pitchFamily="49" charset="0"/>
            </a:endParaRP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  File "&lt;pyshell#75&gt;", line 1, in -toplevel-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    tu[2] = 3.14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TypeError: object doesn't support item assignment</a:t>
            </a:r>
          </a:p>
          <a:p>
            <a:pPr marL="179388" indent="-179388">
              <a:buNone/>
            </a:pPr>
            <a:endParaRPr lang="en-US" altLang="en-US" sz="10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marL="179388" indent="-179388"/>
            <a:r>
              <a:rPr lang="en-US" altLang="en-US"/>
              <a:t>You can</a:t>
            </a:r>
            <a:r>
              <a:rPr lang="ja-JP" altLang="en-US"/>
              <a:t>’</a:t>
            </a:r>
            <a:r>
              <a:rPr lang="en-US" altLang="ja-JP"/>
              <a:t>t change a tuple. </a:t>
            </a:r>
          </a:p>
          <a:p>
            <a:pPr marL="179388" indent="-179388"/>
            <a:r>
              <a:rPr lang="en-US" altLang="en-US"/>
              <a:t>You can make a fresh tuple and assign its reference to a previously used name.</a:t>
            </a:r>
          </a:p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	&gt;&gt;&gt;</a:t>
            </a:r>
            <a:r>
              <a:rPr lang="en-US" altLang="en-US" sz="2000">
                <a:latin typeface="Courier New" panose="02070309020205020404" pitchFamily="49" charset="0"/>
              </a:rPr>
              <a:t> t = (23,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2000">
                <a:solidFill>
                  <a:srgbClr val="008000"/>
                </a:solidFill>
                <a:latin typeface="Courier New" panose="02070309020205020404" pitchFamily="49" charset="0"/>
              </a:rPr>
              <a:t>abc’</a:t>
            </a:r>
            <a:r>
              <a:rPr lang="en-US" altLang="ja-JP" sz="2000">
                <a:latin typeface="Courier New" panose="02070309020205020404" pitchFamily="49" charset="0"/>
              </a:rPr>
              <a:t>, 3.14, (2,3), </a:t>
            </a:r>
            <a:r>
              <a:rPr lang="en-US" altLang="ja-JP" sz="2000">
                <a:solidFill>
                  <a:srgbClr val="008000"/>
                </a:solidFill>
                <a:latin typeface="Courier New" panose="02070309020205020404" pitchFamily="49" charset="0"/>
              </a:rPr>
              <a:t>‘def’</a:t>
            </a:r>
            <a:r>
              <a:rPr lang="en-US" altLang="ja-JP" sz="2000">
                <a:latin typeface="Courier New" panose="02070309020205020404" pitchFamily="49" charset="0"/>
              </a:rPr>
              <a:t>)</a:t>
            </a:r>
          </a:p>
          <a:p>
            <a:pPr marL="179388" indent="-179388"/>
            <a:r>
              <a:rPr lang="en-US" altLang="en-US" i="1">
                <a:solidFill>
                  <a:schemeClr val="accent2"/>
                </a:solidFill>
              </a:rPr>
              <a:t>The immutability of tuples means they a</a:t>
            </a:r>
            <a:r>
              <a:rPr lang="en-US" altLang="ja-JP" i="1">
                <a:solidFill>
                  <a:schemeClr val="accent2"/>
                </a:solidFill>
              </a:rPr>
              <a:t>re faster than lists</a:t>
            </a:r>
          </a:p>
          <a:p>
            <a:pPr marL="179388" indent="-179388">
              <a:buNone/>
            </a:pPr>
            <a:endParaRPr lang="en-US" altLang="en-US" b="0" i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953-D3E8-4B6B-B4D4-43BF1FB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Tuple details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0A57F76-9BCD-4C66-A8FC-7D497559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5" y="1295400"/>
            <a:ext cx="10333653" cy="5334000"/>
          </a:xfrm>
        </p:spPr>
        <p:txBody>
          <a:bodyPr>
            <a:normAutofit lnSpcReduction="10000"/>
          </a:bodyPr>
          <a:lstStyle/>
          <a:p>
            <a:pPr marL="236538" indent="-236538"/>
            <a:r>
              <a:rPr lang="en-US" altLang="en-US" b="0" dirty="0"/>
              <a:t>The </a:t>
            </a:r>
            <a:r>
              <a:rPr lang="en-US" altLang="en-US" dirty="0"/>
              <a:t>comma</a:t>
            </a:r>
            <a:r>
              <a:rPr lang="en-US" altLang="en-US" b="0" dirty="0"/>
              <a:t> is the tuple creation operator, not parentheses </a:t>
            </a:r>
          </a:p>
          <a:p>
            <a:pPr lvl="1">
              <a:buFontTx/>
              <a:buNone/>
            </a:pPr>
            <a:r>
              <a:rPr lang="en-US" altLang="en-US" sz="1600" dirty="0"/>
              <a:t>&gt;&gt;&gt; 1,</a:t>
            </a:r>
          </a:p>
          <a:p>
            <a:pPr lvl="1">
              <a:buFontTx/>
              <a:buNone/>
            </a:pPr>
            <a:r>
              <a:rPr lang="en-US" altLang="en-US" sz="1600" dirty="0"/>
              <a:t>(1,)</a:t>
            </a:r>
          </a:p>
          <a:p>
            <a:pPr marL="236538" indent="-236538"/>
            <a:r>
              <a:rPr lang="en-US" altLang="en-US" b="0" dirty="0"/>
              <a:t>Python shows parentheses for clarity (best practice)</a:t>
            </a:r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1600" dirty="0"/>
              <a:t>&gt;&gt;&gt; (1,)</a:t>
            </a:r>
          </a:p>
          <a:p>
            <a:pPr lvl="1">
              <a:buFontTx/>
              <a:buNone/>
            </a:pPr>
            <a:r>
              <a:rPr lang="en-US" altLang="en-US" sz="1600" dirty="0"/>
              <a:t>(1,)</a:t>
            </a:r>
          </a:p>
          <a:p>
            <a:pPr marL="236538" indent="-236538"/>
            <a:r>
              <a:rPr lang="en-US" altLang="en-US" b="0" dirty="0"/>
              <a:t>Don't forget the comma!</a:t>
            </a:r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1600" dirty="0"/>
              <a:t>&gt;&gt;&gt; (1)</a:t>
            </a:r>
          </a:p>
          <a:p>
            <a:pPr lvl="1">
              <a:buFontTx/>
              <a:buNone/>
            </a:pPr>
            <a:r>
              <a:rPr lang="en-US" altLang="en-US" sz="1600" dirty="0"/>
              <a:t>1</a:t>
            </a:r>
          </a:p>
          <a:p>
            <a:pPr marL="236538" indent="-236538"/>
            <a:r>
              <a:rPr lang="en-US" altLang="en-US" b="0" dirty="0"/>
              <a:t>Trailing comma only required for singletons others</a:t>
            </a:r>
          </a:p>
          <a:p>
            <a:pPr marL="236538" indent="-236538"/>
            <a:r>
              <a:rPr lang="en-US" altLang="en-US" b="0" dirty="0"/>
              <a:t>Empty tuples have a special syntactic form</a:t>
            </a:r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1600" dirty="0"/>
              <a:t>&gt;&gt;&gt; ()</a:t>
            </a:r>
          </a:p>
          <a:p>
            <a:pPr lvl="1">
              <a:buFontTx/>
              <a:buNone/>
            </a:pPr>
            <a:r>
              <a:rPr lang="en-US" altLang="en-US" sz="1600" dirty="0"/>
              <a:t>()</a:t>
            </a:r>
          </a:p>
          <a:p>
            <a:pPr lvl="1">
              <a:buFontTx/>
              <a:buNone/>
            </a:pPr>
            <a:r>
              <a:rPr lang="en-US" altLang="en-US" sz="1600" dirty="0"/>
              <a:t>&gt;&gt;&gt; tuple()</a:t>
            </a:r>
          </a:p>
          <a:p>
            <a:pPr lvl="1">
              <a:buFontTx/>
              <a:buNone/>
            </a:pPr>
            <a:r>
              <a:rPr lang="en-US" altLang="en-US" sz="1600" dirty="0"/>
              <a:t>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E3238B8-855E-4CE8-A5F4-442244EE6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Tuples vs. Lists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65EBFA5-74D7-435B-880F-D5212FA65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4359" y="1295400"/>
            <a:ext cx="10361645" cy="5334000"/>
          </a:xfrm>
        </p:spPr>
        <p:txBody>
          <a:bodyPr/>
          <a:lstStyle/>
          <a:p>
            <a:r>
              <a:rPr lang="en-US" altLang="en-US" dirty="0"/>
              <a:t>Lists slower but more powerful than tuples</a:t>
            </a:r>
          </a:p>
          <a:p>
            <a:pPr lvl="1"/>
            <a:r>
              <a:rPr lang="en-US" altLang="en-US" dirty="0"/>
              <a:t>Lists can be modified and they have many handy operations and methods</a:t>
            </a:r>
          </a:p>
          <a:p>
            <a:r>
              <a:rPr lang="en-US" altLang="en-US" dirty="0"/>
              <a:t>Tuples are immutable &amp; have fewer features</a:t>
            </a:r>
          </a:p>
          <a:p>
            <a:pPr lvl="1"/>
            <a:r>
              <a:rPr lang="en-US" altLang="en-US" dirty="0"/>
              <a:t>Sometimes an immutable collection is required (e.g., as a hash key)</a:t>
            </a:r>
          </a:p>
          <a:p>
            <a:pPr lvl="1"/>
            <a:r>
              <a:rPr lang="en-US" altLang="en-US" dirty="0"/>
              <a:t>Tuples used for multiple return values and parallel assignments</a:t>
            </a:r>
          </a:p>
          <a:p>
            <a:pPr marL="914400" lvl="2" indent="0">
              <a:buNone/>
            </a:pPr>
            <a:r>
              <a:rPr lang="en-US" altLang="en-US" dirty="0" err="1">
                <a:latin typeface="Courier" charset="0"/>
              </a:rPr>
              <a:t>x,y,z</a:t>
            </a:r>
            <a:r>
              <a:rPr lang="en-US" altLang="en-US" dirty="0">
                <a:latin typeface="Courier" charset="0"/>
              </a:rPr>
              <a:t> = 100,200,300</a:t>
            </a:r>
          </a:p>
          <a:p>
            <a:pPr marL="914400" lvl="2" indent="0">
              <a:buNone/>
            </a:pPr>
            <a:r>
              <a:rPr lang="en-US" altLang="en-US" dirty="0" err="1">
                <a:latin typeface="Courier" charset="0"/>
              </a:rPr>
              <a:t>old,new</a:t>
            </a:r>
            <a:r>
              <a:rPr lang="en-US" altLang="en-US" dirty="0">
                <a:latin typeface="Courier" charset="0"/>
              </a:rPr>
              <a:t> = </a:t>
            </a:r>
            <a:r>
              <a:rPr lang="en-US" altLang="en-US" dirty="0" err="1">
                <a:latin typeface="Courier" charset="0"/>
              </a:rPr>
              <a:t>new,old</a:t>
            </a:r>
            <a:endParaRPr lang="en-US" altLang="en-US" dirty="0">
              <a:latin typeface="Courier" charset="0"/>
            </a:endParaRPr>
          </a:p>
          <a:p>
            <a:r>
              <a:rPr lang="en-US" altLang="en-US" dirty="0"/>
              <a:t>Convert tuples and lists using list() and tuple():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urier" charset="0"/>
              </a:rPr>
              <a:t>mylst</a:t>
            </a:r>
            <a:r>
              <a:rPr lang="en-US" altLang="en-US" dirty="0">
                <a:latin typeface="Courier" charset="0"/>
              </a:rPr>
              <a:t> = list(</a:t>
            </a:r>
            <a:r>
              <a:rPr lang="en-US" altLang="en-US" dirty="0" err="1">
                <a:latin typeface="Courier" charset="0"/>
              </a:rPr>
              <a:t>mytup</a:t>
            </a:r>
            <a:r>
              <a:rPr lang="en-US" altLang="en-US" dirty="0">
                <a:latin typeface="Courier" charset="0"/>
              </a:rPr>
              <a:t>); </a:t>
            </a:r>
            <a:r>
              <a:rPr lang="en-US" altLang="en-US" dirty="0" err="1">
                <a:latin typeface="Courier" charset="0"/>
              </a:rPr>
              <a:t>mytup</a:t>
            </a:r>
            <a:r>
              <a:rPr lang="en-US" altLang="en-US" dirty="0">
                <a:latin typeface="Courier" charset="0"/>
              </a:rPr>
              <a:t> = tuple(</a:t>
            </a:r>
            <a:r>
              <a:rPr lang="en-US" altLang="en-US" dirty="0" err="1">
                <a:latin typeface="Courier" charset="0"/>
              </a:rPr>
              <a:t>mylst</a:t>
            </a:r>
            <a:r>
              <a:rPr lang="en-US" altLang="en-US" dirty="0">
                <a:latin typeface="Courier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6382D6F-A57B-4046-8A62-72AF35E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Lists as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BCDB-A2E2-45BE-A2F6-79FEBC3A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The last element added is the first element retrieved</a:t>
            </a:r>
          </a:p>
          <a:p>
            <a:pPr>
              <a:defRPr/>
            </a:pPr>
            <a:r>
              <a:rPr lang="en-US" dirty="0"/>
              <a:t>To add an item to the stack,</a:t>
            </a:r>
            <a:br>
              <a:rPr lang="en-US" dirty="0"/>
            </a:br>
            <a:r>
              <a:rPr lang="en-US" dirty="0"/>
              <a:t> append() must be used</a:t>
            </a:r>
          </a:p>
          <a:p>
            <a:pPr lvl="1">
              <a:defRPr/>
            </a:pPr>
            <a:r>
              <a:rPr lang="en-US" dirty="0"/>
              <a:t>stack = [3, 4, 5]</a:t>
            </a:r>
          </a:p>
          <a:p>
            <a:pPr lvl="1">
              <a:defRPr/>
            </a:pPr>
            <a:r>
              <a:rPr lang="en-US" dirty="0" err="1"/>
              <a:t>stack.append</a:t>
            </a:r>
            <a:r>
              <a:rPr lang="en-US" dirty="0"/>
              <a:t>(6)</a:t>
            </a:r>
          </a:p>
          <a:p>
            <a:pPr lvl="1">
              <a:defRPr/>
            </a:pPr>
            <a:r>
              <a:rPr lang="en-US" dirty="0"/>
              <a:t>Stack is now [3, 4, 5, 6]</a:t>
            </a:r>
          </a:p>
          <a:p>
            <a:pPr>
              <a:defRPr/>
            </a:pPr>
            <a:r>
              <a:rPr lang="en-US" dirty="0"/>
              <a:t>To retrieve an item from the top of the stack, pop must be used</a:t>
            </a:r>
          </a:p>
          <a:p>
            <a:pPr lvl="1">
              <a:defRPr/>
            </a:pPr>
            <a:r>
              <a:rPr lang="en-US" dirty="0"/>
              <a:t>Stack.pop()</a:t>
            </a:r>
          </a:p>
          <a:p>
            <a:pPr lvl="1">
              <a:defRPr/>
            </a:pPr>
            <a:r>
              <a:rPr lang="en-US" dirty="0"/>
              <a:t>6 is output</a:t>
            </a:r>
          </a:p>
          <a:p>
            <a:pPr lvl="1">
              <a:defRPr/>
            </a:pPr>
            <a:r>
              <a:rPr lang="en-US" dirty="0"/>
              <a:t>Stack is now [3, 4, 5] again</a:t>
            </a:r>
          </a:p>
        </p:txBody>
      </p:sp>
      <p:pic>
        <p:nvPicPr>
          <p:cNvPr id="6148" name="Picture 4" descr="http://www.mathsisfun.com/games/images/tower-of-hanoi-2.gif">
            <a:extLst>
              <a:ext uri="{FF2B5EF4-FFF2-40B4-BE49-F238E27FC236}">
                <a16:creationId xmlns:a16="http://schemas.microsoft.com/office/drawing/2014/main" id="{64C6AC4E-11CE-4DA0-B923-89AE17E2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09800"/>
            <a:ext cx="13716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87065EA-FCBC-4810-B4F2-CBAEB170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Lists as Queues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8DD3E5A-BC01-4BA1-83CF-1C3A0AF3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element added is the first element retrieved</a:t>
            </a:r>
          </a:p>
          <a:p>
            <a:pPr eaLnBrk="1" hangingPunct="1"/>
            <a:r>
              <a:rPr lang="en-US" altLang="en-US"/>
              <a:t>To do this collections.deque</a:t>
            </a:r>
            <a:br>
              <a:rPr lang="en-US" altLang="en-US"/>
            </a:br>
            <a:r>
              <a:rPr lang="en-US" altLang="en-US"/>
              <a:t> must be implemented</a:t>
            </a:r>
          </a:p>
          <a:p>
            <a:pPr eaLnBrk="1" hangingPunct="1"/>
            <a:endParaRPr lang="en-US" altLang="en-US"/>
          </a:p>
        </p:txBody>
      </p:sp>
      <p:pic>
        <p:nvPicPr>
          <p:cNvPr id="7172" name="Picture 2" descr="http://1.bp.blogspot.com/_7qnkY0PHj_o/TKp3zYKHiuI/AAAAAAAACb0/xl1oxFWRRUY/s1600/where-does-our-time-go-queue-queuing-people-standing-in-line-5804633.jpg">
            <a:extLst>
              <a:ext uri="{FF2B5EF4-FFF2-40B4-BE49-F238E27FC236}">
                <a16:creationId xmlns:a16="http://schemas.microsoft.com/office/drawing/2014/main" id="{3E0FB2A4-B818-4981-9C4D-482432CD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>
            <a:extLst>
              <a:ext uri="{FF2B5EF4-FFF2-40B4-BE49-F238E27FC236}">
                <a16:creationId xmlns:a16="http://schemas.microsoft.com/office/drawing/2014/main" id="{4AD958B2-05D6-4E97-8E63-5F3D988F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82296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9A3FBF9-A5EC-4DE0-A9E4-A93B72DE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List Programming Tools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5AB2420-7A2F-4AA1-9F69-BF6B148E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Filter(function, sequence)</a:t>
            </a:r>
          </a:p>
          <a:p>
            <a:pPr lvl="1" eaLnBrk="1" hangingPunct="1"/>
            <a:r>
              <a:rPr lang="en-US" altLang="en-US" dirty="0"/>
              <a:t>Returns a sequence consisting of the items from the sequence for which function(item) is true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Computes primes up to 25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AA564BE1-DC02-4741-8013-448B60F2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53" y="3842085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ADE2D30-251E-4847-B0B6-649820B8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Map Function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29DAF06-136F-4D04-92E5-CE64B8A3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Map(function, sequence)</a:t>
            </a:r>
          </a:p>
          <a:p>
            <a:pPr lvl="1" eaLnBrk="1" hangingPunct="1"/>
            <a:r>
              <a:rPr lang="en-US" altLang="en-US"/>
              <a:t>Calls function(item) for each of the sequence’s items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Computes the cube for the range of 1 to 11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71B97CA-3B05-4EDF-B71B-998C6607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67246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BC914F1-8571-4B27-8449-14746B3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Reduce Function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719F074-5D0F-498D-91B8-AA603964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Reduce(function, sequence)</a:t>
            </a:r>
          </a:p>
          <a:p>
            <a:pPr lvl="1" eaLnBrk="1" hangingPunct="1"/>
            <a:r>
              <a:rPr lang="en-US" altLang="en-US" dirty="0"/>
              <a:t>Returns a single value constructed by calling the binary function (function)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Computes the sum of the numbers 1 to 10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9BB78D80-2F07-4235-8B38-C6B7F600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5715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48EDEB2-BCE3-4CAA-9534-2B2AD904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del statement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70C5F07-2051-499E-8885-7CEF4A63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specific index or range can be deleted</a:t>
            </a:r>
          </a:p>
          <a:p>
            <a:pPr eaLnBrk="1" hangingPunct="1"/>
            <a:endParaRPr lang="en-US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96897FC-8EA9-47AC-BC6E-562B3831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0340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E5F54FC-332B-4CBF-9A52-508D13D86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CA7358-B650-4ABB-9C6D-A776C6A0B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719" y="993710"/>
            <a:ext cx="10384972" cy="5470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Indentation matters to meaning the code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first assignment to a variable creates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Dynamic typing: no declarations, names don</a:t>
            </a:r>
            <a:r>
              <a:rPr lang="ja-JP" altLang="en-US" dirty="0"/>
              <a:t>’</a:t>
            </a:r>
            <a:r>
              <a:rPr lang="en-US" altLang="ja-JP" dirty="0"/>
              <a:t>t have types, objects do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Assignment uses </a:t>
            </a:r>
            <a:r>
              <a:rPr lang="en-US" altLang="en-US" i="1" dirty="0">
                <a:solidFill>
                  <a:schemeClr val="accent2"/>
                </a:solidFill>
              </a:rPr>
              <a:t>=</a:t>
            </a:r>
            <a:r>
              <a:rPr lang="en-US" altLang="en-US" dirty="0"/>
              <a:t> and comparison uses </a:t>
            </a:r>
            <a:r>
              <a:rPr lang="en-US" altLang="en-US" i="1" dirty="0">
                <a:solidFill>
                  <a:schemeClr val="accent2"/>
                </a:solidFill>
              </a:rPr>
              <a:t>==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 numbers </a:t>
            </a:r>
            <a:r>
              <a:rPr lang="en-US" altLang="en-US" i="1" dirty="0">
                <a:solidFill>
                  <a:schemeClr val="accent2"/>
                </a:solidFill>
              </a:rPr>
              <a:t>+ - * / %</a:t>
            </a:r>
            <a:r>
              <a:rPr lang="en-US" altLang="en-US" dirty="0"/>
              <a:t> are as expected.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of </a:t>
            </a:r>
            <a:r>
              <a:rPr lang="en-US" altLang="en-US" sz="2800" b="1" i="1" dirty="0">
                <a:solidFill>
                  <a:schemeClr val="accent2"/>
                </a:solidFill>
              </a:rPr>
              <a:t>+</a:t>
            </a:r>
            <a:r>
              <a:rPr lang="en-US" altLang="en-US" dirty="0"/>
              <a:t> for string concatenation.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of </a:t>
            </a:r>
            <a:r>
              <a:rPr lang="en-US" altLang="en-US" sz="2800" b="1" i="1" dirty="0">
                <a:solidFill>
                  <a:schemeClr val="accent2"/>
                </a:solidFill>
              </a:rPr>
              <a:t>%</a:t>
            </a:r>
            <a:r>
              <a:rPr lang="en-US" altLang="en-US" dirty="0"/>
              <a:t> for string formatting (like </a:t>
            </a:r>
            <a:r>
              <a:rPr lang="en-US" altLang="en-US" dirty="0" err="1"/>
              <a:t>printf</a:t>
            </a:r>
            <a:r>
              <a:rPr lang="en-US" altLang="en-US" dirty="0"/>
              <a:t> in C)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 operators are words (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and,or,not</a:t>
            </a:r>
            <a:r>
              <a:rPr lang="en-US" altLang="en-US" dirty="0"/>
              <a:t>) </a:t>
            </a:r>
            <a:r>
              <a:rPr lang="en-US" altLang="en-US" i="1" dirty="0"/>
              <a:t>not </a:t>
            </a:r>
            <a:r>
              <a:rPr lang="en-US" altLang="en-US" dirty="0"/>
              <a:t>symbols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print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F255FD8-5381-4F91-89CF-2E8FFDFF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Looping Techniques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CE410DE-A0BA-4E4B-9D25-8AF6BCFF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Iteritems():	</a:t>
            </a:r>
          </a:p>
          <a:p>
            <a:pPr lvl="1" eaLnBrk="1" hangingPunct="1"/>
            <a:r>
              <a:rPr lang="en-US" altLang="en-US"/>
              <a:t>for retrieving key and values through a dictionary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03B71860-4B0F-4714-9EBE-4CDD6679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895601"/>
            <a:ext cx="77009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set &amp; check membership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38" y="1691528"/>
            <a:ext cx="501967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80" y="4280087"/>
            <a:ext cx="302895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622" y="4415678"/>
            <a:ext cx="2076450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51" y="1586753"/>
            <a:ext cx="1842935" cy="20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83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set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more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48" y="1729628"/>
            <a:ext cx="356235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48" y="4822825"/>
            <a:ext cx="4324350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46" y="2427287"/>
            <a:ext cx="4124325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6032" y="1613647"/>
            <a:ext cx="347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Subset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63315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iterating &amp; remove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75" y="2062442"/>
            <a:ext cx="4467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Inserting elements of a dictionary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57" y="1696290"/>
            <a:ext cx="28860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05" y="4131934"/>
            <a:ext cx="6243918" cy="21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Size of a dictionary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35159"/>
            <a:ext cx="5737972" cy="2491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5418045"/>
            <a:ext cx="1533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2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 over 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Iterating over key/values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18" y="1907801"/>
            <a:ext cx="571500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18" y="4637834"/>
            <a:ext cx="4676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&amp; 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38" y="1711978"/>
            <a:ext cx="6772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 function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pass</a:t>
            </a:r>
          </a:p>
          <a:p>
            <a:r>
              <a:rPr lang="en-US" dirty="0"/>
              <a:t>Returning values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return 1</a:t>
            </a:r>
          </a:p>
          <a:p>
            <a:r>
              <a:rPr lang="en-US" dirty="0"/>
              <a:t>Parameters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(p1, p2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):               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pass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Calling a function </a:t>
            </a:r>
          </a:p>
        </p:txBody>
      </p:sp>
    </p:spTree>
    <p:extLst>
      <p:ext uri="{BB962C8B-B14F-4D97-AF65-F5344CB8AC3E}">
        <p14:creationId xmlns:p14="http://schemas.microsoft.com/office/powerpoint/2010/main" val="1148478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– if … </a:t>
            </a:r>
            <a:r>
              <a:rPr lang="en-US" dirty="0" err="1"/>
              <a:t>elif</a:t>
            </a:r>
            <a:r>
              <a:rPr lang="en-US" dirty="0"/>
              <a:t> … else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Looping – for &amp;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295" y="1819835"/>
            <a:ext cx="5491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 False: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print("The first block of code ran")</a:t>
            </a: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True: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print("The second block of code ran")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print("The third block of code ran")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8072" y="4191561"/>
            <a:ext cx="678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for x in range(1, 11):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for y in range(1, 11):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print('%d * %d = %d' % (x, y, x*y))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577" y="4996957"/>
            <a:ext cx="1092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 =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True: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print("To infinity and beyond! We're getting close, on %d now!" % (x))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x += 1</a:t>
            </a:r>
          </a:p>
        </p:txBody>
      </p:sp>
    </p:spTree>
    <p:extLst>
      <p:ext uri="{BB962C8B-B14F-4D97-AF65-F5344CB8AC3E}">
        <p14:creationId xmlns:p14="http://schemas.microsoft.com/office/powerpoint/2010/main" val="269028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91872A4-CD87-467F-A093-64E3511B5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AAF830B-96D3-47CE-AB18-8F1B46E27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4" y="1295400"/>
            <a:ext cx="10856168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z = 5 // 2  # Answer 2, integer division</a:t>
            </a:r>
          </a:p>
          <a:p>
            <a:r>
              <a:rPr lang="en-US" altLang="en-US" dirty="0"/>
              <a:t>Floats/Doubles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x = 3.456</a:t>
            </a:r>
          </a:p>
          <a:p>
            <a:r>
              <a:rPr lang="en-US" altLang="en-US" dirty="0"/>
              <a:t>Strings</a:t>
            </a:r>
          </a:p>
          <a:p>
            <a:pPr lvl="1"/>
            <a:r>
              <a:rPr lang="en-US" altLang="en-US" dirty="0"/>
              <a:t>Can use </a:t>
            </a:r>
            <a:r>
              <a:rPr lang="ja-JP" altLang="en-US" dirty="0"/>
              <a:t>”</a:t>
            </a:r>
            <a:r>
              <a:rPr lang="en-US" altLang="ja-JP" dirty="0"/>
              <a:t>…" or </a:t>
            </a:r>
            <a:r>
              <a:rPr lang="ja-JP" altLang="en-US" dirty="0"/>
              <a:t>’</a:t>
            </a:r>
            <a:r>
              <a:rPr lang="en-US" altLang="ja-JP" dirty="0"/>
              <a:t>…</a:t>
            </a:r>
            <a:r>
              <a:rPr lang="ja-JP" altLang="en-US" dirty="0"/>
              <a:t>’</a:t>
            </a:r>
            <a:r>
              <a:rPr lang="en-US" altLang="ja-JP" dirty="0"/>
              <a:t> to specify, "foo" == 'foo</a:t>
            </a:r>
            <a:r>
              <a:rPr lang="ja-JP" altLang="en-US" dirty="0"/>
              <a:t>’</a:t>
            </a:r>
            <a:endParaRPr lang="en-US" altLang="ja-JP" dirty="0"/>
          </a:p>
          <a:p>
            <a:pPr lvl="1"/>
            <a:r>
              <a:rPr lang="en-US" altLang="en-US" dirty="0"/>
              <a:t>Unmatched can occur within the string </a:t>
            </a:r>
            <a:br>
              <a:rPr lang="en-US" altLang="en-US" dirty="0"/>
            </a:b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“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John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’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s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”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ja-JP" dirty="0"/>
              <a:t>or 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‘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John said 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“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foo!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”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.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’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 </a:t>
            </a:r>
            <a:endParaRPr lang="en-US" altLang="ja-JP" dirty="0"/>
          </a:p>
          <a:p>
            <a:pPr lvl="1"/>
            <a:r>
              <a:rPr lang="en-US" altLang="en-US" dirty="0"/>
              <a:t>Use triple double-quotes for multi-line strings or strings than contain both </a:t>
            </a:r>
            <a:r>
              <a:rPr lang="ja-JP" altLang="en-US" dirty="0"/>
              <a:t>‘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 inside of them:  </a:t>
            </a:r>
            <a:br>
              <a:rPr lang="en-US" altLang="ja-JP" dirty="0"/>
            </a:b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“““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a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‘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b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“</a:t>
            </a:r>
            <a:r>
              <a:rPr lang="en-US" altLang="ja-JP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c</a:t>
            </a:r>
            <a:r>
              <a:rPr lang="ja-JP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”””</a:t>
            </a:r>
            <a:endParaRPr lang="en-US" altLang="ja-JP" dirty="0">
              <a:solidFill>
                <a:schemeClr val="accent2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Boolean 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True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libraries are distributed as modules</a:t>
            </a:r>
          </a:p>
          <a:p>
            <a:r>
              <a:rPr lang="en-US" dirty="0"/>
              <a:t>We use import </a:t>
            </a:r>
            <a:r>
              <a:rPr lang="en-US" dirty="0" err="1"/>
              <a:t>module_name</a:t>
            </a:r>
            <a:r>
              <a:rPr lang="en-US" dirty="0"/>
              <a:t> to import those into our source codes</a:t>
            </a:r>
          </a:p>
          <a:p>
            <a:r>
              <a:rPr lang="en-US" dirty="0"/>
              <a:t>If the import does not work, use pip install </a:t>
            </a:r>
            <a:r>
              <a:rPr lang="en-US" dirty="0" err="1"/>
              <a:t>module_name</a:t>
            </a:r>
            <a:endParaRPr lang="en-US" dirty="0"/>
          </a:p>
          <a:p>
            <a:r>
              <a:rPr lang="en-US" dirty="0"/>
              <a:t>For example, we need to import the random module to generate </a:t>
            </a:r>
            <a:r>
              <a:rPr lang="en-US"/>
              <a:t>random numbers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1835" y="3621741"/>
            <a:ext cx="574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00BFF9"/>
                </a:solidFill>
                <a:latin typeface="Dank Mono" panose="00000509000000000000" pitchFamily="50" charset="0"/>
              </a:rPr>
              <a:t>import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 random </a:t>
            </a:r>
          </a:p>
          <a:p>
            <a:b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</a:b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random.seed(</a:t>
            </a:r>
            <a:r>
              <a:rPr lang="pt-BR" dirty="0">
                <a:solidFill>
                  <a:srgbClr val="8DEC95"/>
                </a:solidFill>
                <a:latin typeface="Dank Mono" panose="00000509000000000000" pitchFamily="50" charset="0"/>
              </a:rPr>
              <a:t>123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)</a:t>
            </a:r>
          </a:p>
          <a:p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r1 </a:t>
            </a:r>
            <a:r>
              <a:rPr lang="pt-BR" i="1" dirty="0">
                <a:solidFill>
                  <a:srgbClr val="00BFF9"/>
                </a:solidFill>
                <a:latin typeface="Dank Mono" panose="00000509000000000000" pitchFamily="50" charset="0"/>
              </a:rPr>
              <a:t>=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 random.random()</a:t>
            </a:r>
          </a:p>
          <a:p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r2 </a:t>
            </a:r>
            <a:r>
              <a:rPr lang="pt-BR" i="1" dirty="0">
                <a:solidFill>
                  <a:srgbClr val="00BFF9"/>
                </a:solidFill>
                <a:latin typeface="Dank Mono" panose="00000509000000000000" pitchFamily="50" charset="0"/>
              </a:rPr>
              <a:t>=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 random.randint(</a:t>
            </a:r>
            <a:r>
              <a:rPr lang="pt-BR" dirty="0">
                <a:solidFill>
                  <a:srgbClr val="8DEC95"/>
                </a:solidFill>
                <a:latin typeface="Dank Mono" panose="00000509000000000000" pitchFamily="50" charset="0"/>
              </a:rPr>
              <a:t>0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,</a:t>
            </a:r>
            <a:r>
              <a:rPr lang="pt-BR" dirty="0">
                <a:solidFill>
                  <a:srgbClr val="8DEC95"/>
                </a:solidFill>
                <a:latin typeface="Dank Mono" panose="00000509000000000000" pitchFamily="50" charset="0"/>
              </a:rPr>
              <a:t>10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)</a:t>
            </a:r>
          </a:p>
          <a:p>
            <a:r>
              <a:rPr lang="pt-BR" i="1" dirty="0">
                <a:solidFill>
                  <a:srgbClr val="00BFF9"/>
                </a:solidFill>
                <a:latin typeface="Dank Mono" panose="00000509000000000000" pitchFamily="50" charset="0"/>
              </a:rPr>
              <a:t>print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(r1,</a:t>
            </a:r>
            <a:r>
              <a:rPr lang="pt-BR" dirty="0">
                <a:solidFill>
                  <a:srgbClr val="6BFF81"/>
                </a:solidFill>
                <a:latin typeface="Dank Mono" panose="00000509000000000000" pitchFamily="50" charset="0"/>
              </a:rPr>
              <a:t>'</a:t>
            </a:r>
            <a:r>
              <a:rPr lang="pt-BR" dirty="0">
                <a:solidFill>
                  <a:srgbClr val="BCF0C0"/>
                </a:solidFill>
                <a:latin typeface="Dank Mono" panose="00000509000000000000" pitchFamily="50" charset="0"/>
              </a:rPr>
              <a:t> </a:t>
            </a:r>
            <a:r>
              <a:rPr lang="pt-BR" dirty="0">
                <a:solidFill>
                  <a:srgbClr val="6BFF81"/>
                </a:solidFill>
                <a:latin typeface="Dank Mono" panose="00000509000000000000" pitchFamily="50" charset="0"/>
              </a:rPr>
              <a:t>'</a:t>
            </a:r>
            <a:r>
              <a:rPr lang="pt-BR" dirty="0">
                <a:solidFill>
                  <a:srgbClr val="A7DBF7"/>
                </a:solidFill>
                <a:latin typeface="Dank Mono" panose="00000509000000000000" pitchFamily="50" charset="0"/>
              </a:rPr>
              <a:t>,r2)</a:t>
            </a:r>
            <a:endParaRPr lang="pt-BR" b="0" dirty="0">
              <a:solidFill>
                <a:srgbClr val="A7DBF7"/>
              </a:solidFill>
              <a:effectLst/>
              <a:latin typeface="Dank Mono" panose="000005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9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21" y="3087033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OOP</a:t>
            </a:r>
          </a:p>
        </p:txBody>
      </p:sp>
    </p:spTree>
    <p:extLst>
      <p:ext uri="{BB962C8B-B14F-4D97-AF65-F5344CB8AC3E}">
        <p14:creationId xmlns:p14="http://schemas.microsoft.com/office/powerpoint/2010/main" val="170116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7836-BED2-4ACE-A8F5-FA6E20C0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Define a class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4D6C-EE80-4AA3-9D57-35B3A337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2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How to define classes ?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Start with the keyword class then name of the class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Variables declared inside the class are class variable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__init__ method is the constructor of the class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self is the this pointer for the class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60618-28B3-4DE7-BF97-91BC794DCB94}"/>
              </a:ext>
            </a:extLst>
          </p:cNvPr>
          <p:cNvSpPr txBox="1"/>
          <p:nvPr/>
        </p:nvSpPr>
        <p:spPr>
          <a:xfrm>
            <a:off x="2277035" y="2294965"/>
            <a:ext cx="60242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class Person: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species = 'human'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def __init__(self,name,address):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self.name = name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self.address = address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477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FD9-8385-4F5B-9BB6-AFA371B1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Using a class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01A8-6625-4A06-8F3E-9D62C210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Instantiate a class using the name of the class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 access the methods/variables using instance name dot (.) the methods/variables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79023-5703-4172-AFF6-85A7F88EFB2D}"/>
              </a:ext>
            </a:extLst>
          </p:cNvPr>
          <p:cNvSpPr txBox="1"/>
          <p:nvPr/>
        </p:nvSpPr>
        <p:spPr>
          <a:xfrm>
            <a:off x="2384612" y="1954305"/>
            <a:ext cx="48319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 = Person('John','123 main street')    </a:t>
            </a:r>
          </a:p>
          <a:p>
            <a:r>
              <a:rPr lang="en-US" dirty="0">
                <a:ea typeface="+mn-lt"/>
                <a:cs typeface="+mn-lt"/>
              </a:rPr>
              <a:t>p.name       #prints John</a:t>
            </a:r>
          </a:p>
          <a:p>
            <a:r>
              <a:rPr lang="en-US" dirty="0" err="1">
                <a:ea typeface="+mn-lt"/>
                <a:cs typeface="+mn-lt"/>
              </a:rPr>
              <a:t>p.address</a:t>
            </a:r>
            <a:r>
              <a:rPr lang="en-US" dirty="0">
                <a:ea typeface="+mn-lt"/>
                <a:cs typeface="+mn-lt"/>
              </a:rPr>
              <a:t>   #print 123 main street 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525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23F7-3C71-4C81-A67F-CFAA9488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Just one constructor?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C48D-933E-4920-A3C3-8607E1A1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Not really</a:t>
            </a:r>
          </a:p>
          <a:p>
            <a:r>
              <a:rPr lang="en-US" dirty="0">
                <a:cs typeface="Calibri"/>
              </a:rPr>
              <a:t>Yes, we can define only one 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 </a:t>
            </a:r>
            <a:r>
              <a:rPr lang="en-US" dirty="0" err="1">
                <a:cs typeface="Calibri"/>
              </a:rPr>
              <a:t>funciton</a:t>
            </a:r>
            <a:r>
              <a:rPr lang="en-US" dirty="0">
                <a:cs typeface="Calibri"/>
              </a:rPr>
              <a:t> but we can overload it</a:t>
            </a:r>
          </a:p>
          <a:p>
            <a:pPr lvl="1"/>
            <a:r>
              <a:rPr lang="en-US" dirty="0">
                <a:cs typeface="Calibri"/>
              </a:rPr>
              <a:t>What happens if we define multiple 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 function ?</a:t>
            </a:r>
          </a:p>
          <a:p>
            <a:pPr lvl="1"/>
            <a:r>
              <a:rPr lang="en-US" dirty="0">
                <a:cs typeface="Calibri"/>
              </a:rPr>
              <a:t>Try it on your computer</a:t>
            </a:r>
          </a:p>
          <a:p>
            <a:r>
              <a:rPr lang="en-US" dirty="0">
                <a:cs typeface="Calibri"/>
              </a:rPr>
              <a:t>How do we overload ?</a:t>
            </a:r>
          </a:p>
          <a:p>
            <a:pPr lvl="1"/>
            <a:r>
              <a:rPr lang="en-US" dirty="0">
                <a:cs typeface="Calibri"/>
              </a:rPr>
              <a:t>Use default arguments as None</a:t>
            </a:r>
          </a:p>
          <a:p>
            <a:pPr lvl="1"/>
            <a:r>
              <a:rPr lang="en-US" dirty="0">
                <a:cs typeface="Calibri"/>
              </a:rPr>
              <a:t>Inside 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 we can initialize using if…else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48C1C-A84D-46D2-B300-48590A57ED8F}"/>
              </a:ext>
            </a:extLst>
          </p:cNvPr>
          <p:cNvSpPr txBox="1"/>
          <p:nvPr/>
        </p:nvSpPr>
        <p:spPr>
          <a:xfrm>
            <a:off x="905436" y="4769223"/>
            <a:ext cx="61766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class Person: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species = 'human'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def __init__(self,name=None,address=None):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self.name = name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self.address = address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8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B9D0-88D6-45DA-AEE4-D3CFE07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Instance attributes vs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B97C-F9F7-4B7E-BAB4-0EB848F1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7767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will be the output of the following code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63E7A-9FB9-476D-B71A-113DEC404CA9}"/>
              </a:ext>
            </a:extLst>
          </p:cNvPr>
          <p:cNvSpPr txBox="1"/>
          <p:nvPr/>
        </p:nvSpPr>
        <p:spPr>
          <a:xfrm>
            <a:off x="1972235" y="1380565"/>
            <a:ext cx="623047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class Person: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species = 'human'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age = 20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def</a:t>
            </a:r>
            <a:r>
              <a:rPr lang="en-US" dirty="0">
                <a:ea typeface="+mn-lt"/>
                <a:cs typeface="+mn-lt"/>
              </a:rPr>
              <a:t> 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__(</a:t>
            </a:r>
            <a:r>
              <a:rPr lang="en-US" dirty="0" err="1">
                <a:ea typeface="+mn-lt"/>
                <a:cs typeface="+mn-lt"/>
              </a:rPr>
              <a:t>self,name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None,address</a:t>
            </a:r>
            <a:r>
              <a:rPr lang="en-US" dirty="0">
                <a:ea typeface="+mn-lt"/>
                <a:cs typeface="+mn-lt"/>
              </a:rPr>
              <a:t>=None):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self.name = name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self.address</a:t>
            </a:r>
            <a:r>
              <a:rPr lang="en-US" dirty="0">
                <a:ea typeface="+mn-lt"/>
                <a:cs typeface="+mn-lt"/>
              </a:rPr>
              <a:t> = address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setAge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self,a</a:t>
            </a:r>
            <a:r>
              <a:rPr lang="en-US" dirty="0">
                <a:ea typeface="+mn-lt"/>
                <a:cs typeface="+mn-lt"/>
              </a:rPr>
              <a:t>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self.age</a:t>
            </a:r>
            <a:r>
              <a:rPr lang="en-US" dirty="0">
                <a:ea typeface="+mn-lt"/>
                <a:cs typeface="+mn-lt"/>
              </a:rPr>
              <a:t> = 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p1 = Person()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p2 = Person()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p1.setAge(10)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p2.setAge(23)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print(p1.age)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print(p2.age)  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55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1913-FB6E-4C74-92EA-43E72499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Instance attributes vs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839D-BEEE-42A2-BDA4-7B09BD5A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Class variables in python are defined just after the class definition and outside of any methods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Unlike class variables, instance variables should be defined within methods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49D45-AA91-4C8D-A5C9-6825C808C042}"/>
              </a:ext>
            </a:extLst>
          </p:cNvPr>
          <p:cNvSpPr txBox="1"/>
          <p:nvPr/>
        </p:nvSpPr>
        <p:spPr>
          <a:xfrm>
            <a:off x="1048870" y="2017059"/>
            <a:ext cx="98970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</a:t>
            </a:r>
            <a:r>
              <a:rPr lang="en-US" dirty="0" err="1">
                <a:latin typeface="Consolas"/>
                <a:cs typeface="Calibri"/>
              </a:rPr>
              <a:t>SomeClass</a:t>
            </a:r>
            <a:r>
              <a:rPr lang="en-US" dirty="0">
                <a:latin typeface="Consolas"/>
                <a:cs typeface="Calibri"/>
              </a:rPr>
              <a:t>: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    variable_1 = “ This is a class variable”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    variable_2 = 100   #this is also a class variable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08BD2-7370-45D6-8837-F7B614EAC30A}"/>
              </a:ext>
            </a:extLst>
          </p:cNvPr>
          <p:cNvSpPr txBox="1"/>
          <p:nvPr/>
        </p:nvSpPr>
        <p:spPr>
          <a:xfrm>
            <a:off x="685800" y="3995678"/>
            <a:ext cx="111431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SomeClass: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   variable_1 = “ This is a class variable”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   variable_2 = 100    #this is also a class variable.</a:t>
            </a:r>
            <a:br>
              <a:rPr lang="en-US" dirty="0">
                <a:latin typeface="Consolas"/>
                <a:cs typeface="Calibri"/>
              </a:rPr>
            </a:b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   def __init__(self, param1, param2):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       self.instance_var1 = param1  #instance_var1 is a instance variable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       self.instance_var2 = param2   #instance_var2 is a instance variable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841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B877-3C3D-4181-AB64-7BD2CC1F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Instance, Class, and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2370-DD8D-47DF-9E7B-33DC3E99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Just as there are instance and class variables, there are instance, class, and static methods </a:t>
            </a:r>
          </a:p>
          <a:p>
            <a:r>
              <a:rPr lang="en-US" dirty="0">
                <a:ea typeface="+mn-lt"/>
                <a:cs typeface="+mn-lt"/>
              </a:rPr>
              <a:t>These are intended to set or get status of the relevant class or instance</a:t>
            </a:r>
          </a:p>
          <a:p>
            <a:r>
              <a:rPr lang="en-US" dirty="0">
                <a:ea typeface="+mn-lt"/>
                <a:cs typeface="+mn-lt"/>
              </a:rPr>
              <a:t>So the purpose of the class methods is to set or get the details (status) of the class</a:t>
            </a:r>
          </a:p>
          <a:p>
            <a:r>
              <a:rPr lang="en-US" dirty="0">
                <a:ea typeface="+mn-lt"/>
                <a:cs typeface="+mn-lt"/>
              </a:rPr>
              <a:t>Purpose of instance methods is to set or get details about instances (objects)</a:t>
            </a:r>
          </a:p>
          <a:p>
            <a:r>
              <a:rPr lang="en-US" dirty="0">
                <a:ea typeface="+mn-lt"/>
                <a:cs typeface="+mn-lt"/>
              </a:rPr>
              <a:t>Static methods are different – used for grouping methods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03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EDF-4A85-4FD2-8FEC-54A8074B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pPr algn="ctr"/>
            <a:r>
              <a:rPr lang="en-US"/>
              <a:t>Instance, Class, and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A096-032D-4343-A47F-3B481DD9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Let’s begin by writing a class that contains simple examples for all three method types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2B85-8178-44CB-8E92-46337661CC25}"/>
              </a:ext>
            </a:extLst>
          </p:cNvPr>
          <p:cNvSpPr txBox="1"/>
          <p:nvPr/>
        </p:nvSpPr>
        <p:spPr>
          <a:xfrm>
            <a:off x="1963270" y="2599765"/>
            <a:ext cx="857025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MyClass:
    def method(self):
        return 'instance method called', self
    @classmethod
    def </a:t>
            </a:r>
            <a:r>
              <a:rPr lang="en-US" dirty="0" err="1">
                <a:latin typeface="Consolas"/>
                <a:cs typeface="Calibri"/>
              </a:rPr>
              <a:t>classmethod</a:t>
            </a:r>
            <a:r>
              <a:rPr lang="en-US" dirty="0">
                <a:latin typeface="Consolas"/>
                <a:cs typeface="Calibri"/>
              </a:rPr>
              <a:t>(</a:t>
            </a:r>
            <a:r>
              <a:rPr lang="en-US" dirty="0" err="1">
                <a:latin typeface="Consolas"/>
                <a:cs typeface="Calibri"/>
              </a:rPr>
              <a:t>cls</a:t>
            </a:r>
            <a:r>
              <a:rPr lang="en-US" dirty="0">
                <a:latin typeface="Consolas"/>
                <a:cs typeface="Calibri"/>
              </a:rPr>
              <a:t>):
        return 'class method called', </a:t>
            </a:r>
            <a:r>
              <a:rPr lang="en-US" dirty="0" err="1">
                <a:latin typeface="Consolas"/>
                <a:cs typeface="Calibri"/>
              </a:rPr>
              <a:t>cls</a:t>
            </a:r>
            <a:r>
              <a:rPr lang="en-US" dirty="0">
                <a:latin typeface="Consolas"/>
                <a:cs typeface="Calibri"/>
              </a:rPr>
              <a:t>
    @staticmethod
    def </a:t>
            </a:r>
            <a:r>
              <a:rPr lang="en-US" dirty="0" err="1">
                <a:latin typeface="Consolas"/>
                <a:cs typeface="Calibri"/>
              </a:rPr>
              <a:t>staticmethod</a:t>
            </a:r>
            <a:r>
              <a:rPr lang="en-US" dirty="0">
                <a:latin typeface="Consolas"/>
                <a:cs typeface="Calibri"/>
              </a:rPr>
              <a:t>():
        return 'static method called'
</a:t>
            </a:r>
            <a:endParaRPr lang="en-US" dirty="0"/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487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5F79-9941-4E8E-9DAE-7286C138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Instance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F13D-A9BF-4AE5-93BB-E36884A6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472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first method on </a:t>
            </a:r>
            <a:r>
              <a:rPr lang="en-US" dirty="0" err="1">
                <a:latin typeface="Consolas"/>
                <a:ea typeface="+mn-lt"/>
                <a:cs typeface="+mn-lt"/>
              </a:rPr>
              <a:t>MyClass</a:t>
            </a:r>
            <a:r>
              <a:rPr lang="en-US" dirty="0">
                <a:ea typeface="+mn-lt"/>
                <a:cs typeface="+mn-lt"/>
              </a:rPr>
              <a:t>, called </a:t>
            </a:r>
            <a:r>
              <a:rPr lang="en-US" dirty="0">
                <a:latin typeface="Consolas"/>
                <a:ea typeface="+mn-lt"/>
                <a:cs typeface="+mn-lt"/>
              </a:rPr>
              <a:t>method</a:t>
            </a:r>
            <a:r>
              <a:rPr lang="en-US" dirty="0">
                <a:ea typeface="+mn-lt"/>
                <a:cs typeface="+mn-lt"/>
              </a:rPr>
              <a:t>, is a regular </a:t>
            </a:r>
            <a:r>
              <a:rPr lang="en-US" i="1" dirty="0">
                <a:ea typeface="+mn-lt"/>
                <a:cs typeface="+mn-lt"/>
              </a:rPr>
              <a:t>instance method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That’s the basic, no-frills method type we use most of the time</a:t>
            </a:r>
          </a:p>
          <a:p>
            <a:r>
              <a:rPr lang="en-US" dirty="0">
                <a:ea typeface="+mn-lt"/>
                <a:cs typeface="+mn-lt"/>
              </a:rPr>
              <a:t>The method takes one parameter, </a:t>
            </a:r>
            <a:r>
              <a:rPr lang="en-US" dirty="0"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ea typeface="+mn-lt"/>
                <a:cs typeface="+mn-lt"/>
              </a:rPr>
              <a:t>, which points to an instance of </a:t>
            </a:r>
            <a:r>
              <a:rPr lang="en-US" dirty="0" err="1">
                <a:latin typeface="Consolas"/>
                <a:ea typeface="+mn-lt"/>
                <a:cs typeface="+mn-lt"/>
              </a:rPr>
              <a:t>MyClass</a:t>
            </a:r>
            <a:r>
              <a:rPr lang="en-US" dirty="0">
                <a:ea typeface="+mn-lt"/>
                <a:cs typeface="+mn-lt"/>
              </a:rPr>
              <a:t> when the method is called (but of course instance methods can accept more than just one parameter)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Through the </a:t>
            </a:r>
            <a:r>
              <a:rPr lang="en-US" dirty="0"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ea typeface="+mn-lt"/>
                <a:cs typeface="+mn-lt"/>
              </a:rPr>
              <a:t> parameter, instance methods can freely access attributes and other methods on the same object</a:t>
            </a:r>
          </a:p>
          <a:p>
            <a:pPr lvl="1"/>
            <a:r>
              <a:rPr lang="en-US" dirty="0">
                <a:ea typeface="+mn-lt"/>
                <a:cs typeface="+mn-lt"/>
              </a:rPr>
              <a:t>This gives them a lot of power when it comes to modifying an object’s state.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Instance methods can also access the class itself through the       </a:t>
            </a:r>
            <a:r>
              <a:rPr lang="en-US" dirty="0" err="1">
                <a:latin typeface="Consolas"/>
                <a:ea typeface="+mn-lt"/>
                <a:cs typeface="+mn-lt"/>
              </a:rPr>
              <a:t>self.__class</a:t>
            </a:r>
            <a:r>
              <a:rPr lang="en-US" dirty="0">
                <a:latin typeface="Consolas"/>
                <a:ea typeface="+mn-lt"/>
                <a:cs typeface="+mn-lt"/>
              </a:rPr>
              <a:t>__</a:t>
            </a:r>
            <a:r>
              <a:rPr lang="en-US" dirty="0">
                <a:ea typeface="+mn-lt"/>
                <a:cs typeface="+mn-lt"/>
              </a:rPr>
              <a:t> attribute</a:t>
            </a:r>
          </a:p>
          <a:p>
            <a:pPr lvl="1"/>
            <a:r>
              <a:rPr lang="en-US" dirty="0">
                <a:ea typeface="+mn-lt"/>
                <a:cs typeface="+mn-lt"/>
              </a:rPr>
              <a:t>This means instance methods can also modify class state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1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07E4AA0-1742-41E5-B4F9-1C4F697A4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Whitespace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A0D295-E4D4-49F9-A06B-4F4CD9D4E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139" y="1300065"/>
            <a:ext cx="10958804" cy="5334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Whitespace is meaningful in Python, especially indentation and placement of newlines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Use a newline to end a line of code</a:t>
            </a:r>
          </a:p>
          <a:p>
            <a:pPr marL="636588" lvl="2" indent="-236538">
              <a:buNone/>
              <a:defRPr/>
            </a:pPr>
            <a:r>
              <a:rPr lang="en-US" dirty="0">
                <a:ea typeface="ＭＳ Ｐゴシック" charset="-128"/>
              </a:rPr>
              <a:t>Use 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-128"/>
              </a:rPr>
              <a:t>\ </a:t>
            </a:r>
            <a:r>
              <a:rPr lang="en-US" dirty="0">
                <a:ea typeface="ＭＳ Ｐゴシック" charset="-128"/>
              </a:rPr>
              <a:t>when must go to next line prematurely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No braces </a:t>
            </a:r>
            <a:r>
              <a:rPr lang="en-US" dirty="0">
                <a:solidFill>
                  <a:schemeClr val="accent2"/>
                </a:solidFill>
                <a:latin typeface="Lucida Sans Typewriter" charset="0"/>
                <a:ea typeface="ＭＳ Ｐゴシック" charset="-128"/>
                <a:cs typeface="ＭＳ Ｐゴシック" charset="-128"/>
              </a:rPr>
              <a:t>{}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mark blocks of code, use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consistent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indentation instead</a:t>
            </a:r>
          </a:p>
          <a:p>
            <a:pPr marL="636588" lvl="2" indent="-236538">
              <a:buFont typeface="Arial" charset="0"/>
              <a:buChar char="•"/>
              <a:defRPr/>
            </a:pPr>
            <a:r>
              <a:rPr lang="en-US" dirty="0">
                <a:ea typeface="ＭＳ Ｐゴシック" charset="-128"/>
              </a:rPr>
              <a:t>First line with </a:t>
            </a:r>
            <a:r>
              <a:rPr lang="en-US" i="1" dirty="0">
                <a:ea typeface="ＭＳ Ｐゴシック" charset="-128"/>
              </a:rPr>
              <a:t>less</a:t>
            </a:r>
            <a:r>
              <a:rPr lang="en-US" dirty="0">
                <a:ea typeface="ＭＳ Ｐゴシック" charset="-128"/>
              </a:rPr>
              <a:t> indentation is outside of the block</a:t>
            </a:r>
          </a:p>
          <a:p>
            <a:pPr marL="636588" lvl="2" indent="-236538">
              <a:buFont typeface="Arial" charset="0"/>
              <a:buChar char="•"/>
              <a:defRPr/>
            </a:pPr>
            <a:r>
              <a:rPr lang="en-US" dirty="0">
                <a:ea typeface="ＭＳ Ｐゴシック" charset="-128"/>
              </a:rPr>
              <a:t>First line with </a:t>
            </a:r>
            <a:r>
              <a:rPr lang="en-US" i="1" dirty="0">
                <a:ea typeface="ＭＳ Ｐゴシック" charset="-128"/>
              </a:rPr>
              <a:t>more</a:t>
            </a:r>
            <a:r>
              <a:rPr lang="en-US" dirty="0">
                <a:ea typeface="ＭＳ Ｐゴシック" charset="-128"/>
              </a:rPr>
              <a:t> indentation starts a nested block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Colons start of a new block in many constructs, e.g. function definitions, then clauses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2793-47F6-4DF3-9F05-7CF19702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Class melthod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16AA-6B62-434E-9DC5-DC0F20A0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Instead of accepting a </a:t>
            </a:r>
            <a:r>
              <a:rPr lang="en-US">
                <a:latin typeface="Consolas"/>
              </a:rPr>
              <a:t>self</a:t>
            </a:r>
            <a:r>
              <a:rPr lang="en-US">
                <a:ea typeface="+mn-lt"/>
                <a:cs typeface="+mn-lt"/>
              </a:rPr>
              <a:t> parameter, class methods take a </a:t>
            </a:r>
            <a:r>
              <a:rPr lang="en-US">
                <a:latin typeface="Consolas"/>
              </a:rPr>
              <a:t>cls</a:t>
            </a:r>
            <a:r>
              <a:rPr lang="en-US">
                <a:ea typeface="+mn-lt"/>
                <a:cs typeface="+mn-lt"/>
              </a:rPr>
              <a:t> parameter that points to the class—and not the object instance—when the method is called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Because the class method only has access to this </a:t>
            </a:r>
            <a:r>
              <a:rPr lang="en-US">
                <a:latin typeface="Consolas"/>
              </a:rPr>
              <a:t>cls</a:t>
            </a:r>
            <a:r>
              <a:rPr lang="en-US">
                <a:ea typeface="+mn-lt"/>
                <a:cs typeface="+mn-lt"/>
              </a:rPr>
              <a:t> argument, it can’t modify object instance state</a:t>
            </a:r>
          </a:p>
          <a:p>
            <a:r>
              <a:rPr lang="en-US">
                <a:ea typeface="+mn-lt"/>
                <a:cs typeface="+mn-lt"/>
              </a:rPr>
              <a:t>That would require access to </a:t>
            </a:r>
            <a:r>
              <a:rPr lang="en-US">
                <a:latin typeface="Consolas"/>
              </a:rPr>
              <a:t>self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However, class methods can still modify class state that applies across all instances of the class.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043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D59-46DA-4E64-B7D0-3B172183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E741-9787-485F-BE34-F6B0C141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third method, </a:t>
            </a:r>
            <a:r>
              <a:rPr lang="en-US">
                <a:latin typeface="Consolas"/>
              </a:rPr>
              <a:t>MyClass.staticmethod</a:t>
            </a:r>
            <a:r>
              <a:rPr lang="en-US">
                <a:ea typeface="+mn-lt"/>
                <a:cs typeface="+mn-lt"/>
              </a:rPr>
              <a:t> was marked with a </a:t>
            </a:r>
            <a:r>
              <a:rPr lang="en-US" dirty="0">
                <a:latin typeface="Consolas"/>
                <a:hlinkClick r:id="rId2"/>
              </a:rPr>
              <a:t>@staticmethod</a:t>
            </a:r>
            <a:r>
              <a:rPr lang="en-US">
                <a:ea typeface="+mn-lt"/>
                <a:cs typeface="+mn-lt"/>
              </a:rPr>
              <a:t> decorator to flag it as a </a:t>
            </a:r>
            <a:r>
              <a:rPr lang="en-US" i="1">
                <a:ea typeface="+mn-lt"/>
                <a:cs typeface="+mn-lt"/>
              </a:rPr>
              <a:t>static method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This type of method takes neither a </a:t>
            </a:r>
            <a:r>
              <a:rPr lang="en-US">
                <a:latin typeface="Consolas"/>
              </a:rPr>
              <a:t>self</a:t>
            </a:r>
            <a:r>
              <a:rPr lang="en-US">
                <a:ea typeface="+mn-lt"/>
                <a:cs typeface="+mn-lt"/>
              </a:rPr>
              <a:t> nor a </a:t>
            </a:r>
            <a:r>
              <a:rPr lang="en-US">
                <a:latin typeface="Consolas"/>
              </a:rPr>
              <a:t>cls</a:t>
            </a:r>
            <a:r>
              <a:rPr lang="en-US">
                <a:ea typeface="+mn-lt"/>
                <a:cs typeface="+mn-lt"/>
              </a:rPr>
              <a:t> parameter (but of course it’s free to accept an arbitrary number of other parameters)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Therefore a static method can neither modify object state nor class state </a:t>
            </a:r>
          </a:p>
          <a:p>
            <a:r>
              <a:rPr lang="en-US">
                <a:ea typeface="+mn-lt"/>
                <a:cs typeface="+mn-lt"/>
              </a:rPr>
              <a:t>Static methods are restricted in what data they can access - and they’re primarily a way to namespace your methods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212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DF13-68F3-4ADB-BC92-9550B3F2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Static method vs Class method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19BF-3EDE-43BF-A7A5-C4001C0B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difference between a static method and a class method is: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Static method knows nothing about the class and just deals with the parameters.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Class method works with the class since its parameter is always the class itself.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Static methods have very limited use case, because like class methods or any other methods within a class, they cannot access properties of the class itself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However, when we need a utility function that doesn't access any properties of a class but makes sense that it belongs to the class, we use static functions/methods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85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CBD6-DE48-41AA-96B2-27F5A845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Inheritance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F683-2085-4C55-AAF0-A458483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Child classes override </a:t>
            </a:r>
            <a:r>
              <a:rPr lang="en-US" i="1">
                <a:ea typeface="+mn-lt"/>
                <a:cs typeface="+mn-lt"/>
              </a:rPr>
              <a:t>or</a:t>
            </a:r>
            <a:r>
              <a:rPr lang="en-US">
                <a:ea typeface="+mn-lt"/>
                <a:cs typeface="+mn-lt"/>
              </a:rPr>
              <a:t> extend the functionality (e.g., attributes and behaviors) of parent classes</a:t>
            </a:r>
          </a:p>
          <a:p>
            <a:r>
              <a:rPr lang="en-US">
                <a:ea typeface="+mn-lt"/>
                <a:cs typeface="+mn-lt"/>
              </a:rPr>
              <a:t>In other words, child classes inherit all of the parent’s attributes and behaviors but can also specify different behavior to follow</a:t>
            </a:r>
          </a:p>
          <a:p>
            <a:r>
              <a:rPr lang="en-US">
                <a:ea typeface="+mn-lt"/>
                <a:cs typeface="+mn-lt"/>
              </a:rPr>
              <a:t>The most basic type of class is an </a:t>
            </a:r>
            <a:r>
              <a:rPr lang="en-US">
                <a:latin typeface="Consolas"/>
              </a:rPr>
              <a:t>object</a:t>
            </a:r>
            <a:r>
              <a:rPr lang="en-US">
                <a:ea typeface="+mn-lt"/>
                <a:cs typeface="+mn-lt"/>
              </a:rPr>
              <a:t>, which generally all other classes inherit as their parent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When define a new class, Python 3 implicitly uses </a:t>
            </a:r>
            <a:r>
              <a:rPr lang="en-US">
                <a:latin typeface="Consolas"/>
              </a:rPr>
              <a:t>object</a:t>
            </a:r>
            <a:r>
              <a:rPr lang="en-US">
                <a:ea typeface="+mn-lt"/>
                <a:cs typeface="+mn-lt"/>
              </a:rPr>
              <a:t> as the parent class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206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DF40-AC73-4EA2-8B65-6396B638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Parent/Child concept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3404-55B9-42A2-AA1F-10882DDB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Let’s say we have a general </a:t>
            </a:r>
            <a:r>
              <a:rPr lang="en-US" dirty="0" err="1">
                <a:latin typeface="Consolas"/>
              </a:rPr>
              <a:t>Bank_account</a:t>
            </a:r>
            <a:r>
              <a:rPr lang="en-US" dirty="0">
                <a:ea typeface="+mn-lt"/>
                <a:cs typeface="+mn-lt"/>
              </a:rPr>
              <a:t> parent class that has </a:t>
            </a:r>
            <a:r>
              <a:rPr lang="en-US" dirty="0" err="1">
                <a:latin typeface="Consolas"/>
              </a:rPr>
              <a:t>Personal_account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 err="1">
                <a:latin typeface="Consolas"/>
              </a:rPr>
              <a:t>Business_account</a:t>
            </a:r>
            <a:r>
              <a:rPr lang="en-US" dirty="0">
                <a:ea typeface="+mn-lt"/>
                <a:cs typeface="+mn-lt"/>
              </a:rPr>
              <a:t> child classes</a:t>
            </a:r>
          </a:p>
          <a:p>
            <a:r>
              <a:rPr lang="en-US" dirty="0">
                <a:ea typeface="+mn-lt"/>
                <a:cs typeface="+mn-lt"/>
              </a:rPr>
              <a:t>Many of the methods between personal and business accounts will be similar, such as methods to withdraw and deposit money, so those can belong to the parent class of </a:t>
            </a:r>
            <a:r>
              <a:rPr lang="en-US" dirty="0" err="1">
                <a:latin typeface="Consolas"/>
              </a:rPr>
              <a:t>Bank_account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latin typeface="Consolas"/>
              </a:rPr>
              <a:t>Business_account</a:t>
            </a:r>
            <a:r>
              <a:rPr lang="en-US" dirty="0">
                <a:ea typeface="+mn-lt"/>
                <a:cs typeface="+mn-lt"/>
              </a:rPr>
              <a:t> subclass would have methods specific to it, including perhaps a way to collect business records and forms, as well as an </a:t>
            </a:r>
            <a:r>
              <a:rPr lang="en-US" dirty="0" err="1">
                <a:latin typeface="Consolas"/>
              </a:rPr>
              <a:t>employee_identification_number</a:t>
            </a:r>
            <a:r>
              <a:rPr lang="en-US" dirty="0">
                <a:ea typeface="+mn-lt"/>
                <a:cs typeface="+mn-lt"/>
              </a:rPr>
              <a:t> variable</a:t>
            </a:r>
          </a:p>
          <a:p>
            <a:r>
              <a:rPr lang="en-US" dirty="0">
                <a:cs typeface="Calibri" panose="020F0502020204030204"/>
              </a:rPr>
              <a:t>Similarly a Rectangle/Square/Triangle is a special case of a Polygon</a:t>
            </a:r>
          </a:p>
          <a:p>
            <a:pPr lvl="1"/>
            <a:r>
              <a:rPr lang="en-US" dirty="0">
                <a:cs typeface="Calibri" panose="020F0502020204030204"/>
              </a:rPr>
              <a:t>All of them have area/sides</a:t>
            </a:r>
          </a:p>
          <a:p>
            <a:pPr lvl="1"/>
            <a:r>
              <a:rPr lang="en-US" dirty="0">
                <a:cs typeface="Calibri" panose="020F0502020204030204"/>
              </a:rPr>
              <a:t>But different formula to calculate area, etc. 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7553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A3FB-36D4-41D2-B066-A08E519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Inheritance example: Example parent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8D940-E62C-466E-90B3-BE879015D01A}"/>
              </a:ext>
            </a:extLst>
          </p:cNvPr>
          <p:cNvSpPr txBox="1"/>
          <p:nvPr/>
        </p:nvSpPr>
        <p:spPr>
          <a:xfrm>
            <a:off x="304802" y="1479176"/>
            <a:ext cx="1180651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Polygon:
    </a:t>
            </a:r>
            <a:r>
              <a:rPr lang="en-US" dirty="0" err="1">
                <a:latin typeface="Consolas"/>
                <a:cs typeface="Calibri"/>
              </a:rPr>
              <a:t>def</a:t>
            </a:r>
            <a:r>
              <a:rPr lang="en-US" dirty="0">
                <a:latin typeface="Consolas"/>
                <a:cs typeface="Calibri"/>
              </a:rPr>
              <a:t> __</a:t>
            </a:r>
            <a:r>
              <a:rPr lang="en-US" dirty="0" err="1">
                <a:latin typeface="Consolas"/>
                <a:cs typeface="Calibri"/>
              </a:rPr>
              <a:t>init</a:t>
            </a:r>
            <a:r>
              <a:rPr lang="en-US" dirty="0">
                <a:latin typeface="Consolas"/>
                <a:cs typeface="Calibri"/>
              </a:rPr>
              <a:t>__(self, </a:t>
            </a:r>
            <a:r>
              <a:rPr lang="en-US" dirty="0" err="1">
                <a:latin typeface="Consolas"/>
                <a:cs typeface="Calibri"/>
              </a:rPr>
              <a:t>no_of_sides</a:t>
            </a:r>
            <a:r>
              <a:rPr lang="en-US" dirty="0">
                <a:latin typeface="Consolas"/>
                <a:cs typeface="Calibri"/>
              </a:rPr>
              <a:t>):
        </a:t>
            </a:r>
            <a:r>
              <a:rPr lang="en-US" dirty="0" err="1">
                <a:latin typeface="Consolas"/>
                <a:cs typeface="Calibri"/>
              </a:rPr>
              <a:t>self.n</a:t>
            </a:r>
            <a:r>
              <a:rPr lang="en-US" dirty="0">
                <a:latin typeface="Consolas"/>
                <a:cs typeface="Calibri"/>
              </a:rPr>
              <a:t> = </a:t>
            </a:r>
            <a:r>
              <a:rPr lang="en-US" dirty="0" err="1">
                <a:latin typeface="Consolas"/>
                <a:cs typeface="Calibri"/>
              </a:rPr>
              <a:t>no_of_sides</a:t>
            </a:r>
            <a:r>
              <a:rPr lang="en-US" dirty="0">
                <a:latin typeface="Consolas"/>
                <a:cs typeface="Calibri"/>
              </a:rPr>
              <a:t>
        </a:t>
            </a:r>
            <a:r>
              <a:rPr lang="en-US" dirty="0" err="1">
                <a:latin typeface="Consolas"/>
                <a:cs typeface="Calibri"/>
              </a:rPr>
              <a:t>self.sides</a:t>
            </a:r>
            <a:r>
              <a:rPr lang="en-US" dirty="0">
                <a:latin typeface="Consolas"/>
                <a:cs typeface="Calibri"/>
              </a:rPr>
              <a:t> = [0 for 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onsolas"/>
                <a:cs typeface="Calibri"/>
              </a:rPr>
              <a:t> in range(</a:t>
            </a:r>
            <a:r>
              <a:rPr lang="en-US" dirty="0" err="1">
                <a:latin typeface="Consolas"/>
                <a:cs typeface="Calibri"/>
              </a:rPr>
              <a:t>no_of_sides</a:t>
            </a:r>
            <a:r>
              <a:rPr lang="en-US" dirty="0">
                <a:latin typeface="Consolas"/>
                <a:cs typeface="Calibri"/>
              </a:rPr>
              <a:t>)]
    </a:t>
            </a:r>
            <a:r>
              <a:rPr lang="en-US" dirty="0" err="1">
                <a:latin typeface="Consolas"/>
                <a:cs typeface="Calibri"/>
              </a:rPr>
              <a:t>def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inputSides</a:t>
            </a:r>
            <a:r>
              <a:rPr lang="en-US" dirty="0">
                <a:latin typeface="Consolas"/>
                <a:cs typeface="Calibri"/>
              </a:rPr>
              <a:t>(self):
        </a:t>
            </a:r>
            <a:r>
              <a:rPr lang="en-US" dirty="0" err="1">
                <a:latin typeface="Consolas"/>
                <a:cs typeface="Calibri"/>
              </a:rPr>
              <a:t>self.sides</a:t>
            </a:r>
            <a:r>
              <a:rPr lang="en-US" dirty="0">
                <a:latin typeface="Consolas"/>
                <a:cs typeface="Calibri"/>
              </a:rPr>
              <a:t> = [float(input("Enter side "+</a:t>
            </a:r>
            <a:r>
              <a:rPr lang="en-US" dirty="0" err="1">
                <a:latin typeface="Consolas"/>
                <a:cs typeface="Calibri"/>
              </a:rPr>
              <a:t>str</a:t>
            </a:r>
            <a:r>
              <a:rPr lang="en-US" dirty="0">
                <a:latin typeface="Consolas"/>
                <a:cs typeface="Calibri"/>
              </a:rPr>
              <a:t>(i+1)+" : ")) for 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onsolas"/>
                <a:cs typeface="Calibri"/>
              </a:rPr>
              <a:t> in range(</a:t>
            </a:r>
            <a:r>
              <a:rPr lang="en-US" dirty="0" err="1">
                <a:latin typeface="Consolas"/>
                <a:cs typeface="Calibri"/>
              </a:rPr>
              <a:t>self.n</a:t>
            </a:r>
            <a:r>
              <a:rPr lang="en-US" dirty="0">
                <a:latin typeface="Consolas"/>
                <a:cs typeface="Calibri"/>
              </a:rPr>
              <a:t>)]
    </a:t>
            </a:r>
            <a:r>
              <a:rPr lang="en-US" dirty="0" err="1">
                <a:latin typeface="Consolas"/>
                <a:cs typeface="Calibri"/>
              </a:rPr>
              <a:t>def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dispSides</a:t>
            </a:r>
            <a:r>
              <a:rPr lang="en-US" dirty="0">
                <a:latin typeface="Consolas"/>
                <a:cs typeface="Calibri"/>
              </a:rPr>
              <a:t>(self):
        for 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onsolas"/>
                <a:cs typeface="Calibri"/>
              </a:rPr>
              <a:t> in range(</a:t>
            </a:r>
            <a:r>
              <a:rPr lang="en-US" dirty="0" err="1">
                <a:latin typeface="Consolas"/>
                <a:cs typeface="Calibri"/>
              </a:rPr>
              <a:t>self.n</a:t>
            </a:r>
            <a:r>
              <a:rPr lang="en-US" dirty="0">
                <a:latin typeface="Consolas"/>
                <a:cs typeface="Calibri"/>
              </a:rPr>
              <a:t>):
            print("Side",i+1,"is",self.sides[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onsolas"/>
                <a:cs typeface="Calibri"/>
              </a:rPr>
              <a:t>])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018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29D-B903-44B0-8019-C46D6B2B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The child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899-E213-42C9-A027-1808E248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368425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We define Triangle which is a special Polygon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Triangle inherits the Polygon methods and define a new one</a:t>
            </a:r>
          </a:p>
          <a:p>
            <a:r>
              <a:rPr lang="en-US" dirty="0">
                <a:cs typeface="Calibri"/>
              </a:rPr>
              <a:t>The inherited methods need not be redefined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0824-4C3F-4174-ABB6-82703A77F79E}"/>
              </a:ext>
            </a:extLst>
          </p:cNvPr>
          <p:cNvSpPr txBox="1"/>
          <p:nvPr/>
        </p:nvSpPr>
        <p:spPr>
          <a:xfrm>
            <a:off x="1389529" y="1748117"/>
            <a:ext cx="821167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Triangle(Polygon):
    </a:t>
            </a:r>
            <a:r>
              <a:rPr lang="en-US" dirty="0" err="1">
                <a:latin typeface="Consolas"/>
                <a:cs typeface="Calibri"/>
              </a:rPr>
              <a:t>def</a:t>
            </a:r>
            <a:r>
              <a:rPr lang="en-US" dirty="0">
                <a:latin typeface="Consolas"/>
                <a:cs typeface="Calibri"/>
              </a:rPr>
              <a:t> __</a:t>
            </a:r>
            <a:r>
              <a:rPr lang="en-US" dirty="0" err="1">
                <a:latin typeface="Consolas"/>
                <a:cs typeface="Calibri"/>
              </a:rPr>
              <a:t>init</a:t>
            </a:r>
            <a:r>
              <a:rPr lang="en-US" dirty="0">
                <a:latin typeface="Consolas"/>
                <a:cs typeface="Calibri"/>
              </a:rPr>
              <a:t>__(self):
        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Polygon.__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__(self,3) # calling super __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__</a:t>
            </a:r>
            <a:r>
              <a:rPr lang="en-US" dirty="0">
                <a:latin typeface="Consolas"/>
                <a:cs typeface="Calibri"/>
              </a:rPr>
              <a:t>
        # OR super.__</a:t>
            </a:r>
            <a:r>
              <a:rPr lang="en-US" dirty="0" err="1">
                <a:latin typeface="Consolas"/>
                <a:cs typeface="Calibri"/>
              </a:rPr>
              <a:t>init</a:t>
            </a:r>
            <a:r>
              <a:rPr lang="en-US" dirty="0">
                <a:latin typeface="Consolas"/>
                <a:cs typeface="Calibri"/>
              </a:rPr>
              <a:t>__(3) 
    </a:t>
            </a:r>
            <a:r>
              <a:rPr lang="en-US" dirty="0" err="1">
                <a:latin typeface="Consolas"/>
                <a:cs typeface="Calibri"/>
              </a:rPr>
              <a:t>def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findArea</a:t>
            </a:r>
            <a:r>
              <a:rPr lang="en-US" dirty="0">
                <a:latin typeface="Consolas"/>
                <a:cs typeface="Calibri"/>
              </a:rPr>
              <a:t>(self):
        a, b, c = </a:t>
            </a:r>
            <a:r>
              <a:rPr lang="en-US" dirty="0" err="1">
                <a:latin typeface="Consolas"/>
                <a:cs typeface="Calibri"/>
              </a:rPr>
              <a:t>self.sides</a:t>
            </a:r>
            <a:r>
              <a:rPr lang="en-US" dirty="0">
                <a:latin typeface="Consolas"/>
                <a:cs typeface="Calibri"/>
              </a:rPr>
              <a:t>
        # calculate the semi-perimeter
        s = (a + b + c) / 2
        area = (s*(s-a)*(s-b)*(s-c)) ** 0.5
        print('The area of the triangle is %0.2f' %area)</a:t>
            </a:r>
            <a:endParaRPr lang="en-US" dirty="0"/>
          </a:p>
          <a:p>
            <a:endParaRPr lang="en-US" dirty="0">
              <a:latin typeface="Consolas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latin typeface="Consolas"/>
                <a:cs typeface="Calibri"/>
              </a:rPr>
              <a:t>
</a:t>
            </a:r>
            <a:endParaRPr lang="en-US" dirty="0"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59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82F-502B-4B5E-81B0-78339D3E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87C5F-A135-4550-9F3C-97AAA41C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15" y="1674400"/>
            <a:ext cx="5555000" cy="51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46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3E24-79B8-45A9-88B5-AD3FB63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FD35-36D2-44C5-89EF-39DE90A2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multiple inheritance, the features of all the base classes are inherited into the derived class</a:t>
            </a:r>
          </a:p>
          <a:p>
            <a:r>
              <a:rPr lang="en-US">
                <a:ea typeface="+mn-lt"/>
                <a:cs typeface="+mn-lt"/>
              </a:rPr>
              <a:t>The syntax for multiple inheritance is similar to single inheritance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22497-E2A9-4998-A7BA-0F955BE3F9FB}"/>
              </a:ext>
            </a:extLst>
          </p:cNvPr>
          <p:cNvSpPr txBox="1"/>
          <p:nvPr/>
        </p:nvSpPr>
        <p:spPr>
          <a:xfrm>
            <a:off x="896470" y="3505200"/>
            <a:ext cx="46706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Base1:
</a:t>
            </a:r>
            <a:r>
              <a:rPr lang="en-US">
                <a:latin typeface="Consolas"/>
                <a:cs typeface="Calibri"/>
              </a:rPr>
              <a:t>    pass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class Base2: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    pass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class MultiDerived(Base1, Base2):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    pass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37335C-7EB9-4E2B-915F-7AC68FA1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1" y="3367348"/>
            <a:ext cx="3021105" cy="29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E6D-9025-4AB0-B936-616FF4C2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053-8540-46A4-98F2-FC04C4E4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854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On the other hand, we can also inherit form a derived class 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This is called multilevel inheritance </a:t>
            </a:r>
          </a:p>
          <a:p>
            <a:pPr lvl="1"/>
            <a:r>
              <a:rPr lang="en-US">
                <a:ea typeface="+mn-lt"/>
                <a:cs typeface="+mn-lt"/>
              </a:rPr>
              <a:t>It can be of any depth in Python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In multilevel inheritance, features of the base class and the derived class is inherited into the new derived class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8BF21-B056-46A3-B43F-AC1D2DB74537}"/>
              </a:ext>
            </a:extLst>
          </p:cNvPr>
          <p:cNvSpPr txBox="1"/>
          <p:nvPr/>
        </p:nvSpPr>
        <p:spPr>
          <a:xfrm>
            <a:off x="2635623" y="4410635"/>
            <a:ext cx="55850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class Base:
</a:t>
            </a:r>
            <a:r>
              <a:rPr lang="en-US">
                <a:latin typeface="Consolas"/>
                <a:cs typeface="Calibri"/>
              </a:rPr>
              <a:t>    pass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class Derived1(Base):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    pass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class Derived2(Derived1):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    pass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0FC318-83A9-4587-BC6A-ACDB26EF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34" y="1586753"/>
            <a:ext cx="13834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1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4C44E9-C9C1-42E8-9D64-459CC51B0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4B9CE40-6DF4-4B8D-BDB5-A3902B13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5109" y="1295400"/>
            <a:ext cx="10968135" cy="5334000"/>
          </a:xfrm>
        </p:spPr>
        <p:txBody>
          <a:bodyPr/>
          <a:lstStyle/>
          <a:p>
            <a:pPr marL="236538" indent="-236538"/>
            <a:r>
              <a:rPr lang="en-US" altLang="en-US" dirty="0"/>
              <a:t>Start comments with </a:t>
            </a:r>
            <a:r>
              <a:rPr lang="en-US" altLang="en-US" dirty="0">
                <a:solidFill>
                  <a:schemeClr val="accent2"/>
                </a:solidFill>
              </a:rPr>
              <a:t>#, </a:t>
            </a:r>
            <a:r>
              <a:rPr lang="en-US" altLang="en-US" dirty="0"/>
              <a:t>rest of line is ignored</a:t>
            </a:r>
          </a:p>
          <a:p>
            <a:pPr marL="236538" indent="-236538"/>
            <a:r>
              <a:rPr lang="en-US" altLang="en-US" dirty="0"/>
              <a:t>Can include a </a:t>
            </a:r>
            <a:r>
              <a:rPr lang="ja-JP" altLang="en-US" dirty="0"/>
              <a:t>“</a:t>
            </a:r>
            <a:r>
              <a:rPr lang="en-US" altLang="ja-JP" dirty="0"/>
              <a:t>documentation string</a:t>
            </a:r>
            <a:r>
              <a:rPr lang="ja-JP" altLang="en-US" dirty="0"/>
              <a:t>”</a:t>
            </a:r>
            <a:r>
              <a:rPr lang="en-US" altLang="ja-JP" dirty="0"/>
              <a:t> as the first line of a new function or class you define</a:t>
            </a:r>
          </a:p>
          <a:p>
            <a:pPr marL="236538" indent="-236538"/>
            <a:r>
              <a:rPr lang="en-US" altLang="en-US" dirty="0"/>
              <a:t>Development environments, debugger, and other tools use it: it</a:t>
            </a:r>
            <a:r>
              <a:rPr lang="ja-JP" altLang="en-US" dirty="0"/>
              <a:t>’</a:t>
            </a:r>
            <a:r>
              <a:rPr lang="en-US" altLang="ja-JP" dirty="0"/>
              <a:t>s good style to include one</a:t>
            </a:r>
          </a:p>
          <a:p>
            <a:pPr lvl="1">
              <a:buFontTx/>
              <a:buNone/>
            </a:pPr>
            <a:endParaRPr lang="en-US" altLang="en-US" sz="800" dirty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def fact(n):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“““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fact(n) assumes n is a positive integer and returns factorial of n.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”””</a:t>
            </a:r>
            <a:b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assert(n&gt;0)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1 if n==1 else n*fact(n-1)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CE61-9D5E-4EDF-BECE-8620C571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1EAC-E7BA-4029-92C2-AFECAF1C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operators work for built-in classes </a:t>
            </a:r>
          </a:p>
          <a:p>
            <a:r>
              <a:rPr lang="en-US">
                <a:ea typeface="+mn-lt"/>
                <a:cs typeface="+mn-lt"/>
              </a:rPr>
              <a:t>But same operator behaves differently with different types</a:t>
            </a:r>
          </a:p>
          <a:p>
            <a:pPr lvl="1"/>
            <a:r>
              <a:rPr lang="en-US">
                <a:ea typeface="+mn-lt"/>
                <a:cs typeface="+mn-lt"/>
              </a:rPr>
              <a:t>For example, the </a:t>
            </a:r>
            <a:r>
              <a:rPr lang="en-US">
                <a:latin typeface="Consolas"/>
              </a:rPr>
              <a:t>+</a:t>
            </a:r>
            <a:r>
              <a:rPr lang="en-US">
                <a:ea typeface="+mn-lt"/>
                <a:cs typeface="+mn-lt"/>
              </a:rPr>
              <a:t> operator will, perform arithmetic addition on two numbers, merge two lists and concatenate two strings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This feature in Python, that allows same operator to have different meaning according to the context is called operator overloading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645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9663-93BD-4E32-AF56-B98A3CF3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E306-1D47-43FF-B668-29D5176E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Try this code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651AB-DFA8-459F-9DA9-82E34C93040C}"/>
              </a:ext>
            </a:extLst>
          </p:cNvPr>
          <p:cNvSpPr txBox="1"/>
          <p:nvPr/>
        </p:nvSpPr>
        <p:spPr>
          <a:xfrm>
            <a:off x="2662518" y="2151530"/>
            <a:ext cx="608703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class Point: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def __init__(self, x = 0, y = 0):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self.x = x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self.y = 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&gt;&gt;&gt; p1 = Point(2,3)
</a:t>
            </a:r>
            <a:r>
              <a:rPr lang="en-US">
                <a:latin typeface="Consolas"/>
                <a:cs typeface="Calibri"/>
              </a:rPr>
              <a:t>&gt;&gt;&gt; p2 = Point(-1,2)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&gt;&gt;&gt; p1 + p2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Traceback (most recent call last):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...</a:t>
            </a:r>
            <a:r>
              <a:rPr lang="en-US" dirty="0">
                <a:latin typeface="Consolas"/>
                <a:cs typeface="Calibri"/>
              </a:rPr>
              <a:t>
</a:t>
            </a:r>
            <a:r>
              <a:rPr lang="en-US">
                <a:latin typeface="Consolas"/>
                <a:cs typeface="Calibri"/>
              </a:rPr>
              <a:t>TypeError: unsupported operand type(s) for +: 'Point' and 'Point'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6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DD35-9B7B-4154-B886-1F3B9D15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 panose="020F0302020204030204"/>
              </a:rPr>
              <a:t>Operator overloading: Use special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95419-2B21-4F25-A95A-9A592043F863}"/>
              </a:ext>
            </a:extLst>
          </p:cNvPr>
          <p:cNvSpPr txBox="1"/>
          <p:nvPr/>
        </p:nvSpPr>
        <p:spPr>
          <a:xfrm>
            <a:off x="2393577" y="1990165"/>
            <a:ext cx="779032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class Point: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def __init__(self, x = 0, y = 0):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self.x = x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self.y = 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  def __str__(self):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return "({0},{1})".format(self.x,self.y)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def __add__(self,other):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x = self.x + other.x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y = self.y + other.y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return Point(x,y)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5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E9FF-3CDB-45B3-8383-C1DF3F1C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168852"/>
            <a:ext cx="10515600" cy="50583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Operator overloading: More spefical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BD4E73-5DB5-4C62-95B2-A09B9B3A96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2109" y="901989"/>
          <a:ext cx="10383258" cy="701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086">
                  <a:extLst>
                    <a:ext uri="{9D8B030D-6E8A-4147-A177-3AD203B41FA5}">
                      <a16:colId xmlns:a16="http://schemas.microsoft.com/office/drawing/2014/main" val="1549530709"/>
                    </a:ext>
                  </a:extLst>
                </a:gridCol>
                <a:gridCol w="3461086">
                  <a:extLst>
                    <a:ext uri="{9D8B030D-6E8A-4147-A177-3AD203B41FA5}">
                      <a16:colId xmlns:a16="http://schemas.microsoft.com/office/drawing/2014/main" val="2233273185"/>
                    </a:ext>
                  </a:extLst>
                </a:gridCol>
                <a:gridCol w="3461086">
                  <a:extLst>
                    <a:ext uri="{9D8B030D-6E8A-4147-A177-3AD203B41FA5}">
                      <a16:colId xmlns:a16="http://schemas.microsoft.com/office/drawing/2014/main" val="4045392517"/>
                    </a:ext>
                  </a:extLst>
                </a:gridCol>
              </a:tblGrid>
              <a:tr h="483153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Operator</a:t>
                      </a:r>
                      <a:endParaRPr lang="en-US" b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Expression</a:t>
                      </a:r>
                      <a:endParaRPr lang="en-US" b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Internally</a:t>
                      </a:r>
                      <a:endParaRPr lang="en-US" b="0">
                        <a:effectLst/>
                      </a:endParaRP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1028378774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+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p1.__add__(p2)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429450751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p1 -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p1.__sub__(p2)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329788982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p1.__mul__(p2)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617711140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Power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**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p1.__pow__(p2)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675070082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p1.__truediv__(p2)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105556140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Floor 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//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p1.__floordiv__(p2)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158560992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Remainder (modulo)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p1 %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p1.__mod__(p2)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248125074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&lt;&lt;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p1.__lshift__(p2)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51124833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Right Shift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&gt;&gt;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p1.__rshift__(p2)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595562587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AND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&amp;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p1.__and__(p2)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658612299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|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p1.__or__(p2)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62328745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XOR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^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p1.__xor__(p2)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515943790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NOT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~p1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p1.__invert__()</a:t>
                      </a:r>
                      <a:br>
                        <a:rPr lang="en-US">
                          <a:effectLst/>
                        </a:rPr>
                      </a:b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9350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BD778D21-6BBA-4C83-A4E3-87A57F989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96CF98C-7E20-41F3-BDF2-942225B2B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bob  Bob  _bob  _2_bob_  bob_2  BoB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	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and, assert, break, class, continue, def, del, elif, else, except, exec, finally, for, from, global, if, import, in, is, lambda, not, or, pass, print, raise, return, try, while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700-BA42-4FE7-9F82-0AECC8F4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Naming conventions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0EB17EA-A5A7-41BC-9ACE-3C4B7BE6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The Python community has these recommended naming conventions</a:t>
            </a:r>
          </a:p>
          <a:p>
            <a:pPr marL="341313" indent="-227013">
              <a:buFont typeface="Symbol" charset="2"/>
              <a:buChar char="·"/>
              <a:defRPr/>
            </a:pPr>
            <a:r>
              <a:rPr lang="en-US" dirty="0" err="1">
                <a:ea typeface="ＭＳ Ｐゴシック" charset="-128"/>
                <a:cs typeface="ＭＳ Ｐゴシック" charset="-128"/>
              </a:rPr>
              <a:t>joined_lower</a:t>
            </a:r>
            <a:r>
              <a:rPr lang="en-US" dirty="0">
                <a:ea typeface="ＭＳ Ｐゴシック" charset="-128"/>
                <a:cs typeface="ＭＳ Ｐゴシック" charset="-128"/>
              </a:rPr>
              <a:t> for functions, methods and, attributes</a:t>
            </a:r>
          </a:p>
          <a:p>
            <a:pPr marL="341313" indent="-227013">
              <a:buFont typeface="Symbol" charset="2"/>
              <a:buChar char="·"/>
              <a:defRPr/>
            </a:pPr>
            <a:r>
              <a:rPr lang="en-US" dirty="0" err="1">
                <a:ea typeface="ＭＳ Ｐゴシック" charset="-128"/>
                <a:cs typeface="ＭＳ Ｐゴシック" charset="-128"/>
              </a:rPr>
              <a:t>joined_lower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 ALL_CAPS for constants</a:t>
            </a:r>
          </a:p>
          <a:p>
            <a:pPr marL="341313" indent="-227013">
              <a:buFont typeface="Symbol" charset="2"/>
              <a:buChar char="·"/>
              <a:defRPr/>
            </a:pPr>
            <a:r>
              <a:rPr lang="en-US" dirty="0" err="1">
                <a:ea typeface="ＭＳ Ｐゴシック" charset="-128"/>
                <a:cs typeface="ＭＳ Ｐゴシック" charset="-128"/>
              </a:rPr>
              <a:t>StudlyCaps</a:t>
            </a:r>
            <a:r>
              <a:rPr lang="en-US" dirty="0">
                <a:ea typeface="ＭＳ Ｐゴシック" charset="-128"/>
                <a:cs typeface="ＭＳ Ｐゴシック" charset="-128"/>
              </a:rPr>
              <a:t> for classes</a:t>
            </a:r>
          </a:p>
          <a:p>
            <a:pPr marL="341313" indent="-227013">
              <a:buFont typeface="Symbol" charset="2"/>
              <a:buChar char="·"/>
              <a:defRPr/>
            </a:pPr>
            <a:r>
              <a:rPr lang="en-US" dirty="0" err="1">
                <a:ea typeface="ＭＳ Ｐゴシック" charset="-128"/>
                <a:cs typeface="ＭＳ Ｐゴシック" charset="-128"/>
              </a:rPr>
              <a:t>camelCase</a:t>
            </a:r>
            <a:r>
              <a:rPr lang="en-US" dirty="0">
                <a:ea typeface="ＭＳ Ｐゴシック" charset="-128"/>
                <a:cs typeface="ＭＳ Ｐゴシック" charset="-128"/>
              </a:rPr>
              <a:t> only to conform to pre-existing conventions</a:t>
            </a:r>
          </a:p>
          <a:p>
            <a:pPr marL="341313" indent="-227013">
              <a:buFont typeface="Symbol" charset="2"/>
              <a:buChar char="·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Attributes: interface, _internal, __private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CD1403F-6554-4E27-BA87-1D77971CE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57521A-10E7-4CED-A0BA-47D226CCB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065" y="1295400"/>
            <a:ext cx="10590245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Sequences are </a:t>
            </a:r>
            <a:r>
              <a:rPr lang="en-US" altLang="en-US" i="1" dirty="0"/>
              <a:t>containers</a:t>
            </a:r>
            <a:r>
              <a:rPr lang="en-US" altLang="en-US" dirty="0"/>
              <a:t> that hold objects</a:t>
            </a:r>
          </a:p>
          <a:p>
            <a:pPr lvl="1"/>
            <a:r>
              <a:rPr lang="en-US" altLang="en-US" dirty="0"/>
              <a:t>List</a:t>
            </a:r>
          </a:p>
          <a:p>
            <a:pPr lvl="1"/>
            <a:r>
              <a:rPr lang="en-US" altLang="en-US" dirty="0"/>
              <a:t>Tuple</a:t>
            </a:r>
          </a:p>
          <a:p>
            <a:pPr lvl="1"/>
            <a:r>
              <a:rPr lang="en-US" altLang="en-US" dirty="0"/>
              <a:t>String</a:t>
            </a:r>
          </a:p>
          <a:p>
            <a:r>
              <a:rPr lang="en-US" altLang="en-US" dirty="0"/>
              <a:t>Finite, ordered, indexed by integers</a:t>
            </a:r>
          </a:p>
          <a:p>
            <a:r>
              <a:rPr lang="en-US" altLang="en-US" dirty="0"/>
              <a:t>Tuple: </a:t>
            </a:r>
            <a:r>
              <a:rPr lang="en-US" altLang="en-US" dirty="0">
                <a:latin typeface="Courier" charset="0"/>
              </a:rPr>
              <a:t>(1, “a”, [100], “foo”)</a:t>
            </a:r>
          </a:p>
          <a:p>
            <a:pPr marL="458788" lvl="1" indent="-230188">
              <a:buFont typeface="Symbol" panose="05050102010706020507" pitchFamily="18" charset="2"/>
              <a:buChar char="·"/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chemeClr val="accent2"/>
                </a:solidFill>
              </a:rPr>
              <a:t>immutable</a:t>
            </a:r>
            <a:r>
              <a:rPr lang="en-US" altLang="en-US" dirty="0"/>
              <a:t> ordered sequence of items</a:t>
            </a:r>
          </a:p>
          <a:p>
            <a:pPr marL="458788" lvl="1" indent="-230188">
              <a:buFont typeface="Symbol" panose="05050102010706020507" pitchFamily="18" charset="2"/>
              <a:buChar char="·"/>
            </a:pPr>
            <a:r>
              <a:rPr lang="en-US" altLang="en-US" dirty="0"/>
              <a:t>Items can be of mixed types, including collection types</a:t>
            </a:r>
          </a:p>
          <a:p>
            <a:r>
              <a:rPr lang="en-US" altLang="en-US" dirty="0"/>
              <a:t>Strings: </a:t>
            </a:r>
            <a:r>
              <a:rPr lang="en-US" altLang="en-US" dirty="0">
                <a:latin typeface="Courier" charset="0"/>
              </a:rPr>
              <a:t>“foo bar”</a:t>
            </a:r>
            <a:endParaRPr lang="en-US" altLang="ja-JP" dirty="0">
              <a:latin typeface="Courier" charset="0"/>
            </a:endParaRPr>
          </a:p>
          <a:p>
            <a:pPr marL="458788" lvl="1" indent="-230188">
              <a:buFont typeface="Symbol" panose="05050102010706020507" pitchFamily="18" charset="2"/>
              <a:buChar char="·"/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chemeClr val="accent2"/>
                </a:solidFill>
              </a:rPr>
              <a:t>immutable</a:t>
            </a:r>
            <a:r>
              <a:rPr lang="en-US" altLang="en-US" dirty="0"/>
              <a:t> ordered sequence of chars</a:t>
            </a:r>
          </a:p>
          <a:p>
            <a:pPr marL="458788" lvl="1" indent="-230188"/>
            <a:r>
              <a:rPr lang="en-US" altLang="en-US" dirty="0"/>
              <a:t>Conceptually very much like a tuple</a:t>
            </a:r>
          </a:p>
          <a:p>
            <a:r>
              <a:rPr lang="en-US" altLang="en-US" dirty="0"/>
              <a:t>List: </a:t>
            </a:r>
            <a:r>
              <a:rPr lang="en-US" altLang="en-US" dirty="0">
                <a:latin typeface="Courier" charset="0"/>
              </a:rPr>
              <a:t>[“one”, “two”, 3]</a:t>
            </a:r>
          </a:p>
          <a:p>
            <a:pPr marL="458788" lvl="1" indent="-230188">
              <a:buFont typeface="Symbol" panose="05050102010706020507" pitchFamily="18" charset="2"/>
              <a:buChar char="·"/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i="1" dirty="0">
                <a:solidFill>
                  <a:schemeClr val="accent2"/>
                </a:solidFill>
              </a:rPr>
              <a:t> Mutable</a:t>
            </a:r>
            <a:r>
              <a:rPr lang="en-US" altLang="en-US" dirty="0"/>
              <a:t> ordered sequence of items of mixed types</a:t>
            </a:r>
          </a:p>
          <a:p>
            <a:pPr marL="458788" lvl="1" indent="-230188">
              <a:buFont typeface="Symbol" panose="05050102010706020507" pitchFamily="18" charset="2"/>
              <a:buChar char="·"/>
            </a:pPr>
            <a:endParaRPr lang="en-US" altLang="en-US" sz="2800" dirty="0"/>
          </a:p>
          <a:p>
            <a:pPr>
              <a:buNone/>
            </a:pPr>
            <a:endParaRPr lang="en-US" alt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4854</Words>
  <Application>Microsoft Office PowerPoint</Application>
  <PresentationFormat>Widescreen</PresentationFormat>
  <Paragraphs>583</Paragraphs>
  <Slides>63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Courier</vt:lpstr>
      <vt:lpstr>Courier New</vt:lpstr>
      <vt:lpstr>Dank Mono</vt:lpstr>
      <vt:lpstr>Lucida Sans Typewriter</vt:lpstr>
      <vt:lpstr>Symbol</vt:lpstr>
      <vt:lpstr>Times New Roman</vt:lpstr>
      <vt:lpstr>Office Theme</vt:lpstr>
      <vt:lpstr>CSE 465 Lecture 2</vt:lpstr>
      <vt:lpstr>Hello Python</vt:lpstr>
      <vt:lpstr>Enough to Understand the Code</vt:lpstr>
      <vt:lpstr>Basic Datatypes</vt:lpstr>
      <vt:lpstr>Whitespace</vt:lpstr>
      <vt:lpstr>Comments</vt:lpstr>
      <vt:lpstr>Naming Rules</vt:lpstr>
      <vt:lpstr>Naming conventions</vt:lpstr>
      <vt:lpstr>Sequence Types</vt:lpstr>
      <vt:lpstr>Similar Syntax</vt:lpstr>
      <vt:lpstr>Sequence Types 1</vt:lpstr>
      <vt:lpstr>Sequence Types 2</vt:lpstr>
      <vt:lpstr>Positive and negative indices</vt:lpstr>
      <vt:lpstr>Slicing: Return Copy of a Subset</vt:lpstr>
      <vt:lpstr>Slicing: Return Copy of a Subset</vt:lpstr>
      <vt:lpstr>Copying the Whole Sequence</vt:lpstr>
      <vt:lpstr>The ‘in’ Operator</vt:lpstr>
      <vt:lpstr>+ Operator is Concatenation</vt:lpstr>
      <vt:lpstr>Mutability: Tuples vs. Lists</vt:lpstr>
      <vt:lpstr>Lists are mutable</vt:lpstr>
      <vt:lpstr>Tuples are immutable</vt:lpstr>
      <vt:lpstr>Tuple details</vt:lpstr>
      <vt:lpstr>Tuples vs. Lists</vt:lpstr>
      <vt:lpstr>Using Lists as Stacks</vt:lpstr>
      <vt:lpstr>Using Lists as Queues</vt:lpstr>
      <vt:lpstr>List Programming Tools</vt:lpstr>
      <vt:lpstr>Map Function</vt:lpstr>
      <vt:lpstr>Reduce Function</vt:lpstr>
      <vt:lpstr>The del statement</vt:lpstr>
      <vt:lpstr>Looping Techniques</vt:lpstr>
      <vt:lpstr>Set</vt:lpstr>
      <vt:lpstr>Set</vt:lpstr>
      <vt:lpstr>Set</vt:lpstr>
      <vt:lpstr>Dictionary</vt:lpstr>
      <vt:lpstr>Dictionary</vt:lpstr>
      <vt:lpstr>Dictionary</vt:lpstr>
      <vt:lpstr>Dictionary</vt:lpstr>
      <vt:lpstr>Function</vt:lpstr>
      <vt:lpstr>Control</vt:lpstr>
      <vt:lpstr>Modules</vt:lpstr>
      <vt:lpstr>Python OOP</vt:lpstr>
      <vt:lpstr>Define a class</vt:lpstr>
      <vt:lpstr>Using a class</vt:lpstr>
      <vt:lpstr>Just one constructor?</vt:lpstr>
      <vt:lpstr>Instance attributes vs Class attributes</vt:lpstr>
      <vt:lpstr>Instance attributes vs Class attributes</vt:lpstr>
      <vt:lpstr>Instance, Class, and Static methods</vt:lpstr>
      <vt:lpstr>Instance, Class, and Static Methods</vt:lpstr>
      <vt:lpstr>Instance method</vt:lpstr>
      <vt:lpstr>Class melthod</vt:lpstr>
      <vt:lpstr>Static method</vt:lpstr>
      <vt:lpstr>Static method vs Class method</vt:lpstr>
      <vt:lpstr>Inheritance in python</vt:lpstr>
      <vt:lpstr>Parent/Child concept example</vt:lpstr>
      <vt:lpstr>Inheritance example: Example parent class</vt:lpstr>
      <vt:lpstr>The child class</vt:lpstr>
      <vt:lpstr>PowerPoint Presentation</vt:lpstr>
      <vt:lpstr>Multiple Inheritance</vt:lpstr>
      <vt:lpstr>Multilevel Inheritance</vt:lpstr>
      <vt:lpstr>Operator overloading</vt:lpstr>
      <vt:lpstr>Operator overloading</vt:lpstr>
      <vt:lpstr>Operator overloading: Use special function</vt:lpstr>
      <vt:lpstr>Operator overloading: More spefical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327 Lecture 8</dc:title>
  <dc:creator>Mohammad Khan</dc:creator>
  <cp:lastModifiedBy>Mohammad Khan</cp:lastModifiedBy>
  <cp:revision>82</cp:revision>
  <dcterms:created xsi:type="dcterms:W3CDTF">2018-11-03T12:07:21Z</dcterms:created>
  <dcterms:modified xsi:type="dcterms:W3CDTF">2020-07-07T19:56:58Z</dcterms:modified>
</cp:coreProperties>
</file>