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9" r:id="rId1"/>
  </p:sldMasterIdLst>
  <p:notesMasterIdLst>
    <p:notesMasterId r:id="rId46"/>
  </p:notesMasterIdLst>
  <p:sldIdLst>
    <p:sldId id="256" r:id="rId2"/>
    <p:sldId id="297" r:id="rId3"/>
    <p:sldId id="298" r:id="rId4"/>
    <p:sldId id="299" r:id="rId5"/>
    <p:sldId id="303" r:id="rId6"/>
    <p:sldId id="300" r:id="rId7"/>
    <p:sldId id="302" r:id="rId8"/>
    <p:sldId id="257" r:id="rId9"/>
    <p:sldId id="258" r:id="rId10"/>
    <p:sldId id="259" r:id="rId11"/>
    <p:sldId id="260" r:id="rId12"/>
    <p:sldId id="261" r:id="rId13"/>
    <p:sldId id="262"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9" r:id="rId38"/>
    <p:sldId id="291" r:id="rId39"/>
    <p:sldId id="290" r:id="rId40"/>
    <p:sldId id="292" r:id="rId41"/>
    <p:sldId id="295" r:id="rId42"/>
    <p:sldId id="293" r:id="rId43"/>
    <p:sldId id="294" r:id="rId44"/>
    <p:sldId id="296" r:id="rId45"/>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AB55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329" autoAdjust="0"/>
    <p:restoredTop sz="95142" autoAdjust="0"/>
  </p:normalViewPr>
  <p:slideViewPr>
    <p:cSldViewPr snapToGrid="0">
      <p:cViewPr varScale="1">
        <p:scale>
          <a:sx n="88" d="100"/>
          <a:sy n="88" d="100"/>
        </p:scale>
        <p:origin x="69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8FCCC8-5BB3-4FE0-86EB-7B3389F645FD}"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7069269F-DD58-48DF-9BF4-61299534FB69}">
      <dgm:prSet/>
      <dgm:spPr/>
      <dgm:t>
        <a:bodyPr/>
        <a:lstStyle/>
        <a:p>
          <a:pPr>
            <a:lnSpc>
              <a:spcPct val="100000"/>
            </a:lnSpc>
          </a:pPr>
          <a:r>
            <a:rPr lang="en-US" b="1" dirty="0"/>
            <a:t>Input vector</a:t>
          </a:r>
          <a:r>
            <a:rPr lang="en-US" dirty="0"/>
            <a:t>: The feature vector that is fed to the neuron</a:t>
          </a:r>
        </a:p>
      </dgm:t>
    </dgm:pt>
    <dgm:pt modelId="{0D75AC31-9002-46D2-900A-3DF3A112E6A8}" type="parTrans" cxnId="{77D4389E-9D96-41FC-8071-65F636410191}">
      <dgm:prSet/>
      <dgm:spPr/>
      <dgm:t>
        <a:bodyPr/>
        <a:lstStyle/>
        <a:p>
          <a:endParaRPr lang="en-US"/>
        </a:p>
      </dgm:t>
    </dgm:pt>
    <dgm:pt modelId="{2CD6E3A4-DA63-4C86-A85D-B695A503AF65}" type="sibTrans" cxnId="{77D4389E-9D96-41FC-8071-65F636410191}">
      <dgm:prSet/>
      <dgm:spPr/>
      <dgm:t>
        <a:bodyPr/>
        <a:lstStyle/>
        <a:p>
          <a:endParaRPr lang="en-US"/>
        </a:p>
      </dgm:t>
    </dgm:pt>
    <dgm:pt modelId="{42635EF7-3723-4DA0-B56A-02E7EB323A6C}">
      <dgm:prSet/>
      <dgm:spPr/>
      <dgm:t>
        <a:bodyPr/>
        <a:lstStyle/>
        <a:p>
          <a:pPr>
            <a:lnSpc>
              <a:spcPct val="100000"/>
            </a:lnSpc>
          </a:pPr>
          <a:r>
            <a:rPr lang="en-US"/>
            <a:t>It is usually denoted with an uppercase X to represent a vector of inputs (x1, x2, . . ., xn)</a:t>
          </a:r>
        </a:p>
      </dgm:t>
    </dgm:pt>
    <dgm:pt modelId="{08B6B6C0-D4C7-49DA-ADAA-92A306F8F3F0}" type="parTrans" cxnId="{AE80C363-E60A-496D-83E0-3906C730C175}">
      <dgm:prSet/>
      <dgm:spPr/>
      <dgm:t>
        <a:bodyPr/>
        <a:lstStyle/>
        <a:p>
          <a:endParaRPr lang="en-US"/>
        </a:p>
      </dgm:t>
    </dgm:pt>
    <dgm:pt modelId="{FB7FE175-5B60-4AD2-B6A5-707792973ACC}" type="sibTrans" cxnId="{AE80C363-E60A-496D-83E0-3906C730C175}">
      <dgm:prSet/>
      <dgm:spPr/>
      <dgm:t>
        <a:bodyPr/>
        <a:lstStyle/>
        <a:p>
          <a:endParaRPr lang="en-US"/>
        </a:p>
      </dgm:t>
    </dgm:pt>
    <dgm:pt modelId="{8A138213-2CAD-4F5D-9839-550B0C1C715F}">
      <dgm:prSet/>
      <dgm:spPr/>
      <dgm:t>
        <a:bodyPr/>
        <a:lstStyle/>
        <a:p>
          <a:pPr>
            <a:lnSpc>
              <a:spcPct val="100000"/>
            </a:lnSpc>
          </a:pPr>
          <a:r>
            <a:rPr lang="en-US" b="1" dirty="0"/>
            <a:t>Weights matrix</a:t>
          </a:r>
          <a:r>
            <a:rPr lang="en-US" dirty="0"/>
            <a:t>: Each </a:t>
          </a:r>
          <a:r>
            <a:rPr lang="en-US" i="1" dirty="0"/>
            <a:t>x</a:t>
          </a:r>
          <a:r>
            <a:rPr lang="en-US" i="1" baseline="-25000" dirty="0"/>
            <a:t>i</a:t>
          </a:r>
          <a:r>
            <a:rPr lang="en-US" dirty="0"/>
            <a:t> is assigned a weight value </a:t>
          </a:r>
          <a:r>
            <a:rPr lang="en-US" i="1" dirty="0" err="1"/>
            <a:t>w</a:t>
          </a:r>
          <a:r>
            <a:rPr lang="en-US" i="1" baseline="-25000" dirty="0" err="1"/>
            <a:t>i</a:t>
          </a:r>
          <a:endParaRPr lang="en-US" dirty="0"/>
        </a:p>
      </dgm:t>
    </dgm:pt>
    <dgm:pt modelId="{A1A90916-EAFA-4D1C-913C-6287B8954EA8}" type="parTrans" cxnId="{50A8B802-0A4E-4386-88AB-C86FEEEB5085}">
      <dgm:prSet/>
      <dgm:spPr/>
      <dgm:t>
        <a:bodyPr/>
        <a:lstStyle/>
        <a:p>
          <a:endParaRPr lang="en-US"/>
        </a:p>
      </dgm:t>
    </dgm:pt>
    <dgm:pt modelId="{81DDC898-5031-40B0-BBC8-3E9D296A6C4E}" type="sibTrans" cxnId="{50A8B802-0A4E-4386-88AB-C86FEEEB5085}">
      <dgm:prSet/>
      <dgm:spPr/>
      <dgm:t>
        <a:bodyPr/>
        <a:lstStyle/>
        <a:p>
          <a:endParaRPr lang="en-US"/>
        </a:p>
      </dgm:t>
    </dgm:pt>
    <dgm:pt modelId="{305BC9E7-C47E-406E-89DB-2296B3093B9A}">
      <dgm:prSet/>
      <dgm:spPr/>
      <dgm:t>
        <a:bodyPr/>
        <a:lstStyle/>
        <a:p>
          <a:pPr>
            <a:lnSpc>
              <a:spcPct val="100000"/>
            </a:lnSpc>
          </a:pPr>
          <a:r>
            <a:rPr lang="en-US" b="1"/>
            <a:t>Functions</a:t>
          </a:r>
          <a:r>
            <a:rPr lang="en-US"/>
            <a:t>: The calculations performed within the neuron to modulate the input signals: the weighted sum and step activation function</a:t>
          </a:r>
        </a:p>
      </dgm:t>
    </dgm:pt>
    <dgm:pt modelId="{BE5A4309-4BAC-4948-AA80-C9354DC95994}" type="parTrans" cxnId="{381D1C7C-BF4F-44C4-B069-7BD2A15B4C9D}">
      <dgm:prSet/>
      <dgm:spPr/>
      <dgm:t>
        <a:bodyPr/>
        <a:lstStyle/>
        <a:p>
          <a:endParaRPr lang="en-US"/>
        </a:p>
      </dgm:t>
    </dgm:pt>
    <dgm:pt modelId="{E2D615C0-38A6-4620-80D8-2FAE615D313A}" type="sibTrans" cxnId="{381D1C7C-BF4F-44C4-B069-7BD2A15B4C9D}">
      <dgm:prSet/>
      <dgm:spPr/>
      <dgm:t>
        <a:bodyPr/>
        <a:lstStyle/>
        <a:p>
          <a:endParaRPr lang="en-US"/>
        </a:p>
      </dgm:t>
    </dgm:pt>
    <dgm:pt modelId="{ECECB363-E545-45BF-8B4F-ED161E14F55A}">
      <dgm:prSet/>
      <dgm:spPr/>
      <dgm:t>
        <a:bodyPr/>
        <a:lstStyle/>
        <a:p>
          <a:pPr>
            <a:lnSpc>
              <a:spcPct val="100000"/>
            </a:lnSpc>
          </a:pPr>
          <a:r>
            <a:rPr lang="en-US" b="1"/>
            <a:t>Output</a:t>
          </a:r>
          <a:r>
            <a:rPr lang="en-US"/>
            <a:t>: Controlled by the type of activation function</a:t>
          </a:r>
        </a:p>
      </dgm:t>
    </dgm:pt>
    <dgm:pt modelId="{08F524AD-19DC-42FC-90C1-EFD038B123C1}" type="parTrans" cxnId="{5394E48C-0EA3-4FFB-B1E3-677A85654AB6}">
      <dgm:prSet/>
      <dgm:spPr/>
      <dgm:t>
        <a:bodyPr/>
        <a:lstStyle/>
        <a:p>
          <a:endParaRPr lang="en-US"/>
        </a:p>
      </dgm:t>
    </dgm:pt>
    <dgm:pt modelId="{4F35D9E8-9806-49CB-B19F-61E5849ED1ED}" type="sibTrans" cxnId="{5394E48C-0EA3-4FFB-B1E3-677A85654AB6}">
      <dgm:prSet/>
      <dgm:spPr/>
      <dgm:t>
        <a:bodyPr/>
        <a:lstStyle/>
        <a:p>
          <a:endParaRPr lang="en-US"/>
        </a:p>
      </dgm:t>
    </dgm:pt>
    <dgm:pt modelId="{9505443A-11A9-4E67-9369-5E929EED62DE}" type="pres">
      <dgm:prSet presAssocID="{9D8FCCC8-5BB3-4FE0-86EB-7B3389F645FD}" presName="root" presStyleCnt="0">
        <dgm:presLayoutVars>
          <dgm:dir/>
          <dgm:resizeHandles val="exact"/>
        </dgm:presLayoutVars>
      </dgm:prSet>
      <dgm:spPr/>
    </dgm:pt>
    <dgm:pt modelId="{37B27837-76D1-48E2-B968-820423639C48}" type="pres">
      <dgm:prSet presAssocID="{7069269F-DD58-48DF-9BF4-61299534FB69}" presName="compNode" presStyleCnt="0"/>
      <dgm:spPr/>
    </dgm:pt>
    <dgm:pt modelId="{9C7C15EF-146B-4421-9FA1-006CFF2FCD52}" type="pres">
      <dgm:prSet presAssocID="{7069269F-DD58-48DF-9BF4-61299534FB69}" presName="bgRect" presStyleLbl="bgShp" presStyleIdx="0" presStyleCnt="4"/>
      <dgm:spPr/>
    </dgm:pt>
    <dgm:pt modelId="{61EC345C-0DD4-4FCE-A17E-DBA4E6F9ED79}" type="pres">
      <dgm:prSet presAssocID="{7069269F-DD58-48DF-9BF4-61299534FB6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isconnected"/>
        </a:ext>
      </dgm:extLst>
    </dgm:pt>
    <dgm:pt modelId="{38AFCBCC-C239-42F7-BDE9-BB412A405EDA}" type="pres">
      <dgm:prSet presAssocID="{7069269F-DD58-48DF-9BF4-61299534FB69}" presName="spaceRect" presStyleCnt="0"/>
      <dgm:spPr/>
    </dgm:pt>
    <dgm:pt modelId="{4B20FA73-BCBA-45F8-A9E0-4EA020A43526}" type="pres">
      <dgm:prSet presAssocID="{7069269F-DD58-48DF-9BF4-61299534FB69}" presName="parTx" presStyleLbl="revTx" presStyleIdx="0" presStyleCnt="5">
        <dgm:presLayoutVars>
          <dgm:chMax val="0"/>
          <dgm:chPref val="0"/>
        </dgm:presLayoutVars>
      </dgm:prSet>
      <dgm:spPr/>
    </dgm:pt>
    <dgm:pt modelId="{095E0156-202B-4BAE-A03A-7DC098588C9E}" type="pres">
      <dgm:prSet presAssocID="{7069269F-DD58-48DF-9BF4-61299534FB69}" presName="desTx" presStyleLbl="revTx" presStyleIdx="1" presStyleCnt="5">
        <dgm:presLayoutVars/>
      </dgm:prSet>
      <dgm:spPr/>
    </dgm:pt>
    <dgm:pt modelId="{C75BA6C9-4618-4D26-8CBF-DA9EE77955E3}" type="pres">
      <dgm:prSet presAssocID="{2CD6E3A4-DA63-4C86-A85D-B695A503AF65}" presName="sibTrans" presStyleCnt="0"/>
      <dgm:spPr/>
    </dgm:pt>
    <dgm:pt modelId="{5F017AC1-95DA-4CCC-A1D6-535B9A424666}" type="pres">
      <dgm:prSet presAssocID="{8A138213-2CAD-4F5D-9839-550B0C1C715F}" presName="compNode" presStyleCnt="0"/>
      <dgm:spPr/>
    </dgm:pt>
    <dgm:pt modelId="{F58C82B7-340F-47CB-BCC3-BA7165C8A3C0}" type="pres">
      <dgm:prSet presAssocID="{8A138213-2CAD-4F5D-9839-550B0C1C715F}" presName="bgRect" presStyleLbl="bgShp" presStyleIdx="1" presStyleCnt="4"/>
      <dgm:spPr/>
    </dgm:pt>
    <dgm:pt modelId="{CD349A42-0B3F-4A89-B000-D5AFCD6561CB}" type="pres">
      <dgm:prSet presAssocID="{8A138213-2CAD-4F5D-9839-550B0C1C715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umbbell"/>
        </a:ext>
      </dgm:extLst>
    </dgm:pt>
    <dgm:pt modelId="{A7F11BAE-4F67-4E07-BB81-95B26CB71280}" type="pres">
      <dgm:prSet presAssocID="{8A138213-2CAD-4F5D-9839-550B0C1C715F}" presName="spaceRect" presStyleCnt="0"/>
      <dgm:spPr/>
    </dgm:pt>
    <dgm:pt modelId="{6D932EE6-3825-4696-8ACE-BB4D16ECFFEB}" type="pres">
      <dgm:prSet presAssocID="{8A138213-2CAD-4F5D-9839-550B0C1C715F}" presName="parTx" presStyleLbl="revTx" presStyleIdx="2" presStyleCnt="5">
        <dgm:presLayoutVars>
          <dgm:chMax val="0"/>
          <dgm:chPref val="0"/>
        </dgm:presLayoutVars>
      </dgm:prSet>
      <dgm:spPr/>
    </dgm:pt>
    <dgm:pt modelId="{BD82115E-D40C-4DF0-8544-9D26A91BB3B0}" type="pres">
      <dgm:prSet presAssocID="{81DDC898-5031-40B0-BBC8-3E9D296A6C4E}" presName="sibTrans" presStyleCnt="0"/>
      <dgm:spPr/>
    </dgm:pt>
    <dgm:pt modelId="{779EBFBB-8594-416D-83EB-A9AB3D62823F}" type="pres">
      <dgm:prSet presAssocID="{305BC9E7-C47E-406E-89DB-2296B3093B9A}" presName="compNode" presStyleCnt="0"/>
      <dgm:spPr/>
    </dgm:pt>
    <dgm:pt modelId="{AE9B296A-E36A-4A44-8840-EFAA68CD9BCA}" type="pres">
      <dgm:prSet presAssocID="{305BC9E7-C47E-406E-89DB-2296B3093B9A}" presName="bgRect" presStyleLbl="bgShp" presStyleIdx="2" presStyleCnt="4"/>
      <dgm:spPr/>
    </dgm:pt>
    <dgm:pt modelId="{17E0F31D-AC18-4002-9625-95EE442FFB1A}" type="pres">
      <dgm:prSet presAssocID="{305BC9E7-C47E-406E-89DB-2296B3093B9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rain"/>
        </a:ext>
      </dgm:extLst>
    </dgm:pt>
    <dgm:pt modelId="{3ABBA2EC-BC0F-414E-8CDB-F1BA67623468}" type="pres">
      <dgm:prSet presAssocID="{305BC9E7-C47E-406E-89DB-2296B3093B9A}" presName="spaceRect" presStyleCnt="0"/>
      <dgm:spPr/>
    </dgm:pt>
    <dgm:pt modelId="{44818DF4-4378-4597-AA1C-F786D3F983C5}" type="pres">
      <dgm:prSet presAssocID="{305BC9E7-C47E-406E-89DB-2296B3093B9A}" presName="parTx" presStyleLbl="revTx" presStyleIdx="3" presStyleCnt="5">
        <dgm:presLayoutVars>
          <dgm:chMax val="0"/>
          <dgm:chPref val="0"/>
        </dgm:presLayoutVars>
      </dgm:prSet>
      <dgm:spPr/>
    </dgm:pt>
    <dgm:pt modelId="{09A99569-8C84-4C03-A37E-F56DCFBE31B6}" type="pres">
      <dgm:prSet presAssocID="{E2D615C0-38A6-4620-80D8-2FAE615D313A}" presName="sibTrans" presStyleCnt="0"/>
      <dgm:spPr/>
    </dgm:pt>
    <dgm:pt modelId="{23ECF688-AF7F-48DE-B62A-B8E859A3E677}" type="pres">
      <dgm:prSet presAssocID="{ECECB363-E545-45BF-8B4F-ED161E14F55A}" presName="compNode" presStyleCnt="0"/>
      <dgm:spPr/>
    </dgm:pt>
    <dgm:pt modelId="{761B5501-FCD7-4881-9FA0-54C81772608E}" type="pres">
      <dgm:prSet presAssocID="{ECECB363-E545-45BF-8B4F-ED161E14F55A}" presName="bgRect" presStyleLbl="bgShp" presStyleIdx="3" presStyleCnt="4"/>
      <dgm:spPr/>
    </dgm:pt>
    <dgm:pt modelId="{98AD5357-1EA5-4213-90FB-CCA5C5A2B463}" type="pres">
      <dgm:prSet presAssocID="{ECECB363-E545-45BF-8B4F-ED161E14F55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ower"/>
        </a:ext>
      </dgm:extLst>
    </dgm:pt>
    <dgm:pt modelId="{A2CCEF78-657E-4D23-A774-D0B243405158}" type="pres">
      <dgm:prSet presAssocID="{ECECB363-E545-45BF-8B4F-ED161E14F55A}" presName="spaceRect" presStyleCnt="0"/>
      <dgm:spPr/>
    </dgm:pt>
    <dgm:pt modelId="{AB6BFA91-A93B-4960-B695-A422163ED94A}" type="pres">
      <dgm:prSet presAssocID="{ECECB363-E545-45BF-8B4F-ED161E14F55A}" presName="parTx" presStyleLbl="revTx" presStyleIdx="4" presStyleCnt="5">
        <dgm:presLayoutVars>
          <dgm:chMax val="0"/>
          <dgm:chPref val="0"/>
        </dgm:presLayoutVars>
      </dgm:prSet>
      <dgm:spPr/>
    </dgm:pt>
  </dgm:ptLst>
  <dgm:cxnLst>
    <dgm:cxn modelId="{50A8B802-0A4E-4386-88AB-C86FEEEB5085}" srcId="{9D8FCCC8-5BB3-4FE0-86EB-7B3389F645FD}" destId="{8A138213-2CAD-4F5D-9839-550B0C1C715F}" srcOrd="1" destOrd="0" parTransId="{A1A90916-EAFA-4D1C-913C-6287B8954EA8}" sibTransId="{81DDC898-5031-40B0-BBC8-3E9D296A6C4E}"/>
    <dgm:cxn modelId="{E3FD3F1B-A163-453F-A7C9-0F6C1F9F499E}" type="presOf" srcId="{42635EF7-3723-4DA0-B56A-02E7EB323A6C}" destId="{095E0156-202B-4BAE-A03A-7DC098588C9E}" srcOrd="0" destOrd="0" presId="urn:microsoft.com/office/officeart/2018/2/layout/IconVerticalSolidList"/>
    <dgm:cxn modelId="{E8BB7C27-9440-43F2-8780-787F61F0DFAB}" type="presOf" srcId="{7069269F-DD58-48DF-9BF4-61299534FB69}" destId="{4B20FA73-BCBA-45F8-A9E0-4EA020A43526}" srcOrd="0" destOrd="0" presId="urn:microsoft.com/office/officeart/2018/2/layout/IconVerticalSolidList"/>
    <dgm:cxn modelId="{CA59B72E-32B0-418C-AA6C-EE0E865E17F5}" type="presOf" srcId="{305BC9E7-C47E-406E-89DB-2296B3093B9A}" destId="{44818DF4-4378-4597-AA1C-F786D3F983C5}" srcOrd="0" destOrd="0" presId="urn:microsoft.com/office/officeart/2018/2/layout/IconVerticalSolidList"/>
    <dgm:cxn modelId="{AE80C363-E60A-496D-83E0-3906C730C175}" srcId="{7069269F-DD58-48DF-9BF4-61299534FB69}" destId="{42635EF7-3723-4DA0-B56A-02E7EB323A6C}" srcOrd="0" destOrd="0" parTransId="{08B6B6C0-D4C7-49DA-ADAA-92A306F8F3F0}" sibTransId="{FB7FE175-5B60-4AD2-B6A5-707792973ACC}"/>
    <dgm:cxn modelId="{381D1C7C-BF4F-44C4-B069-7BD2A15B4C9D}" srcId="{9D8FCCC8-5BB3-4FE0-86EB-7B3389F645FD}" destId="{305BC9E7-C47E-406E-89DB-2296B3093B9A}" srcOrd="2" destOrd="0" parTransId="{BE5A4309-4BAC-4948-AA80-C9354DC95994}" sibTransId="{E2D615C0-38A6-4620-80D8-2FAE615D313A}"/>
    <dgm:cxn modelId="{5394E48C-0EA3-4FFB-B1E3-677A85654AB6}" srcId="{9D8FCCC8-5BB3-4FE0-86EB-7B3389F645FD}" destId="{ECECB363-E545-45BF-8B4F-ED161E14F55A}" srcOrd="3" destOrd="0" parTransId="{08F524AD-19DC-42FC-90C1-EFD038B123C1}" sibTransId="{4F35D9E8-9806-49CB-B19F-61E5849ED1ED}"/>
    <dgm:cxn modelId="{77D4389E-9D96-41FC-8071-65F636410191}" srcId="{9D8FCCC8-5BB3-4FE0-86EB-7B3389F645FD}" destId="{7069269F-DD58-48DF-9BF4-61299534FB69}" srcOrd="0" destOrd="0" parTransId="{0D75AC31-9002-46D2-900A-3DF3A112E6A8}" sibTransId="{2CD6E3A4-DA63-4C86-A85D-B695A503AF65}"/>
    <dgm:cxn modelId="{592B06B2-1D22-417C-B48D-BF8CB9498227}" type="presOf" srcId="{9D8FCCC8-5BB3-4FE0-86EB-7B3389F645FD}" destId="{9505443A-11A9-4E67-9369-5E929EED62DE}" srcOrd="0" destOrd="0" presId="urn:microsoft.com/office/officeart/2018/2/layout/IconVerticalSolidList"/>
    <dgm:cxn modelId="{027171B2-6DF8-486E-A09B-144C907331A7}" type="presOf" srcId="{8A138213-2CAD-4F5D-9839-550B0C1C715F}" destId="{6D932EE6-3825-4696-8ACE-BB4D16ECFFEB}" srcOrd="0" destOrd="0" presId="urn:microsoft.com/office/officeart/2018/2/layout/IconVerticalSolidList"/>
    <dgm:cxn modelId="{2B79DAE2-F4A9-44E2-9DAE-FF31357C4B85}" type="presOf" srcId="{ECECB363-E545-45BF-8B4F-ED161E14F55A}" destId="{AB6BFA91-A93B-4960-B695-A422163ED94A}" srcOrd="0" destOrd="0" presId="urn:microsoft.com/office/officeart/2018/2/layout/IconVerticalSolidList"/>
    <dgm:cxn modelId="{1472FBAA-1EA4-4380-A59B-EA3E572A859E}" type="presParOf" srcId="{9505443A-11A9-4E67-9369-5E929EED62DE}" destId="{37B27837-76D1-48E2-B968-820423639C48}" srcOrd="0" destOrd="0" presId="urn:microsoft.com/office/officeart/2018/2/layout/IconVerticalSolidList"/>
    <dgm:cxn modelId="{57F5F709-0676-4B89-9E54-2288EB04B0D2}" type="presParOf" srcId="{37B27837-76D1-48E2-B968-820423639C48}" destId="{9C7C15EF-146B-4421-9FA1-006CFF2FCD52}" srcOrd="0" destOrd="0" presId="urn:microsoft.com/office/officeart/2018/2/layout/IconVerticalSolidList"/>
    <dgm:cxn modelId="{CC795619-B6C5-45CF-82FF-B7A0330E30C1}" type="presParOf" srcId="{37B27837-76D1-48E2-B968-820423639C48}" destId="{61EC345C-0DD4-4FCE-A17E-DBA4E6F9ED79}" srcOrd="1" destOrd="0" presId="urn:microsoft.com/office/officeart/2018/2/layout/IconVerticalSolidList"/>
    <dgm:cxn modelId="{EA12CA9B-5B55-41F3-89F8-270977F98A9A}" type="presParOf" srcId="{37B27837-76D1-48E2-B968-820423639C48}" destId="{38AFCBCC-C239-42F7-BDE9-BB412A405EDA}" srcOrd="2" destOrd="0" presId="urn:microsoft.com/office/officeart/2018/2/layout/IconVerticalSolidList"/>
    <dgm:cxn modelId="{920C5B06-4A75-4255-A569-08E74989EE3D}" type="presParOf" srcId="{37B27837-76D1-48E2-B968-820423639C48}" destId="{4B20FA73-BCBA-45F8-A9E0-4EA020A43526}" srcOrd="3" destOrd="0" presId="urn:microsoft.com/office/officeart/2018/2/layout/IconVerticalSolidList"/>
    <dgm:cxn modelId="{E3B1ACE9-6DB3-4FF2-BA9F-B0507EBA09F7}" type="presParOf" srcId="{37B27837-76D1-48E2-B968-820423639C48}" destId="{095E0156-202B-4BAE-A03A-7DC098588C9E}" srcOrd="4" destOrd="0" presId="urn:microsoft.com/office/officeart/2018/2/layout/IconVerticalSolidList"/>
    <dgm:cxn modelId="{B5DEDBCA-AE01-45AE-BBFD-4656BBCECC4E}" type="presParOf" srcId="{9505443A-11A9-4E67-9369-5E929EED62DE}" destId="{C75BA6C9-4618-4D26-8CBF-DA9EE77955E3}" srcOrd="1" destOrd="0" presId="urn:microsoft.com/office/officeart/2018/2/layout/IconVerticalSolidList"/>
    <dgm:cxn modelId="{5CF1CA06-057A-4ECD-8CA8-C69AFA3DEC3E}" type="presParOf" srcId="{9505443A-11A9-4E67-9369-5E929EED62DE}" destId="{5F017AC1-95DA-4CCC-A1D6-535B9A424666}" srcOrd="2" destOrd="0" presId="urn:microsoft.com/office/officeart/2018/2/layout/IconVerticalSolidList"/>
    <dgm:cxn modelId="{07402E5E-899F-4648-8675-B1C2B135ADE5}" type="presParOf" srcId="{5F017AC1-95DA-4CCC-A1D6-535B9A424666}" destId="{F58C82B7-340F-47CB-BCC3-BA7165C8A3C0}" srcOrd="0" destOrd="0" presId="urn:microsoft.com/office/officeart/2018/2/layout/IconVerticalSolidList"/>
    <dgm:cxn modelId="{E2750AE3-E675-4058-8011-93EC1E27A4F5}" type="presParOf" srcId="{5F017AC1-95DA-4CCC-A1D6-535B9A424666}" destId="{CD349A42-0B3F-4A89-B000-D5AFCD6561CB}" srcOrd="1" destOrd="0" presId="urn:microsoft.com/office/officeart/2018/2/layout/IconVerticalSolidList"/>
    <dgm:cxn modelId="{FDF5DBF4-0146-4371-A8E0-602B4D1CEBF1}" type="presParOf" srcId="{5F017AC1-95DA-4CCC-A1D6-535B9A424666}" destId="{A7F11BAE-4F67-4E07-BB81-95B26CB71280}" srcOrd="2" destOrd="0" presId="urn:microsoft.com/office/officeart/2018/2/layout/IconVerticalSolidList"/>
    <dgm:cxn modelId="{A88A0478-0092-4B69-BE87-9DF45025BA4E}" type="presParOf" srcId="{5F017AC1-95DA-4CCC-A1D6-535B9A424666}" destId="{6D932EE6-3825-4696-8ACE-BB4D16ECFFEB}" srcOrd="3" destOrd="0" presId="urn:microsoft.com/office/officeart/2018/2/layout/IconVerticalSolidList"/>
    <dgm:cxn modelId="{E2CCC00E-897A-4985-B154-8691ED1E2E95}" type="presParOf" srcId="{9505443A-11A9-4E67-9369-5E929EED62DE}" destId="{BD82115E-D40C-4DF0-8544-9D26A91BB3B0}" srcOrd="3" destOrd="0" presId="urn:microsoft.com/office/officeart/2018/2/layout/IconVerticalSolidList"/>
    <dgm:cxn modelId="{3C6CB290-2B2A-4DDE-9EBB-B99C648AB822}" type="presParOf" srcId="{9505443A-11A9-4E67-9369-5E929EED62DE}" destId="{779EBFBB-8594-416D-83EB-A9AB3D62823F}" srcOrd="4" destOrd="0" presId="urn:microsoft.com/office/officeart/2018/2/layout/IconVerticalSolidList"/>
    <dgm:cxn modelId="{90EA66CB-15B4-4805-AFD5-1977FB61B328}" type="presParOf" srcId="{779EBFBB-8594-416D-83EB-A9AB3D62823F}" destId="{AE9B296A-E36A-4A44-8840-EFAA68CD9BCA}" srcOrd="0" destOrd="0" presId="urn:microsoft.com/office/officeart/2018/2/layout/IconVerticalSolidList"/>
    <dgm:cxn modelId="{7AB4BF0A-9216-4E28-82A4-D0CB69C8F6EB}" type="presParOf" srcId="{779EBFBB-8594-416D-83EB-A9AB3D62823F}" destId="{17E0F31D-AC18-4002-9625-95EE442FFB1A}" srcOrd="1" destOrd="0" presId="urn:microsoft.com/office/officeart/2018/2/layout/IconVerticalSolidList"/>
    <dgm:cxn modelId="{9503123E-B805-4584-A6EA-F0EFA1C92D51}" type="presParOf" srcId="{779EBFBB-8594-416D-83EB-A9AB3D62823F}" destId="{3ABBA2EC-BC0F-414E-8CDB-F1BA67623468}" srcOrd="2" destOrd="0" presId="urn:microsoft.com/office/officeart/2018/2/layout/IconVerticalSolidList"/>
    <dgm:cxn modelId="{923D9B60-E135-4FAC-B611-B81F9716CA76}" type="presParOf" srcId="{779EBFBB-8594-416D-83EB-A9AB3D62823F}" destId="{44818DF4-4378-4597-AA1C-F786D3F983C5}" srcOrd="3" destOrd="0" presId="urn:microsoft.com/office/officeart/2018/2/layout/IconVerticalSolidList"/>
    <dgm:cxn modelId="{6BA6572E-53CE-4414-B141-23F952318858}" type="presParOf" srcId="{9505443A-11A9-4E67-9369-5E929EED62DE}" destId="{09A99569-8C84-4C03-A37E-F56DCFBE31B6}" srcOrd="5" destOrd="0" presId="urn:microsoft.com/office/officeart/2018/2/layout/IconVerticalSolidList"/>
    <dgm:cxn modelId="{821988BB-F363-46B9-B7E5-2EA04060A249}" type="presParOf" srcId="{9505443A-11A9-4E67-9369-5E929EED62DE}" destId="{23ECF688-AF7F-48DE-B62A-B8E859A3E677}" srcOrd="6" destOrd="0" presId="urn:microsoft.com/office/officeart/2018/2/layout/IconVerticalSolidList"/>
    <dgm:cxn modelId="{4068ECC9-4F99-474C-8475-9B9144E2AB02}" type="presParOf" srcId="{23ECF688-AF7F-48DE-B62A-B8E859A3E677}" destId="{761B5501-FCD7-4881-9FA0-54C81772608E}" srcOrd="0" destOrd="0" presId="urn:microsoft.com/office/officeart/2018/2/layout/IconVerticalSolidList"/>
    <dgm:cxn modelId="{2476B7E4-1F65-4BA2-A53F-7EA3DF80C670}" type="presParOf" srcId="{23ECF688-AF7F-48DE-B62A-B8E859A3E677}" destId="{98AD5357-1EA5-4213-90FB-CCA5C5A2B463}" srcOrd="1" destOrd="0" presId="urn:microsoft.com/office/officeart/2018/2/layout/IconVerticalSolidList"/>
    <dgm:cxn modelId="{93CD272F-8C54-438F-9CD2-0983AA958AFC}" type="presParOf" srcId="{23ECF688-AF7F-48DE-B62A-B8E859A3E677}" destId="{A2CCEF78-657E-4D23-A774-D0B243405158}" srcOrd="2" destOrd="0" presId="urn:microsoft.com/office/officeart/2018/2/layout/IconVerticalSolidList"/>
    <dgm:cxn modelId="{BB2C561B-4CDE-4FAF-A9CB-5BA2EB36E45A}" type="presParOf" srcId="{23ECF688-AF7F-48DE-B62A-B8E859A3E677}" destId="{AB6BFA91-A93B-4960-B695-A422163ED94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7C15EF-146B-4421-9FA1-006CFF2FCD52}">
      <dsp:nvSpPr>
        <dsp:cNvPr id="0" name=""/>
        <dsp:cNvSpPr/>
      </dsp:nvSpPr>
      <dsp:spPr>
        <a:xfrm>
          <a:off x="0" y="1901"/>
          <a:ext cx="9869161" cy="96368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EC345C-0DD4-4FCE-A17E-DBA4E6F9ED79}">
      <dsp:nvSpPr>
        <dsp:cNvPr id="0" name=""/>
        <dsp:cNvSpPr/>
      </dsp:nvSpPr>
      <dsp:spPr>
        <a:xfrm>
          <a:off x="291515" y="218731"/>
          <a:ext cx="530027" cy="53002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B20FA73-BCBA-45F8-A9E0-4EA020A43526}">
      <dsp:nvSpPr>
        <dsp:cNvPr id="0" name=""/>
        <dsp:cNvSpPr/>
      </dsp:nvSpPr>
      <dsp:spPr>
        <a:xfrm>
          <a:off x="1113058" y="1901"/>
          <a:ext cx="4441122" cy="963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990" tIns="101990" rIns="101990" bIns="101990" numCol="1" spcCol="1270" anchor="ctr" anchorCtr="0">
          <a:noAutofit/>
        </a:bodyPr>
        <a:lstStyle/>
        <a:p>
          <a:pPr marL="0" lvl="0" indent="0" algn="l" defTabSz="977900">
            <a:lnSpc>
              <a:spcPct val="100000"/>
            </a:lnSpc>
            <a:spcBef>
              <a:spcPct val="0"/>
            </a:spcBef>
            <a:spcAft>
              <a:spcPct val="35000"/>
            </a:spcAft>
            <a:buNone/>
          </a:pPr>
          <a:r>
            <a:rPr lang="en-US" sz="2200" b="1" kern="1200" dirty="0"/>
            <a:t>Input vector</a:t>
          </a:r>
          <a:r>
            <a:rPr lang="en-US" sz="2200" kern="1200" dirty="0"/>
            <a:t>: The feature vector that is fed to the neuron</a:t>
          </a:r>
        </a:p>
      </dsp:txBody>
      <dsp:txXfrm>
        <a:off x="1113058" y="1901"/>
        <a:ext cx="4441122" cy="963687"/>
      </dsp:txXfrm>
    </dsp:sp>
    <dsp:sp modelId="{095E0156-202B-4BAE-A03A-7DC098588C9E}">
      <dsp:nvSpPr>
        <dsp:cNvPr id="0" name=""/>
        <dsp:cNvSpPr/>
      </dsp:nvSpPr>
      <dsp:spPr>
        <a:xfrm>
          <a:off x="5554181" y="1901"/>
          <a:ext cx="4314980" cy="963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990" tIns="101990" rIns="101990" bIns="101990" numCol="1" spcCol="1270" anchor="ctr" anchorCtr="0">
          <a:noAutofit/>
        </a:bodyPr>
        <a:lstStyle/>
        <a:p>
          <a:pPr marL="0" lvl="0" indent="0" algn="l" defTabSz="800100">
            <a:lnSpc>
              <a:spcPct val="100000"/>
            </a:lnSpc>
            <a:spcBef>
              <a:spcPct val="0"/>
            </a:spcBef>
            <a:spcAft>
              <a:spcPct val="35000"/>
            </a:spcAft>
            <a:buNone/>
          </a:pPr>
          <a:r>
            <a:rPr lang="en-US" sz="1800" kern="1200"/>
            <a:t>It is usually denoted with an uppercase X to represent a vector of inputs (x1, x2, . . ., xn)</a:t>
          </a:r>
        </a:p>
      </dsp:txBody>
      <dsp:txXfrm>
        <a:off x="5554181" y="1901"/>
        <a:ext cx="4314980" cy="963687"/>
      </dsp:txXfrm>
    </dsp:sp>
    <dsp:sp modelId="{F58C82B7-340F-47CB-BCC3-BA7165C8A3C0}">
      <dsp:nvSpPr>
        <dsp:cNvPr id="0" name=""/>
        <dsp:cNvSpPr/>
      </dsp:nvSpPr>
      <dsp:spPr>
        <a:xfrm>
          <a:off x="0" y="1206510"/>
          <a:ext cx="9869161" cy="96368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349A42-0B3F-4A89-B000-D5AFCD6561CB}">
      <dsp:nvSpPr>
        <dsp:cNvPr id="0" name=""/>
        <dsp:cNvSpPr/>
      </dsp:nvSpPr>
      <dsp:spPr>
        <a:xfrm>
          <a:off x="291515" y="1423340"/>
          <a:ext cx="530027" cy="53002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D932EE6-3825-4696-8ACE-BB4D16ECFFEB}">
      <dsp:nvSpPr>
        <dsp:cNvPr id="0" name=""/>
        <dsp:cNvSpPr/>
      </dsp:nvSpPr>
      <dsp:spPr>
        <a:xfrm>
          <a:off x="1113058" y="1206510"/>
          <a:ext cx="8756103" cy="963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990" tIns="101990" rIns="101990" bIns="101990" numCol="1" spcCol="1270" anchor="ctr" anchorCtr="0">
          <a:noAutofit/>
        </a:bodyPr>
        <a:lstStyle/>
        <a:p>
          <a:pPr marL="0" lvl="0" indent="0" algn="l" defTabSz="977900">
            <a:lnSpc>
              <a:spcPct val="100000"/>
            </a:lnSpc>
            <a:spcBef>
              <a:spcPct val="0"/>
            </a:spcBef>
            <a:spcAft>
              <a:spcPct val="35000"/>
            </a:spcAft>
            <a:buNone/>
          </a:pPr>
          <a:r>
            <a:rPr lang="en-US" sz="2200" b="1" kern="1200" dirty="0"/>
            <a:t>Weights matrix</a:t>
          </a:r>
          <a:r>
            <a:rPr lang="en-US" sz="2200" kern="1200" dirty="0"/>
            <a:t>: Each </a:t>
          </a:r>
          <a:r>
            <a:rPr lang="en-US" sz="2200" i="1" kern="1200" dirty="0"/>
            <a:t>x</a:t>
          </a:r>
          <a:r>
            <a:rPr lang="en-US" sz="2200" i="1" kern="1200" baseline="-25000" dirty="0"/>
            <a:t>i</a:t>
          </a:r>
          <a:r>
            <a:rPr lang="en-US" sz="2200" kern="1200" dirty="0"/>
            <a:t> is assigned a weight value </a:t>
          </a:r>
          <a:r>
            <a:rPr lang="en-US" sz="2200" i="1" kern="1200" dirty="0" err="1"/>
            <a:t>w</a:t>
          </a:r>
          <a:r>
            <a:rPr lang="en-US" sz="2200" i="1" kern="1200" baseline="-25000" dirty="0" err="1"/>
            <a:t>i</a:t>
          </a:r>
          <a:endParaRPr lang="en-US" sz="2200" kern="1200" dirty="0"/>
        </a:p>
      </dsp:txBody>
      <dsp:txXfrm>
        <a:off x="1113058" y="1206510"/>
        <a:ext cx="8756103" cy="963687"/>
      </dsp:txXfrm>
    </dsp:sp>
    <dsp:sp modelId="{AE9B296A-E36A-4A44-8840-EFAA68CD9BCA}">
      <dsp:nvSpPr>
        <dsp:cNvPr id="0" name=""/>
        <dsp:cNvSpPr/>
      </dsp:nvSpPr>
      <dsp:spPr>
        <a:xfrm>
          <a:off x="0" y="2411119"/>
          <a:ext cx="9869161" cy="96368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E0F31D-AC18-4002-9625-95EE442FFB1A}">
      <dsp:nvSpPr>
        <dsp:cNvPr id="0" name=""/>
        <dsp:cNvSpPr/>
      </dsp:nvSpPr>
      <dsp:spPr>
        <a:xfrm>
          <a:off x="291515" y="2627949"/>
          <a:ext cx="530027" cy="53002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4818DF4-4378-4597-AA1C-F786D3F983C5}">
      <dsp:nvSpPr>
        <dsp:cNvPr id="0" name=""/>
        <dsp:cNvSpPr/>
      </dsp:nvSpPr>
      <dsp:spPr>
        <a:xfrm>
          <a:off x="1113058" y="2411119"/>
          <a:ext cx="8756103" cy="963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990" tIns="101990" rIns="101990" bIns="101990" numCol="1" spcCol="1270" anchor="ctr" anchorCtr="0">
          <a:noAutofit/>
        </a:bodyPr>
        <a:lstStyle/>
        <a:p>
          <a:pPr marL="0" lvl="0" indent="0" algn="l" defTabSz="977900">
            <a:lnSpc>
              <a:spcPct val="100000"/>
            </a:lnSpc>
            <a:spcBef>
              <a:spcPct val="0"/>
            </a:spcBef>
            <a:spcAft>
              <a:spcPct val="35000"/>
            </a:spcAft>
            <a:buNone/>
          </a:pPr>
          <a:r>
            <a:rPr lang="en-US" sz="2200" b="1" kern="1200"/>
            <a:t>Functions</a:t>
          </a:r>
          <a:r>
            <a:rPr lang="en-US" sz="2200" kern="1200"/>
            <a:t>: The calculations performed within the neuron to modulate the input signals: the weighted sum and step activation function</a:t>
          </a:r>
        </a:p>
      </dsp:txBody>
      <dsp:txXfrm>
        <a:off x="1113058" y="2411119"/>
        <a:ext cx="8756103" cy="963687"/>
      </dsp:txXfrm>
    </dsp:sp>
    <dsp:sp modelId="{761B5501-FCD7-4881-9FA0-54C81772608E}">
      <dsp:nvSpPr>
        <dsp:cNvPr id="0" name=""/>
        <dsp:cNvSpPr/>
      </dsp:nvSpPr>
      <dsp:spPr>
        <a:xfrm>
          <a:off x="0" y="3615728"/>
          <a:ext cx="9869161" cy="96368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AD5357-1EA5-4213-90FB-CCA5C5A2B463}">
      <dsp:nvSpPr>
        <dsp:cNvPr id="0" name=""/>
        <dsp:cNvSpPr/>
      </dsp:nvSpPr>
      <dsp:spPr>
        <a:xfrm>
          <a:off x="291515" y="3832558"/>
          <a:ext cx="530027" cy="53002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B6BFA91-A93B-4960-B695-A422163ED94A}">
      <dsp:nvSpPr>
        <dsp:cNvPr id="0" name=""/>
        <dsp:cNvSpPr/>
      </dsp:nvSpPr>
      <dsp:spPr>
        <a:xfrm>
          <a:off x="1113058" y="3615728"/>
          <a:ext cx="8756103" cy="963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990" tIns="101990" rIns="101990" bIns="101990" numCol="1" spcCol="1270" anchor="ctr" anchorCtr="0">
          <a:noAutofit/>
        </a:bodyPr>
        <a:lstStyle/>
        <a:p>
          <a:pPr marL="0" lvl="0" indent="0" algn="l" defTabSz="977900">
            <a:lnSpc>
              <a:spcPct val="100000"/>
            </a:lnSpc>
            <a:spcBef>
              <a:spcPct val="0"/>
            </a:spcBef>
            <a:spcAft>
              <a:spcPct val="35000"/>
            </a:spcAft>
            <a:buNone/>
          </a:pPr>
          <a:r>
            <a:rPr lang="en-US" sz="2200" b="1" kern="1200"/>
            <a:t>Output</a:t>
          </a:r>
          <a:r>
            <a:rPr lang="en-US" sz="2200" kern="1200"/>
            <a:t>: Controlled by the type of activation function</a:t>
          </a:r>
        </a:p>
      </dsp:txBody>
      <dsp:txXfrm>
        <a:off x="1113058" y="3615728"/>
        <a:ext cx="8756103" cy="96368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numCol="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numCol="1" rtlCol="0"/>
          <a:lstStyle>
            <a:lvl1pPr algn="r">
              <a:defRPr sz="1300"/>
            </a:lvl1pPr>
          </a:lstStyle>
          <a:p>
            <a:fld id="{049E1B55-A0A7-4C9C-88C1-3A5C6A402407}" type="datetimeFigureOut">
              <a:rPr lang="en-US" smtClean="0"/>
              <a:t>2/22/2021</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numCol="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numCol="1"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numCol="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numCol="1" rtlCol="0" anchor="b"/>
          <a:lstStyle>
            <a:lvl1pPr algn="r">
              <a:defRPr sz="1300"/>
            </a:lvl1pPr>
          </a:lstStyle>
          <a:p>
            <a:fld id="{DAE77780-F0EF-4B5F-9EE7-60A58DD1AAE9}" type="slidenum">
              <a:rPr lang="en-US" smtClean="0"/>
              <a:t>‹#›</a:t>
            </a:fld>
            <a:endParaRPr lang="en-US"/>
          </a:p>
        </p:txBody>
      </p:sp>
    </p:spTree>
    <p:extLst>
      <p:ext uri="{BB962C8B-B14F-4D97-AF65-F5344CB8AC3E}">
        <p14:creationId xmlns:p14="http://schemas.microsoft.com/office/powerpoint/2010/main" val="3135660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0E797-E484-44ED-A239-64277FE0E145}"/>
              </a:ext>
            </a:extLst>
          </p:cNvPr>
          <p:cNvSpPr>
            <a:spLocks noGrp="1"/>
          </p:cNvSpPr>
          <p:nvPr>
            <p:ph type="ctrTitle"/>
          </p:nvPr>
        </p:nvSpPr>
        <p:spPr>
          <a:xfrm>
            <a:off x="1524000" y="1122363"/>
            <a:ext cx="9144000" cy="2387600"/>
          </a:xfrm>
        </p:spPr>
        <p:txBody>
          <a:bodyPr numCol="1"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7AEF780-7320-4B43-AAED-F0481B300146}"/>
              </a:ext>
            </a:extLst>
          </p:cNvPr>
          <p:cNvSpPr>
            <a:spLocks noGrp="1"/>
          </p:cNvSpPr>
          <p:nvPr>
            <p:ph type="subTitle" idx="1"/>
          </p:nvPr>
        </p:nvSpPr>
        <p:spPr>
          <a:xfrm>
            <a:off x="1524000" y="3602038"/>
            <a:ext cx="9144000" cy="1655762"/>
          </a:xfrm>
        </p:spPr>
        <p:txBody>
          <a:bodyPr numCol="1"/>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73ADA29-9491-4859-9181-7FF16AB45094}"/>
              </a:ext>
            </a:extLst>
          </p:cNvPr>
          <p:cNvSpPr>
            <a:spLocks noGrp="1"/>
          </p:cNvSpPr>
          <p:nvPr>
            <p:ph type="dt" sz="half" idx="10"/>
          </p:nvPr>
        </p:nvSpPr>
        <p:spPr/>
        <p:txBody>
          <a:bodyPr numCol="1"/>
          <a:lstStyle/>
          <a:p>
            <a:fld id="{8A3FEE21-E937-4C45-8E3F-E4D607BF6CD6}" type="datetimeFigureOut">
              <a:rPr lang="en-US" smtClean="0"/>
              <a:t>2/22/2021</a:t>
            </a:fld>
            <a:endParaRPr lang="en-US"/>
          </a:p>
        </p:txBody>
      </p:sp>
      <p:sp>
        <p:nvSpPr>
          <p:cNvPr id="5" name="Footer Placeholder 4">
            <a:extLst>
              <a:ext uri="{FF2B5EF4-FFF2-40B4-BE49-F238E27FC236}">
                <a16:creationId xmlns:a16="http://schemas.microsoft.com/office/drawing/2014/main" id="{288494A5-A287-4BC2-9628-CAEB7FA73D6F}"/>
              </a:ext>
            </a:extLst>
          </p:cNvPr>
          <p:cNvSpPr>
            <a:spLocks noGrp="1"/>
          </p:cNvSpPr>
          <p:nvPr>
            <p:ph type="ftr" sz="quarter" idx="11"/>
          </p:nvPr>
        </p:nvSpPr>
        <p:spPr/>
        <p:txBody>
          <a:bodyPr numCol="1"/>
          <a:lstStyle/>
          <a:p>
            <a:endParaRPr lang="en-US"/>
          </a:p>
        </p:txBody>
      </p:sp>
      <p:sp>
        <p:nvSpPr>
          <p:cNvPr id="6" name="Slide Number Placeholder 5">
            <a:extLst>
              <a:ext uri="{FF2B5EF4-FFF2-40B4-BE49-F238E27FC236}">
                <a16:creationId xmlns:a16="http://schemas.microsoft.com/office/drawing/2014/main" id="{BA5AB12C-11BE-4545-8970-4F65D76F7F91}"/>
              </a:ext>
            </a:extLst>
          </p:cNvPr>
          <p:cNvSpPr>
            <a:spLocks noGrp="1"/>
          </p:cNvSpPr>
          <p:nvPr>
            <p:ph type="sldNum" sz="quarter" idx="12"/>
          </p:nvPr>
        </p:nvSpPr>
        <p:spPr/>
        <p:txBody>
          <a:bodyPr numCol="1"/>
          <a:lstStyle/>
          <a:p>
            <a:fld id="{0686C32C-9D72-4B82-AE06-40FB0010D583}" type="slidenum">
              <a:rPr lang="en-US" smtClean="0"/>
              <a:t>‹#›</a:t>
            </a:fld>
            <a:endParaRPr lang="en-US"/>
          </a:p>
        </p:txBody>
      </p:sp>
    </p:spTree>
    <p:extLst>
      <p:ext uri="{BB962C8B-B14F-4D97-AF65-F5344CB8AC3E}">
        <p14:creationId xmlns:p14="http://schemas.microsoft.com/office/powerpoint/2010/main" val="22497166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BDC4A-48E1-4894-AB0F-ECF189B6A836}"/>
              </a:ext>
            </a:extLst>
          </p:cNvPr>
          <p:cNvSpPr>
            <a:spLocks noGrp="1"/>
          </p:cNvSpPr>
          <p:nvPr>
            <p:ph type="title"/>
          </p:nvPr>
        </p:nvSpPr>
        <p:spPr/>
        <p:txBody>
          <a:bodyPr numCol="1"/>
          <a:lstStyle/>
          <a:p>
            <a:r>
              <a:rPr lang="en-US"/>
              <a:t>Click to edit Master title style</a:t>
            </a:r>
          </a:p>
        </p:txBody>
      </p:sp>
      <p:sp>
        <p:nvSpPr>
          <p:cNvPr id="3" name="Vertical Text Placeholder 2">
            <a:extLst>
              <a:ext uri="{FF2B5EF4-FFF2-40B4-BE49-F238E27FC236}">
                <a16:creationId xmlns:a16="http://schemas.microsoft.com/office/drawing/2014/main" id="{F23A79AF-2F79-4289-82BE-ACF7331CB9DB}"/>
              </a:ext>
            </a:extLst>
          </p:cNvPr>
          <p:cNvSpPr>
            <a:spLocks noGrp="1"/>
          </p:cNvSpPr>
          <p:nvPr>
            <p:ph type="body" orient="vert" idx="1"/>
          </p:nvPr>
        </p:nvSpPr>
        <p:spPr/>
        <p:txBody>
          <a:bodyPr vert="eaVert"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7A497E-6F32-4A3E-9631-9FEF4E3FF680}"/>
              </a:ext>
            </a:extLst>
          </p:cNvPr>
          <p:cNvSpPr>
            <a:spLocks noGrp="1"/>
          </p:cNvSpPr>
          <p:nvPr>
            <p:ph type="dt" sz="half" idx="10"/>
          </p:nvPr>
        </p:nvSpPr>
        <p:spPr/>
        <p:txBody>
          <a:bodyPr numCol="1"/>
          <a:lstStyle/>
          <a:p>
            <a:fld id="{8A3FEE21-E937-4C45-8E3F-E4D607BF6CD6}" type="datetimeFigureOut">
              <a:rPr lang="en-US" smtClean="0"/>
              <a:t>2/22/2021</a:t>
            </a:fld>
            <a:endParaRPr lang="en-US"/>
          </a:p>
        </p:txBody>
      </p:sp>
      <p:sp>
        <p:nvSpPr>
          <p:cNvPr id="5" name="Footer Placeholder 4">
            <a:extLst>
              <a:ext uri="{FF2B5EF4-FFF2-40B4-BE49-F238E27FC236}">
                <a16:creationId xmlns:a16="http://schemas.microsoft.com/office/drawing/2014/main" id="{D09CB876-23CE-485F-91A5-93B0D7B5E69C}"/>
              </a:ext>
            </a:extLst>
          </p:cNvPr>
          <p:cNvSpPr>
            <a:spLocks noGrp="1"/>
          </p:cNvSpPr>
          <p:nvPr>
            <p:ph type="ftr" sz="quarter" idx="11"/>
          </p:nvPr>
        </p:nvSpPr>
        <p:spPr/>
        <p:txBody>
          <a:bodyPr numCol="1"/>
          <a:lstStyle/>
          <a:p>
            <a:endParaRPr lang="en-US"/>
          </a:p>
        </p:txBody>
      </p:sp>
      <p:sp>
        <p:nvSpPr>
          <p:cNvPr id="6" name="Slide Number Placeholder 5">
            <a:extLst>
              <a:ext uri="{FF2B5EF4-FFF2-40B4-BE49-F238E27FC236}">
                <a16:creationId xmlns:a16="http://schemas.microsoft.com/office/drawing/2014/main" id="{86CC3A67-2B2D-4782-A5FC-1558D36268D2}"/>
              </a:ext>
            </a:extLst>
          </p:cNvPr>
          <p:cNvSpPr>
            <a:spLocks noGrp="1"/>
          </p:cNvSpPr>
          <p:nvPr>
            <p:ph type="sldNum" sz="quarter" idx="12"/>
          </p:nvPr>
        </p:nvSpPr>
        <p:spPr/>
        <p:txBody>
          <a:bodyPr numCol="1"/>
          <a:lstStyle/>
          <a:p>
            <a:fld id="{0686C32C-9D72-4B82-AE06-40FB0010D583}" type="slidenum">
              <a:rPr lang="en-US" smtClean="0"/>
              <a:t>‹#›</a:t>
            </a:fld>
            <a:endParaRPr lang="en-US"/>
          </a:p>
        </p:txBody>
      </p:sp>
    </p:spTree>
    <p:extLst>
      <p:ext uri="{BB962C8B-B14F-4D97-AF65-F5344CB8AC3E}">
        <p14:creationId xmlns:p14="http://schemas.microsoft.com/office/powerpoint/2010/main" val="1211992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C65FEE-76CC-4626-9E2D-08E2AE5AA413}"/>
              </a:ext>
            </a:extLst>
          </p:cNvPr>
          <p:cNvSpPr>
            <a:spLocks noGrp="1"/>
          </p:cNvSpPr>
          <p:nvPr>
            <p:ph type="title" orient="vert"/>
          </p:nvPr>
        </p:nvSpPr>
        <p:spPr>
          <a:xfrm>
            <a:off x="8724900" y="365125"/>
            <a:ext cx="2628900" cy="5811838"/>
          </a:xfrm>
        </p:spPr>
        <p:txBody>
          <a:bodyPr vert="eaVert" numCol="1"/>
          <a:lstStyle/>
          <a:p>
            <a:r>
              <a:rPr lang="en-US"/>
              <a:t>Click to edit Master title style</a:t>
            </a:r>
          </a:p>
        </p:txBody>
      </p:sp>
      <p:sp>
        <p:nvSpPr>
          <p:cNvPr id="3" name="Vertical Text Placeholder 2">
            <a:extLst>
              <a:ext uri="{FF2B5EF4-FFF2-40B4-BE49-F238E27FC236}">
                <a16:creationId xmlns:a16="http://schemas.microsoft.com/office/drawing/2014/main" id="{4B0FEE0C-F39F-4476-BD95-0A51C00639E2}"/>
              </a:ext>
            </a:extLst>
          </p:cNvPr>
          <p:cNvSpPr>
            <a:spLocks noGrp="1"/>
          </p:cNvSpPr>
          <p:nvPr>
            <p:ph type="body" orient="vert" idx="1"/>
          </p:nvPr>
        </p:nvSpPr>
        <p:spPr>
          <a:xfrm>
            <a:off x="838200" y="365125"/>
            <a:ext cx="7734300" cy="5811838"/>
          </a:xfrm>
        </p:spPr>
        <p:txBody>
          <a:bodyPr vert="eaVert"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6ECEB6-F803-4EE6-BD88-E0B64245F356}"/>
              </a:ext>
            </a:extLst>
          </p:cNvPr>
          <p:cNvSpPr>
            <a:spLocks noGrp="1"/>
          </p:cNvSpPr>
          <p:nvPr>
            <p:ph type="dt" sz="half" idx="10"/>
          </p:nvPr>
        </p:nvSpPr>
        <p:spPr/>
        <p:txBody>
          <a:bodyPr numCol="1"/>
          <a:lstStyle/>
          <a:p>
            <a:fld id="{8A3FEE21-E937-4C45-8E3F-E4D607BF6CD6}" type="datetimeFigureOut">
              <a:rPr lang="en-US" smtClean="0"/>
              <a:t>2/22/2021</a:t>
            </a:fld>
            <a:endParaRPr lang="en-US"/>
          </a:p>
        </p:txBody>
      </p:sp>
      <p:sp>
        <p:nvSpPr>
          <p:cNvPr id="5" name="Footer Placeholder 4">
            <a:extLst>
              <a:ext uri="{FF2B5EF4-FFF2-40B4-BE49-F238E27FC236}">
                <a16:creationId xmlns:a16="http://schemas.microsoft.com/office/drawing/2014/main" id="{0CC1313F-8991-4909-8B90-68DAAE9B2259}"/>
              </a:ext>
            </a:extLst>
          </p:cNvPr>
          <p:cNvSpPr>
            <a:spLocks noGrp="1"/>
          </p:cNvSpPr>
          <p:nvPr>
            <p:ph type="ftr" sz="quarter" idx="11"/>
          </p:nvPr>
        </p:nvSpPr>
        <p:spPr/>
        <p:txBody>
          <a:bodyPr numCol="1"/>
          <a:lstStyle/>
          <a:p>
            <a:endParaRPr lang="en-US"/>
          </a:p>
        </p:txBody>
      </p:sp>
      <p:sp>
        <p:nvSpPr>
          <p:cNvPr id="6" name="Slide Number Placeholder 5">
            <a:extLst>
              <a:ext uri="{FF2B5EF4-FFF2-40B4-BE49-F238E27FC236}">
                <a16:creationId xmlns:a16="http://schemas.microsoft.com/office/drawing/2014/main" id="{42B8196E-9AEE-4266-A151-D305A5D8CA66}"/>
              </a:ext>
            </a:extLst>
          </p:cNvPr>
          <p:cNvSpPr>
            <a:spLocks noGrp="1"/>
          </p:cNvSpPr>
          <p:nvPr>
            <p:ph type="sldNum" sz="quarter" idx="12"/>
          </p:nvPr>
        </p:nvSpPr>
        <p:spPr/>
        <p:txBody>
          <a:bodyPr numCol="1"/>
          <a:lstStyle/>
          <a:p>
            <a:fld id="{0686C32C-9D72-4B82-AE06-40FB0010D583}" type="slidenum">
              <a:rPr lang="en-US" smtClean="0"/>
              <a:t>‹#›</a:t>
            </a:fld>
            <a:endParaRPr lang="en-US"/>
          </a:p>
        </p:txBody>
      </p:sp>
    </p:spTree>
    <p:extLst>
      <p:ext uri="{BB962C8B-B14F-4D97-AF65-F5344CB8AC3E}">
        <p14:creationId xmlns:p14="http://schemas.microsoft.com/office/powerpoint/2010/main" val="422301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3AC73-49A8-4235-8E54-344D7AE6B1F2}"/>
              </a:ext>
            </a:extLst>
          </p:cNvPr>
          <p:cNvSpPr>
            <a:spLocks noGrp="1"/>
          </p:cNvSpPr>
          <p:nvPr>
            <p:ph type="title"/>
          </p:nvPr>
        </p:nvSpPr>
        <p:spPr/>
        <p:txBody>
          <a:bodyPr numCol="1"/>
          <a:lstStyle/>
          <a:p>
            <a:r>
              <a:rPr lang="en-US"/>
              <a:t>Click to edit Master title style</a:t>
            </a:r>
          </a:p>
        </p:txBody>
      </p:sp>
      <p:sp>
        <p:nvSpPr>
          <p:cNvPr id="3" name="Content Placeholder 2">
            <a:extLst>
              <a:ext uri="{FF2B5EF4-FFF2-40B4-BE49-F238E27FC236}">
                <a16:creationId xmlns:a16="http://schemas.microsoft.com/office/drawing/2014/main" id="{25BEFA66-1949-4BAC-90F3-260B28EA3023}"/>
              </a:ext>
            </a:extLst>
          </p:cNvPr>
          <p:cNvSpPr>
            <a:spLocks noGrp="1"/>
          </p:cNvSpPr>
          <p:nvPr>
            <p:ph idx="1"/>
          </p:nvPr>
        </p:nvSpPr>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0DD6C3-C8F1-44C4-BE29-A7E192ECD1E2}"/>
              </a:ext>
            </a:extLst>
          </p:cNvPr>
          <p:cNvSpPr>
            <a:spLocks noGrp="1"/>
          </p:cNvSpPr>
          <p:nvPr>
            <p:ph type="dt" sz="half" idx="10"/>
          </p:nvPr>
        </p:nvSpPr>
        <p:spPr/>
        <p:txBody>
          <a:bodyPr numCol="1"/>
          <a:lstStyle/>
          <a:p>
            <a:fld id="{8A3FEE21-E937-4C45-8E3F-E4D607BF6CD6}" type="datetimeFigureOut">
              <a:rPr lang="en-US" smtClean="0"/>
              <a:t>2/22/2021</a:t>
            </a:fld>
            <a:endParaRPr lang="en-US"/>
          </a:p>
        </p:txBody>
      </p:sp>
      <p:sp>
        <p:nvSpPr>
          <p:cNvPr id="5" name="Footer Placeholder 4">
            <a:extLst>
              <a:ext uri="{FF2B5EF4-FFF2-40B4-BE49-F238E27FC236}">
                <a16:creationId xmlns:a16="http://schemas.microsoft.com/office/drawing/2014/main" id="{89368F96-8A2D-4D15-B72A-1BE3C6FBA3FC}"/>
              </a:ext>
            </a:extLst>
          </p:cNvPr>
          <p:cNvSpPr>
            <a:spLocks noGrp="1"/>
          </p:cNvSpPr>
          <p:nvPr>
            <p:ph type="ftr" sz="quarter" idx="11"/>
          </p:nvPr>
        </p:nvSpPr>
        <p:spPr/>
        <p:txBody>
          <a:bodyPr numCol="1"/>
          <a:lstStyle/>
          <a:p>
            <a:endParaRPr lang="en-US"/>
          </a:p>
        </p:txBody>
      </p:sp>
      <p:sp>
        <p:nvSpPr>
          <p:cNvPr id="6" name="Slide Number Placeholder 5">
            <a:extLst>
              <a:ext uri="{FF2B5EF4-FFF2-40B4-BE49-F238E27FC236}">
                <a16:creationId xmlns:a16="http://schemas.microsoft.com/office/drawing/2014/main" id="{2F7846B5-195C-4BDB-A0AF-D52035E08D10}"/>
              </a:ext>
            </a:extLst>
          </p:cNvPr>
          <p:cNvSpPr>
            <a:spLocks noGrp="1"/>
          </p:cNvSpPr>
          <p:nvPr>
            <p:ph type="sldNum" sz="quarter" idx="12"/>
          </p:nvPr>
        </p:nvSpPr>
        <p:spPr/>
        <p:txBody>
          <a:bodyPr numCol="1"/>
          <a:lstStyle/>
          <a:p>
            <a:fld id="{0686C32C-9D72-4B82-AE06-40FB0010D583}" type="slidenum">
              <a:rPr lang="en-US" smtClean="0"/>
              <a:t>‹#›</a:t>
            </a:fld>
            <a:endParaRPr lang="en-US"/>
          </a:p>
        </p:txBody>
      </p:sp>
    </p:spTree>
    <p:extLst>
      <p:ext uri="{BB962C8B-B14F-4D97-AF65-F5344CB8AC3E}">
        <p14:creationId xmlns:p14="http://schemas.microsoft.com/office/powerpoint/2010/main" val="141267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380A0-ED64-48E0-B9C8-569F34825CEA}"/>
              </a:ext>
            </a:extLst>
          </p:cNvPr>
          <p:cNvSpPr>
            <a:spLocks noGrp="1"/>
          </p:cNvSpPr>
          <p:nvPr>
            <p:ph type="title"/>
          </p:nvPr>
        </p:nvSpPr>
        <p:spPr>
          <a:xfrm>
            <a:off x="831850" y="1709738"/>
            <a:ext cx="10515600" cy="2852737"/>
          </a:xfrm>
        </p:spPr>
        <p:txBody>
          <a:bodyPr numCol="1"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9C18A2-E1D6-46C9-8CCF-84419AC387EF}"/>
              </a:ext>
            </a:extLst>
          </p:cNvPr>
          <p:cNvSpPr>
            <a:spLocks noGrp="1"/>
          </p:cNvSpPr>
          <p:nvPr>
            <p:ph type="body" idx="1"/>
          </p:nvPr>
        </p:nvSpPr>
        <p:spPr>
          <a:xfrm>
            <a:off x="831850" y="4589463"/>
            <a:ext cx="10515600" cy="1500187"/>
          </a:xfrm>
        </p:spPr>
        <p:txBody>
          <a:bodyPr numCol="1"/>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D929E5A-CABA-487F-AE98-B2464FC903D2}"/>
              </a:ext>
            </a:extLst>
          </p:cNvPr>
          <p:cNvSpPr>
            <a:spLocks noGrp="1"/>
          </p:cNvSpPr>
          <p:nvPr>
            <p:ph type="dt" sz="half" idx="10"/>
          </p:nvPr>
        </p:nvSpPr>
        <p:spPr/>
        <p:txBody>
          <a:bodyPr numCol="1"/>
          <a:lstStyle/>
          <a:p>
            <a:fld id="{8A3FEE21-E937-4C45-8E3F-E4D607BF6CD6}" type="datetimeFigureOut">
              <a:rPr lang="en-US" smtClean="0"/>
              <a:t>2/22/2021</a:t>
            </a:fld>
            <a:endParaRPr lang="en-US"/>
          </a:p>
        </p:txBody>
      </p:sp>
      <p:sp>
        <p:nvSpPr>
          <p:cNvPr id="5" name="Footer Placeholder 4">
            <a:extLst>
              <a:ext uri="{FF2B5EF4-FFF2-40B4-BE49-F238E27FC236}">
                <a16:creationId xmlns:a16="http://schemas.microsoft.com/office/drawing/2014/main" id="{92972CFD-82A6-4E60-9FAC-3680A8275EE0}"/>
              </a:ext>
            </a:extLst>
          </p:cNvPr>
          <p:cNvSpPr>
            <a:spLocks noGrp="1"/>
          </p:cNvSpPr>
          <p:nvPr>
            <p:ph type="ftr" sz="quarter" idx="11"/>
          </p:nvPr>
        </p:nvSpPr>
        <p:spPr/>
        <p:txBody>
          <a:bodyPr numCol="1"/>
          <a:lstStyle/>
          <a:p>
            <a:endParaRPr lang="en-US"/>
          </a:p>
        </p:txBody>
      </p:sp>
      <p:sp>
        <p:nvSpPr>
          <p:cNvPr id="6" name="Slide Number Placeholder 5">
            <a:extLst>
              <a:ext uri="{FF2B5EF4-FFF2-40B4-BE49-F238E27FC236}">
                <a16:creationId xmlns:a16="http://schemas.microsoft.com/office/drawing/2014/main" id="{E35C1E37-CA26-4C91-BC94-19E402DAE734}"/>
              </a:ext>
            </a:extLst>
          </p:cNvPr>
          <p:cNvSpPr>
            <a:spLocks noGrp="1"/>
          </p:cNvSpPr>
          <p:nvPr>
            <p:ph type="sldNum" sz="quarter" idx="12"/>
          </p:nvPr>
        </p:nvSpPr>
        <p:spPr/>
        <p:txBody>
          <a:bodyPr numCol="1"/>
          <a:lstStyle/>
          <a:p>
            <a:fld id="{0686C32C-9D72-4B82-AE06-40FB0010D583}" type="slidenum">
              <a:rPr lang="en-US" smtClean="0"/>
              <a:t>‹#›</a:t>
            </a:fld>
            <a:endParaRPr lang="en-US"/>
          </a:p>
        </p:txBody>
      </p:sp>
    </p:spTree>
    <p:extLst>
      <p:ext uri="{BB962C8B-B14F-4D97-AF65-F5344CB8AC3E}">
        <p14:creationId xmlns:p14="http://schemas.microsoft.com/office/powerpoint/2010/main" val="899176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D90AE-3661-46FF-922D-ABDF43758B10}"/>
              </a:ext>
            </a:extLst>
          </p:cNvPr>
          <p:cNvSpPr>
            <a:spLocks noGrp="1"/>
          </p:cNvSpPr>
          <p:nvPr>
            <p:ph type="title"/>
          </p:nvPr>
        </p:nvSpPr>
        <p:spPr/>
        <p:txBody>
          <a:bodyPr numCol="1"/>
          <a:lstStyle/>
          <a:p>
            <a:r>
              <a:rPr lang="en-US"/>
              <a:t>Click to edit Master title style</a:t>
            </a:r>
          </a:p>
        </p:txBody>
      </p:sp>
      <p:sp>
        <p:nvSpPr>
          <p:cNvPr id="3" name="Content Placeholder 2">
            <a:extLst>
              <a:ext uri="{FF2B5EF4-FFF2-40B4-BE49-F238E27FC236}">
                <a16:creationId xmlns:a16="http://schemas.microsoft.com/office/drawing/2014/main" id="{24B7F269-6879-4ADA-9D67-9E61D80B230B}"/>
              </a:ext>
            </a:extLst>
          </p:cNvPr>
          <p:cNvSpPr>
            <a:spLocks noGrp="1"/>
          </p:cNvSpPr>
          <p:nvPr>
            <p:ph sz="half" idx="1"/>
          </p:nvPr>
        </p:nvSpPr>
        <p:spPr>
          <a:xfrm>
            <a:off x="838200" y="1825625"/>
            <a:ext cx="5181600" cy="4351338"/>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29A5392-70F7-40A0-9BEE-B9444E872E6F}"/>
              </a:ext>
            </a:extLst>
          </p:cNvPr>
          <p:cNvSpPr>
            <a:spLocks noGrp="1"/>
          </p:cNvSpPr>
          <p:nvPr>
            <p:ph sz="half" idx="2"/>
          </p:nvPr>
        </p:nvSpPr>
        <p:spPr>
          <a:xfrm>
            <a:off x="6172200" y="1825625"/>
            <a:ext cx="5181600" cy="4351338"/>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26528DA-CEFD-432F-AA8E-973376EC91FC}"/>
              </a:ext>
            </a:extLst>
          </p:cNvPr>
          <p:cNvSpPr>
            <a:spLocks noGrp="1"/>
          </p:cNvSpPr>
          <p:nvPr>
            <p:ph type="dt" sz="half" idx="10"/>
          </p:nvPr>
        </p:nvSpPr>
        <p:spPr/>
        <p:txBody>
          <a:bodyPr numCol="1"/>
          <a:lstStyle/>
          <a:p>
            <a:fld id="{8A3FEE21-E937-4C45-8E3F-E4D607BF6CD6}" type="datetimeFigureOut">
              <a:rPr lang="en-US" smtClean="0"/>
              <a:t>2/22/2021</a:t>
            </a:fld>
            <a:endParaRPr lang="en-US"/>
          </a:p>
        </p:txBody>
      </p:sp>
      <p:sp>
        <p:nvSpPr>
          <p:cNvPr id="6" name="Footer Placeholder 5">
            <a:extLst>
              <a:ext uri="{FF2B5EF4-FFF2-40B4-BE49-F238E27FC236}">
                <a16:creationId xmlns:a16="http://schemas.microsoft.com/office/drawing/2014/main" id="{DDF3101E-6DA9-4BB5-9C62-2B1B2744388D}"/>
              </a:ext>
            </a:extLst>
          </p:cNvPr>
          <p:cNvSpPr>
            <a:spLocks noGrp="1"/>
          </p:cNvSpPr>
          <p:nvPr>
            <p:ph type="ftr" sz="quarter" idx="11"/>
          </p:nvPr>
        </p:nvSpPr>
        <p:spPr/>
        <p:txBody>
          <a:bodyPr numCol="1"/>
          <a:lstStyle/>
          <a:p>
            <a:endParaRPr lang="en-US"/>
          </a:p>
        </p:txBody>
      </p:sp>
      <p:sp>
        <p:nvSpPr>
          <p:cNvPr id="7" name="Slide Number Placeholder 6">
            <a:extLst>
              <a:ext uri="{FF2B5EF4-FFF2-40B4-BE49-F238E27FC236}">
                <a16:creationId xmlns:a16="http://schemas.microsoft.com/office/drawing/2014/main" id="{5DB6AD3F-0FA4-4FCD-8CF4-4BDCE7465A37}"/>
              </a:ext>
            </a:extLst>
          </p:cNvPr>
          <p:cNvSpPr>
            <a:spLocks noGrp="1"/>
          </p:cNvSpPr>
          <p:nvPr>
            <p:ph type="sldNum" sz="quarter" idx="12"/>
          </p:nvPr>
        </p:nvSpPr>
        <p:spPr/>
        <p:txBody>
          <a:bodyPr numCol="1"/>
          <a:lstStyle/>
          <a:p>
            <a:fld id="{0686C32C-9D72-4B82-AE06-40FB0010D583}" type="slidenum">
              <a:rPr lang="en-US" smtClean="0"/>
              <a:t>‹#›</a:t>
            </a:fld>
            <a:endParaRPr lang="en-US"/>
          </a:p>
        </p:txBody>
      </p:sp>
    </p:spTree>
    <p:extLst>
      <p:ext uri="{BB962C8B-B14F-4D97-AF65-F5344CB8AC3E}">
        <p14:creationId xmlns:p14="http://schemas.microsoft.com/office/powerpoint/2010/main" val="3034623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B3579-C57E-4CAA-AE08-EB0A27A3F1BF}"/>
              </a:ext>
            </a:extLst>
          </p:cNvPr>
          <p:cNvSpPr>
            <a:spLocks noGrp="1"/>
          </p:cNvSpPr>
          <p:nvPr>
            <p:ph type="title"/>
          </p:nvPr>
        </p:nvSpPr>
        <p:spPr>
          <a:xfrm>
            <a:off x="839788" y="365125"/>
            <a:ext cx="10515600" cy="1325563"/>
          </a:xfrm>
        </p:spPr>
        <p:txBody>
          <a:bodyPr numCol="1"/>
          <a:lstStyle/>
          <a:p>
            <a:r>
              <a:rPr lang="en-US"/>
              <a:t>Click to edit Master title style</a:t>
            </a:r>
          </a:p>
        </p:txBody>
      </p:sp>
      <p:sp>
        <p:nvSpPr>
          <p:cNvPr id="3" name="Text Placeholder 2">
            <a:extLst>
              <a:ext uri="{FF2B5EF4-FFF2-40B4-BE49-F238E27FC236}">
                <a16:creationId xmlns:a16="http://schemas.microsoft.com/office/drawing/2014/main" id="{70EF1D69-90B6-45FB-94AB-78DB03F3AEE3}"/>
              </a:ext>
            </a:extLst>
          </p:cNvPr>
          <p:cNvSpPr>
            <a:spLocks noGrp="1"/>
          </p:cNvSpPr>
          <p:nvPr>
            <p:ph type="body" idx="1"/>
          </p:nvPr>
        </p:nvSpPr>
        <p:spPr>
          <a:xfrm>
            <a:off x="839788" y="1681163"/>
            <a:ext cx="5157787" cy="823912"/>
          </a:xfrm>
        </p:spPr>
        <p:txBody>
          <a:bodyPr numCol="1"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23ABE15-19F6-4503-9F69-560255ABA2F7}"/>
              </a:ext>
            </a:extLst>
          </p:cNvPr>
          <p:cNvSpPr>
            <a:spLocks noGrp="1"/>
          </p:cNvSpPr>
          <p:nvPr>
            <p:ph sz="half" idx="2"/>
          </p:nvPr>
        </p:nvSpPr>
        <p:spPr>
          <a:xfrm>
            <a:off x="839788" y="2505075"/>
            <a:ext cx="5157787" cy="3684588"/>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61814A9-0046-41AA-B0C8-B67727100260}"/>
              </a:ext>
            </a:extLst>
          </p:cNvPr>
          <p:cNvSpPr>
            <a:spLocks noGrp="1"/>
          </p:cNvSpPr>
          <p:nvPr>
            <p:ph type="body" sz="quarter" idx="3"/>
          </p:nvPr>
        </p:nvSpPr>
        <p:spPr>
          <a:xfrm>
            <a:off x="6172200" y="1681163"/>
            <a:ext cx="5183188" cy="823912"/>
          </a:xfrm>
        </p:spPr>
        <p:txBody>
          <a:bodyPr numCol="1"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0253427-75E0-4324-B2A0-9259E9FCCFF1}"/>
              </a:ext>
            </a:extLst>
          </p:cNvPr>
          <p:cNvSpPr>
            <a:spLocks noGrp="1"/>
          </p:cNvSpPr>
          <p:nvPr>
            <p:ph sz="quarter" idx="4"/>
          </p:nvPr>
        </p:nvSpPr>
        <p:spPr>
          <a:xfrm>
            <a:off x="6172200" y="2505075"/>
            <a:ext cx="5183188" cy="3684588"/>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D1802DE-660F-4CF9-9FB9-B17917E999B2}"/>
              </a:ext>
            </a:extLst>
          </p:cNvPr>
          <p:cNvSpPr>
            <a:spLocks noGrp="1"/>
          </p:cNvSpPr>
          <p:nvPr>
            <p:ph type="dt" sz="half" idx="10"/>
          </p:nvPr>
        </p:nvSpPr>
        <p:spPr/>
        <p:txBody>
          <a:bodyPr numCol="1"/>
          <a:lstStyle/>
          <a:p>
            <a:fld id="{8A3FEE21-E937-4C45-8E3F-E4D607BF6CD6}" type="datetimeFigureOut">
              <a:rPr lang="en-US" smtClean="0"/>
              <a:t>2/22/2021</a:t>
            </a:fld>
            <a:endParaRPr lang="en-US"/>
          </a:p>
        </p:txBody>
      </p:sp>
      <p:sp>
        <p:nvSpPr>
          <p:cNvPr id="8" name="Footer Placeholder 7">
            <a:extLst>
              <a:ext uri="{FF2B5EF4-FFF2-40B4-BE49-F238E27FC236}">
                <a16:creationId xmlns:a16="http://schemas.microsoft.com/office/drawing/2014/main" id="{89DEBBB8-E47D-430F-9694-B04E4DF2B478}"/>
              </a:ext>
            </a:extLst>
          </p:cNvPr>
          <p:cNvSpPr>
            <a:spLocks noGrp="1"/>
          </p:cNvSpPr>
          <p:nvPr>
            <p:ph type="ftr" sz="quarter" idx="11"/>
          </p:nvPr>
        </p:nvSpPr>
        <p:spPr/>
        <p:txBody>
          <a:bodyPr numCol="1"/>
          <a:lstStyle/>
          <a:p>
            <a:endParaRPr lang="en-US"/>
          </a:p>
        </p:txBody>
      </p:sp>
      <p:sp>
        <p:nvSpPr>
          <p:cNvPr id="9" name="Slide Number Placeholder 8">
            <a:extLst>
              <a:ext uri="{FF2B5EF4-FFF2-40B4-BE49-F238E27FC236}">
                <a16:creationId xmlns:a16="http://schemas.microsoft.com/office/drawing/2014/main" id="{D1DCDFF6-B435-4DE5-8E43-DA133CB9B272}"/>
              </a:ext>
            </a:extLst>
          </p:cNvPr>
          <p:cNvSpPr>
            <a:spLocks noGrp="1"/>
          </p:cNvSpPr>
          <p:nvPr>
            <p:ph type="sldNum" sz="quarter" idx="12"/>
          </p:nvPr>
        </p:nvSpPr>
        <p:spPr/>
        <p:txBody>
          <a:bodyPr numCol="1"/>
          <a:lstStyle/>
          <a:p>
            <a:fld id="{0686C32C-9D72-4B82-AE06-40FB0010D583}" type="slidenum">
              <a:rPr lang="en-US" smtClean="0"/>
              <a:t>‹#›</a:t>
            </a:fld>
            <a:endParaRPr lang="en-US"/>
          </a:p>
        </p:txBody>
      </p:sp>
    </p:spTree>
    <p:extLst>
      <p:ext uri="{BB962C8B-B14F-4D97-AF65-F5344CB8AC3E}">
        <p14:creationId xmlns:p14="http://schemas.microsoft.com/office/powerpoint/2010/main" val="2017271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4C802-82B9-430F-AF07-4FF6DC33FB11}"/>
              </a:ext>
            </a:extLst>
          </p:cNvPr>
          <p:cNvSpPr>
            <a:spLocks noGrp="1"/>
          </p:cNvSpPr>
          <p:nvPr>
            <p:ph type="title"/>
          </p:nvPr>
        </p:nvSpPr>
        <p:spPr/>
        <p:txBody>
          <a:bodyPr numCol="1"/>
          <a:lstStyle/>
          <a:p>
            <a:r>
              <a:rPr lang="en-US"/>
              <a:t>Click to edit Master title style</a:t>
            </a:r>
          </a:p>
        </p:txBody>
      </p:sp>
      <p:sp>
        <p:nvSpPr>
          <p:cNvPr id="3" name="Date Placeholder 2">
            <a:extLst>
              <a:ext uri="{FF2B5EF4-FFF2-40B4-BE49-F238E27FC236}">
                <a16:creationId xmlns:a16="http://schemas.microsoft.com/office/drawing/2014/main" id="{4A20E669-09D2-43F6-AB7B-3AF5C3460FD0}"/>
              </a:ext>
            </a:extLst>
          </p:cNvPr>
          <p:cNvSpPr>
            <a:spLocks noGrp="1"/>
          </p:cNvSpPr>
          <p:nvPr>
            <p:ph type="dt" sz="half" idx="10"/>
          </p:nvPr>
        </p:nvSpPr>
        <p:spPr/>
        <p:txBody>
          <a:bodyPr numCol="1"/>
          <a:lstStyle/>
          <a:p>
            <a:fld id="{8A3FEE21-E937-4C45-8E3F-E4D607BF6CD6}" type="datetimeFigureOut">
              <a:rPr lang="en-US" smtClean="0"/>
              <a:t>2/22/2021</a:t>
            </a:fld>
            <a:endParaRPr lang="en-US"/>
          </a:p>
        </p:txBody>
      </p:sp>
      <p:sp>
        <p:nvSpPr>
          <p:cNvPr id="4" name="Footer Placeholder 3">
            <a:extLst>
              <a:ext uri="{FF2B5EF4-FFF2-40B4-BE49-F238E27FC236}">
                <a16:creationId xmlns:a16="http://schemas.microsoft.com/office/drawing/2014/main" id="{E932034F-8122-4D3C-9EE0-617A3CB140F8}"/>
              </a:ext>
            </a:extLst>
          </p:cNvPr>
          <p:cNvSpPr>
            <a:spLocks noGrp="1"/>
          </p:cNvSpPr>
          <p:nvPr>
            <p:ph type="ftr" sz="quarter" idx="11"/>
          </p:nvPr>
        </p:nvSpPr>
        <p:spPr/>
        <p:txBody>
          <a:bodyPr numCol="1"/>
          <a:lstStyle/>
          <a:p>
            <a:endParaRPr lang="en-US"/>
          </a:p>
        </p:txBody>
      </p:sp>
      <p:sp>
        <p:nvSpPr>
          <p:cNvPr id="5" name="Slide Number Placeholder 4">
            <a:extLst>
              <a:ext uri="{FF2B5EF4-FFF2-40B4-BE49-F238E27FC236}">
                <a16:creationId xmlns:a16="http://schemas.microsoft.com/office/drawing/2014/main" id="{E6EE3B17-ABDA-424E-B102-D92D2E373311}"/>
              </a:ext>
            </a:extLst>
          </p:cNvPr>
          <p:cNvSpPr>
            <a:spLocks noGrp="1"/>
          </p:cNvSpPr>
          <p:nvPr>
            <p:ph type="sldNum" sz="quarter" idx="12"/>
          </p:nvPr>
        </p:nvSpPr>
        <p:spPr/>
        <p:txBody>
          <a:bodyPr numCol="1"/>
          <a:lstStyle/>
          <a:p>
            <a:fld id="{0686C32C-9D72-4B82-AE06-40FB0010D583}" type="slidenum">
              <a:rPr lang="en-US" smtClean="0"/>
              <a:t>‹#›</a:t>
            </a:fld>
            <a:endParaRPr lang="en-US"/>
          </a:p>
        </p:txBody>
      </p:sp>
    </p:spTree>
    <p:extLst>
      <p:ext uri="{BB962C8B-B14F-4D97-AF65-F5344CB8AC3E}">
        <p14:creationId xmlns:p14="http://schemas.microsoft.com/office/powerpoint/2010/main" val="61444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070F9B-27B6-443F-B7CA-4AA7FA889B52}"/>
              </a:ext>
            </a:extLst>
          </p:cNvPr>
          <p:cNvSpPr>
            <a:spLocks noGrp="1"/>
          </p:cNvSpPr>
          <p:nvPr>
            <p:ph type="dt" sz="half" idx="10"/>
          </p:nvPr>
        </p:nvSpPr>
        <p:spPr/>
        <p:txBody>
          <a:bodyPr numCol="1"/>
          <a:lstStyle/>
          <a:p>
            <a:fld id="{8A3FEE21-E937-4C45-8E3F-E4D607BF6CD6}" type="datetimeFigureOut">
              <a:rPr lang="en-US" smtClean="0"/>
              <a:t>2/22/2021</a:t>
            </a:fld>
            <a:endParaRPr lang="en-US"/>
          </a:p>
        </p:txBody>
      </p:sp>
      <p:sp>
        <p:nvSpPr>
          <p:cNvPr id="3" name="Footer Placeholder 2">
            <a:extLst>
              <a:ext uri="{FF2B5EF4-FFF2-40B4-BE49-F238E27FC236}">
                <a16:creationId xmlns:a16="http://schemas.microsoft.com/office/drawing/2014/main" id="{5E737043-2389-4029-A3C5-07CF5B37E4BB}"/>
              </a:ext>
            </a:extLst>
          </p:cNvPr>
          <p:cNvSpPr>
            <a:spLocks noGrp="1"/>
          </p:cNvSpPr>
          <p:nvPr>
            <p:ph type="ftr" sz="quarter" idx="11"/>
          </p:nvPr>
        </p:nvSpPr>
        <p:spPr/>
        <p:txBody>
          <a:bodyPr numCol="1"/>
          <a:lstStyle/>
          <a:p>
            <a:endParaRPr lang="en-US"/>
          </a:p>
        </p:txBody>
      </p:sp>
      <p:sp>
        <p:nvSpPr>
          <p:cNvPr id="4" name="Slide Number Placeholder 3">
            <a:extLst>
              <a:ext uri="{FF2B5EF4-FFF2-40B4-BE49-F238E27FC236}">
                <a16:creationId xmlns:a16="http://schemas.microsoft.com/office/drawing/2014/main" id="{B9FDFBE5-75A1-478E-A662-031990DD4C4C}"/>
              </a:ext>
            </a:extLst>
          </p:cNvPr>
          <p:cNvSpPr>
            <a:spLocks noGrp="1"/>
          </p:cNvSpPr>
          <p:nvPr>
            <p:ph type="sldNum" sz="quarter" idx="12"/>
          </p:nvPr>
        </p:nvSpPr>
        <p:spPr/>
        <p:txBody>
          <a:bodyPr numCol="1"/>
          <a:lstStyle/>
          <a:p>
            <a:fld id="{0686C32C-9D72-4B82-AE06-40FB0010D583}" type="slidenum">
              <a:rPr lang="en-US" smtClean="0"/>
              <a:t>‹#›</a:t>
            </a:fld>
            <a:endParaRPr lang="en-US"/>
          </a:p>
        </p:txBody>
      </p:sp>
    </p:spTree>
    <p:extLst>
      <p:ext uri="{BB962C8B-B14F-4D97-AF65-F5344CB8AC3E}">
        <p14:creationId xmlns:p14="http://schemas.microsoft.com/office/powerpoint/2010/main" val="1567640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4C8C0-3C08-4F40-B4CC-4CAACC3DCECD}"/>
              </a:ext>
            </a:extLst>
          </p:cNvPr>
          <p:cNvSpPr>
            <a:spLocks noGrp="1"/>
          </p:cNvSpPr>
          <p:nvPr>
            <p:ph type="title"/>
          </p:nvPr>
        </p:nvSpPr>
        <p:spPr>
          <a:xfrm>
            <a:off x="839788" y="457200"/>
            <a:ext cx="3932237" cy="1600200"/>
          </a:xfrm>
        </p:spPr>
        <p:txBody>
          <a:bodyPr numCol="1"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A038F9-DD32-4429-9398-92DA6F738803}"/>
              </a:ext>
            </a:extLst>
          </p:cNvPr>
          <p:cNvSpPr>
            <a:spLocks noGrp="1"/>
          </p:cNvSpPr>
          <p:nvPr>
            <p:ph idx="1"/>
          </p:nvPr>
        </p:nvSpPr>
        <p:spPr>
          <a:xfrm>
            <a:off x="5183188" y="987425"/>
            <a:ext cx="6172200" cy="4873625"/>
          </a:xfrm>
        </p:spPr>
        <p:txBody>
          <a:bodyPr numCol="1"/>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4061104-CDD8-4454-9187-784049A2F9EA}"/>
              </a:ext>
            </a:extLst>
          </p:cNvPr>
          <p:cNvSpPr>
            <a:spLocks noGrp="1"/>
          </p:cNvSpPr>
          <p:nvPr>
            <p:ph type="body" sz="half" idx="2"/>
          </p:nvPr>
        </p:nvSpPr>
        <p:spPr>
          <a:xfrm>
            <a:off x="839788" y="2057400"/>
            <a:ext cx="3932237" cy="3811588"/>
          </a:xfrm>
        </p:spPr>
        <p:txBody>
          <a:bodyPr numCol="1"/>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D227858-962C-47B3-B661-436602064850}"/>
              </a:ext>
            </a:extLst>
          </p:cNvPr>
          <p:cNvSpPr>
            <a:spLocks noGrp="1"/>
          </p:cNvSpPr>
          <p:nvPr>
            <p:ph type="dt" sz="half" idx="10"/>
          </p:nvPr>
        </p:nvSpPr>
        <p:spPr/>
        <p:txBody>
          <a:bodyPr numCol="1"/>
          <a:lstStyle/>
          <a:p>
            <a:fld id="{8A3FEE21-E937-4C45-8E3F-E4D607BF6CD6}" type="datetimeFigureOut">
              <a:rPr lang="en-US" smtClean="0"/>
              <a:t>2/22/2021</a:t>
            </a:fld>
            <a:endParaRPr lang="en-US"/>
          </a:p>
        </p:txBody>
      </p:sp>
      <p:sp>
        <p:nvSpPr>
          <p:cNvPr id="6" name="Footer Placeholder 5">
            <a:extLst>
              <a:ext uri="{FF2B5EF4-FFF2-40B4-BE49-F238E27FC236}">
                <a16:creationId xmlns:a16="http://schemas.microsoft.com/office/drawing/2014/main" id="{B7EDB0A0-7EEA-4508-8126-5316395547AE}"/>
              </a:ext>
            </a:extLst>
          </p:cNvPr>
          <p:cNvSpPr>
            <a:spLocks noGrp="1"/>
          </p:cNvSpPr>
          <p:nvPr>
            <p:ph type="ftr" sz="quarter" idx="11"/>
          </p:nvPr>
        </p:nvSpPr>
        <p:spPr/>
        <p:txBody>
          <a:bodyPr numCol="1"/>
          <a:lstStyle/>
          <a:p>
            <a:endParaRPr lang="en-US"/>
          </a:p>
        </p:txBody>
      </p:sp>
      <p:sp>
        <p:nvSpPr>
          <p:cNvPr id="7" name="Slide Number Placeholder 6">
            <a:extLst>
              <a:ext uri="{FF2B5EF4-FFF2-40B4-BE49-F238E27FC236}">
                <a16:creationId xmlns:a16="http://schemas.microsoft.com/office/drawing/2014/main" id="{D91EBA5E-D2E0-4970-BD47-4AF19F431C5C}"/>
              </a:ext>
            </a:extLst>
          </p:cNvPr>
          <p:cNvSpPr>
            <a:spLocks noGrp="1"/>
          </p:cNvSpPr>
          <p:nvPr>
            <p:ph type="sldNum" sz="quarter" idx="12"/>
          </p:nvPr>
        </p:nvSpPr>
        <p:spPr/>
        <p:txBody>
          <a:bodyPr numCol="1"/>
          <a:lstStyle/>
          <a:p>
            <a:fld id="{0686C32C-9D72-4B82-AE06-40FB0010D583}" type="slidenum">
              <a:rPr lang="en-US" smtClean="0"/>
              <a:t>‹#›</a:t>
            </a:fld>
            <a:endParaRPr lang="en-US"/>
          </a:p>
        </p:txBody>
      </p:sp>
    </p:spTree>
    <p:extLst>
      <p:ext uri="{BB962C8B-B14F-4D97-AF65-F5344CB8AC3E}">
        <p14:creationId xmlns:p14="http://schemas.microsoft.com/office/powerpoint/2010/main" val="4155185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A0DDF-7003-4C1A-BB44-664272A198DE}"/>
              </a:ext>
            </a:extLst>
          </p:cNvPr>
          <p:cNvSpPr>
            <a:spLocks noGrp="1"/>
          </p:cNvSpPr>
          <p:nvPr>
            <p:ph type="title"/>
          </p:nvPr>
        </p:nvSpPr>
        <p:spPr>
          <a:xfrm>
            <a:off x="839788" y="457200"/>
            <a:ext cx="3932237" cy="1600200"/>
          </a:xfrm>
        </p:spPr>
        <p:txBody>
          <a:bodyPr numCol="1"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59AFDAF-27B1-41D4-96EE-1D6D1809E261}"/>
              </a:ext>
            </a:extLst>
          </p:cNvPr>
          <p:cNvSpPr>
            <a:spLocks noGrp="1"/>
          </p:cNvSpPr>
          <p:nvPr>
            <p:ph type="pic" idx="1"/>
          </p:nvPr>
        </p:nvSpPr>
        <p:spPr>
          <a:xfrm>
            <a:off x="5183188" y="987425"/>
            <a:ext cx="6172200" cy="4873625"/>
          </a:xfrm>
        </p:spPr>
        <p:txBody>
          <a:bodyPr numCol="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113798E-E3BF-427A-93E2-A4CB842E90F0}"/>
              </a:ext>
            </a:extLst>
          </p:cNvPr>
          <p:cNvSpPr>
            <a:spLocks noGrp="1"/>
          </p:cNvSpPr>
          <p:nvPr>
            <p:ph type="body" sz="half" idx="2"/>
          </p:nvPr>
        </p:nvSpPr>
        <p:spPr>
          <a:xfrm>
            <a:off x="839788" y="2057400"/>
            <a:ext cx="3932237" cy="3811588"/>
          </a:xfrm>
        </p:spPr>
        <p:txBody>
          <a:bodyPr numCol="1"/>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7D8CE11-06D0-4C84-88D7-842A952C2D23}"/>
              </a:ext>
            </a:extLst>
          </p:cNvPr>
          <p:cNvSpPr>
            <a:spLocks noGrp="1"/>
          </p:cNvSpPr>
          <p:nvPr>
            <p:ph type="dt" sz="half" idx="10"/>
          </p:nvPr>
        </p:nvSpPr>
        <p:spPr/>
        <p:txBody>
          <a:bodyPr numCol="1"/>
          <a:lstStyle/>
          <a:p>
            <a:fld id="{8A3FEE21-E937-4C45-8E3F-E4D607BF6CD6}" type="datetimeFigureOut">
              <a:rPr lang="en-US" smtClean="0"/>
              <a:t>2/22/2021</a:t>
            </a:fld>
            <a:endParaRPr lang="en-US"/>
          </a:p>
        </p:txBody>
      </p:sp>
      <p:sp>
        <p:nvSpPr>
          <p:cNvPr id="6" name="Footer Placeholder 5">
            <a:extLst>
              <a:ext uri="{FF2B5EF4-FFF2-40B4-BE49-F238E27FC236}">
                <a16:creationId xmlns:a16="http://schemas.microsoft.com/office/drawing/2014/main" id="{F026E090-6FA5-4A71-A070-BD7C0FA49FF2}"/>
              </a:ext>
            </a:extLst>
          </p:cNvPr>
          <p:cNvSpPr>
            <a:spLocks noGrp="1"/>
          </p:cNvSpPr>
          <p:nvPr>
            <p:ph type="ftr" sz="quarter" idx="11"/>
          </p:nvPr>
        </p:nvSpPr>
        <p:spPr/>
        <p:txBody>
          <a:bodyPr numCol="1"/>
          <a:lstStyle/>
          <a:p>
            <a:endParaRPr lang="en-US"/>
          </a:p>
        </p:txBody>
      </p:sp>
      <p:sp>
        <p:nvSpPr>
          <p:cNvPr id="7" name="Slide Number Placeholder 6">
            <a:extLst>
              <a:ext uri="{FF2B5EF4-FFF2-40B4-BE49-F238E27FC236}">
                <a16:creationId xmlns:a16="http://schemas.microsoft.com/office/drawing/2014/main" id="{3E4F01E9-BA6C-4C44-976B-36BBE214EFF2}"/>
              </a:ext>
            </a:extLst>
          </p:cNvPr>
          <p:cNvSpPr>
            <a:spLocks noGrp="1"/>
          </p:cNvSpPr>
          <p:nvPr>
            <p:ph type="sldNum" sz="quarter" idx="12"/>
          </p:nvPr>
        </p:nvSpPr>
        <p:spPr/>
        <p:txBody>
          <a:bodyPr numCol="1"/>
          <a:lstStyle/>
          <a:p>
            <a:fld id="{0686C32C-9D72-4B82-AE06-40FB0010D583}" type="slidenum">
              <a:rPr lang="en-US" smtClean="0"/>
              <a:t>‹#›</a:t>
            </a:fld>
            <a:endParaRPr lang="en-US"/>
          </a:p>
        </p:txBody>
      </p:sp>
    </p:spTree>
    <p:extLst>
      <p:ext uri="{BB962C8B-B14F-4D97-AF65-F5344CB8AC3E}">
        <p14:creationId xmlns:p14="http://schemas.microsoft.com/office/powerpoint/2010/main" val="1277497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C6DC07-5C6F-43AF-978F-0F0AF8314292}"/>
              </a:ext>
            </a:extLst>
          </p:cNvPr>
          <p:cNvSpPr>
            <a:spLocks noGrp="1"/>
          </p:cNvSpPr>
          <p:nvPr>
            <p:ph type="title"/>
          </p:nvPr>
        </p:nvSpPr>
        <p:spPr>
          <a:xfrm>
            <a:off x="1244389" y="78301"/>
            <a:ext cx="10515600" cy="525463"/>
          </a:xfrm>
          <a:prstGeom prst="rect">
            <a:avLst/>
          </a:prstGeom>
        </p:spPr>
        <p:txBody>
          <a:bodyPr vert="horz" lIns="91440" tIns="45720" rIns="91440" bIns="45720" numCol="1"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4B28E598-D0A2-47D2-BE89-F4EA0A3D2BAA}"/>
              </a:ext>
            </a:extLst>
          </p:cNvPr>
          <p:cNvSpPr>
            <a:spLocks noGrp="1"/>
          </p:cNvSpPr>
          <p:nvPr>
            <p:ph type="body" idx="1"/>
          </p:nvPr>
        </p:nvSpPr>
        <p:spPr>
          <a:xfrm>
            <a:off x="685800" y="1119188"/>
            <a:ext cx="11320465" cy="5237162"/>
          </a:xfrm>
          <a:prstGeom prst="rect">
            <a:avLst/>
          </a:prstGeom>
        </p:spPr>
        <p:txBody>
          <a:bodyPr vert="horz" lIns="91440" tIns="45720" rIns="91440" bIns="45720" numCol="1"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2A1382D-D076-4FF0-AD6E-A6E4C421BFA8}"/>
              </a:ext>
            </a:extLst>
          </p:cNvPr>
          <p:cNvSpPr>
            <a:spLocks noGrp="1"/>
          </p:cNvSpPr>
          <p:nvPr>
            <p:ph type="dt" sz="half" idx="2"/>
          </p:nvPr>
        </p:nvSpPr>
        <p:spPr>
          <a:xfrm>
            <a:off x="838200" y="6356350"/>
            <a:ext cx="2743200" cy="365125"/>
          </a:xfrm>
          <a:prstGeom prst="rect">
            <a:avLst/>
          </a:prstGeom>
        </p:spPr>
        <p:txBody>
          <a:bodyPr vert="horz" lIns="91440" tIns="45720" rIns="91440" bIns="45720" numCol="1" rtlCol="0" anchor="ctr"/>
          <a:lstStyle>
            <a:lvl1pPr algn="l">
              <a:defRPr sz="1200">
                <a:solidFill>
                  <a:schemeClr val="tx1">
                    <a:tint val="75000"/>
                  </a:schemeClr>
                </a:solidFill>
              </a:defRPr>
            </a:lvl1pPr>
          </a:lstStyle>
          <a:p>
            <a:fld id="{8A3FEE21-E937-4C45-8E3F-E4D607BF6CD6}" type="datetimeFigureOut">
              <a:rPr lang="en-US" smtClean="0"/>
              <a:t>2/22/2021</a:t>
            </a:fld>
            <a:endParaRPr lang="en-US"/>
          </a:p>
        </p:txBody>
      </p:sp>
      <p:sp>
        <p:nvSpPr>
          <p:cNvPr id="5" name="Footer Placeholder 4">
            <a:extLst>
              <a:ext uri="{FF2B5EF4-FFF2-40B4-BE49-F238E27FC236}">
                <a16:creationId xmlns:a16="http://schemas.microsoft.com/office/drawing/2014/main" id="{F2F9047A-B6F8-4C3E-B8BF-24884C78A699}"/>
              </a:ext>
            </a:extLst>
          </p:cNvPr>
          <p:cNvSpPr>
            <a:spLocks noGrp="1"/>
          </p:cNvSpPr>
          <p:nvPr>
            <p:ph type="ftr" sz="quarter" idx="3"/>
          </p:nvPr>
        </p:nvSpPr>
        <p:spPr>
          <a:xfrm>
            <a:off x="4038600" y="6356350"/>
            <a:ext cx="4114800" cy="365125"/>
          </a:xfrm>
          <a:prstGeom prst="rect">
            <a:avLst/>
          </a:prstGeom>
        </p:spPr>
        <p:txBody>
          <a:bodyPr vert="horz" lIns="91440" tIns="45720" rIns="91440" bIns="45720" numCol="1"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0E5F2E0-67EC-4657-BD17-E180039DBF00}"/>
              </a:ext>
            </a:extLst>
          </p:cNvPr>
          <p:cNvSpPr>
            <a:spLocks noGrp="1"/>
          </p:cNvSpPr>
          <p:nvPr>
            <p:ph type="sldNum" sz="quarter" idx="4"/>
          </p:nvPr>
        </p:nvSpPr>
        <p:spPr>
          <a:xfrm>
            <a:off x="8610600" y="6356350"/>
            <a:ext cx="2743200" cy="365125"/>
          </a:xfrm>
          <a:prstGeom prst="rect">
            <a:avLst/>
          </a:prstGeom>
        </p:spPr>
        <p:txBody>
          <a:bodyPr vert="horz" lIns="91440" tIns="45720" rIns="91440" bIns="45720" numCol="1" rtlCol="0" anchor="ctr"/>
          <a:lstStyle>
            <a:lvl1pPr algn="r">
              <a:defRPr sz="1200">
                <a:solidFill>
                  <a:schemeClr val="tx1">
                    <a:tint val="75000"/>
                  </a:schemeClr>
                </a:solidFill>
              </a:defRPr>
            </a:lvl1pPr>
          </a:lstStyle>
          <a:p>
            <a:fld id="{0686C32C-9D72-4B82-AE06-40FB0010D583}" type="slidenum">
              <a:rPr lang="en-US" smtClean="0"/>
              <a:t>‹#›</a:t>
            </a:fld>
            <a:endParaRPr lang="en-US"/>
          </a:p>
        </p:txBody>
      </p:sp>
      <p:pic>
        <p:nvPicPr>
          <p:cNvPr id="1026" name="Picture 2" descr="http://www.northsouth.edu/newassets/images/nsu-photo/logo-4.png">
            <a:extLst>
              <a:ext uri="{FF2B5EF4-FFF2-40B4-BE49-F238E27FC236}">
                <a16:creationId xmlns:a16="http://schemas.microsoft.com/office/drawing/2014/main" id="{BC78909E-CBD6-46C2-8213-EF399003A3B7}"/>
              </a:ext>
            </a:extLst>
          </p:cNvPr>
          <p:cNvPicPr>
            <a:picLocks noChangeAspect="1" noChangeArrowheads="1"/>
          </p:cNvPicPr>
          <p:nvPr userDrawn="1"/>
        </p:nvPicPr>
        <p:blipFill>
          <a:blip r:embed="rId13" cstate="hqprint">
            <a:extLst>
              <a:ext uri="{28A0092B-C50C-407E-A947-70E740481C1C}">
                <a14:useLocalDpi xmlns:a14="http://schemas.microsoft.com/office/drawing/2010/main" val="0"/>
              </a:ext>
            </a:extLst>
          </a:blip>
          <a:srcRect/>
          <a:stretch>
            <a:fillRect/>
          </a:stretch>
        </p:blipFill>
        <p:spPr>
          <a:xfrm>
            <a:off x="1" y="0"/>
            <a:ext cx="495300" cy="396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5888467"/>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xStyles>
    <p:titleStyle>
      <a:lvl1pPr algn="ctr" defTabSz="914400" rtl="0" eaLnBrk="1" latinLnBrk="0" hangingPunct="1">
        <a:lnSpc>
          <a:spcPct val="90000"/>
        </a:lnSpc>
        <a:spcBef>
          <a:spcPct val="0"/>
        </a:spcBef>
        <a:buNone/>
        <a:defRPr sz="4400" b="1" kern="1200" cap="none" spc="0">
          <a:ln w="0"/>
          <a:solidFill>
            <a:srgbClr val="002060"/>
          </a:solidFill>
          <a:effectLst>
            <a:outerShdw blurRad="38100" dist="25400" dir="5400000" algn="ctr" rotWithShape="0">
              <a:srgbClr val="6E747A">
                <a:alpha val="43000"/>
              </a:srgbClr>
            </a:outerShdw>
          </a:effectLst>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B0F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B05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206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C0000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5810A-8FFF-4688-B886-2760516D3FEF}"/>
              </a:ext>
            </a:extLst>
          </p:cNvPr>
          <p:cNvSpPr>
            <a:spLocks noGrp="1"/>
          </p:cNvSpPr>
          <p:nvPr>
            <p:ph type="ctrTitle"/>
          </p:nvPr>
        </p:nvSpPr>
        <p:spPr>
          <a:xfrm>
            <a:off x="1524000" y="2245809"/>
            <a:ext cx="9144000" cy="1564716"/>
          </a:xfrm>
        </p:spPr>
        <p:txBody>
          <a:bodyPr numCol="1">
            <a:normAutofit/>
          </a:bodyPr>
          <a:lstStyle/>
          <a:p>
            <a:pPr algn="l"/>
            <a:r>
              <a:rPr lang="en-US" sz="4800" dirty="0"/>
              <a:t>CSE 465</a:t>
            </a:r>
            <a:br>
              <a:rPr lang="en-US" sz="4800" dirty="0"/>
            </a:br>
            <a:r>
              <a:rPr lang="en-US" sz="4800"/>
              <a:t>Lecture 3-4 </a:t>
            </a:r>
            <a:endParaRPr lang="en-US" sz="4800" dirty="0"/>
          </a:p>
        </p:txBody>
      </p:sp>
      <p:sp>
        <p:nvSpPr>
          <p:cNvPr id="3" name="Subtitle 2">
            <a:extLst>
              <a:ext uri="{FF2B5EF4-FFF2-40B4-BE49-F238E27FC236}">
                <a16:creationId xmlns:a16="http://schemas.microsoft.com/office/drawing/2014/main" id="{6FE02420-0B57-4C8C-9661-7D4661E7B635}"/>
              </a:ext>
            </a:extLst>
          </p:cNvPr>
          <p:cNvSpPr>
            <a:spLocks noGrp="1"/>
          </p:cNvSpPr>
          <p:nvPr>
            <p:ph type="subTitle" idx="1"/>
          </p:nvPr>
        </p:nvSpPr>
        <p:spPr>
          <a:xfrm>
            <a:off x="1524000" y="3947050"/>
            <a:ext cx="9144000" cy="572583"/>
          </a:xfrm>
        </p:spPr>
        <p:txBody>
          <a:bodyPr numCol="1">
            <a:normAutofit/>
          </a:bodyPr>
          <a:lstStyle/>
          <a:p>
            <a:pPr algn="l"/>
            <a:r>
              <a:rPr lang="en-US" sz="2000" dirty="0"/>
              <a:t>Deep Feed Forward Neural Networks</a:t>
            </a:r>
          </a:p>
        </p:txBody>
      </p:sp>
      <p:sp>
        <p:nvSpPr>
          <p:cNvPr id="8"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algn="ctr"/>
            <a:endParaRPr lang="en-US"/>
          </a:p>
        </p:txBody>
      </p:sp>
      <p:sp>
        <p:nvSpPr>
          <p:cNvPr id="10"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a:p>
        </p:txBody>
      </p:sp>
      <p:sp useBgFill="1">
        <p:nvSpPr>
          <p:cNvPr id="12" name="Freeform: Shape 11">
            <a:extLst>
              <a:ext uri="{FF2B5EF4-FFF2-40B4-BE49-F238E27FC236}">
                <a16:creationId xmlns:a16="http://schemas.microsoft.com/office/drawing/2014/main" id="{04DC2037-48A0-4F22-B9D4-8EAEBC780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algn="ctr"/>
            <a:endParaRPr lang="en-US" b="1"/>
          </a:p>
        </p:txBody>
      </p:sp>
      <p:sp>
        <p:nvSpPr>
          <p:cNvPr id="14"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algn="ctr"/>
            <a:endParaRPr lang="en-US"/>
          </a:p>
        </p:txBody>
      </p:sp>
      <p:sp>
        <p:nvSpPr>
          <p:cNvPr id="16"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a:p>
        </p:txBody>
      </p:sp>
    </p:spTree>
    <p:extLst>
      <p:ext uri="{BB962C8B-B14F-4D97-AF65-F5344CB8AC3E}">
        <p14:creationId xmlns:p14="http://schemas.microsoft.com/office/powerpoint/2010/main" val="20060436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Linear/Nonlinear data</a:t>
            </a:r>
          </a:p>
        </p:txBody>
      </p:sp>
      <p:sp>
        <p:nvSpPr>
          <p:cNvPr id="3" name="Content Placeholder 2"/>
          <p:cNvSpPr>
            <a:spLocks noGrp="1"/>
          </p:cNvSpPr>
          <p:nvPr>
            <p:ph idx="1"/>
          </p:nvPr>
        </p:nvSpPr>
        <p:spPr>
          <a:xfrm>
            <a:off x="590910" y="756878"/>
            <a:ext cx="11320465" cy="3099130"/>
          </a:xfrm>
        </p:spPr>
        <p:txBody>
          <a:bodyPr>
            <a:normAutofit lnSpcReduction="10000"/>
          </a:bodyPr>
          <a:lstStyle/>
          <a:p>
            <a:r>
              <a:rPr lang="en-US" i="1" dirty="0"/>
              <a:t>Linear datasets</a:t>
            </a:r>
            <a:r>
              <a:rPr lang="en-US" dirty="0"/>
              <a:t>—The data can be split with a single straight line</a:t>
            </a:r>
          </a:p>
          <a:p>
            <a:r>
              <a:rPr lang="en-US" i="1" dirty="0"/>
              <a:t>Nonlinear datasets</a:t>
            </a:r>
            <a:r>
              <a:rPr lang="en-US" dirty="0"/>
              <a:t>—The data cannot be split with a single straight line </a:t>
            </a:r>
          </a:p>
          <a:p>
            <a:r>
              <a:rPr lang="en-US" dirty="0"/>
              <a:t>We need more than one line to form a shape that splits the data</a:t>
            </a:r>
          </a:p>
          <a:p>
            <a:r>
              <a:rPr lang="en-US" dirty="0"/>
              <a:t>In the linear problem, the stars and dots can be easily classified by drawing a single straight line</a:t>
            </a:r>
          </a:p>
          <a:p>
            <a:r>
              <a:rPr lang="en-US" dirty="0"/>
              <a:t>In nonlinear data, a single line will not separate both shapes </a:t>
            </a:r>
            <a:br>
              <a:rPr lang="en-US" dirty="0"/>
            </a:br>
            <a:endParaRPr lang="en-US" dirty="0"/>
          </a:p>
        </p:txBody>
      </p:sp>
      <p:pic>
        <p:nvPicPr>
          <p:cNvPr id="4" name="Picture 3"/>
          <p:cNvPicPr>
            <a:picLocks noChangeAspect="1"/>
          </p:cNvPicPr>
          <p:nvPr/>
        </p:nvPicPr>
        <p:blipFill>
          <a:blip r:embed="rId2"/>
          <a:stretch>
            <a:fillRect/>
          </a:stretch>
        </p:blipFill>
        <p:spPr>
          <a:xfrm>
            <a:off x="3172005" y="3548512"/>
            <a:ext cx="5295900" cy="2952750"/>
          </a:xfrm>
          <a:prstGeom prst="rect">
            <a:avLst/>
          </a:prstGeom>
        </p:spPr>
      </p:pic>
    </p:spTree>
    <p:extLst>
      <p:ext uri="{BB962C8B-B14F-4D97-AF65-F5344CB8AC3E}">
        <p14:creationId xmlns:p14="http://schemas.microsoft.com/office/powerpoint/2010/main" val="1881254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Multiple perceptron</a:t>
            </a:r>
          </a:p>
        </p:txBody>
      </p:sp>
      <p:sp>
        <p:nvSpPr>
          <p:cNvPr id="3" name="Content Placeholder 2"/>
          <p:cNvSpPr>
            <a:spLocks noGrp="1"/>
          </p:cNvSpPr>
          <p:nvPr>
            <p:ph idx="1"/>
          </p:nvPr>
        </p:nvSpPr>
        <p:spPr>
          <a:xfrm>
            <a:off x="685801" y="1119188"/>
            <a:ext cx="5025814" cy="5237162"/>
          </a:xfrm>
        </p:spPr>
        <p:txBody>
          <a:bodyPr>
            <a:normAutofit lnSpcReduction="10000"/>
          </a:bodyPr>
          <a:lstStyle/>
          <a:p>
            <a:r>
              <a:rPr lang="en-US" dirty="0"/>
              <a:t>To split a nonlinear dataset, we need more than one line</a:t>
            </a:r>
          </a:p>
          <a:p>
            <a:r>
              <a:rPr lang="en-US" dirty="0"/>
              <a:t>Example of a small neural network that is used to model nonlinear data</a:t>
            </a:r>
          </a:p>
          <a:p>
            <a:r>
              <a:rPr lang="en-US" dirty="0"/>
              <a:t>In this network, we used three neurons stacked together in one layer called a </a:t>
            </a:r>
            <a:r>
              <a:rPr lang="en-US" i="1" dirty="0"/>
              <a:t>hidden layer</a:t>
            </a:r>
            <a:r>
              <a:rPr lang="en-US" dirty="0"/>
              <a:t>,</a:t>
            </a:r>
            <a:br>
              <a:rPr lang="en-US" dirty="0"/>
            </a:br>
            <a:r>
              <a:rPr lang="en-US" dirty="0"/>
              <a:t>so called because we don’t see the output of these layers during the training process </a:t>
            </a:r>
            <a:br>
              <a:rPr lang="en-US" dirty="0"/>
            </a:br>
            <a:br>
              <a:rPr lang="en-US" dirty="0"/>
            </a:br>
            <a:endParaRPr lang="en-US" dirty="0"/>
          </a:p>
        </p:txBody>
      </p:sp>
      <p:pic>
        <p:nvPicPr>
          <p:cNvPr id="4" name="Picture 3"/>
          <p:cNvPicPr>
            <a:picLocks noChangeAspect="1"/>
          </p:cNvPicPr>
          <p:nvPr/>
        </p:nvPicPr>
        <p:blipFill>
          <a:blip r:embed="rId2"/>
          <a:stretch>
            <a:fillRect/>
          </a:stretch>
        </p:blipFill>
        <p:spPr>
          <a:xfrm>
            <a:off x="5711614" y="1765449"/>
            <a:ext cx="6048375" cy="4086225"/>
          </a:xfrm>
          <a:prstGeom prst="rect">
            <a:avLst/>
          </a:prstGeom>
        </p:spPr>
      </p:pic>
    </p:spTree>
    <p:extLst>
      <p:ext uri="{BB962C8B-B14F-4D97-AF65-F5344CB8AC3E}">
        <p14:creationId xmlns:p14="http://schemas.microsoft.com/office/powerpoint/2010/main" val="22415887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Multi-layer perceptron</a:t>
            </a:r>
          </a:p>
        </p:txBody>
      </p:sp>
      <p:pic>
        <p:nvPicPr>
          <p:cNvPr id="4" name="Picture 3"/>
          <p:cNvPicPr>
            <a:picLocks noChangeAspect="1"/>
          </p:cNvPicPr>
          <p:nvPr/>
        </p:nvPicPr>
        <p:blipFill>
          <a:blip r:embed="rId2"/>
          <a:stretch>
            <a:fillRect/>
          </a:stretch>
        </p:blipFill>
        <p:spPr>
          <a:xfrm>
            <a:off x="348022" y="1347159"/>
            <a:ext cx="11306175" cy="5181600"/>
          </a:xfrm>
          <a:prstGeom prst="rect">
            <a:avLst/>
          </a:prstGeom>
        </p:spPr>
      </p:pic>
    </p:spTree>
    <p:extLst>
      <p:ext uri="{BB962C8B-B14F-4D97-AF65-F5344CB8AC3E}">
        <p14:creationId xmlns:p14="http://schemas.microsoft.com/office/powerpoint/2010/main" val="37955745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Main components of a Neural Network</a:t>
            </a:r>
          </a:p>
        </p:txBody>
      </p:sp>
      <p:sp>
        <p:nvSpPr>
          <p:cNvPr id="3" name="Content Placeholder 2"/>
          <p:cNvSpPr>
            <a:spLocks noGrp="1"/>
          </p:cNvSpPr>
          <p:nvPr>
            <p:ph idx="1"/>
          </p:nvPr>
        </p:nvSpPr>
        <p:spPr/>
        <p:txBody>
          <a:bodyPr>
            <a:normAutofit fontScale="92500" lnSpcReduction="20000"/>
          </a:bodyPr>
          <a:lstStyle/>
          <a:p>
            <a:r>
              <a:rPr lang="en-US" b="1" i="1" dirty="0"/>
              <a:t>Input layer</a:t>
            </a:r>
            <a:r>
              <a:rPr lang="en-US" dirty="0"/>
              <a:t>— Contains the feature vector</a:t>
            </a:r>
          </a:p>
          <a:p>
            <a:r>
              <a:rPr lang="en-US" b="1" i="1" dirty="0"/>
              <a:t>Hidden layers</a:t>
            </a:r>
            <a:r>
              <a:rPr lang="en-US" dirty="0"/>
              <a:t>—The neurons are stacked on top of each other in hidden layers</a:t>
            </a:r>
          </a:p>
          <a:p>
            <a:pPr lvl="1"/>
            <a:r>
              <a:rPr lang="en-US" dirty="0"/>
              <a:t>They are called “hidden” layers because we don’t see or control the input going into these layers or the output</a:t>
            </a:r>
          </a:p>
          <a:p>
            <a:pPr lvl="1"/>
            <a:r>
              <a:rPr lang="en-US" dirty="0"/>
              <a:t>All we do is feed the feature vector to the input layer and see the output coming out of the output layer</a:t>
            </a:r>
          </a:p>
          <a:p>
            <a:r>
              <a:rPr lang="en-US" b="1" i="1" dirty="0"/>
              <a:t>Weight connections (edges)</a:t>
            </a:r>
            <a:r>
              <a:rPr lang="en-US" dirty="0"/>
              <a:t>—Weights are assigned to each connection between the nodes to reflect the importance of their influence on the final output prediction </a:t>
            </a:r>
          </a:p>
          <a:p>
            <a:pPr lvl="1"/>
            <a:r>
              <a:rPr lang="en-US" dirty="0"/>
              <a:t>In graph network terms, these are called </a:t>
            </a:r>
            <a:r>
              <a:rPr lang="en-US" i="1" dirty="0"/>
              <a:t>edges </a:t>
            </a:r>
            <a:r>
              <a:rPr lang="en-US" dirty="0"/>
              <a:t>connecting the </a:t>
            </a:r>
            <a:r>
              <a:rPr lang="en-US" i="1" dirty="0"/>
              <a:t>nodes</a:t>
            </a:r>
          </a:p>
          <a:p>
            <a:r>
              <a:rPr lang="en-US" b="1" i="1" dirty="0"/>
              <a:t>Output layer </a:t>
            </a:r>
            <a:r>
              <a:rPr lang="en-US" dirty="0"/>
              <a:t>— We get the answer or prediction from our model from the output layer </a:t>
            </a:r>
          </a:p>
          <a:p>
            <a:pPr lvl="1"/>
            <a:r>
              <a:rPr lang="en-US" dirty="0"/>
              <a:t>Depending on the setup of the neural network, the final output </a:t>
            </a:r>
          </a:p>
          <a:p>
            <a:pPr lvl="2"/>
            <a:r>
              <a:rPr lang="en-US" dirty="0"/>
              <a:t>Could be a real-valued output (regression problem) or </a:t>
            </a:r>
          </a:p>
          <a:p>
            <a:pPr lvl="2"/>
            <a:r>
              <a:rPr lang="en-US" dirty="0"/>
              <a:t>A set of probabilities (classification problem) </a:t>
            </a:r>
            <a:br>
              <a:rPr lang="en-US" dirty="0"/>
            </a:br>
            <a:br>
              <a:rPr lang="en-US" dirty="0"/>
            </a:br>
            <a:endParaRPr lang="en-US" dirty="0"/>
          </a:p>
        </p:txBody>
      </p:sp>
    </p:spTree>
    <p:extLst>
      <p:ext uri="{BB962C8B-B14F-4D97-AF65-F5344CB8AC3E}">
        <p14:creationId xmlns:p14="http://schemas.microsoft.com/office/powerpoint/2010/main" val="4274531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Activation functions</a:t>
            </a:r>
          </a:p>
        </p:txBody>
      </p:sp>
      <p:sp>
        <p:nvSpPr>
          <p:cNvPr id="3" name="Content Placeholder 2"/>
          <p:cNvSpPr>
            <a:spLocks noGrp="1"/>
          </p:cNvSpPr>
          <p:nvPr>
            <p:ph idx="1"/>
          </p:nvPr>
        </p:nvSpPr>
        <p:spPr/>
        <p:txBody>
          <a:bodyPr/>
          <a:lstStyle/>
          <a:p>
            <a:r>
              <a:rPr lang="en-US" dirty="0"/>
              <a:t>Activation functions are sometimes referred to as </a:t>
            </a:r>
            <a:r>
              <a:rPr lang="en-US" i="1" dirty="0"/>
              <a:t>transfer functions </a:t>
            </a:r>
            <a:r>
              <a:rPr lang="en-US" dirty="0"/>
              <a:t>or </a:t>
            </a:r>
            <a:r>
              <a:rPr lang="en-US" i="1" dirty="0"/>
              <a:t>nonlinearities </a:t>
            </a:r>
            <a:r>
              <a:rPr lang="en-US" dirty="0"/>
              <a:t>because they transform the linear combination of a weighted sum into a nonlinear model</a:t>
            </a:r>
          </a:p>
          <a:p>
            <a:r>
              <a:rPr lang="en-US" dirty="0"/>
              <a:t>The purpose of the activation function is to introduce nonlinearity into the network </a:t>
            </a:r>
          </a:p>
          <a:p>
            <a:r>
              <a:rPr lang="en-US" dirty="0"/>
              <a:t>Without it, a multilayer perceptron will perform similarly to a single perceptron no matter how many layers we add</a:t>
            </a:r>
          </a:p>
          <a:p>
            <a:r>
              <a:rPr lang="en-US" dirty="0"/>
              <a:t>Activation functions are needed to restrict the output value to a certain finite value </a:t>
            </a:r>
            <a:br>
              <a:rPr lang="en-US" dirty="0"/>
            </a:br>
            <a:br>
              <a:rPr lang="en-US" dirty="0"/>
            </a:br>
            <a:endParaRPr lang="en-US" dirty="0"/>
          </a:p>
        </p:txBody>
      </p:sp>
    </p:spTree>
    <p:extLst>
      <p:ext uri="{BB962C8B-B14F-4D97-AF65-F5344CB8AC3E}">
        <p14:creationId xmlns:p14="http://schemas.microsoft.com/office/powerpoint/2010/main" val="8299090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Linear Activation Function</a:t>
            </a:r>
          </a:p>
        </p:txBody>
      </p:sp>
      <p:sp>
        <p:nvSpPr>
          <p:cNvPr id="3" name="Content Placeholder 2"/>
          <p:cNvSpPr>
            <a:spLocks noGrp="1"/>
          </p:cNvSpPr>
          <p:nvPr>
            <p:ph idx="1"/>
          </p:nvPr>
        </p:nvSpPr>
        <p:spPr>
          <a:xfrm>
            <a:off x="182880" y="1119188"/>
            <a:ext cx="7114032" cy="5237162"/>
          </a:xfrm>
        </p:spPr>
        <p:txBody>
          <a:bodyPr>
            <a:normAutofit/>
          </a:bodyPr>
          <a:lstStyle/>
          <a:p>
            <a:r>
              <a:rPr lang="en-US" dirty="0"/>
              <a:t>A </a:t>
            </a:r>
            <a:r>
              <a:rPr lang="en-US" i="1" dirty="0"/>
              <a:t>linear transfer function</a:t>
            </a:r>
            <a:r>
              <a:rPr lang="en-US" dirty="0"/>
              <a:t>, also called an </a:t>
            </a:r>
            <a:r>
              <a:rPr lang="en-US" i="1" dirty="0"/>
              <a:t>identity function</a:t>
            </a:r>
            <a:r>
              <a:rPr lang="en-US" dirty="0"/>
              <a:t>, indicates that the function passes a signal through unchanged</a:t>
            </a:r>
          </a:p>
          <a:p>
            <a:r>
              <a:rPr lang="en-US" dirty="0"/>
              <a:t>In practical terms, the output will be equal to the input, which means we don’t actually have an activation function</a:t>
            </a:r>
          </a:p>
          <a:p>
            <a:r>
              <a:rPr lang="en-US" dirty="0"/>
              <a:t>So no matter how many layers our neural network has, all it is doing is computing a linear activation function or, at most, scaling the weighted average coming in </a:t>
            </a:r>
            <a:br>
              <a:rPr lang="en-US" dirty="0"/>
            </a:br>
            <a:endParaRPr lang="en-US" dirty="0"/>
          </a:p>
        </p:txBody>
      </p:sp>
      <p:pic>
        <p:nvPicPr>
          <p:cNvPr id="4" name="Picture 3"/>
          <p:cNvPicPr>
            <a:picLocks noChangeAspect="1"/>
          </p:cNvPicPr>
          <p:nvPr/>
        </p:nvPicPr>
        <p:blipFill>
          <a:blip r:embed="rId2"/>
          <a:stretch>
            <a:fillRect/>
          </a:stretch>
        </p:blipFill>
        <p:spPr>
          <a:xfrm>
            <a:off x="7296912" y="1119188"/>
            <a:ext cx="4694702" cy="4738442"/>
          </a:xfrm>
          <a:prstGeom prst="rect">
            <a:avLst/>
          </a:prstGeom>
        </p:spPr>
      </p:pic>
    </p:spTree>
    <p:extLst>
      <p:ext uri="{BB962C8B-B14F-4D97-AF65-F5344CB8AC3E}">
        <p14:creationId xmlns:p14="http://schemas.microsoft.com/office/powerpoint/2010/main" val="30513128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Step Activation Function</a:t>
            </a:r>
          </a:p>
        </p:txBody>
      </p:sp>
      <p:sp>
        <p:nvSpPr>
          <p:cNvPr id="3" name="Content Placeholder 2"/>
          <p:cNvSpPr>
            <a:spLocks noGrp="1"/>
          </p:cNvSpPr>
          <p:nvPr>
            <p:ph idx="1"/>
          </p:nvPr>
        </p:nvSpPr>
        <p:spPr>
          <a:xfrm>
            <a:off x="109728" y="1119188"/>
            <a:ext cx="6768084" cy="5237162"/>
          </a:xfrm>
        </p:spPr>
        <p:txBody>
          <a:bodyPr/>
          <a:lstStyle/>
          <a:p>
            <a:r>
              <a:rPr lang="en-US" dirty="0"/>
              <a:t>The </a:t>
            </a:r>
            <a:r>
              <a:rPr lang="en-US" i="1" dirty="0"/>
              <a:t>step function </a:t>
            </a:r>
            <a:r>
              <a:rPr lang="en-US" dirty="0"/>
              <a:t>produces a binary output</a:t>
            </a:r>
          </a:p>
          <a:p>
            <a:r>
              <a:rPr lang="en-US" dirty="0"/>
              <a:t>It basically says that </a:t>
            </a:r>
          </a:p>
          <a:p>
            <a:pPr lvl="1"/>
            <a:r>
              <a:rPr lang="en-US" dirty="0"/>
              <a:t>If the input </a:t>
            </a:r>
            <a:r>
              <a:rPr lang="en-US" i="1" dirty="0"/>
              <a:t>x </a:t>
            </a:r>
            <a:r>
              <a:rPr lang="en-US" dirty="0"/>
              <a:t>&gt; 0, it fires (output </a:t>
            </a:r>
            <a:r>
              <a:rPr lang="en-US" i="1" dirty="0"/>
              <a:t>y </a:t>
            </a:r>
            <a:r>
              <a:rPr lang="en-US" dirty="0"/>
              <a:t>= 1)</a:t>
            </a:r>
          </a:p>
          <a:p>
            <a:pPr lvl="1"/>
            <a:r>
              <a:rPr lang="en-US" dirty="0"/>
              <a:t>Else (input &lt; 0), it doesn’t fire (output </a:t>
            </a:r>
            <a:r>
              <a:rPr lang="en-US" i="1" dirty="0"/>
              <a:t>y </a:t>
            </a:r>
            <a:r>
              <a:rPr lang="en-US" dirty="0"/>
              <a:t>= 0)</a:t>
            </a:r>
          </a:p>
          <a:p>
            <a:r>
              <a:rPr lang="en-US" dirty="0"/>
              <a:t>It is mainly used in binary classification problems like true or false, spam or not spam, and pass or fail </a:t>
            </a:r>
            <a:br>
              <a:rPr lang="en-US" dirty="0"/>
            </a:br>
            <a:endParaRPr lang="en-US" dirty="0"/>
          </a:p>
        </p:txBody>
      </p:sp>
      <p:pic>
        <p:nvPicPr>
          <p:cNvPr id="5" name="Picture 4"/>
          <p:cNvPicPr>
            <a:picLocks noChangeAspect="1"/>
          </p:cNvPicPr>
          <p:nvPr/>
        </p:nvPicPr>
        <p:blipFill>
          <a:blip r:embed="rId2"/>
          <a:stretch>
            <a:fillRect/>
          </a:stretch>
        </p:blipFill>
        <p:spPr>
          <a:xfrm>
            <a:off x="6877812" y="816705"/>
            <a:ext cx="5314188" cy="3604990"/>
          </a:xfrm>
          <a:prstGeom prst="rect">
            <a:avLst/>
          </a:prstGeom>
        </p:spPr>
      </p:pic>
      <p:pic>
        <p:nvPicPr>
          <p:cNvPr id="6" name="Picture 5"/>
          <p:cNvPicPr>
            <a:picLocks noChangeAspect="1"/>
          </p:cNvPicPr>
          <p:nvPr/>
        </p:nvPicPr>
        <p:blipFill>
          <a:blip r:embed="rId3"/>
          <a:stretch>
            <a:fillRect/>
          </a:stretch>
        </p:blipFill>
        <p:spPr>
          <a:xfrm>
            <a:off x="8068056" y="4784185"/>
            <a:ext cx="2933700" cy="1209675"/>
          </a:xfrm>
          <a:prstGeom prst="rect">
            <a:avLst/>
          </a:prstGeom>
        </p:spPr>
      </p:pic>
    </p:spTree>
    <p:extLst>
      <p:ext uri="{BB962C8B-B14F-4D97-AF65-F5344CB8AC3E}">
        <p14:creationId xmlns:p14="http://schemas.microsoft.com/office/powerpoint/2010/main" val="7664239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Sigmoid/Logistic Activation Function</a:t>
            </a:r>
          </a:p>
        </p:txBody>
      </p:sp>
      <p:sp>
        <p:nvSpPr>
          <p:cNvPr id="3" name="Content Placeholder 2"/>
          <p:cNvSpPr>
            <a:spLocks noGrp="1"/>
          </p:cNvSpPr>
          <p:nvPr>
            <p:ph idx="1"/>
          </p:nvPr>
        </p:nvSpPr>
        <p:spPr>
          <a:xfrm>
            <a:off x="265176" y="1119188"/>
            <a:ext cx="7008972" cy="5237162"/>
          </a:xfrm>
        </p:spPr>
        <p:txBody>
          <a:bodyPr>
            <a:normAutofit lnSpcReduction="10000"/>
          </a:bodyPr>
          <a:lstStyle/>
          <a:p>
            <a:r>
              <a:rPr lang="en-US" dirty="0"/>
              <a:t>This is one of the most common activation functions</a:t>
            </a:r>
          </a:p>
          <a:p>
            <a:r>
              <a:rPr lang="en-US" dirty="0"/>
              <a:t>It is often used in binary classifiers to predict the </a:t>
            </a:r>
            <a:r>
              <a:rPr lang="en-US" i="1" dirty="0"/>
              <a:t>probability </a:t>
            </a:r>
            <a:r>
              <a:rPr lang="en-US" dirty="0"/>
              <a:t>of a class when we have two classes</a:t>
            </a:r>
          </a:p>
          <a:p>
            <a:r>
              <a:rPr lang="en-US" dirty="0"/>
              <a:t>Sigmoid or logistic functions convert infinite</a:t>
            </a:r>
            <a:br>
              <a:rPr lang="en-US" dirty="0"/>
            </a:br>
            <a:r>
              <a:rPr lang="en-US" dirty="0"/>
              <a:t>continuous variables (range between –∞ to +∞) into simple probabilities between 0</a:t>
            </a:r>
            <a:br>
              <a:rPr lang="en-US" dirty="0"/>
            </a:br>
            <a:r>
              <a:rPr lang="en-US" dirty="0"/>
              <a:t>and 1 </a:t>
            </a:r>
          </a:p>
          <a:p>
            <a:r>
              <a:rPr lang="en-US" dirty="0"/>
              <a:t>It is also called the </a:t>
            </a:r>
            <a:r>
              <a:rPr lang="en-US" i="1" dirty="0"/>
              <a:t>S-shape curve </a:t>
            </a:r>
            <a:r>
              <a:rPr lang="en-US" dirty="0"/>
              <a:t>because when plotted in a graph, it produces an S-shaped curve. </a:t>
            </a:r>
            <a:br>
              <a:rPr lang="en-US" dirty="0"/>
            </a:br>
            <a:endParaRPr lang="en-US" dirty="0"/>
          </a:p>
        </p:txBody>
      </p:sp>
      <p:pic>
        <p:nvPicPr>
          <p:cNvPr id="4" name="Picture 3"/>
          <p:cNvPicPr>
            <a:picLocks noChangeAspect="1"/>
          </p:cNvPicPr>
          <p:nvPr/>
        </p:nvPicPr>
        <p:blipFill>
          <a:blip r:embed="rId2"/>
          <a:stretch>
            <a:fillRect/>
          </a:stretch>
        </p:blipFill>
        <p:spPr>
          <a:xfrm>
            <a:off x="7374732" y="927164"/>
            <a:ext cx="4485841" cy="3613594"/>
          </a:xfrm>
          <a:prstGeom prst="rect">
            <a:avLst/>
          </a:prstGeom>
        </p:spPr>
      </p:pic>
      <p:pic>
        <p:nvPicPr>
          <p:cNvPr id="5" name="Picture 4"/>
          <p:cNvPicPr>
            <a:picLocks noChangeAspect="1"/>
          </p:cNvPicPr>
          <p:nvPr/>
        </p:nvPicPr>
        <p:blipFill>
          <a:blip r:embed="rId3"/>
          <a:stretch>
            <a:fillRect/>
          </a:stretch>
        </p:blipFill>
        <p:spPr>
          <a:xfrm>
            <a:off x="8756142" y="4864158"/>
            <a:ext cx="1866900" cy="990600"/>
          </a:xfrm>
          <a:prstGeom prst="rect">
            <a:avLst/>
          </a:prstGeom>
        </p:spPr>
      </p:pic>
    </p:spTree>
    <p:extLst>
      <p:ext uri="{BB962C8B-B14F-4D97-AF65-F5344CB8AC3E}">
        <p14:creationId xmlns:p14="http://schemas.microsoft.com/office/powerpoint/2010/main" val="26354410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Hyperbolic Tangent (</a:t>
            </a:r>
            <a:r>
              <a:rPr lang="en-US" dirty="0" err="1"/>
              <a:t>tanh</a:t>
            </a:r>
            <a:r>
              <a:rPr lang="en-US" dirty="0"/>
              <a:t>) Activation Function</a:t>
            </a:r>
          </a:p>
        </p:txBody>
      </p:sp>
      <p:sp>
        <p:nvSpPr>
          <p:cNvPr id="3" name="Content Placeholder 2"/>
          <p:cNvSpPr>
            <a:spLocks noGrp="1"/>
          </p:cNvSpPr>
          <p:nvPr>
            <p:ph idx="1"/>
          </p:nvPr>
        </p:nvSpPr>
        <p:spPr/>
        <p:txBody>
          <a:bodyPr>
            <a:normAutofit lnSpcReduction="10000"/>
          </a:bodyPr>
          <a:lstStyle/>
          <a:p>
            <a:r>
              <a:rPr lang="en-US" dirty="0"/>
              <a:t>The hyperbolic tangent function is a shifted version of the sigmoid version</a:t>
            </a:r>
          </a:p>
          <a:p>
            <a:r>
              <a:rPr lang="en-US" dirty="0"/>
              <a:t>Instead of squeezing the signal values between 0 and 1, </a:t>
            </a:r>
            <a:r>
              <a:rPr lang="en-US" dirty="0" err="1"/>
              <a:t>tanh</a:t>
            </a:r>
            <a:r>
              <a:rPr lang="en-US" dirty="0"/>
              <a:t> squishes all values to the range –1 to 1</a:t>
            </a:r>
          </a:p>
          <a:p>
            <a:r>
              <a:rPr lang="en-US" dirty="0" err="1"/>
              <a:t>Tanh</a:t>
            </a:r>
            <a:r>
              <a:rPr lang="en-US" dirty="0"/>
              <a:t> almost always works better than the sigmoid function in hidden layers because it has the effect of centering your data so that the mean of the data is close to zero rather than 0.5, which makes learning for the next layer a little bit easier</a:t>
            </a:r>
          </a:p>
          <a:p>
            <a:r>
              <a:rPr lang="en-US" dirty="0"/>
              <a:t>One of the downsides of both sigmoid and </a:t>
            </a:r>
            <a:r>
              <a:rPr lang="en-US" dirty="0" err="1"/>
              <a:t>tanh</a:t>
            </a:r>
            <a:r>
              <a:rPr lang="en-US" dirty="0"/>
              <a:t> functions is that if (</a:t>
            </a:r>
            <a:r>
              <a:rPr lang="en-US" i="1" dirty="0"/>
              <a:t>z</a:t>
            </a:r>
            <a:r>
              <a:rPr lang="en-US" dirty="0"/>
              <a:t>) is very large or very small</a:t>
            </a:r>
          </a:p>
          <a:p>
            <a:pPr lvl="1"/>
            <a:r>
              <a:rPr lang="en-US" dirty="0"/>
              <a:t>Then the gradient (or derivative or slope) of this function becomes very small (close to zero), which will slow down gradient descent </a:t>
            </a:r>
            <a:br>
              <a:rPr lang="en-US" dirty="0"/>
            </a:br>
            <a:r>
              <a:rPr lang="en-US" dirty="0"/>
              <a:t> </a:t>
            </a:r>
            <a:br>
              <a:rPr lang="en-US" dirty="0"/>
            </a:br>
            <a:endParaRPr lang="en-US" dirty="0"/>
          </a:p>
        </p:txBody>
      </p:sp>
    </p:spTree>
    <p:extLst>
      <p:ext uri="{BB962C8B-B14F-4D97-AF65-F5344CB8AC3E}">
        <p14:creationId xmlns:p14="http://schemas.microsoft.com/office/powerpoint/2010/main" val="37448890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Hyperbolic Tangent (</a:t>
            </a:r>
            <a:r>
              <a:rPr lang="en-US" dirty="0" err="1"/>
              <a:t>tanh</a:t>
            </a:r>
            <a:r>
              <a:rPr lang="en-US" dirty="0"/>
              <a:t>) Activation Function</a:t>
            </a:r>
          </a:p>
        </p:txBody>
      </p:sp>
      <p:pic>
        <p:nvPicPr>
          <p:cNvPr id="4" name="Picture 3"/>
          <p:cNvPicPr>
            <a:picLocks noChangeAspect="1"/>
          </p:cNvPicPr>
          <p:nvPr/>
        </p:nvPicPr>
        <p:blipFill>
          <a:blip r:embed="rId2"/>
          <a:stretch>
            <a:fillRect/>
          </a:stretch>
        </p:blipFill>
        <p:spPr>
          <a:xfrm>
            <a:off x="583692" y="1878711"/>
            <a:ext cx="3581400" cy="704850"/>
          </a:xfrm>
          <a:prstGeom prst="rect">
            <a:avLst/>
          </a:prstGeom>
        </p:spPr>
      </p:pic>
      <p:pic>
        <p:nvPicPr>
          <p:cNvPr id="5" name="Picture 4"/>
          <p:cNvPicPr>
            <a:picLocks noChangeAspect="1"/>
          </p:cNvPicPr>
          <p:nvPr/>
        </p:nvPicPr>
        <p:blipFill>
          <a:blip r:embed="rId3"/>
          <a:stretch>
            <a:fillRect/>
          </a:stretch>
        </p:blipFill>
        <p:spPr>
          <a:xfrm>
            <a:off x="4680204" y="1479994"/>
            <a:ext cx="6781800" cy="4867275"/>
          </a:xfrm>
          <a:prstGeom prst="rect">
            <a:avLst/>
          </a:prstGeom>
        </p:spPr>
      </p:pic>
    </p:spTree>
    <p:extLst>
      <p:ext uri="{BB962C8B-B14F-4D97-AF65-F5344CB8AC3E}">
        <p14:creationId xmlns:p14="http://schemas.microsoft.com/office/powerpoint/2010/main" val="175782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ACE48-905D-4938-A566-8184F5967B97}"/>
              </a:ext>
            </a:extLst>
          </p:cNvPr>
          <p:cNvSpPr>
            <a:spLocks noGrp="1"/>
          </p:cNvSpPr>
          <p:nvPr>
            <p:ph type="title"/>
          </p:nvPr>
        </p:nvSpPr>
        <p:spPr/>
        <p:txBody>
          <a:bodyPr>
            <a:normAutofit fontScale="90000"/>
          </a:bodyPr>
          <a:lstStyle/>
          <a:p>
            <a:r>
              <a:rPr lang="en-US" dirty="0"/>
              <a:t>Artificial Neural Network (ANN)</a:t>
            </a:r>
          </a:p>
        </p:txBody>
      </p:sp>
      <p:pic>
        <p:nvPicPr>
          <p:cNvPr id="5" name="Picture 4">
            <a:extLst>
              <a:ext uri="{FF2B5EF4-FFF2-40B4-BE49-F238E27FC236}">
                <a16:creationId xmlns:a16="http://schemas.microsoft.com/office/drawing/2014/main" id="{9DE92098-2F5A-4F6A-AA07-D12090EBD748}"/>
              </a:ext>
            </a:extLst>
          </p:cNvPr>
          <p:cNvPicPr>
            <a:picLocks noChangeAspect="1"/>
          </p:cNvPicPr>
          <p:nvPr/>
        </p:nvPicPr>
        <p:blipFill>
          <a:blip r:embed="rId2"/>
          <a:stretch>
            <a:fillRect/>
          </a:stretch>
        </p:blipFill>
        <p:spPr>
          <a:xfrm>
            <a:off x="1196789" y="1201506"/>
            <a:ext cx="9197788" cy="4454988"/>
          </a:xfrm>
          <a:prstGeom prst="rect">
            <a:avLst/>
          </a:prstGeom>
        </p:spPr>
      </p:pic>
    </p:spTree>
    <p:extLst>
      <p:ext uri="{BB962C8B-B14F-4D97-AF65-F5344CB8AC3E}">
        <p14:creationId xmlns:p14="http://schemas.microsoft.com/office/powerpoint/2010/main" val="2892957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Rectified Linear (</a:t>
            </a:r>
            <a:r>
              <a:rPr lang="en-US" dirty="0" err="1"/>
              <a:t>ReLU</a:t>
            </a:r>
            <a:r>
              <a:rPr lang="en-US" dirty="0"/>
              <a:t>) Activation Function</a:t>
            </a:r>
          </a:p>
        </p:txBody>
      </p:sp>
      <p:sp>
        <p:nvSpPr>
          <p:cNvPr id="3" name="Content Placeholder 2"/>
          <p:cNvSpPr>
            <a:spLocks noGrp="1"/>
          </p:cNvSpPr>
          <p:nvPr>
            <p:ph idx="1"/>
          </p:nvPr>
        </p:nvSpPr>
        <p:spPr>
          <a:xfrm>
            <a:off x="182880" y="1119188"/>
            <a:ext cx="7607808" cy="5237162"/>
          </a:xfrm>
        </p:spPr>
        <p:txBody>
          <a:bodyPr>
            <a:normAutofit/>
          </a:bodyPr>
          <a:lstStyle/>
          <a:p>
            <a:r>
              <a:rPr lang="en-US" dirty="0"/>
              <a:t>The rectified linear unit (</a:t>
            </a:r>
            <a:r>
              <a:rPr lang="en-US" dirty="0" err="1"/>
              <a:t>ReLU</a:t>
            </a:r>
            <a:r>
              <a:rPr lang="en-US" dirty="0"/>
              <a:t>) activation function activates a node only if the input is above zero</a:t>
            </a:r>
          </a:p>
          <a:p>
            <a:pPr lvl="1"/>
            <a:r>
              <a:rPr lang="en-US" dirty="0"/>
              <a:t>If the input is below zero, the output is always zero</a:t>
            </a:r>
          </a:p>
          <a:p>
            <a:pPr lvl="1"/>
            <a:r>
              <a:rPr lang="en-US" dirty="0"/>
              <a:t>But when the input is higher than zero, it has a linear relationship with the output variable </a:t>
            </a:r>
          </a:p>
          <a:p>
            <a:r>
              <a:rPr lang="en-US" dirty="0" err="1"/>
              <a:t>ReLU</a:t>
            </a:r>
            <a:r>
              <a:rPr lang="en-US" dirty="0"/>
              <a:t> is considered the state-of-the-art activation function because it works well in many different situations, and it tends to train better than sigmoid and </a:t>
            </a:r>
            <a:r>
              <a:rPr lang="en-US" dirty="0" err="1"/>
              <a:t>tanh</a:t>
            </a:r>
            <a:r>
              <a:rPr lang="en-US" dirty="0"/>
              <a:t> in hidden layers </a:t>
            </a:r>
            <a:br>
              <a:rPr lang="en-US" dirty="0"/>
            </a:br>
            <a:br>
              <a:rPr lang="en-US" dirty="0"/>
            </a:br>
            <a:endParaRPr lang="en-US" dirty="0"/>
          </a:p>
        </p:txBody>
      </p:sp>
      <p:pic>
        <p:nvPicPr>
          <p:cNvPr id="4" name="Picture 3"/>
          <p:cNvPicPr>
            <a:picLocks noChangeAspect="1"/>
          </p:cNvPicPr>
          <p:nvPr/>
        </p:nvPicPr>
        <p:blipFill>
          <a:blip r:embed="rId2"/>
          <a:stretch>
            <a:fillRect/>
          </a:stretch>
        </p:blipFill>
        <p:spPr>
          <a:xfrm>
            <a:off x="7975896" y="1054551"/>
            <a:ext cx="3784093" cy="2875273"/>
          </a:xfrm>
          <a:prstGeom prst="rect">
            <a:avLst/>
          </a:prstGeom>
        </p:spPr>
      </p:pic>
      <p:pic>
        <p:nvPicPr>
          <p:cNvPr id="5" name="Picture 4"/>
          <p:cNvPicPr>
            <a:picLocks noChangeAspect="1"/>
          </p:cNvPicPr>
          <p:nvPr/>
        </p:nvPicPr>
        <p:blipFill>
          <a:blip r:embed="rId3"/>
          <a:stretch>
            <a:fillRect/>
          </a:stretch>
        </p:blipFill>
        <p:spPr>
          <a:xfrm>
            <a:off x="8709088" y="4380611"/>
            <a:ext cx="2162175" cy="1219200"/>
          </a:xfrm>
          <a:prstGeom prst="rect">
            <a:avLst/>
          </a:prstGeom>
        </p:spPr>
      </p:pic>
    </p:spTree>
    <p:extLst>
      <p:ext uri="{BB962C8B-B14F-4D97-AF65-F5344CB8AC3E}">
        <p14:creationId xmlns:p14="http://schemas.microsoft.com/office/powerpoint/2010/main" val="7643433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Leaky </a:t>
            </a:r>
            <a:r>
              <a:rPr lang="en-US" dirty="0" err="1"/>
              <a:t>ReLU</a:t>
            </a:r>
            <a:r>
              <a:rPr lang="en-US" dirty="0"/>
              <a:t> Activation Function</a:t>
            </a:r>
          </a:p>
        </p:txBody>
      </p:sp>
      <p:sp>
        <p:nvSpPr>
          <p:cNvPr id="3" name="Content Placeholder 2"/>
          <p:cNvSpPr>
            <a:spLocks noGrp="1"/>
          </p:cNvSpPr>
          <p:nvPr>
            <p:ph idx="1"/>
          </p:nvPr>
        </p:nvSpPr>
        <p:spPr>
          <a:xfrm>
            <a:off x="283464" y="1119188"/>
            <a:ext cx="6931153" cy="5237162"/>
          </a:xfrm>
        </p:spPr>
        <p:txBody>
          <a:bodyPr/>
          <a:lstStyle/>
          <a:p>
            <a:r>
              <a:rPr lang="en-US" dirty="0"/>
              <a:t>One disadvantage of </a:t>
            </a:r>
            <a:r>
              <a:rPr lang="en-US" dirty="0" err="1"/>
              <a:t>ReLU</a:t>
            </a:r>
            <a:r>
              <a:rPr lang="en-US" dirty="0"/>
              <a:t> activation is that the derivative is equal to zero when (</a:t>
            </a:r>
            <a:r>
              <a:rPr lang="en-US" i="1" dirty="0"/>
              <a:t>x</a:t>
            </a:r>
            <a:r>
              <a:rPr lang="en-US" dirty="0"/>
              <a:t>) is negative</a:t>
            </a:r>
          </a:p>
          <a:p>
            <a:r>
              <a:rPr lang="en-US" dirty="0"/>
              <a:t>Leaky </a:t>
            </a:r>
            <a:r>
              <a:rPr lang="en-US" dirty="0" err="1"/>
              <a:t>ReLU</a:t>
            </a:r>
            <a:r>
              <a:rPr lang="en-US" dirty="0"/>
              <a:t> is a </a:t>
            </a:r>
            <a:r>
              <a:rPr lang="en-US" dirty="0" err="1"/>
              <a:t>ReLU</a:t>
            </a:r>
            <a:r>
              <a:rPr lang="en-US" dirty="0"/>
              <a:t> variation that tries to mitigate this issue</a:t>
            </a:r>
          </a:p>
          <a:p>
            <a:r>
              <a:rPr lang="en-US" dirty="0"/>
              <a:t>Instead of having the function be zero when </a:t>
            </a:r>
            <a:r>
              <a:rPr lang="en-US" i="1" dirty="0"/>
              <a:t>x </a:t>
            </a:r>
            <a:r>
              <a:rPr lang="en-US" dirty="0"/>
              <a:t>&lt; 0, leaky </a:t>
            </a:r>
            <a:r>
              <a:rPr lang="en-US" dirty="0" err="1"/>
              <a:t>ReLU</a:t>
            </a:r>
            <a:r>
              <a:rPr lang="en-US" dirty="0"/>
              <a:t> introduces a small negative slope (around 0.01) when (</a:t>
            </a:r>
            <a:r>
              <a:rPr lang="en-US" i="1" dirty="0"/>
              <a:t>x</a:t>
            </a:r>
            <a:r>
              <a:rPr lang="en-US" dirty="0"/>
              <a:t>) is negative</a:t>
            </a:r>
          </a:p>
          <a:p>
            <a:r>
              <a:rPr lang="en-US" dirty="0"/>
              <a:t>It usually works better than the </a:t>
            </a:r>
            <a:r>
              <a:rPr lang="en-US" dirty="0" err="1"/>
              <a:t>ReLU</a:t>
            </a:r>
            <a:r>
              <a:rPr lang="en-US" dirty="0"/>
              <a:t> function </a:t>
            </a:r>
            <a:br>
              <a:rPr lang="en-US" dirty="0"/>
            </a:br>
            <a:endParaRPr lang="en-US" dirty="0"/>
          </a:p>
        </p:txBody>
      </p:sp>
      <p:pic>
        <p:nvPicPr>
          <p:cNvPr id="4" name="Picture 3"/>
          <p:cNvPicPr>
            <a:picLocks noChangeAspect="1"/>
          </p:cNvPicPr>
          <p:nvPr/>
        </p:nvPicPr>
        <p:blipFill>
          <a:blip r:embed="rId2"/>
          <a:stretch>
            <a:fillRect/>
          </a:stretch>
        </p:blipFill>
        <p:spPr>
          <a:xfrm>
            <a:off x="7322058" y="1025621"/>
            <a:ext cx="4741604" cy="2712148"/>
          </a:xfrm>
          <a:prstGeom prst="rect">
            <a:avLst/>
          </a:prstGeom>
        </p:spPr>
      </p:pic>
      <p:pic>
        <p:nvPicPr>
          <p:cNvPr id="5" name="Picture 4"/>
          <p:cNvPicPr>
            <a:picLocks noChangeAspect="1"/>
          </p:cNvPicPr>
          <p:nvPr/>
        </p:nvPicPr>
        <p:blipFill>
          <a:blip r:embed="rId3"/>
          <a:stretch>
            <a:fillRect/>
          </a:stretch>
        </p:blipFill>
        <p:spPr>
          <a:xfrm>
            <a:off x="8602247" y="4457128"/>
            <a:ext cx="2181225" cy="1400175"/>
          </a:xfrm>
          <a:prstGeom prst="rect">
            <a:avLst/>
          </a:prstGeom>
        </p:spPr>
      </p:pic>
    </p:spTree>
    <p:extLst>
      <p:ext uri="{BB962C8B-B14F-4D97-AF65-F5344CB8AC3E}">
        <p14:creationId xmlns:p14="http://schemas.microsoft.com/office/powerpoint/2010/main" val="8512212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Softmax</a:t>
            </a:r>
            <a:r>
              <a:rPr lang="en-US" dirty="0"/>
              <a:t> Function</a:t>
            </a:r>
          </a:p>
        </p:txBody>
      </p:sp>
      <p:sp>
        <p:nvSpPr>
          <p:cNvPr id="3" name="Content Placeholder 2"/>
          <p:cNvSpPr>
            <a:spLocks noGrp="1"/>
          </p:cNvSpPr>
          <p:nvPr>
            <p:ph idx="1"/>
          </p:nvPr>
        </p:nvSpPr>
        <p:spPr/>
        <p:txBody>
          <a:bodyPr>
            <a:normAutofit fontScale="92500" lnSpcReduction="10000"/>
          </a:bodyPr>
          <a:lstStyle/>
          <a:p>
            <a:r>
              <a:rPr lang="en-US" dirty="0"/>
              <a:t>The </a:t>
            </a:r>
            <a:r>
              <a:rPr lang="en-US" dirty="0" err="1"/>
              <a:t>softmax</a:t>
            </a:r>
            <a:r>
              <a:rPr lang="en-US" dirty="0"/>
              <a:t> function is a generalization of the sigmoid function</a:t>
            </a:r>
          </a:p>
          <a:p>
            <a:r>
              <a:rPr lang="en-US" dirty="0"/>
              <a:t>It is used to obtain classification probabilities when we have more than two classes </a:t>
            </a:r>
          </a:p>
          <a:p>
            <a:r>
              <a:rPr lang="en-US" dirty="0"/>
              <a:t>It forces the outputs of a neural network to sum to 1 (for example, 0 &lt; output &lt; 1) </a:t>
            </a:r>
          </a:p>
          <a:p>
            <a:r>
              <a:rPr lang="en-US" dirty="0"/>
              <a:t>A very common use case in deep learning problems is to predict a single class out of many options (more than two)</a:t>
            </a:r>
          </a:p>
          <a:p>
            <a:r>
              <a:rPr lang="en-US" dirty="0" err="1"/>
              <a:t>Softmax</a:t>
            </a:r>
            <a:r>
              <a:rPr lang="en-US" dirty="0"/>
              <a:t> is the go-to function that we often use at the output layer of a classifier when we are working on a problem where we need to predict a class between more than two classes</a:t>
            </a:r>
          </a:p>
          <a:p>
            <a:r>
              <a:rPr lang="en-US" dirty="0" err="1"/>
              <a:t>Softmax</a:t>
            </a:r>
            <a:r>
              <a:rPr lang="en-US" dirty="0"/>
              <a:t> works fine classifying two classes, as well – it will basically work like a sigmoid function </a:t>
            </a:r>
            <a:br>
              <a:rPr lang="en-US" dirty="0"/>
            </a:br>
            <a:r>
              <a:rPr lang="en-US" dirty="0"/>
              <a:t> </a:t>
            </a:r>
            <a:br>
              <a:rPr lang="en-US" dirty="0"/>
            </a:br>
            <a:endParaRPr lang="en-US" dirty="0"/>
          </a:p>
        </p:txBody>
      </p:sp>
    </p:spTree>
    <p:extLst>
      <p:ext uri="{BB962C8B-B14F-4D97-AF65-F5344CB8AC3E}">
        <p14:creationId xmlns:p14="http://schemas.microsoft.com/office/powerpoint/2010/main" val="13715873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Softmax</a:t>
            </a:r>
            <a:r>
              <a:rPr lang="en-US" dirty="0"/>
              <a:t> Activation Function (2)</a:t>
            </a:r>
          </a:p>
        </p:txBody>
      </p:sp>
      <p:pic>
        <p:nvPicPr>
          <p:cNvPr id="4" name="Picture 3"/>
          <p:cNvPicPr>
            <a:picLocks noChangeAspect="1"/>
          </p:cNvPicPr>
          <p:nvPr/>
        </p:nvPicPr>
        <p:blipFill>
          <a:blip r:embed="rId2"/>
          <a:stretch>
            <a:fillRect/>
          </a:stretch>
        </p:blipFill>
        <p:spPr>
          <a:xfrm>
            <a:off x="5483014" y="1762887"/>
            <a:ext cx="2038350" cy="1009650"/>
          </a:xfrm>
          <a:prstGeom prst="rect">
            <a:avLst/>
          </a:prstGeom>
        </p:spPr>
      </p:pic>
      <p:pic>
        <p:nvPicPr>
          <p:cNvPr id="5" name="Picture 4"/>
          <p:cNvPicPr>
            <a:picLocks noChangeAspect="1"/>
          </p:cNvPicPr>
          <p:nvPr/>
        </p:nvPicPr>
        <p:blipFill>
          <a:blip r:embed="rId3"/>
          <a:stretch>
            <a:fillRect/>
          </a:stretch>
        </p:blipFill>
        <p:spPr>
          <a:xfrm>
            <a:off x="3708654" y="3644455"/>
            <a:ext cx="5067300" cy="1343025"/>
          </a:xfrm>
          <a:prstGeom prst="rect">
            <a:avLst/>
          </a:prstGeom>
        </p:spPr>
      </p:pic>
    </p:spTree>
    <p:extLst>
      <p:ext uri="{BB962C8B-B14F-4D97-AF65-F5344CB8AC3E}">
        <p14:creationId xmlns:p14="http://schemas.microsoft.com/office/powerpoint/2010/main" val="36624776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feedforward process</a:t>
            </a:r>
          </a:p>
        </p:txBody>
      </p:sp>
      <p:sp>
        <p:nvSpPr>
          <p:cNvPr id="3" name="Content Placeholder 2"/>
          <p:cNvSpPr>
            <a:spLocks noGrp="1"/>
          </p:cNvSpPr>
          <p:nvPr>
            <p:ph idx="1"/>
          </p:nvPr>
        </p:nvSpPr>
        <p:spPr/>
        <p:txBody>
          <a:bodyPr/>
          <a:lstStyle/>
          <a:p>
            <a:r>
              <a:rPr lang="en-US" dirty="0"/>
              <a:t>The term </a:t>
            </a:r>
            <a:r>
              <a:rPr lang="en-US" i="1" dirty="0"/>
              <a:t>feedforward </a:t>
            </a:r>
            <a:r>
              <a:rPr lang="en-US" dirty="0"/>
              <a:t>is used to imply the forward direction in which the information flows from the input layer through the hidden layers, all the way to the output layer </a:t>
            </a:r>
          </a:p>
          <a:p>
            <a:r>
              <a:rPr lang="en-US" dirty="0"/>
              <a:t>This process happens through the implementation of two consecutive functions</a:t>
            </a:r>
          </a:p>
          <a:p>
            <a:pPr lvl="1"/>
            <a:r>
              <a:rPr lang="en-US" dirty="0"/>
              <a:t>The weighted sum and </a:t>
            </a:r>
          </a:p>
          <a:p>
            <a:pPr lvl="1"/>
            <a:r>
              <a:rPr lang="en-US" dirty="0"/>
              <a:t>The activation function</a:t>
            </a:r>
          </a:p>
          <a:p>
            <a:r>
              <a:rPr lang="en-US" dirty="0"/>
              <a:t>In short, the forward pass is the calculations through the layers to make a prediction </a:t>
            </a:r>
            <a:br>
              <a:rPr lang="en-US" dirty="0"/>
            </a:br>
            <a:endParaRPr lang="en-US" dirty="0"/>
          </a:p>
        </p:txBody>
      </p:sp>
    </p:spTree>
    <p:extLst>
      <p:ext uri="{BB962C8B-B14F-4D97-AF65-F5344CB8AC3E}">
        <p14:creationId xmlns:p14="http://schemas.microsoft.com/office/powerpoint/2010/main" val="13686780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 fully connected Neural Network</a:t>
            </a:r>
          </a:p>
        </p:txBody>
      </p:sp>
      <p:pic>
        <p:nvPicPr>
          <p:cNvPr id="4" name="Picture 3"/>
          <p:cNvPicPr>
            <a:picLocks noChangeAspect="1"/>
          </p:cNvPicPr>
          <p:nvPr/>
        </p:nvPicPr>
        <p:blipFill>
          <a:blip r:embed="rId2"/>
          <a:stretch>
            <a:fillRect/>
          </a:stretch>
        </p:blipFill>
        <p:spPr>
          <a:xfrm>
            <a:off x="378573" y="930720"/>
            <a:ext cx="7229925" cy="2819883"/>
          </a:xfrm>
          <a:prstGeom prst="rect">
            <a:avLst/>
          </a:prstGeom>
        </p:spPr>
      </p:pic>
      <p:pic>
        <p:nvPicPr>
          <p:cNvPr id="5" name="Picture 4"/>
          <p:cNvPicPr>
            <a:picLocks noChangeAspect="1"/>
          </p:cNvPicPr>
          <p:nvPr/>
        </p:nvPicPr>
        <p:blipFill>
          <a:blip r:embed="rId3"/>
          <a:stretch>
            <a:fillRect/>
          </a:stretch>
        </p:blipFill>
        <p:spPr>
          <a:xfrm>
            <a:off x="7410540" y="2810683"/>
            <a:ext cx="3495675" cy="3324225"/>
          </a:xfrm>
          <a:prstGeom prst="rect">
            <a:avLst/>
          </a:prstGeom>
        </p:spPr>
      </p:pic>
      <p:cxnSp>
        <p:nvCxnSpPr>
          <p:cNvPr id="7" name="Straight Connector 6"/>
          <p:cNvCxnSpPr/>
          <p:nvPr/>
        </p:nvCxnSpPr>
        <p:spPr>
          <a:xfrm flipH="1">
            <a:off x="2053087" y="930720"/>
            <a:ext cx="8626" cy="665167"/>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flipH="1">
            <a:off x="2058841" y="1971640"/>
            <a:ext cx="8626" cy="665167"/>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flipH="1">
            <a:off x="2061713" y="2940729"/>
            <a:ext cx="8626" cy="665167"/>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flipH="1">
            <a:off x="3747735" y="1389018"/>
            <a:ext cx="8626" cy="665167"/>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flipH="1">
            <a:off x="3739109" y="2381141"/>
            <a:ext cx="8626" cy="665167"/>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flipH="1">
            <a:off x="5383654" y="1971639"/>
            <a:ext cx="8626" cy="665167"/>
          </a:xfrm>
          <a:prstGeom prst="line">
            <a:avLst/>
          </a:prstGeom>
        </p:spPr>
        <p:style>
          <a:lnRef idx="1">
            <a:schemeClr val="dk1"/>
          </a:lnRef>
          <a:fillRef idx="0">
            <a:schemeClr val="dk1"/>
          </a:fillRef>
          <a:effectRef idx="0">
            <a:schemeClr val="dk1"/>
          </a:effectRef>
          <a:fontRef idx="minor">
            <a:schemeClr val="tx1"/>
          </a:fontRef>
        </p:style>
      </p:cxnSp>
      <p:cxnSp>
        <p:nvCxnSpPr>
          <p:cNvPr id="16" name="Elbow Connector 15"/>
          <p:cNvCxnSpPr/>
          <p:nvPr/>
        </p:nvCxnSpPr>
        <p:spPr>
          <a:xfrm>
            <a:off x="1859217" y="1263303"/>
            <a:ext cx="5749281" cy="1868086"/>
          </a:xfrm>
          <a:prstGeom prst="bentConnector3">
            <a:avLst>
              <a:gd name="adj1" fmla="val 97564"/>
            </a:avLst>
          </a:prstGeom>
          <a:ln w="34925">
            <a:solidFill>
              <a:srgbClr val="00B0F0"/>
            </a:solidFill>
            <a:tailEnd type="triangle"/>
          </a:ln>
        </p:spPr>
        <p:style>
          <a:lnRef idx="1">
            <a:schemeClr val="accent2"/>
          </a:lnRef>
          <a:fillRef idx="0">
            <a:schemeClr val="accent2"/>
          </a:fillRef>
          <a:effectRef idx="0">
            <a:schemeClr val="accent2"/>
          </a:effectRef>
          <a:fontRef idx="minor">
            <a:schemeClr val="tx1"/>
          </a:fontRef>
        </p:style>
      </p:cxnSp>
      <p:cxnSp>
        <p:nvCxnSpPr>
          <p:cNvPr id="21" name="Curved Connector 20"/>
          <p:cNvCxnSpPr/>
          <p:nvPr/>
        </p:nvCxnSpPr>
        <p:spPr>
          <a:xfrm>
            <a:off x="2536166" y="1389018"/>
            <a:ext cx="5072332" cy="2216878"/>
          </a:xfrm>
          <a:prstGeom prst="curvedConnector3">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p:cNvCxnSpPr/>
          <p:nvPr/>
        </p:nvCxnSpPr>
        <p:spPr>
          <a:xfrm>
            <a:off x="3648974" y="1773800"/>
            <a:ext cx="3966106" cy="2433555"/>
          </a:xfrm>
          <a:prstGeom prst="bentConnector3">
            <a:avLst>
              <a:gd name="adj1" fmla="val 50000"/>
            </a:avLst>
          </a:prstGeom>
          <a:ln w="25400">
            <a:solidFill>
              <a:srgbClr val="00B0F0"/>
            </a:solidFill>
            <a:tailEnd type="triangle"/>
          </a:ln>
        </p:spPr>
        <p:style>
          <a:lnRef idx="1">
            <a:schemeClr val="accent2"/>
          </a:lnRef>
          <a:fillRef idx="0">
            <a:schemeClr val="accent2"/>
          </a:fillRef>
          <a:effectRef idx="0">
            <a:schemeClr val="accent2"/>
          </a:effectRef>
          <a:fontRef idx="minor">
            <a:schemeClr val="tx1"/>
          </a:fontRef>
        </p:style>
      </p:cxnSp>
      <p:cxnSp>
        <p:nvCxnSpPr>
          <p:cNvPr id="24" name="Curved Connector 23"/>
          <p:cNvCxnSpPr/>
          <p:nvPr/>
        </p:nvCxnSpPr>
        <p:spPr>
          <a:xfrm>
            <a:off x="4306850" y="2387234"/>
            <a:ext cx="3291202" cy="2361336"/>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p:cNvCxnSpPr/>
          <p:nvPr/>
        </p:nvCxnSpPr>
        <p:spPr>
          <a:xfrm rot="16200000" flipH="1">
            <a:off x="4957567" y="2574823"/>
            <a:ext cx="3003147" cy="2325043"/>
          </a:xfrm>
          <a:prstGeom prst="bentConnector3">
            <a:avLst>
              <a:gd name="adj1" fmla="val 99694"/>
            </a:avLst>
          </a:prstGeom>
          <a:ln w="25400">
            <a:solidFill>
              <a:srgbClr val="00B0F0"/>
            </a:solidFill>
            <a:tailEnd type="triangle"/>
          </a:ln>
        </p:spPr>
        <p:style>
          <a:lnRef idx="1">
            <a:schemeClr val="accent2"/>
          </a:lnRef>
          <a:fillRef idx="0">
            <a:schemeClr val="accent2"/>
          </a:fillRef>
          <a:effectRef idx="0">
            <a:schemeClr val="accent2"/>
          </a:effectRef>
          <a:fontRef idx="minor">
            <a:schemeClr val="tx1"/>
          </a:fontRef>
        </p:style>
      </p:cxnSp>
      <p:cxnSp>
        <p:nvCxnSpPr>
          <p:cNvPr id="29" name="Curved Connector 28"/>
          <p:cNvCxnSpPr/>
          <p:nvPr/>
        </p:nvCxnSpPr>
        <p:spPr>
          <a:xfrm rot="16200000" flipH="1">
            <a:off x="5152039" y="3362482"/>
            <a:ext cx="3427354" cy="1464671"/>
          </a:xfrm>
          <a:prstGeom prst="curvedConnector3">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1914938" y="1170432"/>
            <a:ext cx="14446" cy="228600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3640348" y="1595887"/>
            <a:ext cx="17896" cy="1344842"/>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2724912" y="1389018"/>
            <a:ext cx="40260" cy="188429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4487172" y="1773800"/>
            <a:ext cx="26118" cy="1036883"/>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10906215" y="2054185"/>
            <a:ext cx="0" cy="4182023"/>
          </a:xfrm>
          <a:prstGeom prst="straightConnector1">
            <a:avLst/>
          </a:prstGeom>
          <a:ln w="31750">
            <a:solidFill>
              <a:srgbClr val="5AB553"/>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0195560" y="1389018"/>
            <a:ext cx="1371600" cy="5826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Forward Calculation</a:t>
            </a:r>
          </a:p>
        </p:txBody>
      </p:sp>
    </p:spTree>
    <p:extLst>
      <p:ext uri="{BB962C8B-B14F-4D97-AF65-F5344CB8AC3E}">
        <p14:creationId xmlns:p14="http://schemas.microsoft.com/office/powerpoint/2010/main" val="25424615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weights break-down</a:t>
            </a:r>
          </a:p>
        </p:txBody>
      </p:sp>
      <p:pic>
        <p:nvPicPr>
          <p:cNvPr id="4" name="Picture 3"/>
          <p:cNvPicPr>
            <a:picLocks noChangeAspect="1"/>
          </p:cNvPicPr>
          <p:nvPr/>
        </p:nvPicPr>
        <p:blipFill>
          <a:blip r:embed="rId2"/>
          <a:stretch>
            <a:fillRect/>
          </a:stretch>
        </p:blipFill>
        <p:spPr>
          <a:xfrm>
            <a:off x="2766631" y="1289126"/>
            <a:ext cx="6834569" cy="4648378"/>
          </a:xfrm>
          <a:prstGeom prst="rect">
            <a:avLst/>
          </a:prstGeom>
        </p:spPr>
      </p:pic>
    </p:spTree>
    <p:extLst>
      <p:ext uri="{BB962C8B-B14F-4D97-AF65-F5344CB8AC3E}">
        <p14:creationId xmlns:p14="http://schemas.microsoft.com/office/powerpoint/2010/main" val="19549328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Feedforward calculation</a:t>
            </a:r>
          </a:p>
        </p:txBody>
      </p:sp>
      <p:pic>
        <p:nvPicPr>
          <p:cNvPr id="4" name="Picture 3"/>
          <p:cNvPicPr>
            <a:picLocks noChangeAspect="1"/>
          </p:cNvPicPr>
          <p:nvPr/>
        </p:nvPicPr>
        <p:blipFill>
          <a:blip r:embed="rId2"/>
          <a:stretch>
            <a:fillRect/>
          </a:stretch>
        </p:blipFill>
        <p:spPr>
          <a:xfrm>
            <a:off x="565975" y="1018032"/>
            <a:ext cx="4238625" cy="2133600"/>
          </a:xfrm>
          <a:prstGeom prst="rect">
            <a:avLst/>
          </a:prstGeom>
        </p:spPr>
      </p:pic>
      <p:pic>
        <p:nvPicPr>
          <p:cNvPr id="5" name="Picture 4"/>
          <p:cNvPicPr>
            <a:picLocks noChangeAspect="1"/>
          </p:cNvPicPr>
          <p:nvPr/>
        </p:nvPicPr>
        <p:blipFill>
          <a:blip r:embed="rId3"/>
          <a:stretch>
            <a:fillRect/>
          </a:stretch>
        </p:blipFill>
        <p:spPr>
          <a:xfrm>
            <a:off x="4210050" y="3565900"/>
            <a:ext cx="2800350" cy="942975"/>
          </a:xfrm>
          <a:prstGeom prst="rect">
            <a:avLst/>
          </a:prstGeom>
        </p:spPr>
      </p:pic>
      <p:pic>
        <p:nvPicPr>
          <p:cNvPr id="6" name="Picture 5"/>
          <p:cNvPicPr>
            <a:picLocks noChangeAspect="1"/>
          </p:cNvPicPr>
          <p:nvPr/>
        </p:nvPicPr>
        <p:blipFill>
          <a:blip r:embed="rId4"/>
          <a:stretch>
            <a:fillRect/>
          </a:stretch>
        </p:blipFill>
        <p:spPr>
          <a:xfrm>
            <a:off x="5610225" y="5059680"/>
            <a:ext cx="6457950" cy="762000"/>
          </a:xfrm>
          <a:prstGeom prst="rect">
            <a:avLst/>
          </a:prstGeom>
        </p:spPr>
      </p:pic>
    </p:spTree>
    <p:extLst>
      <p:ext uri="{BB962C8B-B14F-4D97-AF65-F5344CB8AC3E}">
        <p14:creationId xmlns:p14="http://schemas.microsoft.com/office/powerpoint/2010/main" val="37498458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Feedforward process (2)</a:t>
            </a:r>
          </a:p>
        </p:txBody>
      </p:sp>
      <p:pic>
        <p:nvPicPr>
          <p:cNvPr id="4" name="Picture 3"/>
          <p:cNvPicPr>
            <a:picLocks noChangeAspect="1"/>
          </p:cNvPicPr>
          <p:nvPr/>
        </p:nvPicPr>
        <p:blipFill>
          <a:blip r:embed="rId2"/>
          <a:stretch>
            <a:fillRect/>
          </a:stretch>
        </p:blipFill>
        <p:spPr>
          <a:xfrm>
            <a:off x="1409700" y="1614487"/>
            <a:ext cx="9372600" cy="3629025"/>
          </a:xfrm>
          <a:prstGeom prst="rect">
            <a:avLst/>
          </a:prstGeom>
        </p:spPr>
      </p:pic>
    </p:spTree>
    <p:extLst>
      <p:ext uri="{BB962C8B-B14F-4D97-AF65-F5344CB8AC3E}">
        <p14:creationId xmlns:p14="http://schemas.microsoft.com/office/powerpoint/2010/main" val="13617989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Feature learning</a:t>
            </a:r>
          </a:p>
        </p:txBody>
      </p:sp>
      <p:sp>
        <p:nvSpPr>
          <p:cNvPr id="3" name="Content Placeholder 2"/>
          <p:cNvSpPr>
            <a:spLocks noGrp="1"/>
          </p:cNvSpPr>
          <p:nvPr>
            <p:ph idx="1"/>
          </p:nvPr>
        </p:nvSpPr>
        <p:spPr/>
        <p:txBody>
          <a:bodyPr>
            <a:normAutofit fontScale="92500" lnSpcReduction="20000"/>
          </a:bodyPr>
          <a:lstStyle/>
          <a:p>
            <a:r>
              <a:rPr lang="en-US" dirty="0"/>
              <a:t>The nodes in the hidden layers (</a:t>
            </a:r>
            <a:r>
              <a:rPr lang="en-US" i="1" dirty="0" err="1"/>
              <a:t>a</a:t>
            </a:r>
            <a:r>
              <a:rPr lang="en-US" i="1" baseline="-25000" dirty="0" err="1"/>
              <a:t>i</a:t>
            </a:r>
            <a:r>
              <a:rPr lang="en-US" dirty="0"/>
              <a:t>) are the new features that are learned after each layer</a:t>
            </a:r>
          </a:p>
          <a:p>
            <a:r>
              <a:rPr lang="en-US" dirty="0"/>
              <a:t>For example, in the network of two slides earlier, we see that we have three feature inputs (</a:t>
            </a:r>
            <a:r>
              <a:rPr lang="en-US" i="1" dirty="0"/>
              <a:t>x</a:t>
            </a:r>
            <a:r>
              <a:rPr lang="en-US" dirty="0"/>
              <a:t>1, </a:t>
            </a:r>
            <a:r>
              <a:rPr lang="en-US" i="1" dirty="0"/>
              <a:t>x</a:t>
            </a:r>
            <a:r>
              <a:rPr lang="en-US" dirty="0"/>
              <a:t>2, and </a:t>
            </a:r>
            <a:r>
              <a:rPr lang="en-US" i="1" dirty="0"/>
              <a:t>x</a:t>
            </a:r>
            <a:r>
              <a:rPr lang="en-US" dirty="0"/>
              <a:t>3)</a:t>
            </a:r>
          </a:p>
          <a:p>
            <a:r>
              <a:rPr lang="en-US" dirty="0"/>
              <a:t>After computing the forward pass in the first layer, the network learns patterns, and these features are transformed to three new features with different values ( a</a:t>
            </a:r>
            <a:r>
              <a:rPr lang="en-US" baseline="-25000" dirty="0"/>
              <a:t>1</a:t>
            </a:r>
            <a:r>
              <a:rPr lang="en-US" baseline="30000" dirty="0"/>
              <a:t>1</a:t>
            </a:r>
            <a:r>
              <a:rPr lang="en-US" dirty="0"/>
              <a:t>, a</a:t>
            </a:r>
            <a:r>
              <a:rPr lang="en-US" baseline="-25000" dirty="0"/>
              <a:t>2</a:t>
            </a:r>
            <a:r>
              <a:rPr lang="en-US" baseline="30000" dirty="0"/>
              <a:t>1</a:t>
            </a:r>
            <a:r>
              <a:rPr lang="en-US" dirty="0"/>
              <a:t>, a</a:t>
            </a:r>
            <a:r>
              <a:rPr lang="en-US" baseline="-25000" dirty="0"/>
              <a:t>3</a:t>
            </a:r>
            <a:r>
              <a:rPr lang="en-US" baseline="30000" dirty="0"/>
              <a:t>1</a:t>
            </a:r>
            <a:r>
              <a:rPr lang="en-US" dirty="0"/>
              <a:t>)</a:t>
            </a:r>
          </a:p>
          <a:p>
            <a:r>
              <a:rPr lang="en-US" dirty="0"/>
              <a:t>Then, in the next layer, the network learns patterns within the patterns and produces new features (a</a:t>
            </a:r>
            <a:r>
              <a:rPr lang="en-US" baseline="-25000" dirty="0"/>
              <a:t>1</a:t>
            </a:r>
            <a:r>
              <a:rPr lang="en-US" baseline="30000" dirty="0"/>
              <a:t>2</a:t>
            </a:r>
            <a:r>
              <a:rPr lang="en-US" dirty="0"/>
              <a:t>, a</a:t>
            </a:r>
            <a:r>
              <a:rPr lang="en-US" baseline="-25000" dirty="0"/>
              <a:t>2</a:t>
            </a:r>
            <a:r>
              <a:rPr lang="en-US" baseline="30000" dirty="0"/>
              <a:t>2</a:t>
            </a:r>
            <a:r>
              <a:rPr lang="en-US" dirty="0"/>
              <a:t>, a</a:t>
            </a:r>
            <a:r>
              <a:rPr lang="en-US" baseline="-25000" dirty="0"/>
              <a:t>3</a:t>
            </a:r>
            <a:r>
              <a:rPr lang="en-US" baseline="30000" dirty="0"/>
              <a:t>2</a:t>
            </a:r>
            <a:r>
              <a:rPr lang="en-US" dirty="0"/>
              <a:t> , and a</a:t>
            </a:r>
            <a:r>
              <a:rPr lang="en-US" baseline="-25000" dirty="0"/>
              <a:t>4</a:t>
            </a:r>
            <a:r>
              <a:rPr lang="en-US" baseline="30000" dirty="0"/>
              <a:t>2</a:t>
            </a:r>
            <a:r>
              <a:rPr lang="en-US" dirty="0"/>
              <a:t>, and so forth)</a:t>
            </a:r>
          </a:p>
          <a:p>
            <a:r>
              <a:rPr lang="en-US" dirty="0"/>
              <a:t>The produced features after each layer are not totally understood, and we don’t see them, nor do we have much control over them</a:t>
            </a:r>
          </a:p>
          <a:p>
            <a:pPr lvl="1"/>
            <a:r>
              <a:rPr lang="en-US" dirty="0"/>
              <a:t>That’s why they are called </a:t>
            </a:r>
            <a:r>
              <a:rPr lang="en-US" i="1" dirty="0"/>
              <a:t>hidden </a:t>
            </a:r>
            <a:r>
              <a:rPr lang="en-US" dirty="0"/>
              <a:t>layers </a:t>
            </a:r>
          </a:p>
          <a:p>
            <a:r>
              <a:rPr lang="en-US" dirty="0"/>
              <a:t>What we do is this: we look at the final output prediction and keep tuning some parameters until we are satisfied by the network’s performance</a:t>
            </a:r>
            <a:br>
              <a:rPr lang="en-US" dirty="0"/>
            </a:br>
            <a:endParaRPr lang="en-US" dirty="0"/>
          </a:p>
        </p:txBody>
      </p:sp>
    </p:spTree>
    <p:extLst>
      <p:ext uri="{BB962C8B-B14F-4D97-AF65-F5344CB8AC3E}">
        <p14:creationId xmlns:p14="http://schemas.microsoft.com/office/powerpoint/2010/main" val="2929116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4990F-2AAE-42D0-B8CC-9CCF243F6439}"/>
              </a:ext>
            </a:extLst>
          </p:cNvPr>
          <p:cNvSpPr>
            <a:spLocks noGrp="1"/>
          </p:cNvSpPr>
          <p:nvPr>
            <p:ph type="title"/>
          </p:nvPr>
        </p:nvSpPr>
        <p:spPr/>
        <p:txBody>
          <a:bodyPr>
            <a:normAutofit fontScale="90000"/>
          </a:bodyPr>
          <a:lstStyle/>
          <a:p>
            <a:r>
              <a:rPr lang="en-US" dirty="0"/>
              <a:t>Perceptron</a:t>
            </a:r>
          </a:p>
        </p:txBody>
      </p:sp>
      <p:sp>
        <p:nvSpPr>
          <p:cNvPr id="3" name="Content Placeholder 2">
            <a:extLst>
              <a:ext uri="{FF2B5EF4-FFF2-40B4-BE49-F238E27FC236}">
                <a16:creationId xmlns:a16="http://schemas.microsoft.com/office/drawing/2014/main" id="{BCCA67D7-993D-407F-A717-6BF81FB17B64}"/>
              </a:ext>
            </a:extLst>
          </p:cNvPr>
          <p:cNvSpPr>
            <a:spLocks noGrp="1"/>
          </p:cNvSpPr>
          <p:nvPr>
            <p:ph idx="1"/>
          </p:nvPr>
        </p:nvSpPr>
        <p:spPr/>
        <p:txBody>
          <a:bodyPr/>
          <a:lstStyle/>
          <a:p>
            <a:r>
              <a:rPr lang="en-US" dirty="0"/>
              <a:t>The most simple neural network is the perceptron, which consists of a single neuron</a:t>
            </a:r>
          </a:p>
          <a:p>
            <a:r>
              <a:rPr lang="en-US" dirty="0"/>
              <a:t>Conceptually, the perceptron functions in a manner similar to a biological neuron</a:t>
            </a:r>
          </a:p>
          <a:p>
            <a:endParaRPr lang="en-US" dirty="0"/>
          </a:p>
        </p:txBody>
      </p:sp>
      <p:pic>
        <p:nvPicPr>
          <p:cNvPr id="5" name="Picture 4">
            <a:extLst>
              <a:ext uri="{FF2B5EF4-FFF2-40B4-BE49-F238E27FC236}">
                <a16:creationId xmlns:a16="http://schemas.microsoft.com/office/drawing/2014/main" id="{C3AF70CB-82D1-4544-A810-0AC0A61A6660}"/>
              </a:ext>
            </a:extLst>
          </p:cNvPr>
          <p:cNvPicPr>
            <a:picLocks noChangeAspect="1"/>
          </p:cNvPicPr>
          <p:nvPr/>
        </p:nvPicPr>
        <p:blipFill>
          <a:blip r:embed="rId2"/>
          <a:stretch>
            <a:fillRect/>
          </a:stretch>
        </p:blipFill>
        <p:spPr>
          <a:xfrm>
            <a:off x="2877671" y="3048000"/>
            <a:ext cx="6168093" cy="3067961"/>
          </a:xfrm>
          <a:prstGeom prst="rect">
            <a:avLst/>
          </a:prstGeom>
        </p:spPr>
      </p:pic>
    </p:spTree>
    <p:extLst>
      <p:ext uri="{BB962C8B-B14F-4D97-AF65-F5344CB8AC3E}">
        <p14:creationId xmlns:p14="http://schemas.microsoft.com/office/powerpoint/2010/main" val="20874954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Feature Learning Process</a:t>
            </a:r>
          </a:p>
        </p:txBody>
      </p:sp>
      <p:pic>
        <p:nvPicPr>
          <p:cNvPr id="4" name="Picture 3"/>
          <p:cNvPicPr>
            <a:picLocks noChangeAspect="1"/>
          </p:cNvPicPr>
          <p:nvPr/>
        </p:nvPicPr>
        <p:blipFill>
          <a:blip r:embed="rId2"/>
          <a:stretch>
            <a:fillRect/>
          </a:stretch>
        </p:blipFill>
        <p:spPr>
          <a:xfrm>
            <a:off x="3555873" y="1185285"/>
            <a:ext cx="5158359" cy="4994725"/>
          </a:xfrm>
          <a:prstGeom prst="rect">
            <a:avLst/>
          </a:prstGeom>
        </p:spPr>
      </p:pic>
    </p:spTree>
    <p:extLst>
      <p:ext uri="{BB962C8B-B14F-4D97-AF65-F5344CB8AC3E}">
        <p14:creationId xmlns:p14="http://schemas.microsoft.com/office/powerpoint/2010/main" val="27780314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Cost/Loss/Error Function</a:t>
            </a:r>
          </a:p>
        </p:txBody>
      </p:sp>
      <p:sp>
        <p:nvSpPr>
          <p:cNvPr id="3" name="Content Placeholder 2"/>
          <p:cNvSpPr>
            <a:spLocks noGrp="1"/>
          </p:cNvSpPr>
          <p:nvPr>
            <p:ph idx="1"/>
          </p:nvPr>
        </p:nvSpPr>
        <p:spPr/>
        <p:txBody>
          <a:bodyPr/>
          <a:lstStyle/>
          <a:p>
            <a:r>
              <a:rPr lang="en-US" dirty="0"/>
              <a:t>The </a:t>
            </a:r>
            <a:r>
              <a:rPr lang="en-US" i="1" dirty="0"/>
              <a:t>error function </a:t>
            </a:r>
            <a:r>
              <a:rPr lang="en-US" dirty="0"/>
              <a:t>is a measure of how “wrong” the neural network prediction is with respect to the expected output (the label)</a:t>
            </a:r>
          </a:p>
          <a:p>
            <a:r>
              <a:rPr lang="en-US" dirty="0"/>
              <a:t>It quantifies how far we are from the correct solution</a:t>
            </a:r>
          </a:p>
          <a:p>
            <a:r>
              <a:rPr lang="en-US" dirty="0"/>
              <a:t>For example, if we have a high loss, then our model is not doing a good</a:t>
            </a:r>
            <a:br>
              <a:rPr lang="en-US" dirty="0"/>
            </a:br>
            <a:r>
              <a:rPr lang="en-US" dirty="0"/>
              <a:t>job</a:t>
            </a:r>
          </a:p>
          <a:p>
            <a:r>
              <a:rPr lang="en-US" dirty="0"/>
              <a:t>The smaller the loss, the better the job the model is doing</a:t>
            </a:r>
          </a:p>
          <a:p>
            <a:r>
              <a:rPr lang="en-US" dirty="0"/>
              <a:t>The larger the loss, the more our model needs to be trained to increase its accuracy </a:t>
            </a:r>
            <a:br>
              <a:rPr lang="en-US" dirty="0"/>
            </a:br>
            <a:endParaRPr lang="en-US" dirty="0"/>
          </a:p>
        </p:txBody>
      </p:sp>
    </p:spTree>
    <p:extLst>
      <p:ext uri="{BB962C8B-B14F-4D97-AF65-F5344CB8AC3E}">
        <p14:creationId xmlns:p14="http://schemas.microsoft.com/office/powerpoint/2010/main" val="26071208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Loss Function to compare models</a:t>
            </a:r>
          </a:p>
        </p:txBody>
      </p:sp>
      <p:pic>
        <p:nvPicPr>
          <p:cNvPr id="4" name="Picture 3"/>
          <p:cNvPicPr>
            <a:picLocks noChangeAspect="1"/>
          </p:cNvPicPr>
          <p:nvPr/>
        </p:nvPicPr>
        <p:blipFill>
          <a:blip r:embed="rId2"/>
          <a:stretch>
            <a:fillRect/>
          </a:stretch>
        </p:blipFill>
        <p:spPr>
          <a:xfrm>
            <a:off x="2643516" y="947807"/>
            <a:ext cx="7717346" cy="5722169"/>
          </a:xfrm>
          <a:prstGeom prst="rect">
            <a:avLst/>
          </a:prstGeom>
        </p:spPr>
      </p:pic>
    </p:spTree>
    <p:extLst>
      <p:ext uri="{BB962C8B-B14F-4D97-AF65-F5344CB8AC3E}">
        <p14:creationId xmlns:p14="http://schemas.microsoft.com/office/powerpoint/2010/main" val="2176801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Mean Square Error Loss Function</a:t>
            </a:r>
          </a:p>
        </p:txBody>
      </p:sp>
      <p:sp>
        <p:nvSpPr>
          <p:cNvPr id="3" name="Content Placeholder 2"/>
          <p:cNvSpPr>
            <a:spLocks noGrp="1"/>
          </p:cNvSpPr>
          <p:nvPr>
            <p:ph idx="1"/>
          </p:nvPr>
        </p:nvSpPr>
        <p:spPr>
          <a:xfrm>
            <a:off x="685800" y="1119188"/>
            <a:ext cx="11228831" cy="5237162"/>
          </a:xfrm>
        </p:spPr>
        <p:txBody>
          <a:bodyPr>
            <a:normAutofit fontScale="77500" lnSpcReduction="20000"/>
          </a:bodyPr>
          <a:lstStyle/>
          <a:p>
            <a:r>
              <a:rPr lang="en-US" dirty="0"/>
              <a:t>Mean squared error (MSE) is commonly used in regression problems that require the output to be a real value (like house pricing) </a:t>
            </a:r>
          </a:p>
          <a:p>
            <a:endParaRPr lang="en-US" dirty="0"/>
          </a:p>
          <a:p>
            <a:endParaRPr lang="en-US" dirty="0"/>
          </a:p>
          <a:p>
            <a:endParaRPr lang="en-US" dirty="0"/>
          </a:p>
          <a:p>
            <a:r>
              <a:rPr lang="en-US" dirty="0"/>
              <a:t>Instead of just comparing the prediction output with the label (</a:t>
            </a:r>
            <a:r>
              <a:rPr lang="en-US" i="1" dirty="0" err="1"/>
              <a:t>y</a:t>
            </a:r>
            <a:r>
              <a:rPr lang="en-US" dirty="0" err="1"/>
              <a:t>̂</a:t>
            </a:r>
            <a:r>
              <a:rPr lang="en-US" i="1" baseline="-25000" dirty="0" err="1"/>
              <a:t>i</a:t>
            </a:r>
            <a:r>
              <a:rPr lang="en-US" i="1" dirty="0"/>
              <a:t> </a:t>
            </a:r>
            <a:r>
              <a:rPr lang="en-US" dirty="0"/>
              <a:t>– </a:t>
            </a:r>
            <a:r>
              <a:rPr lang="en-US" i="1" dirty="0" err="1"/>
              <a:t>y</a:t>
            </a:r>
            <a:r>
              <a:rPr lang="en-US" i="1" baseline="-25000" dirty="0" err="1"/>
              <a:t>i</a:t>
            </a:r>
            <a:r>
              <a:rPr lang="en-US" dirty="0"/>
              <a:t>), the error is squared and averaged over the number of data points </a:t>
            </a:r>
          </a:p>
          <a:p>
            <a:r>
              <a:rPr lang="en-US" dirty="0"/>
              <a:t>MSE is a good choice for a few reasons</a:t>
            </a:r>
          </a:p>
          <a:p>
            <a:pPr lvl="1"/>
            <a:r>
              <a:rPr lang="en-US" dirty="0"/>
              <a:t>The square ensures the error is always positive, and </a:t>
            </a:r>
          </a:p>
          <a:p>
            <a:pPr lvl="1"/>
            <a:r>
              <a:rPr lang="en-US" dirty="0"/>
              <a:t>Larger errors are penalized more than smaller errors </a:t>
            </a:r>
          </a:p>
          <a:p>
            <a:r>
              <a:rPr lang="en-US" dirty="0"/>
              <a:t>MSE is quite sensitive to outliers, since it squares the error value</a:t>
            </a:r>
          </a:p>
          <a:p>
            <a:r>
              <a:rPr lang="en-US" dirty="0"/>
              <a:t>A variation error function of MSE called </a:t>
            </a:r>
            <a:r>
              <a:rPr lang="en-US" i="1" dirty="0"/>
              <a:t>mean absolute error </a:t>
            </a:r>
            <a:r>
              <a:rPr lang="en-US" dirty="0"/>
              <a:t>(MAE) is immune to this issue </a:t>
            </a:r>
          </a:p>
          <a:p>
            <a:pPr lvl="1"/>
            <a:r>
              <a:rPr lang="en-US" dirty="0"/>
              <a:t>It averages the absolute error over the entire dataset without taking the square of the error </a:t>
            </a:r>
            <a:br>
              <a:rPr lang="en-US" dirty="0"/>
            </a:br>
            <a:br>
              <a:rPr lang="en-US" dirty="0"/>
            </a:br>
            <a:br>
              <a:rPr lang="en-US" dirty="0"/>
            </a:br>
            <a:br>
              <a:rPr lang="en-US" dirty="0"/>
            </a:br>
            <a:endParaRPr lang="en-US" dirty="0"/>
          </a:p>
        </p:txBody>
      </p:sp>
      <p:pic>
        <p:nvPicPr>
          <p:cNvPr id="4" name="Picture 3"/>
          <p:cNvPicPr>
            <a:picLocks noChangeAspect="1"/>
          </p:cNvPicPr>
          <p:nvPr/>
        </p:nvPicPr>
        <p:blipFill>
          <a:blip r:embed="rId2"/>
          <a:stretch>
            <a:fillRect/>
          </a:stretch>
        </p:blipFill>
        <p:spPr>
          <a:xfrm>
            <a:off x="3984307" y="1813560"/>
            <a:ext cx="2943225" cy="762000"/>
          </a:xfrm>
          <a:prstGeom prst="rect">
            <a:avLst/>
          </a:prstGeom>
        </p:spPr>
      </p:pic>
      <p:pic>
        <p:nvPicPr>
          <p:cNvPr id="5" name="Picture 4"/>
          <p:cNvPicPr>
            <a:picLocks noChangeAspect="1"/>
          </p:cNvPicPr>
          <p:nvPr/>
        </p:nvPicPr>
        <p:blipFill>
          <a:blip r:embed="rId3"/>
          <a:stretch>
            <a:fillRect/>
          </a:stretch>
        </p:blipFill>
        <p:spPr>
          <a:xfrm>
            <a:off x="4093844" y="5650992"/>
            <a:ext cx="2724150" cy="914400"/>
          </a:xfrm>
          <a:prstGeom prst="rect">
            <a:avLst/>
          </a:prstGeom>
        </p:spPr>
      </p:pic>
    </p:spTree>
    <p:extLst>
      <p:ext uri="{BB962C8B-B14F-4D97-AF65-F5344CB8AC3E}">
        <p14:creationId xmlns:p14="http://schemas.microsoft.com/office/powerpoint/2010/main" val="14309347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Cross-entropy loss function</a:t>
            </a:r>
          </a:p>
        </p:txBody>
      </p:sp>
      <p:sp>
        <p:nvSpPr>
          <p:cNvPr id="3" name="Content Placeholder 2"/>
          <p:cNvSpPr>
            <a:spLocks noGrp="1"/>
          </p:cNvSpPr>
          <p:nvPr>
            <p:ph idx="1"/>
          </p:nvPr>
        </p:nvSpPr>
        <p:spPr>
          <a:xfrm>
            <a:off x="685800" y="2679192"/>
            <a:ext cx="11320465" cy="3677158"/>
          </a:xfrm>
        </p:spPr>
        <p:txBody>
          <a:bodyPr/>
          <a:lstStyle/>
          <a:p>
            <a:r>
              <a:rPr lang="en-US" dirty="0"/>
              <a:t>The loss function </a:t>
            </a:r>
            <a:r>
              <a:rPr lang="en-US" i="1" dirty="0"/>
              <a:t>L</a:t>
            </a:r>
            <a:r>
              <a:rPr lang="en-US" dirty="0"/>
              <a:t>(ŷ</a:t>
            </a:r>
            <a:r>
              <a:rPr lang="en-US" i="1" dirty="0"/>
              <a:t>; y</a:t>
            </a:r>
            <a:r>
              <a:rPr lang="en-US" dirty="0"/>
              <a:t>) produces a single scalar value </a:t>
            </a:r>
          </a:p>
          <a:p>
            <a:r>
              <a:rPr lang="en-US" dirty="0"/>
              <a:t>Most common for Neural Networks</a:t>
            </a:r>
          </a:p>
          <a:p>
            <a:r>
              <a:rPr lang="en-US" dirty="0"/>
              <a:t>Cross-entropy is commonly used in classification problems because it quantifies the difference between two probability distributions </a:t>
            </a:r>
          </a:p>
          <a:p>
            <a:r>
              <a:rPr lang="en-US" dirty="0"/>
              <a:t>How close is the predicted distribution to the true distribution? </a:t>
            </a:r>
          </a:p>
          <a:p>
            <a:pPr lvl="1"/>
            <a:r>
              <a:rPr lang="en-US" dirty="0"/>
              <a:t>That is what the cross entropy loss function determines </a:t>
            </a:r>
            <a:br>
              <a:rPr lang="en-US" dirty="0"/>
            </a:br>
            <a:endParaRPr lang="en-US" dirty="0"/>
          </a:p>
        </p:txBody>
      </p:sp>
      <p:pic>
        <p:nvPicPr>
          <p:cNvPr id="4" name="Picture 3"/>
          <p:cNvPicPr>
            <a:picLocks noChangeAspect="1"/>
          </p:cNvPicPr>
          <p:nvPr/>
        </p:nvPicPr>
        <p:blipFill>
          <a:blip r:embed="rId2"/>
          <a:stretch>
            <a:fillRect/>
          </a:stretch>
        </p:blipFill>
        <p:spPr>
          <a:xfrm>
            <a:off x="3384613" y="1036640"/>
            <a:ext cx="6410325" cy="1209675"/>
          </a:xfrm>
          <a:prstGeom prst="rect">
            <a:avLst/>
          </a:prstGeom>
        </p:spPr>
      </p:pic>
    </p:spTree>
    <p:extLst>
      <p:ext uri="{BB962C8B-B14F-4D97-AF65-F5344CB8AC3E}">
        <p14:creationId xmlns:p14="http://schemas.microsoft.com/office/powerpoint/2010/main" val="42037358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Training a neural network</a:t>
            </a:r>
          </a:p>
        </p:txBody>
      </p:sp>
      <p:sp>
        <p:nvSpPr>
          <p:cNvPr id="3" name="Content Placeholder 2"/>
          <p:cNvSpPr>
            <a:spLocks noGrp="1"/>
          </p:cNvSpPr>
          <p:nvPr>
            <p:ph idx="1"/>
          </p:nvPr>
        </p:nvSpPr>
        <p:spPr>
          <a:xfrm>
            <a:off x="685801" y="1119188"/>
            <a:ext cx="11274552" cy="5501068"/>
          </a:xfrm>
        </p:spPr>
        <p:txBody>
          <a:bodyPr/>
          <a:lstStyle/>
          <a:p>
            <a:r>
              <a:rPr lang="en-US" dirty="0"/>
              <a:t>Training a neural network involves showing the network many examples (a training dataset) </a:t>
            </a:r>
          </a:p>
          <a:p>
            <a:r>
              <a:rPr lang="en-US" dirty="0"/>
              <a:t>The network makes predictions through feedforward calculations and compares them with the correct labels to calculate the error</a:t>
            </a:r>
          </a:p>
          <a:p>
            <a:r>
              <a:rPr lang="en-US" dirty="0"/>
              <a:t>Finally, the neural network needs to </a:t>
            </a:r>
            <a:r>
              <a:rPr lang="en-US" i="1" dirty="0"/>
              <a:t>adjust the weights </a:t>
            </a:r>
            <a:r>
              <a:rPr lang="en-US" dirty="0"/>
              <a:t>(on all edges) until it gets the minimum error value, which means maximum accuracy</a:t>
            </a:r>
          </a:p>
          <a:p>
            <a:r>
              <a:rPr lang="en-US" dirty="0"/>
              <a:t>In neural networks, optimizing the error function means updating the</a:t>
            </a:r>
            <a:br>
              <a:rPr lang="en-US" dirty="0"/>
            </a:br>
            <a:r>
              <a:rPr lang="en-US" dirty="0"/>
              <a:t>weights and biases until we find the </a:t>
            </a:r>
            <a:r>
              <a:rPr lang="en-US" i="1" dirty="0"/>
              <a:t>optimal weights</a:t>
            </a:r>
            <a:r>
              <a:rPr lang="en-US" dirty="0"/>
              <a:t>, or the best values for the weights to produce the minimum error </a:t>
            </a:r>
          </a:p>
          <a:p>
            <a:r>
              <a:rPr lang="en-US" dirty="0"/>
              <a:t>In mathematical terms: </a:t>
            </a:r>
            <a:br>
              <a:rPr lang="en-US" dirty="0"/>
            </a:br>
            <a:br>
              <a:rPr lang="en-US" dirty="0"/>
            </a:br>
            <a:endParaRPr lang="en-US" dirty="0"/>
          </a:p>
        </p:txBody>
      </p:sp>
      <p:pic>
        <p:nvPicPr>
          <p:cNvPr id="4" name="Picture 3"/>
          <p:cNvPicPr>
            <a:picLocks noChangeAspect="1"/>
          </p:cNvPicPr>
          <p:nvPr/>
        </p:nvPicPr>
        <p:blipFill>
          <a:blip r:embed="rId2"/>
          <a:stretch>
            <a:fillRect/>
          </a:stretch>
        </p:blipFill>
        <p:spPr>
          <a:xfrm>
            <a:off x="5521452" y="5055221"/>
            <a:ext cx="2817876" cy="1483882"/>
          </a:xfrm>
          <a:prstGeom prst="rect">
            <a:avLst/>
          </a:prstGeom>
        </p:spPr>
      </p:pic>
    </p:spTree>
    <p:extLst>
      <p:ext uri="{BB962C8B-B14F-4D97-AF65-F5344CB8AC3E}">
        <p14:creationId xmlns:p14="http://schemas.microsoft.com/office/powerpoint/2010/main" val="5870085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Optimizing the network: Cost function visualization</a:t>
            </a:r>
          </a:p>
        </p:txBody>
      </p:sp>
      <p:pic>
        <p:nvPicPr>
          <p:cNvPr id="4" name="Picture 3"/>
          <p:cNvPicPr>
            <a:picLocks noChangeAspect="1"/>
          </p:cNvPicPr>
          <p:nvPr/>
        </p:nvPicPr>
        <p:blipFill>
          <a:blip r:embed="rId2"/>
          <a:stretch>
            <a:fillRect/>
          </a:stretch>
        </p:blipFill>
        <p:spPr>
          <a:xfrm>
            <a:off x="138493" y="980906"/>
            <a:ext cx="5411915" cy="4346045"/>
          </a:xfrm>
          <a:prstGeom prst="rect">
            <a:avLst/>
          </a:prstGeom>
        </p:spPr>
      </p:pic>
      <p:pic>
        <p:nvPicPr>
          <p:cNvPr id="5" name="Picture 4"/>
          <p:cNvPicPr>
            <a:picLocks noChangeAspect="1"/>
          </p:cNvPicPr>
          <p:nvPr/>
        </p:nvPicPr>
        <p:blipFill>
          <a:blip r:embed="rId3"/>
          <a:stretch>
            <a:fillRect/>
          </a:stretch>
        </p:blipFill>
        <p:spPr>
          <a:xfrm>
            <a:off x="5550408" y="1382077"/>
            <a:ext cx="6011988" cy="3944874"/>
          </a:xfrm>
          <a:prstGeom prst="rect">
            <a:avLst/>
          </a:prstGeom>
        </p:spPr>
      </p:pic>
    </p:spTree>
    <p:extLst>
      <p:ext uri="{BB962C8B-B14F-4D97-AF65-F5344CB8AC3E}">
        <p14:creationId xmlns:p14="http://schemas.microsoft.com/office/powerpoint/2010/main" val="23166269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Optimization Algorithm: </a:t>
            </a:r>
            <a:r>
              <a:rPr lang="en-US" dirty="0">
                <a:solidFill>
                  <a:srgbClr val="FF0000"/>
                </a:solidFill>
              </a:rPr>
              <a:t>Gradient</a:t>
            </a:r>
            <a:r>
              <a:rPr lang="en-US" dirty="0"/>
              <a:t> Descent</a:t>
            </a:r>
          </a:p>
        </p:txBody>
      </p:sp>
      <p:sp>
        <p:nvSpPr>
          <p:cNvPr id="3" name="Content Placeholder 2"/>
          <p:cNvSpPr>
            <a:spLocks noGrp="1"/>
          </p:cNvSpPr>
          <p:nvPr>
            <p:ph idx="1"/>
          </p:nvPr>
        </p:nvSpPr>
        <p:spPr/>
        <p:txBody>
          <a:bodyPr/>
          <a:lstStyle/>
          <a:p>
            <a:r>
              <a:rPr lang="en-US" dirty="0"/>
              <a:t>The general definition of a </a:t>
            </a:r>
            <a:r>
              <a:rPr lang="en-US" i="1" dirty="0"/>
              <a:t>gradient </a:t>
            </a:r>
            <a:r>
              <a:rPr lang="en-US" dirty="0"/>
              <a:t>(also known as a </a:t>
            </a:r>
            <a:r>
              <a:rPr lang="en-US" i="1" dirty="0"/>
              <a:t>derivative</a:t>
            </a:r>
            <a:r>
              <a:rPr lang="en-US" dirty="0"/>
              <a:t>) is that it is the function that tells the slope or rate of change of the line that is tangent to the curve at any given point</a:t>
            </a:r>
          </a:p>
          <a:p>
            <a:r>
              <a:rPr lang="en-US" dirty="0"/>
              <a:t>It is just a fancy term for the slope or steepness of the curve </a:t>
            </a:r>
            <a:br>
              <a:rPr lang="en-US" dirty="0"/>
            </a:br>
            <a:endParaRPr lang="en-US" dirty="0"/>
          </a:p>
        </p:txBody>
      </p:sp>
      <p:pic>
        <p:nvPicPr>
          <p:cNvPr id="4" name="Picture 3"/>
          <p:cNvPicPr>
            <a:picLocks noChangeAspect="1"/>
          </p:cNvPicPr>
          <p:nvPr/>
        </p:nvPicPr>
        <p:blipFill>
          <a:blip r:embed="rId2"/>
          <a:stretch>
            <a:fillRect/>
          </a:stretch>
        </p:blipFill>
        <p:spPr>
          <a:xfrm>
            <a:off x="4115371" y="3096145"/>
            <a:ext cx="4269677" cy="3039859"/>
          </a:xfrm>
          <a:prstGeom prst="rect">
            <a:avLst/>
          </a:prstGeom>
        </p:spPr>
      </p:pic>
    </p:spTree>
    <p:extLst>
      <p:ext uri="{BB962C8B-B14F-4D97-AF65-F5344CB8AC3E}">
        <p14:creationId xmlns:p14="http://schemas.microsoft.com/office/powerpoint/2010/main" val="33356446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Gradient descent</a:t>
            </a:r>
          </a:p>
        </p:txBody>
      </p:sp>
      <p:sp>
        <p:nvSpPr>
          <p:cNvPr id="3" name="Content Placeholder 2"/>
          <p:cNvSpPr>
            <a:spLocks noGrp="1"/>
          </p:cNvSpPr>
          <p:nvPr>
            <p:ph idx="1"/>
          </p:nvPr>
        </p:nvSpPr>
        <p:spPr/>
        <p:txBody>
          <a:bodyPr/>
          <a:lstStyle/>
          <a:p>
            <a:r>
              <a:rPr lang="en-US" i="1" dirty="0"/>
              <a:t>Gradient descent </a:t>
            </a:r>
            <a:r>
              <a:rPr lang="en-US" dirty="0"/>
              <a:t>simply means updating the weights iteratively to descend the slope of the error curve until we get to the point with minimum error </a:t>
            </a:r>
          </a:p>
          <a:p>
            <a:r>
              <a:rPr lang="en-US" dirty="0"/>
              <a:t>Gradient descent has several variations: batch gradient descent (BGD), stochastic gradient descent (SGD), and mini-batch GD (MB-GD) </a:t>
            </a:r>
            <a:br>
              <a:rPr lang="en-US" dirty="0"/>
            </a:br>
            <a:endParaRPr lang="en-US" dirty="0"/>
          </a:p>
        </p:txBody>
      </p:sp>
      <p:pic>
        <p:nvPicPr>
          <p:cNvPr id="4" name="Picture 3"/>
          <p:cNvPicPr>
            <a:picLocks noChangeAspect="1"/>
          </p:cNvPicPr>
          <p:nvPr/>
        </p:nvPicPr>
        <p:blipFill>
          <a:blip r:embed="rId2"/>
          <a:stretch>
            <a:fillRect/>
          </a:stretch>
        </p:blipFill>
        <p:spPr>
          <a:xfrm>
            <a:off x="3449003" y="3027727"/>
            <a:ext cx="5265229" cy="3719402"/>
          </a:xfrm>
          <a:prstGeom prst="rect">
            <a:avLst/>
          </a:prstGeom>
        </p:spPr>
      </p:pic>
    </p:spTree>
    <p:extLst>
      <p:ext uri="{BB962C8B-B14F-4D97-AF65-F5344CB8AC3E}">
        <p14:creationId xmlns:p14="http://schemas.microsoft.com/office/powerpoint/2010/main" val="24829389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does Gradient Descent work?</a:t>
            </a:r>
          </a:p>
        </p:txBody>
      </p:sp>
      <p:sp>
        <p:nvSpPr>
          <p:cNvPr id="3" name="Content Placeholder 2"/>
          <p:cNvSpPr>
            <a:spLocks noGrp="1"/>
          </p:cNvSpPr>
          <p:nvPr>
            <p:ph idx="1"/>
          </p:nvPr>
        </p:nvSpPr>
        <p:spPr>
          <a:xfrm>
            <a:off x="109729" y="777240"/>
            <a:ext cx="6163056" cy="5579110"/>
          </a:xfrm>
        </p:spPr>
        <p:txBody>
          <a:bodyPr>
            <a:normAutofit fontScale="92500" lnSpcReduction="10000"/>
          </a:bodyPr>
          <a:lstStyle/>
          <a:p>
            <a:r>
              <a:rPr lang="en-US" dirty="0"/>
              <a:t>The random initial weight (starting weight) is at point A, and our goal is to descend this error mountain to the goal </a:t>
            </a:r>
            <a:r>
              <a:rPr lang="en-US" i="1" dirty="0"/>
              <a:t>w</a:t>
            </a:r>
            <a:r>
              <a:rPr lang="en-US" dirty="0"/>
              <a:t>1 and </a:t>
            </a:r>
            <a:r>
              <a:rPr lang="en-US" i="1" dirty="0"/>
              <a:t>w</a:t>
            </a:r>
            <a:r>
              <a:rPr lang="en-US" dirty="0"/>
              <a:t>2 weight values, which produce the minimum error value </a:t>
            </a:r>
          </a:p>
          <a:p>
            <a:r>
              <a:rPr lang="en-US" dirty="0"/>
              <a:t>The way we do that is by taking a series of steps </a:t>
            </a:r>
            <a:r>
              <a:rPr lang="en-US" i="1" dirty="0"/>
              <a:t>down </a:t>
            </a:r>
            <a:r>
              <a:rPr lang="en-US" dirty="0"/>
              <a:t>the curve until we get the minimum error</a:t>
            </a:r>
          </a:p>
          <a:p>
            <a:r>
              <a:rPr lang="en-US" dirty="0"/>
              <a:t>In order to descend the error mountain, we need to determine two things for each step </a:t>
            </a:r>
          </a:p>
          <a:p>
            <a:pPr lvl="1"/>
            <a:r>
              <a:rPr lang="en-US" dirty="0"/>
              <a:t>The step direction (gradient)</a:t>
            </a:r>
          </a:p>
          <a:p>
            <a:pPr lvl="1"/>
            <a:r>
              <a:rPr lang="en-US" dirty="0"/>
              <a:t>The step size (learning rate) </a:t>
            </a:r>
            <a:br>
              <a:rPr lang="en-US" dirty="0"/>
            </a:br>
            <a:br>
              <a:rPr lang="en-US" dirty="0"/>
            </a:br>
            <a:endParaRPr lang="en-US" dirty="0"/>
          </a:p>
        </p:txBody>
      </p:sp>
      <p:pic>
        <p:nvPicPr>
          <p:cNvPr id="4" name="Picture 3"/>
          <p:cNvPicPr>
            <a:picLocks noChangeAspect="1"/>
          </p:cNvPicPr>
          <p:nvPr/>
        </p:nvPicPr>
        <p:blipFill>
          <a:blip r:embed="rId2"/>
          <a:stretch>
            <a:fillRect/>
          </a:stretch>
        </p:blipFill>
        <p:spPr>
          <a:xfrm>
            <a:off x="6666781" y="1152143"/>
            <a:ext cx="4967451" cy="2930271"/>
          </a:xfrm>
          <a:prstGeom prst="rect">
            <a:avLst/>
          </a:prstGeom>
        </p:spPr>
      </p:pic>
    </p:spTree>
    <p:extLst>
      <p:ext uri="{BB962C8B-B14F-4D97-AF65-F5344CB8AC3E}">
        <p14:creationId xmlns:p14="http://schemas.microsoft.com/office/powerpoint/2010/main" val="32023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BDB97-AA82-426C-8931-01BBE471F49A}"/>
              </a:ext>
            </a:extLst>
          </p:cNvPr>
          <p:cNvSpPr>
            <a:spLocks noGrp="1"/>
          </p:cNvSpPr>
          <p:nvPr>
            <p:ph type="title"/>
          </p:nvPr>
        </p:nvSpPr>
        <p:spPr/>
        <p:txBody>
          <a:bodyPr>
            <a:normAutofit fontScale="90000"/>
          </a:bodyPr>
          <a:lstStyle/>
          <a:p>
            <a:r>
              <a:rPr lang="en-US" dirty="0"/>
              <a:t>Perceptron</a:t>
            </a:r>
          </a:p>
        </p:txBody>
      </p:sp>
      <p:sp>
        <p:nvSpPr>
          <p:cNvPr id="3" name="Content Placeholder 2">
            <a:extLst>
              <a:ext uri="{FF2B5EF4-FFF2-40B4-BE49-F238E27FC236}">
                <a16:creationId xmlns:a16="http://schemas.microsoft.com/office/drawing/2014/main" id="{2A605EEA-1780-4EFE-8816-9D584FD3751D}"/>
              </a:ext>
            </a:extLst>
          </p:cNvPr>
          <p:cNvSpPr>
            <a:spLocks noGrp="1"/>
          </p:cNvSpPr>
          <p:nvPr>
            <p:ph idx="1"/>
          </p:nvPr>
        </p:nvSpPr>
        <p:spPr/>
        <p:txBody>
          <a:bodyPr/>
          <a:lstStyle/>
          <a:p>
            <a:r>
              <a:rPr lang="en-US" dirty="0"/>
              <a:t>The artificial neuron performs two consecutive functions</a:t>
            </a:r>
          </a:p>
          <a:p>
            <a:r>
              <a:rPr lang="en-US" dirty="0"/>
              <a:t>It calculates the weighted sum of the inputs to represent the total strength of the input signals</a:t>
            </a:r>
          </a:p>
          <a:p>
            <a:r>
              <a:rPr lang="en-US" dirty="0"/>
              <a:t>Then it applies a step function to the result </a:t>
            </a:r>
          </a:p>
          <a:p>
            <a:pPr lvl="1"/>
            <a:r>
              <a:rPr lang="en-US" dirty="0"/>
              <a:t>To determine whether to fire the output 1 if the signal exceeds a certain threshold or </a:t>
            </a:r>
          </a:p>
          <a:p>
            <a:pPr lvl="1"/>
            <a:r>
              <a:rPr lang="en-US" dirty="0"/>
              <a:t>0 if the signal doesn’t exceed the threshold</a:t>
            </a:r>
          </a:p>
          <a:p>
            <a:r>
              <a:rPr lang="en-US" dirty="0"/>
              <a:t>Not all input features are equally useful or important.</a:t>
            </a:r>
          </a:p>
          <a:p>
            <a:pPr lvl="1"/>
            <a:r>
              <a:rPr lang="en-US" dirty="0"/>
              <a:t>To represent that, each input node is assigned a weight value, called its connection weight, to reflect its importance</a:t>
            </a:r>
          </a:p>
        </p:txBody>
      </p:sp>
    </p:spTree>
    <p:extLst>
      <p:ext uri="{BB962C8B-B14F-4D97-AF65-F5344CB8AC3E}">
        <p14:creationId xmlns:p14="http://schemas.microsoft.com/office/powerpoint/2010/main" val="318835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Stochastic/Mini-batch Gradient Descent</a:t>
            </a:r>
          </a:p>
        </p:txBody>
      </p:sp>
      <p:sp>
        <p:nvSpPr>
          <p:cNvPr id="3" name="Content Placeholder 2"/>
          <p:cNvSpPr>
            <a:spLocks noGrp="1"/>
          </p:cNvSpPr>
          <p:nvPr>
            <p:ph idx="1"/>
          </p:nvPr>
        </p:nvSpPr>
        <p:spPr/>
        <p:txBody>
          <a:bodyPr>
            <a:normAutofit/>
          </a:bodyPr>
          <a:lstStyle/>
          <a:p>
            <a:r>
              <a:rPr lang="en-US" dirty="0"/>
              <a:t>In stochastic gradient descent, we update the weights based on each data point at a time</a:t>
            </a:r>
          </a:p>
          <a:p>
            <a:pPr lvl="1"/>
            <a:r>
              <a:rPr lang="en-US" dirty="0"/>
              <a:t>This make the algorithm jump here and there and kind of unstable sometimes</a:t>
            </a:r>
          </a:p>
          <a:p>
            <a:pPr lvl="1"/>
            <a:r>
              <a:rPr lang="en-US" dirty="0"/>
              <a:t>However, end of the day, it provides better optimization</a:t>
            </a:r>
          </a:p>
          <a:p>
            <a:r>
              <a:rPr lang="en-US" dirty="0"/>
              <a:t>Mini-batch gradient descent is a compromise between Gradient Descent and stochastic GD</a:t>
            </a:r>
          </a:p>
          <a:p>
            <a:pPr lvl="1"/>
            <a:r>
              <a:rPr lang="en-US" dirty="0"/>
              <a:t>Instead of computing the gradient from one sample (SGD) or all samples (BGD), we divide the training sample into </a:t>
            </a:r>
            <a:r>
              <a:rPr lang="en-US" i="1" dirty="0"/>
              <a:t>mini-batches </a:t>
            </a:r>
            <a:r>
              <a:rPr lang="en-US" dirty="0"/>
              <a:t>from which to compute the gradient</a:t>
            </a:r>
          </a:p>
        </p:txBody>
      </p:sp>
    </p:spTree>
    <p:extLst>
      <p:ext uri="{BB962C8B-B14F-4D97-AF65-F5344CB8AC3E}">
        <p14:creationId xmlns:p14="http://schemas.microsoft.com/office/powerpoint/2010/main" val="39327667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GD vs SGD vs MBSGD</a:t>
            </a:r>
          </a:p>
        </p:txBody>
      </p:sp>
      <p:sp>
        <p:nvSpPr>
          <p:cNvPr id="3" name="Content Placeholder 2"/>
          <p:cNvSpPr>
            <a:spLocks noGrp="1"/>
          </p:cNvSpPr>
          <p:nvPr>
            <p:ph idx="1"/>
          </p:nvPr>
        </p:nvSpPr>
        <p:spPr/>
        <p:txBody>
          <a:bodyPr/>
          <a:lstStyle/>
          <a:p>
            <a:r>
              <a:rPr lang="en-US" dirty="0"/>
              <a:t>In practice, we use mini batch gradient descent (MBSGD) algorithm</a:t>
            </a:r>
          </a:p>
          <a:p>
            <a:r>
              <a:rPr lang="en-US" dirty="0"/>
              <a:t>The GD (also called BGD – batch gradient descent) almost always fails to find the optimal point (inherent in GD algorithm) and needs to load all data points to the memory before an update</a:t>
            </a:r>
          </a:p>
          <a:p>
            <a:r>
              <a:rPr lang="en-US" dirty="0"/>
              <a:t>The SGD is better in finding the optimal point than the GD, but is unstable</a:t>
            </a:r>
          </a:p>
          <a:p>
            <a:r>
              <a:rPr lang="en-US" dirty="0"/>
              <a:t>The MBSGD is the sweet point between GD and SGD: it updates the weight on small batches, so can use the memory optimally</a:t>
            </a:r>
          </a:p>
          <a:p>
            <a:pPr lvl="1"/>
            <a:r>
              <a:rPr lang="en-US" dirty="0"/>
              <a:t>Also better at finding the optimum than GD </a:t>
            </a:r>
          </a:p>
        </p:txBody>
      </p:sp>
    </p:spTree>
    <p:extLst>
      <p:ext uri="{BB962C8B-B14F-4D97-AF65-F5344CB8AC3E}">
        <p14:creationId xmlns:p14="http://schemas.microsoft.com/office/powerpoint/2010/main" val="5669320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Backpropagation</a:t>
            </a:r>
          </a:p>
        </p:txBody>
      </p:sp>
      <p:sp>
        <p:nvSpPr>
          <p:cNvPr id="3" name="Content Placeholder 2"/>
          <p:cNvSpPr>
            <a:spLocks noGrp="1"/>
          </p:cNvSpPr>
          <p:nvPr>
            <p:ph idx="1"/>
          </p:nvPr>
        </p:nvSpPr>
        <p:spPr/>
        <p:txBody>
          <a:bodyPr>
            <a:normAutofit/>
          </a:bodyPr>
          <a:lstStyle/>
          <a:p>
            <a:r>
              <a:rPr lang="en-US" dirty="0"/>
              <a:t>Backpropagation is the core of how neural networks learn</a:t>
            </a:r>
          </a:p>
          <a:p>
            <a:r>
              <a:rPr lang="en-US" dirty="0"/>
              <a:t>Up until this point, we have learned that training a neural network typically happens by the repetition of the following three steps</a:t>
            </a:r>
          </a:p>
          <a:p>
            <a:pPr lvl="1"/>
            <a:r>
              <a:rPr lang="en-US" u="sng" dirty="0"/>
              <a:t>Forward pass:</a:t>
            </a:r>
            <a:r>
              <a:rPr lang="en-US" dirty="0"/>
              <a:t> get the linear combination (weighted sum), and apply the activation function to get the output prediction (</a:t>
            </a:r>
            <a:r>
              <a:rPr lang="en-US" i="1" dirty="0"/>
              <a:t>ŷ</a:t>
            </a:r>
            <a:r>
              <a:rPr lang="en-US" dirty="0"/>
              <a:t>)</a:t>
            </a:r>
          </a:p>
          <a:p>
            <a:pPr lvl="1"/>
            <a:r>
              <a:rPr lang="en-US" u="sng" dirty="0"/>
              <a:t>Find the loss:</a:t>
            </a:r>
            <a:r>
              <a:rPr lang="en-US" dirty="0"/>
              <a:t> Compare the prediction with the label to calculate the error or loss function </a:t>
            </a:r>
          </a:p>
          <a:p>
            <a:pPr lvl="1"/>
            <a:r>
              <a:rPr lang="en-US" u="sng" dirty="0"/>
              <a:t>Update:</a:t>
            </a:r>
            <a:r>
              <a:rPr lang="en-US" dirty="0"/>
              <a:t> Use a gradient descent optimization algorithm to compute the </a:t>
            </a:r>
            <a:r>
              <a:rPr lang="en-US" dirty="0" err="1"/>
              <a:t>Δ</a:t>
            </a:r>
            <a:r>
              <a:rPr lang="en-US" i="1" dirty="0" err="1"/>
              <a:t>w</a:t>
            </a:r>
            <a:r>
              <a:rPr lang="en-US" i="1" dirty="0"/>
              <a:t> </a:t>
            </a:r>
            <a:r>
              <a:rPr lang="en-US" dirty="0"/>
              <a:t>that optimizes the error function </a:t>
            </a:r>
            <a:br>
              <a:rPr lang="en-US" dirty="0"/>
            </a:br>
            <a:br>
              <a:rPr lang="en-US" dirty="0"/>
            </a:br>
            <a:br>
              <a:rPr lang="en-US" dirty="0"/>
            </a:br>
            <a:r>
              <a:rPr lang="en-US" dirty="0"/>
              <a:t> </a:t>
            </a:r>
            <a:br>
              <a:rPr lang="en-US" dirty="0"/>
            </a:br>
            <a:endParaRPr lang="en-US" dirty="0"/>
          </a:p>
        </p:txBody>
      </p:sp>
      <p:pic>
        <p:nvPicPr>
          <p:cNvPr id="4" name="Picture 3"/>
          <p:cNvPicPr>
            <a:picLocks noChangeAspect="1"/>
          </p:cNvPicPr>
          <p:nvPr/>
        </p:nvPicPr>
        <p:blipFill>
          <a:blip r:embed="rId2"/>
          <a:stretch>
            <a:fillRect/>
          </a:stretch>
        </p:blipFill>
        <p:spPr>
          <a:xfrm>
            <a:off x="4961954" y="4626864"/>
            <a:ext cx="2806184" cy="1830323"/>
          </a:xfrm>
          <a:prstGeom prst="rect">
            <a:avLst/>
          </a:prstGeom>
        </p:spPr>
      </p:pic>
    </p:spTree>
    <p:extLst>
      <p:ext uri="{BB962C8B-B14F-4D97-AF65-F5344CB8AC3E}">
        <p14:creationId xmlns:p14="http://schemas.microsoft.com/office/powerpoint/2010/main" val="3434005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Initialize the W/b matrices</a:t>
            </a:r>
          </a:p>
        </p:txBody>
      </p:sp>
      <p:sp>
        <p:nvSpPr>
          <p:cNvPr id="3" name="Content Placeholder 2"/>
          <p:cNvSpPr>
            <a:spLocks noGrp="1"/>
          </p:cNvSpPr>
          <p:nvPr>
            <p:ph idx="1"/>
          </p:nvPr>
        </p:nvSpPr>
        <p:spPr/>
        <p:txBody>
          <a:bodyPr>
            <a:normAutofit fontScale="92500" lnSpcReduction="20000"/>
          </a:bodyPr>
          <a:lstStyle/>
          <a:p>
            <a:r>
              <a:rPr lang="en-US" dirty="0"/>
              <a:t>We cannot initialize all to </a:t>
            </a:r>
            <a:r>
              <a:rPr lang="en-US" i="1" dirty="0"/>
              <a:t>0</a:t>
            </a:r>
          </a:p>
          <a:p>
            <a:pPr lvl="1"/>
            <a:r>
              <a:rPr lang="en-US" dirty="0"/>
              <a:t>If we do that then  </a:t>
            </a:r>
            <a:r>
              <a:rPr lang="en-US" i="1" dirty="0"/>
              <a:t>z</a:t>
            </a:r>
            <a:r>
              <a:rPr lang="en-US" baseline="30000" dirty="0"/>
              <a:t>[3]</a:t>
            </a:r>
            <a:r>
              <a:rPr lang="en-US" dirty="0"/>
              <a:t> = </a:t>
            </a:r>
            <a:r>
              <a:rPr lang="en-US" i="1" dirty="0"/>
              <a:t>W</a:t>
            </a:r>
            <a:r>
              <a:rPr lang="en-US" baseline="30000" dirty="0"/>
              <a:t>[3]</a:t>
            </a:r>
            <a:r>
              <a:rPr lang="en-US" i="1" dirty="0"/>
              <a:t>a</a:t>
            </a:r>
            <a:r>
              <a:rPr lang="en-US" baseline="30000" dirty="0"/>
              <a:t>[2]</a:t>
            </a:r>
            <a:r>
              <a:rPr lang="en-US" dirty="0"/>
              <a:t>+</a:t>
            </a:r>
            <a:r>
              <a:rPr lang="en-US" i="1" dirty="0"/>
              <a:t>b</a:t>
            </a:r>
            <a:r>
              <a:rPr lang="en-US" baseline="30000" dirty="0"/>
              <a:t>[3]  </a:t>
            </a:r>
            <a:r>
              <a:rPr lang="en-US" dirty="0"/>
              <a:t>will be 0</a:t>
            </a:r>
          </a:p>
          <a:p>
            <a:pPr lvl="1"/>
            <a:r>
              <a:rPr lang="en-US" dirty="0"/>
              <a:t>However, the output of the neural network is defined as </a:t>
            </a:r>
            <a:r>
              <a:rPr lang="en-US" i="1" dirty="0"/>
              <a:t>a</a:t>
            </a:r>
            <a:r>
              <a:rPr lang="en-US" baseline="30000" dirty="0"/>
              <a:t>[3]</a:t>
            </a:r>
            <a:r>
              <a:rPr lang="en-US" dirty="0"/>
              <a:t> = </a:t>
            </a:r>
            <a:r>
              <a:rPr lang="en-US" i="1" dirty="0"/>
              <a:t>g</a:t>
            </a:r>
            <a:r>
              <a:rPr lang="en-US" dirty="0"/>
              <a:t>(</a:t>
            </a:r>
            <a:r>
              <a:rPr lang="en-US" i="1" dirty="0"/>
              <a:t>z</a:t>
            </a:r>
            <a:r>
              <a:rPr lang="en-US" baseline="30000" dirty="0"/>
              <a:t>[3]</a:t>
            </a:r>
            <a:r>
              <a:rPr lang="en-US" dirty="0"/>
              <a:t>)</a:t>
            </a:r>
          </a:p>
          <a:p>
            <a:pPr lvl="1"/>
            <a:r>
              <a:rPr lang="en-US" dirty="0"/>
              <a:t>Here </a:t>
            </a:r>
            <a:r>
              <a:rPr lang="en-US" i="1" dirty="0"/>
              <a:t>g</a:t>
            </a:r>
            <a:r>
              <a:rPr lang="en-US" dirty="0"/>
              <a:t>(</a:t>
            </a:r>
            <a:r>
              <a:rPr lang="en-US" i="1" dirty="0"/>
              <a:t>·</a:t>
            </a:r>
            <a:r>
              <a:rPr lang="en-US" dirty="0"/>
              <a:t>) is defined as the sigmoid function. This means </a:t>
            </a:r>
            <a:r>
              <a:rPr lang="en-US" i="1" dirty="0"/>
              <a:t>a</a:t>
            </a:r>
            <a:r>
              <a:rPr lang="en-US" dirty="0"/>
              <a:t>[3] = </a:t>
            </a:r>
            <a:r>
              <a:rPr lang="en-US" i="1" dirty="0"/>
              <a:t>g</a:t>
            </a:r>
            <a:r>
              <a:rPr lang="en-US" dirty="0"/>
              <a:t>(0) = 0</a:t>
            </a:r>
            <a:r>
              <a:rPr lang="en-US" i="1" dirty="0"/>
              <a:t>.5.  </a:t>
            </a:r>
            <a:r>
              <a:rPr lang="en-US" dirty="0"/>
              <a:t>Thus, no matter what value of </a:t>
            </a:r>
            <a:r>
              <a:rPr lang="en-US" i="1" dirty="0"/>
              <a:t>x</a:t>
            </a:r>
            <a:r>
              <a:rPr lang="en-US" dirty="0"/>
              <a:t>(</a:t>
            </a:r>
            <a:r>
              <a:rPr lang="en-US" i="1" dirty="0" err="1"/>
              <a:t>i</a:t>
            </a:r>
            <a:r>
              <a:rPr lang="en-US" dirty="0"/>
              <a:t>) we provide, the network will output ŷ</a:t>
            </a:r>
            <a:r>
              <a:rPr lang="en-US" i="1" dirty="0"/>
              <a:t> </a:t>
            </a:r>
            <a:r>
              <a:rPr lang="en-US" dirty="0"/>
              <a:t>= 0</a:t>
            </a:r>
            <a:r>
              <a:rPr lang="en-US" i="1" dirty="0"/>
              <a:t>.</a:t>
            </a:r>
            <a:r>
              <a:rPr lang="en-US" dirty="0"/>
              <a:t>5</a:t>
            </a:r>
          </a:p>
          <a:p>
            <a:r>
              <a:rPr lang="en-US" dirty="0"/>
              <a:t>What if we had initialized all parameters to be the same non-zero value? In this case, consider the activations of the first layer</a:t>
            </a:r>
          </a:p>
          <a:p>
            <a:endParaRPr lang="en-US" dirty="0"/>
          </a:p>
          <a:p>
            <a:pPr marL="0" indent="0">
              <a:buNone/>
            </a:pPr>
            <a:r>
              <a:rPr lang="en-US" dirty="0"/>
              <a:t> </a:t>
            </a:r>
          </a:p>
          <a:p>
            <a:pPr lvl="1"/>
            <a:r>
              <a:rPr lang="en-US" dirty="0"/>
              <a:t>Each element of the activation vector </a:t>
            </a:r>
            <a:r>
              <a:rPr lang="en-US" i="1" dirty="0"/>
              <a:t>a</a:t>
            </a:r>
            <a:r>
              <a:rPr lang="en-US" baseline="30000" dirty="0"/>
              <a:t>[1]</a:t>
            </a:r>
            <a:r>
              <a:rPr lang="en-US" dirty="0"/>
              <a:t> will be the same (because </a:t>
            </a:r>
            <a:r>
              <a:rPr lang="en-US" i="1" dirty="0"/>
              <a:t>W</a:t>
            </a:r>
            <a:r>
              <a:rPr lang="en-US" baseline="30000" dirty="0"/>
              <a:t>[1]</a:t>
            </a:r>
            <a:r>
              <a:rPr lang="en-US" dirty="0"/>
              <a:t> contains all the same values) </a:t>
            </a:r>
          </a:p>
          <a:p>
            <a:pPr lvl="1"/>
            <a:r>
              <a:rPr lang="en-US" dirty="0"/>
              <a:t>This behavior will occur at all layers of the neural network </a:t>
            </a:r>
            <a:br>
              <a:rPr lang="en-US" dirty="0"/>
            </a:br>
            <a:br>
              <a:rPr lang="en-US" dirty="0"/>
            </a:br>
            <a:r>
              <a:rPr lang="en-US" dirty="0"/>
              <a:t> </a:t>
            </a:r>
            <a:br>
              <a:rPr lang="en-US" dirty="0"/>
            </a:br>
            <a:br>
              <a:rPr lang="en-US" dirty="0"/>
            </a:br>
            <a:endParaRPr lang="en-US" dirty="0"/>
          </a:p>
        </p:txBody>
      </p:sp>
      <p:pic>
        <p:nvPicPr>
          <p:cNvPr id="4" name="Picture 3"/>
          <p:cNvPicPr>
            <a:picLocks noChangeAspect="1"/>
          </p:cNvPicPr>
          <p:nvPr/>
        </p:nvPicPr>
        <p:blipFill>
          <a:blip r:embed="rId2"/>
          <a:stretch>
            <a:fillRect/>
          </a:stretch>
        </p:blipFill>
        <p:spPr>
          <a:xfrm>
            <a:off x="2373820" y="3216561"/>
            <a:ext cx="4829175" cy="704850"/>
          </a:xfrm>
          <a:prstGeom prst="rect">
            <a:avLst/>
          </a:prstGeom>
        </p:spPr>
      </p:pic>
    </p:spTree>
    <p:extLst>
      <p:ext uri="{BB962C8B-B14F-4D97-AF65-F5344CB8AC3E}">
        <p14:creationId xmlns:p14="http://schemas.microsoft.com/office/powerpoint/2010/main" val="6041348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Regularization (more later)</a:t>
            </a:r>
          </a:p>
        </p:txBody>
      </p:sp>
      <p:sp>
        <p:nvSpPr>
          <p:cNvPr id="3" name="Content Placeholder 2"/>
          <p:cNvSpPr>
            <a:spLocks noGrp="1"/>
          </p:cNvSpPr>
          <p:nvPr>
            <p:ph idx="1"/>
          </p:nvPr>
        </p:nvSpPr>
        <p:spPr/>
        <p:txBody>
          <a:bodyPr/>
          <a:lstStyle/>
          <a:p>
            <a:r>
              <a:rPr lang="en-US" dirty="0"/>
              <a:t>Let </a:t>
            </a:r>
            <a:r>
              <a:rPr lang="en-US" i="1" dirty="0"/>
              <a:t>W </a:t>
            </a:r>
            <a:r>
              <a:rPr lang="en-US" dirty="0"/>
              <a:t>below denote </a:t>
            </a:r>
            <a:r>
              <a:rPr lang="en-US" i="1" dirty="0"/>
              <a:t>all </a:t>
            </a:r>
            <a:r>
              <a:rPr lang="en-US" dirty="0"/>
              <a:t>the parameters in a model. The L2 regularization adds another term to the cost function </a:t>
            </a:r>
            <a:br>
              <a:rPr lang="en-US" dirty="0"/>
            </a:br>
            <a:endParaRPr lang="en-US" dirty="0"/>
          </a:p>
        </p:txBody>
      </p:sp>
      <p:pic>
        <p:nvPicPr>
          <p:cNvPr id="4" name="Picture 3"/>
          <p:cNvPicPr>
            <a:picLocks noChangeAspect="1"/>
          </p:cNvPicPr>
          <p:nvPr/>
        </p:nvPicPr>
        <p:blipFill>
          <a:blip r:embed="rId2"/>
          <a:stretch>
            <a:fillRect/>
          </a:stretch>
        </p:blipFill>
        <p:spPr>
          <a:xfrm>
            <a:off x="1928241" y="2516124"/>
            <a:ext cx="4019550" cy="2667000"/>
          </a:xfrm>
          <a:prstGeom prst="rect">
            <a:avLst/>
          </a:prstGeom>
        </p:spPr>
      </p:pic>
      <p:pic>
        <p:nvPicPr>
          <p:cNvPr id="5" name="Picture 4"/>
          <p:cNvPicPr>
            <a:picLocks noChangeAspect="1"/>
          </p:cNvPicPr>
          <p:nvPr/>
        </p:nvPicPr>
        <p:blipFill>
          <a:blip r:embed="rId3"/>
          <a:stretch>
            <a:fillRect/>
          </a:stretch>
        </p:blipFill>
        <p:spPr>
          <a:xfrm>
            <a:off x="6845089" y="3107436"/>
            <a:ext cx="4914900" cy="1905000"/>
          </a:xfrm>
          <a:prstGeom prst="rect">
            <a:avLst/>
          </a:prstGeom>
        </p:spPr>
      </p:pic>
    </p:spTree>
    <p:extLst>
      <p:ext uri="{BB962C8B-B14F-4D97-AF65-F5344CB8AC3E}">
        <p14:creationId xmlns:p14="http://schemas.microsoft.com/office/powerpoint/2010/main" val="1673744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A8C98-C788-4478-A76A-8DE855BF29C6}"/>
              </a:ext>
            </a:extLst>
          </p:cNvPr>
          <p:cNvSpPr>
            <a:spLocks noGrp="1"/>
          </p:cNvSpPr>
          <p:nvPr>
            <p:ph type="title"/>
          </p:nvPr>
        </p:nvSpPr>
        <p:spPr>
          <a:xfrm>
            <a:off x="1266058" y="388667"/>
            <a:ext cx="10515600" cy="525463"/>
          </a:xfrm>
        </p:spPr>
        <p:txBody>
          <a:bodyPr>
            <a:normAutofit fontScale="90000"/>
          </a:bodyPr>
          <a:lstStyle/>
          <a:p>
            <a:r>
              <a:rPr lang="en-US"/>
              <a:t>Perceptron</a:t>
            </a:r>
            <a:endParaRPr lang="en-US" dirty="0"/>
          </a:p>
        </p:txBody>
      </p:sp>
      <p:graphicFrame>
        <p:nvGraphicFramePr>
          <p:cNvPr id="7" name="Content Placeholder 2">
            <a:extLst>
              <a:ext uri="{FF2B5EF4-FFF2-40B4-BE49-F238E27FC236}">
                <a16:creationId xmlns:a16="http://schemas.microsoft.com/office/drawing/2014/main" id="{D577A16F-9131-48C6-B473-ECA3DA96D76B}"/>
              </a:ext>
            </a:extLst>
          </p:cNvPr>
          <p:cNvGraphicFramePr>
            <a:graphicFrameLocks noGrp="1"/>
          </p:cNvGraphicFramePr>
          <p:nvPr>
            <p:ph idx="1"/>
            <p:extLst>
              <p:ext uri="{D42A27DB-BD31-4B8C-83A1-F6EECF244321}">
                <p14:modId xmlns:p14="http://schemas.microsoft.com/office/powerpoint/2010/main" val="2810956033"/>
              </p:ext>
            </p:extLst>
          </p:nvPr>
        </p:nvGraphicFramePr>
        <p:xfrm>
          <a:off x="650921" y="2160493"/>
          <a:ext cx="9869162" cy="45813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2F2D4F08-6819-4C5B-A61A-087A44147CA8}"/>
              </a:ext>
            </a:extLst>
          </p:cNvPr>
          <p:cNvPicPr>
            <a:picLocks noChangeAspect="1"/>
          </p:cNvPicPr>
          <p:nvPr/>
        </p:nvPicPr>
        <p:blipFill>
          <a:blip r:embed="rId7"/>
          <a:stretch>
            <a:fillRect/>
          </a:stretch>
        </p:blipFill>
        <p:spPr>
          <a:xfrm>
            <a:off x="8083673" y="224118"/>
            <a:ext cx="2842269" cy="1747425"/>
          </a:xfrm>
          <a:prstGeom prst="rect">
            <a:avLst/>
          </a:prstGeom>
        </p:spPr>
      </p:pic>
    </p:spTree>
    <p:extLst>
      <p:ext uri="{BB962C8B-B14F-4D97-AF65-F5344CB8AC3E}">
        <p14:creationId xmlns:p14="http://schemas.microsoft.com/office/powerpoint/2010/main" val="2138564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39CD7-FD9C-4FF9-8642-D1B89A387F9F}"/>
              </a:ext>
            </a:extLst>
          </p:cNvPr>
          <p:cNvSpPr>
            <a:spLocks noGrp="1"/>
          </p:cNvSpPr>
          <p:nvPr>
            <p:ph type="title"/>
          </p:nvPr>
        </p:nvSpPr>
        <p:spPr/>
        <p:txBody>
          <a:bodyPr>
            <a:normAutofit fontScale="90000"/>
          </a:bodyPr>
          <a:lstStyle/>
          <a:p>
            <a:r>
              <a:rPr lang="en-US" dirty="0"/>
              <a:t>Weights matrix: Feature weights</a:t>
            </a:r>
          </a:p>
        </p:txBody>
      </p:sp>
      <p:sp>
        <p:nvSpPr>
          <p:cNvPr id="3" name="Content Placeholder 2">
            <a:extLst>
              <a:ext uri="{FF2B5EF4-FFF2-40B4-BE49-F238E27FC236}">
                <a16:creationId xmlns:a16="http://schemas.microsoft.com/office/drawing/2014/main" id="{B0187995-556D-4886-B4AA-92DA094B7AF9}"/>
              </a:ext>
            </a:extLst>
          </p:cNvPr>
          <p:cNvSpPr>
            <a:spLocks noGrp="1"/>
          </p:cNvSpPr>
          <p:nvPr>
            <p:ph idx="1"/>
          </p:nvPr>
        </p:nvSpPr>
        <p:spPr/>
        <p:txBody>
          <a:bodyPr/>
          <a:lstStyle/>
          <a:p>
            <a:r>
              <a:rPr lang="en-US" dirty="0"/>
              <a:t>Not all input features are equally important (or useful) features </a:t>
            </a:r>
          </a:p>
          <a:p>
            <a:r>
              <a:rPr lang="en-US" dirty="0"/>
              <a:t>Each input feature (x1) is assigned its own weight (w1) that reflects its importance in the decision-making process</a:t>
            </a:r>
          </a:p>
          <a:p>
            <a:r>
              <a:rPr lang="en-US" dirty="0"/>
              <a:t>Inputs assigned greater weight have a greater effect on the output</a:t>
            </a:r>
          </a:p>
          <a:p>
            <a:r>
              <a:rPr lang="en-US" dirty="0"/>
              <a:t>If the weight is high, it amplifies the input signal; and if the weight is low, it diminishes the input signal </a:t>
            </a:r>
          </a:p>
          <a:p>
            <a:r>
              <a:rPr lang="en-US" dirty="0"/>
              <a:t>In common representations of neural networks, the weights are represented by lines or edges from the input node to the perceptron</a:t>
            </a:r>
          </a:p>
        </p:txBody>
      </p:sp>
    </p:spTree>
    <p:extLst>
      <p:ext uri="{BB962C8B-B14F-4D97-AF65-F5344CB8AC3E}">
        <p14:creationId xmlns:p14="http://schemas.microsoft.com/office/powerpoint/2010/main" val="11126415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893F0-B243-4645-93BC-EDEA621DE055}"/>
              </a:ext>
            </a:extLst>
          </p:cNvPr>
          <p:cNvSpPr>
            <a:spLocks noGrp="1"/>
          </p:cNvSpPr>
          <p:nvPr>
            <p:ph type="title"/>
          </p:nvPr>
        </p:nvSpPr>
        <p:spPr/>
        <p:txBody>
          <a:bodyPr>
            <a:normAutofit fontScale="90000"/>
          </a:bodyPr>
          <a:lstStyle/>
          <a:p>
            <a:r>
              <a:rPr lang="en-US" dirty="0"/>
              <a:t>How does a perceptron learn?</a:t>
            </a:r>
          </a:p>
        </p:txBody>
      </p:sp>
      <p:sp>
        <p:nvSpPr>
          <p:cNvPr id="3" name="Content Placeholder 2">
            <a:extLst>
              <a:ext uri="{FF2B5EF4-FFF2-40B4-BE49-F238E27FC236}">
                <a16:creationId xmlns:a16="http://schemas.microsoft.com/office/drawing/2014/main" id="{36E8EA62-874C-4E8C-AACF-A7123D8438AF}"/>
              </a:ext>
            </a:extLst>
          </p:cNvPr>
          <p:cNvSpPr>
            <a:spLocks noGrp="1"/>
          </p:cNvSpPr>
          <p:nvPr>
            <p:ph idx="1"/>
          </p:nvPr>
        </p:nvSpPr>
        <p:spPr/>
        <p:txBody>
          <a:bodyPr/>
          <a:lstStyle/>
          <a:p>
            <a:r>
              <a:rPr lang="en-US" dirty="0"/>
              <a:t>The perceptron uses trial and error to learn from its mistakes </a:t>
            </a:r>
          </a:p>
          <a:p>
            <a:pPr lvl="1"/>
            <a:r>
              <a:rPr lang="en-US" dirty="0"/>
              <a:t>It uses the weights as knobs by tuning their values up and down until the network is trained </a:t>
            </a:r>
          </a:p>
          <a:p>
            <a:r>
              <a:rPr lang="en-US" dirty="0"/>
              <a:t>This process is repeated many times, and the neuron continues to update the weights to improve its predictions</a:t>
            </a:r>
          </a:p>
        </p:txBody>
      </p:sp>
      <p:pic>
        <p:nvPicPr>
          <p:cNvPr id="5" name="Picture 4">
            <a:extLst>
              <a:ext uri="{FF2B5EF4-FFF2-40B4-BE49-F238E27FC236}">
                <a16:creationId xmlns:a16="http://schemas.microsoft.com/office/drawing/2014/main" id="{C30D19AC-8DCE-4B16-B2CE-41D055C5C564}"/>
              </a:ext>
            </a:extLst>
          </p:cNvPr>
          <p:cNvPicPr>
            <a:picLocks noChangeAspect="1"/>
          </p:cNvPicPr>
          <p:nvPr/>
        </p:nvPicPr>
        <p:blipFill>
          <a:blip r:embed="rId2"/>
          <a:stretch>
            <a:fillRect/>
          </a:stretch>
        </p:blipFill>
        <p:spPr>
          <a:xfrm>
            <a:off x="7471757" y="3429000"/>
            <a:ext cx="3106681" cy="2310096"/>
          </a:xfrm>
          <a:prstGeom prst="rect">
            <a:avLst/>
          </a:prstGeom>
        </p:spPr>
      </p:pic>
    </p:spTree>
    <p:extLst>
      <p:ext uri="{BB962C8B-B14F-4D97-AF65-F5344CB8AC3E}">
        <p14:creationId xmlns:p14="http://schemas.microsoft.com/office/powerpoint/2010/main" val="3703141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Is one neuron enough?</a:t>
            </a:r>
          </a:p>
        </p:txBody>
      </p:sp>
      <p:sp>
        <p:nvSpPr>
          <p:cNvPr id="3" name="Content Placeholder 2"/>
          <p:cNvSpPr>
            <a:spLocks noGrp="1"/>
          </p:cNvSpPr>
          <p:nvPr>
            <p:ph idx="1"/>
          </p:nvPr>
        </p:nvSpPr>
        <p:spPr/>
        <p:txBody>
          <a:bodyPr>
            <a:normAutofit fontScale="92500" lnSpcReduction="20000"/>
          </a:bodyPr>
          <a:lstStyle/>
          <a:p>
            <a:r>
              <a:rPr lang="en-US" dirty="0"/>
              <a:t>Suppose we want to train a perceptron to predict whether a player will be accepted into the national Cricket squad</a:t>
            </a:r>
          </a:p>
          <a:p>
            <a:r>
              <a:rPr lang="en-US" dirty="0"/>
              <a:t>We collect all the data from previous years and train the perceptron to predict whether players will be accepted based on only two features (height and weight)</a:t>
            </a:r>
          </a:p>
          <a:p>
            <a:pPr lvl="1"/>
            <a:r>
              <a:rPr lang="pl-PL" i="1" dirty="0"/>
              <a:t>z </a:t>
            </a:r>
            <a:r>
              <a:rPr lang="pl-PL" dirty="0"/>
              <a:t>= height · </a:t>
            </a:r>
            <a:r>
              <a:rPr lang="pl-PL" i="1" dirty="0"/>
              <a:t>w</a:t>
            </a:r>
            <a:r>
              <a:rPr lang="pl-PL" baseline="-25000" dirty="0"/>
              <a:t>1</a:t>
            </a:r>
            <a:r>
              <a:rPr lang="pl-PL" dirty="0"/>
              <a:t> + age · </a:t>
            </a:r>
            <a:r>
              <a:rPr lang="pl-PL" i="1" dirty="0"/>
              <a:t>w</a:t>
            </a:r>
            <a:r>
              <a:rPr lang="pl-PL" baseline="-25000" dirty="0"/>
              <a:t>2</a:t>
            </a:r>
            <a:r>
              <a:rPr lang="pl-PL" dirty="0"/>
              <a:t> + </a:t>
            </a:r>
            <a:r>
              <a:rPr lang="pl-PL" i="1" dirty="0"/>
              <a:t>b</a:t>
            </a:r>
            <a:r>
              <a:rPr lang="pl-PL" dirty="0"/>
              <a:t> </a:t>
            </a:r>
            <a:endParaRPr lang="en-US" dirty="0"/>
          </a:p>
          <a:p>
            <a:r>
              <a:rPr lang="en-US" dirty="0"/>
              <a:t>After the training is complete on the training data, we can start using the perceptron</a:t>
            </a:r>
            <a:br>
              <a:rPr lang="en-US" dirty="0"/>
            </a:br>
            <a:r>
              <a:rPr lang="en-US" dirty="0"/>
              <a:t>to predict with new players </a:t>
            </a:r>
          </a:p>
          <a:p>
            <a:r>
              <a:rPr lang="en-US" dirty="0"/>
              <a:t>When we get a player who is 150 cm in height and 12 years old, we compute the previous equation with the values (150, 12)</a:t>
            </a:r>
          </a:p>
          <a:p>
            <a:r>
              <a:rPr lang="en-US" dirty="0"/>
              <a:t>Here the single perceptron works fine because data was </a:t>
            </a:r>
            <a:r>
              <a:rPr lang="en-US" i="1" dirty="0"/>
              <a:t>linearly separable</a:t>
            </a:r>
            <a:r>
              <a:rPr lang="en-US" dirty="0"/>
              <a:t> </a:t>
            </a:r>
            <a:br>
              <a:rPr lang="en-US" dirty="0"/>
            </a:br>
            <a:br>
              <a:rPr lang="en-US" dirty="0"/>
            </a:br>
            <a:br>
              <a:rPr lang="pl-PL" dirty="0"/>
            </a:br>
            <a:r>
              <a:rPr lang="en-US" dirty="0"/>
              <a:t> </a:t>
            </a:r>
            <a:br>
              <a:rPr lang="en-US" dirty="0"/>
            </a:br>
            <a:endParaRPr lang="en-US" dirty="0"/>
          </a:p>
        </p:txBody>
      </p:sp>
    </p:spTree>
    <p:extLst>
      <p:ext uri="{BB962C8B-B14F-4D97-AF65-F5344CB8AC3E}">
        <p14:creationId xmlns:p14="http://schemas.microsoft.com/office/powerpoint/2010/main" val="1649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Model for accepting/rejecting players</a:t>
            </a:r>
          </a:p>
        </p:txBody>
      </p:sp>
      <p:pic>
        <p:nvPicPr>
          <p:cNvPr id="4" name="Picture 3"/>
          <p:cNvPicPr>
            <a:picLocks noChangeAspect="1"/>
          </p:cNvPicPr>
          <p:nvPr/>
        </p:nvPicPr>
        <p:blipFill>
          <a:blip r:embed="rId2"/>
          <a:stretch>
            <a:fillRect/>
          </a:stretch>
        </p:blipFill>
        <p:spPr>
          <a:xfrm>
            <a:off x="2273509" y="1148033"/>
            <a:ext cx="7610475" cy="4648200"/>
          </a:xfrm>
          <a:prstGeom prst="rect">
            <a:avLst/>
          </a:prstGeom>
        </p:spPr>
      </p:pic>
    </p:spTree>
    <p:extLst>
      <p:ext uri="{BB962C8B-B14F-4D97-AF65-F5344CB8AC3E}">
        <p14:creationId xmlns:p14="http://schemas.microsoft.com/office/powerpoint/2010/main" val="5984075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4168</TotalTime>
  <Words>2907</Words>
  <Application>Microsoft Office PowerPoint</Application>
  <PresentationFormat>Widescreen</PresentationFormat>
  <Paragraphs>199</Paragraphs>
  <Slides>44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44</vt:i4>
      </vt:variant>
    </vt:vector>
  </HeadingPairs>
  <TitlesOfParts>
    <vt:vector size="48" baseType="lpstr">
      <vt:lpstr>Arial</vt:lpstr>
      <vt:lpstr>Calibri</vt:lpstr>
      <vt:lpstr>Calibri Light</vt:lpstr>
      <vt:lpstr>Office Theme</vt:lpstr>
      <vt:lpstr>CSE 465 Lecture 3-4 </vt:lpstr>
      <vt:lpstr>Artificial Neural Network (ANN)</vt:lpstr>
      <vt:lpstr>Perceptron</vt:lpstr>
      <vt:lpstr>Perceptron</vt:lpstr>
      <vt:lpstr>Perceptron</vt:lpstr>
      <vt:lpstr>Weights matrix: Feature weights</vt:lpstr>
      <vt:lpstr>How does a perceptron learn?</vt:lpstr>
      <vt:lpstr>Is one neuron enough?</vt:lpstr>
      <vt:lpstr>Model for accepting/rejecting players</vt:lpstr>
      <vt:lpstr>Linear/Nonlinear data</vt:lpstr>
      <vt:lpstr>Multiple perceptron</vt:lpstr>
      <vt:lpstr>Multi-layer perceptron</vt:lpstr>
      <vt:lpstr>Main components of a Neural Network</vt:lpstr>
      <vt:lpstr>Activation functions</vt:lpstr>
      <vt:lpstr>Linear Activation Function</vt:lpstr>
      <vt:lpstr>Step Activation Function</vt:lpstr>
      <vt:lpstr>Sigmoid/Logistic Activation Function</vt:lpstr>
      <vt:lpstr>Hyperbolic Tangent (tanh) Activation Function</vt:lpstr>
      <vt:lpstr>Hyperbolic Tangent (tanh) Activation Function</vt:lpstr>
      <vt:lpstr>Rectified Linear (ReLU) Activation Function</vt:lpstr>
      <vt:lpstr>Leaky ReLU Activation Function</vt:lpstr>
      <vt:lpstr>Softmax Function</vt:lpstr>
      <vt:lpstr>Softmax Activation Function (2)</vt:lpstr>
      <vt:lpstr>The feedforward process</vt:lpstr>
      <vt:lpstr>A fully connected Neural Network</vt:lpstr>
      <vt:lpstr>The weights break-down</vt:lpstr>
      <vt:lpstr>Feedforward calculation</vt:lpstr>
      <vt:lpstr>Feedforward process (2)</vt:lpstr>
      <vt:lpstr>Feature learning</vt:lpstr>
      <vt:lpstr>Feature Learning Process</vt:lpstr>
      <vt:lpstr>Cost/Loss/Error Function</vt:lpstr>
      <vt:lpstr>Loss Function to compare models</vt:lpstr>
      <vt:lpstr>Mean Square Error Loss Function</vt:lpstr>
      <vt:lpstr>Cross-entropy loss function</vt:lpstr>
      <vt:lpstr>Training a neural network</vt:lpstr>
      <vt:lpstr>Optimizing the network: Cost function visualization</vt:lpstr>
      <vt:lpstr>Optimization Algorithm: Gradient Descent</vt:lpstr>
      <vt:lpstr>Gradient descent</vt:lpstr>
      <vt:lpstr>How does Gradient Descent work?</vt:lpstr>
      <vt:lpstr>Stochastic/Mini-batch Gradient Descent</vt:lpstr>
      <vt:lpstr>GD vs SGD vs MBSGD</vt:lpstr>
      <vt:lpstr>Backpropagation</vt:lpstr>
      <vt:lpstr>Initialize the W/b matrices</vt:lpstr>
      <vt:lpstr>Regularization (more later)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327 Lecture 8</dc:title>
  <dc:creator>Mohammad Khan</dc:creator>
  <cp:lastModifiedBy>Mohammad Khan</cp:lastModifiedBy>
  <cp:revision>481</cp:revision>
  <cp:lastPrinted>2020-07-15T01:31:22Z</cp:lastPrinted>
  <dcterms:created xsi:type="dcterms:W3CDTF">2018-11-03T12:07:21Z</dcterms:created>
  <dcterms:modified xsi:type="dcterms:W3CDTF">2021-02-22T02:08:39Z</dcterms:modified>
</cp:coreProperties>
</file>