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42" autoAdjust="0"/>
  </p:normalViewPr>
  <p:slideViewPr>
    <p:cSldViewPr snapToGrid="0">
      <p:cViewPr varScale="1">
        <p:scale>
          <a:sx n="84" d="100"/>
          <a:sy n="84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rgbClr val="00B0F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CSE 465</a:t>
            </a:r>
            <a:br>
              <a:rPr lang="en-US" sz="4800" dirty="0"/>
            </a:br>
            <a:r>
              <a:rPr lang="en-US" sz="4800"/>
              <a:t>Lecture 8</a:t>
            </a:r>
            <a:endParaRPr lang="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Transfer Learning</a:t>
            </a:r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and how to fine-tune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New dataset is large and similar to the original dataset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Since we have more data, we can have more confidence that we won’t </a:t>
            </a:r>
            <a:r>
              <a:rPr lang="en-US" dirty="0" err="1"/>
              <a:t>overfit</a:t>
            </a:r>
            <a:r>
              <a:rPr lang="en-US" dirty="0"/>
              <a:t> if we were to try to fine-tune through the full network</a:t>
            </a:r>
          </a:p>
          <a:p>
            <a:r>
              <a:rPr lang="en-US" i="1" dirty="0"/>
              <a:t>New dataset is large and very different from the original dataset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Since the dataset is very large, we may expect that we can afford to train a </a:t>
            </a:r>
            <a:r>
              <a:rPr lang="en-US" dirty="0" err="1"/>
              <a:t>ConvNet</a:t>
            </a:r>
            <a:r>
              <a:rPr lang="en-US" dirty="0"/>
              <a:t> from scratch </a:t>
            </a:r>
          </a:p>
          <a:p>
            <a:pPr lvl="1"/>
            <a:r>
              <a:rPr lang="en-US" dirty="0"/>
              <a:t>However, in practice it is very often still beneficial to initialize with weights from a </a:t>
            </a:r>
            <a:r>
              <a:rPr lang="en-US" dirty="0" err="1"/>
              <a:t>pretrained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this case, we would have enough data and confidence to fine-tune through the entire network.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Advice</a:t>
            </a:r>
            <a:r>
              <a:rPr lang="en-US"/>
              <a:t>: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Constraints from </a:t>
            </a:r>
            <a:r>
              <a:rPr lang="en-US" i="1" dirty="0" err="1"/>
              <a:t>pretrained</a:t>
            </a:r>
            <a:r>
              <a:rPr lang="en-US" i="1" dirty="0"/>
              <a:t> models</a:t>
            </a:r>
            <a:endParaRPr lang="en-US" dirty="0"/>
          </a:p>
          <a:p>
            <a:pPr lvl="1"/>
            <a:r>
              <a:rPr lang="en-US" dirty="0"/>
              <a:t>If we wish to use a </a:t>
            </a:r>
            <a:r>
              <a:rPr lang="en-US" dirty="0" err="1"/>
              <a:t>pretrained</a:t>
            </a:r>
            <a:r>
              <a:rPr lang="en-US" dirty="0"/>
              <a:t> network, we may be slightly constrained in terms of the architecture we can use for the new dataset</a:t>
            </a:r>
          </a:p>
          <a:p>
            <a:pPr lvl="1"/>
            <a:r>
              <a:rPr lang="en-US" dirty="0"/>
              <a:t>For example, we can’t arbitrarily take out </a:t>
            </a:r>
            <a:r>
              <a:rPr lang="en-US" dirty="0" err="1"/>
              <a:t>Conv</a:t>
            </a:r>
            <a:r>
              <a:rPr lang="en-US" dirty="0"/>
              <a:t> layers from the </a:t>
            </a:r>
            <a:r>
              <a:rPr lang="en-US" dirty="0" err="1"/>
              <a:t>pretrained</a:t>
            </a:r>
            <a:r>
              <a:rPr lang="en-US" dirty="0"/>
              <a:t> network </a:t>
            </a:r>
          </a:p>
          <a:p>
            <a:pPr lvl="2"/>
            <a:r>
              <a:rPr lang="en-US" dirty="0"/>
              <a:t>However, some changes (needed to apply on the dataset) are straight-forward: Due to parameter sharing, we can easily run a pretrained network on images of different spatial size</a:t>
            </a:r>
          </a:p>
          <a:p>
            <a:pPr lvl="2"/>
            <a:r>
              <a:rPr lang="en-US" dirty="0"/>
              <a:t>This is clearly evident in the case of Conv/Pool layers because their forward function is independent of the input volume spatial size (as long as the strides “fit”) </a:t>
            </a:r>
          </a:p>
          <a:p>
            <a:r>
              <a:rPr lang="en-US" dirty="0"/>
              <a:t>In case of FC layers, this still holds true because FC layers can be converted to a Convolutional Layer </a:t>
            </a:r>
          </a:p>
          <a:p>
            <a:pPr lvl="1"/>
            <a:r>
              <a:rPr lang="en-US" dirty="0"/>
              <a:t>For example, in an </a:t>
            </a:r>
            <a:r>
              <a:rPr lang="en-US" dirty="0" err="1"/>
              <a:t>AlexNet</a:t>
            </a:r>
            <a:r>
              <a:rPr lang="en-US" dirty="0"/>
              <a:t>, the final pooling volume before the first FC layer is of size [6x6x512] </a:t>
            </a:r>
          </a:p>
          <a:p>
            <a:pPr lvl="2"/>
            <a:r>
              <a:rPr lang="en-US" dirty="0"/>
              <a:t>Therefore, the FC layer looking at this volume is equivalent to having a Convolutional Layer that has receptive field size 6x6, and is applied with padding of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Advice: Learning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rates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It’s common to use a smaller learning rate for </a:t>
            </a:r>
            <a:r>
              <a:rPr lang="en-US" dirty="0" err="1"/>
              <a:t>ConvNet</a:t>
            </a:r>
            <a:r>
              <a:rPr lang="en-US" dirty="0"/>
              <a:t> weights that are being fine-tuned, in comparison to the (randomly-initialized) weights for the new linear classifier that computes the class scores of your new dataset</a:t>
            </a:r>
          </a:p>
          <a:p>
            <a:pPr lvl="1"/>
            <a:r>
              <a:rPr lang="en-US" dirty="0"/>
              <a:t>This is because we expect that the </a:t>
            </a:r>
            <a:r>
              <a:rPr lang="en-US" dirty="0" err="1"/>
              <a:t>ConvNet</a:t>
            </a:r>
            <a:r>
              <a:rPr lang="en-US" dirty="0"/>
              <a:t> weights are relatively good, so we don’t wish to distort them too quickly and too much (especially while the new Linear Classifier above them is being trained from random initialization)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very few people train an entire Convolutional Network from scratch (with random initialization) </a:t>
            </a:r>
          </a:p>
          <a:p>
            <a:pPr lvl="1"/>
            <a:r>
              <a:rPr lang="en-US" dirty="0"/>
              <a:t>Because it is relatively rare to have a dataset of sufficient size</a:t>
            </a:r>
          </a:p>
          <a:p>
            <a:pPr lvl="1"/>
            <a:r>
              <a:rPr lang="en-US" dirty="0"/>
              <a:t>Also, few people have enough GPU power to train models </a:t>
            </a:r>
          </a:p>
          <a:p>
            <a:r>
              <a:rPr lang="en-US" dirty="0"/>
              <a:t>Instead, it is common to pre-train a </a:t>
            </a:r>
            <a:r>
              <a:rPr lang="en-US" dirty="0" err="1"/>
              <a:t>ConvNet</a:t>
            </a:r>
            <a:r>
              <a:rPr lang="en-US" dirty="0"/>
              <a:t> on a very large dataset </a:t>
            </a:r>
          </a:p>
          <a:p>
            <a:pPr lvl="1"/>
            <a:r>
              <a:rPr lang="en-US" dirty="0"/>
              <a:t>e.g. ImageNet, which contains 1.2 million images with 1000 categories</a:t>
            </a:r>
          </a:p>
          <a:p>
            <a:r>
              <a:rPr lang="en-US" dirty="0"/>
              <a:t>Then use the </a:t>
            </a:r>
            <a:r>
              <a:rPr lang="en-US" dirty="0" err="1"/>
              <a:t>ConvNet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Either as an initialization </a:t>
            </a:r>
          </a:p>
          <a:p>
            <a:pPr lvl="1"/>
            <a:r>
              <a:rPr lang="en-US" dirty="0"/>
              <a:t>Or a fixed feature extractor for the task of interest.</a:t>
            </a:r>
          </a:p>
          <a:p>
            <a:r>
              <a:rPr lang="en-US" dirty="0"/>
              <a:t>The three major Transfer Learning scenarios are</a:t>
            </a:r>
          </a:p>
          <a:p>
            <a:pPr lvl="1"/>
            <a:r>
              <a:rPr lang="en-US" dirty="0"/>
              <a:t>Fixed feature extractor</a:t>
            </a:r>
          </a:p>
          <a:p>
            <a:pPr lvl="1"/>
            <a:r>
              <a:rPr lang="en-US" dirty="0"/>
              <a:t>Fine tuning a model</a:t>
            </a:r>
          </a:p>
          <a:p>
            <a:pPr lvl="1"/>
            <a:r>
              <a:rPr lang="en-US" dirty="0"/>
              <a:t>Just use a pre-trained model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ConvNet</a:t>
            </a:r>
            <a:r>
              <a:rPr lang="en-US" dirty="0"/>
              <a:t> as fixed feature extractor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do it?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pretrained</a:t>
            </a:r>
            <a:r>
              <a:rPr lang="en-US" dirty="0"/>
              <a:t> on ImageNet (or something similar)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the last fully-connected layer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Output depends on the dataset used in step 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For example  this layer’s outputs are the 1000 class scores for ImageNet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treat the rest of the </a:t>
            </a:r>
            <a:r>
              <a:rPr lang="en-US" dirty="0" err="1"/>
              <a:t>ConvNet</a:t>
            </a:r>
            <a:r>
              <a:rPr lang="en-US" dirty="0"/>
              <a:t> as a fixed feature extractor for the new dataset </a:t>
            </a:r>
          </a:p>
          <a:p>
            <a:r>
              <a:rPr lang="en-US" dirty="0"/>
              <a:t>In an </a:t>
            </a:r>
            <a:r>
              <a:rPr lang="en-US" dirty="0" err="1"/>
              <a:t>AlexNet</a:t>
            </a:r>
            <a:r>
              <a:rPr lang="en-US" dirty="0"/>
              <a:t>, this would compute a 4096-D vector for every image </a:t>
            </a:r>
          </a:p>
          <a:p>
            <a:pPr lvl="1"/>
            <a:r>
              <a:rPr lang="en-US" dirty="0"/>
              <a:t>The vector contains the activations of the hidden layer immediately before the classifier </a:t>
            </a:r>
          </a:p>
          <a:p>
            <a:pPr lvl="1"/>
            <a:r>
              <a:rPr lang="en-US" dirty="0"/>
              <a:t>We call these features </a:t>
            </a:r>
            <a:r>
              <a:rPr lang="en-US" b="1" dirty="0"/>
              <a:t>CNN codes</a:t>
            </a:r>
            <a:r>
              <a:rPr lang="en-US" dirty="0"/>
              <a:t> </a:t>
            </a:r>
          </a:p>
          <a:p>
            <a:r>
              <a:rPr lang="en-US" dirty="0"/>
              <a:t>It is important for performance that these codes are </a:t>
            </a:r>
            <a:r>
              <a:rPr lang="en-US" dirty="0" err="1"/>
              <a:t>ReLUd</a:t>
            </a:r>
            <a:r>
              <a:rPr lang="en-US" dirty="0"/>
              <a:t> (i.e. threshold at zero) if they were also threshold during the training of the </a:t>
            </a:r>
            <a:r>
              <a:rPr lang="en-US" dirty="0" err="1"/>
              <a:t>ConvNet</a:t>
            </a:r>
            <a:r>
              <a:rPr lang="en-US" dirty="0"/>
              <a:t> on ImageNet (as is usually the case). </a:t>
            </a:r>
          </a:p>
          <a:p>
            <a:r>
              <a:rPr lang="en-US" dirty="0"/>
              <a:t>Once we extract the 4096-D codes for all images, we can train a linear classifier (e.g. Linear SVM or </a:t>
            </a:r>
            <a:r>
              <a:rPr lang="en-US" dirty="0" err="1"/>
              <a:t>Softmax</a:t>
            </a:r>
            <a:r>
              <a:rPr lang="en-US" dirty="0"/>
              <a:t> classifier) for the new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Fine-tuning the </a:t>
            </a:r>
            <a:r>
              <a:rPr lang="en-US" dirty="0" err="1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more!!!</a:t>
            </a:r>
          </a:p>
          <a:p>
            <a:r>
              <a:rPr lang="en-US" dirty="0"/>
              <a:t>The second strategy is to not only replace and retrain the classifier on top of the </a:t>
            </a:r>
            <a:r>
              <a:rPr lang="en-US" dirty="0" err="1"/>
              <a:t>ConvNet</a:t>
            </a:r>
            <a:r>
              <a:rPr lang="en-US" dirty="0"/>
              <a:t> on the new dataset </a:t>
            </a:r>
          </a:p>
          <a:p>
            <a:pPr lvl="1"/>
            <a:r>
              <a:rPr lang="en-US" dirty="0"/>
              <a:t>But to also fine-tune the weights of the </a:t>
            </a:r>
            <a:r>
              <a:rPr lang="en-US" dirty="0" err="1"/>
              <a:t>pretrained</a:t>
            </a:r>
            <a:r>
              <a:rPr lang="en-US" dirty="0"/>
              <a:t> network by continuing the backpropagation</a:t>
            </a:r>
          </a:p>
          <a:p>
            <a:r>
              <a:rPr lang="en-US" dirty="0"/>
              <a:t>It is possible to fine-tune all the layers of the </a:t>
            </a:r>
            <a:r>
              <a:rPr lang="en-US" dirty="0" err="1"/>
              <a:t>ConvNet</a:t>
            </a:r>
            <a:r>
              <a:rPr lang="en-US" dirty="0"/>
              <a:t>, or it’s possible to keep some of the earlier layers fixed (due to overfitting concerns) and only fine-tune some higher-level portion of the network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Fine-tune the </a:t>
            </a:r>
            <a:r>
              <a:rPr lang="en-US" dirty="0" err="1"/>
              <a:t>ConvNet</a:t>
            </a:r>
            <a:r>
              <a:rPr lang="en-US" dirty="0"/>
              <a:t> –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motivated by the observation that the earlier features of a </a:t>
            </a:r>
            <a:r>
              <a:rPr lang="en-US" dirty="0" err="1"/>
              <a:t>ConvNet</a:t>
            </a:r>
            <a:r>
              <a:rPr lang="en-US" dirty="0"/>
              <a:t> contain more generic features (e.g. edge detectors or color blob detectors) that should be useful to many tasks </a:t>
            </a:r>
          </a:p>
          <a:p>
            <a:r>
              <a:rPr lang="en-US" dirty="0"/>
              <a:t>But later layers of the </a:t>
            </a:r>
            <a:r>
              <a:rPr lang="en-US" dirty="0" err="1"/>
              <a:t>ConvNet</a:t>
            </a:r>
            <a:r>
              <a:rPr lang="en-US" dirty="0"/>
              <a:t> becomes progressively more specific to the details of the classes contained in the original dataset </a:t>
            </a:r>
          </a:p>
          <a:p>
            <a:r>
              <a:rPr lang="en-US" dirty="0"/>
              <a:t>In case of ImageNet for example, which contains many dog breeds, a significant portion of the representational power of the </a:t>
            </a:r>
            <a:r>
              <a:rPr lang="en-US" dirty="0" err="1"/>
              <a:t>ConvNet</a:t>
            </a:r>
            <a:r>
              <a:rPr lang="en-US" dirty="0"/>
              <a:t> may be devoted to features that are specific to differentiating between dog breeds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modern </a:t>
            </a:r>
            <a:r>
              <a:rPr lang="en-US" dirty="0" err="1"/>
              <a:t>ConvNets</a:t>
            </a:r>
            <a:r>
              <a:rPr lang="en-US" dirty="0"/>
              <a:t> take 2-3 weeks to train across multiple GPUs on ImageNet </a:t>
            </a:r>
          </a:p>
          <a:p>
            <a:r>
              <a:rPr lang="en-US" dirty="0"/>
              <a:t>It is common to see people release their final </a:t>
            </a:r>
            <a:r>
              <a:rPr lang="en-US" dirty="0" err="1"/>
              <a:t>ConvNet</a:t>
            </a:r>
            <a:r>
              <a:rPr lang="en-US" dirty="0"/>
              <a:t> checkpoints for the benefit of others who can use the networks for fine-tuning </a:t>
            </a:r>
          </a:p>
          <a:p>
            <a:r>
              <a:rPr lang="en-US" dirty="0"/>
              <a:t>For example, all the major deep learning libraries have Model Zoo where people share their network weights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and how to fine-tune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decide what type of transfer learning to perform on a new dataset? </a:t>
            </a:r>
          </a:p>
          <a:p>
            <a:r>
              <a:rPr lang="en-US" dirty="0"/>
              <a:t>This is a function of several factors, but the two most important ones are the </a:t>
            </a:r>
          </a:p>
          <a:p>
            <a:pPr lvl="1"/>
            <a:r>
              <a:rPr lang="en-US" dirty="0"/>
              <a:t>Size of the new dataset (small or big) </a:t>
            </a:r>
          </a:p>
          <a:p>
            <a:pPr lvl="1"/>
            <a:r>
              <a:rPr lang="en-US" dirty="0"/>
              <a:t>Its similarity to the original dataset (e.g. ImageNet-like in terms of the content of images and the classes, or very different, such as microscope images)</a:t>
            </a:r>
          </a:p>
          <a:p>
            <a:r>
              <a:rPr lang="en-US" dirty="0" err="1"/>
              <a:t>ConvNet</a:t>
            </a:r>
            <a:r>
              <a:rPr lang="en-US" dirty="0"/>
              <a:t> features are more generic in early layers and more original-dataset-specific in later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and how to fine-tune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New dataset is small and similar to original dataset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Since the data is small, it is not a good idea to fine-tune the </a:t>
            </a:r>
            <a:r>
              <a:rPr lang="en-US" dirty="0" err="1"/>
              <a:t>ConvNet</a:t>
            </a:r>
            <a:r>
              <a:rPr lang="en-US" dirty="0"/>
              <a:t> due to overfitting concerns. </a:t>
            </a:r>
          </a:p>
          <a:p>
            <a:pPr lvl="1"/>
            <a:r>
              <a:rPr lang="en-US" dirty="0"/>
              <a:t>And, as the data is like the original data, we expect higher-level features in the </a:t>
            </a:r>
            <a:r>
              <a:rPr lang="en-US" dirty="0" err="1"/>
              <a:t>ConvNet</a:t>
            </a:r>
            <a:r>
              <a:rPr lang="en-US" dirty="0"/>
              <a:t> to be relevant to this dataset as well</a:t>
            </a:r>
          </a:p>
          <a:p>
            <a:pPr lvl="1"/>
            <a:r>
              <a:rPr lang="en-US" dirty="0"/>
              <a:t>Hence, the best idea might be to train a linear classifier on the CNN codes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and how to fine-tune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New dataset is small but very different from the original dataset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Since the data is small, it is likely best to only train a linear classifier</a:t>
            </a:r>
          </a:p>
          <a:p>
            <a:pPr lvl="1"/>
            <a:r>
              <a:rPr lang="en-US" dirty="0"/>
              <a:t>Since the dataset is very different, it might not be best to train the classifier form the top of the network, which contains more dataset-specific features</a:t>
            </a:r>
          </a:p>
          <a:p>
            <a:pPr lvl="1"/>
            <a:r>
              <a:rPr lang="en-US" dirty="0"/>
              <a:t>Instead, it might work better to train the SVM classifier from activations somewhere earlier in the network.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CSE 465 Lecture 8</vt:lpstr>
      <vt:lpstr>Transfer Learning</vt:lpstr>
      <vt:lpstr>ConvNet as fixed feature extractor</vt:lpstr>
      <vt:lpstr>Fine-tuning the ConvNet</vt:lpstr>
      <vt:lpstr>Fine-tune the ConvNet – Motivation</vt:lpstr>
      <vt:lpstr>Pre-trained Models</vt:lpstr>
      <vt:lpstr>When and how to fine-tune</vt:lpstr>
      <vt:lpstr>When and how to fine-tune</vt:lpstr>
      <vt:lpstr>When and how to fine-tune</vt:lpstr>
      <vt:lpstr>When and how to fine-tune</vt:lpstr>
      <vt:lpstr>Practical Advice: Architecture </vt:lpstr>
      <vt:lpstr>Practical Advice: Learning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327 Lecture 8</dc:title>
  <dc:creator>Mohammad Khan</dc:creator>
  <cp:lastModifiedBy>Mohammad Khan</cp:lastModifiedBy>
  <cp:revision>79</cp:revision>
  <dcterms:created xsi:type="dcterms:W3CDTF">2020-05-07T21:57:45Z</dcterms:created>
  <dcterms:modified xsi:type="dcterms:W3CDTF">2021-08-09T07:30:30Z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