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5142" autoAdjust="0"/>
  </p:normalViewPr>
  <p:slideViewPr>
    <p:cSldViewPr snapToGrid="0">
      <p:cViewPr varScale="1">
        <p:scale>
          <a:sx n="84" d="100"/>
          <a:sy n="84" d="100"/>
        </p:scale>
        <p:origin x="10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E1B55-A0A7-4C9C-88C1-3A5C6A40240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77780-F0EF-4B5F-9EE7-60A58DD1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https://www.dataschool.io/simple-guide-to-confusion-matrix-terminology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77780-F0EF-4B5F-9EE7-60A58DD1AA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https://www.analyticsvidhya.com/blog/2020/09/precision-recall-machine-learning/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77780-F0EF-4B5F-9EE7-60A58DD1AA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7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E797-E484-44ED-A239-64277FE0E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EF780-7320-4B43-AAED-F0481B300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ADA29-9491-4859-9181-7FF16AB4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494A5-A287-4BC2-9628-CAEB7FA7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AB12C-11BE-4545-8970-4F65D76F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1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DC4A-48E1-4894-AB0F-ECF189B6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A79AF-2F79-4289-82BE-ACF7331CB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497E-6F32-4A3E-9631-9FEF4E3F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B876-23CE-485F-91A5-93B0D7B5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C3A67-2B2D-4782-A5FC-1558D362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9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65FEE-76CC-4626-9E2D-08E2AE5A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FEE0C-F39F-4476-BD95-0A51C0063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ECEB6-F803-4EE6-BD88-E0B64245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1313F-8991-4909-8B90-68DAAE9B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8196E-9AEE-4266-A151-D305A5D8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1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AC73-49A8-4235-8E54-344D7AE6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EFA66-1949-4BAC-90F3-260B28EA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  <a:lvl2pPr>
              <a:defRPr>
                <a:solidFill>
                  <a:srgbClr val="00B050"/>
                </a:solidFill>
              </a:defRPr>
            </a:lvl2pPr>
            <a:lvl3pPr>
              <a:defRPr>
                <a:solidFill>
                  <a:srgbClr val="7030A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DD6C3-C8F1-44C4-BE29-A7E192EC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68F96-8A2D-4D15-B72A-1BE3C6FB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46B5-195C-4BDB-A0AF-D52035E0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80A0-ED64-48E0-B9C8-569F3482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C18A2-E1D6-46C9-8CCF-84419AC38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29E5A-CABA-487F-AE98-B2464FC9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72CFD-82A6-4E60-9FAC-3680A827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C1E37-CA26-4C91-BC94-19E402DA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7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90AE-3661-46FF-922D-ABDF4375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F269-6879-4ADA-9D67-9E61D80B2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A5392-70F7-40A0-9BEE-B9444E872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528DA-CEFD-432F-AA8E-973376EC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101E-6DA9-4BB5-9C62-2B1B2744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6AD3F-0FA4-4FCD-8CF4-4BDCE746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2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3579-C57E-4CAA-AE08-EB0A27A3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F1D69-90B6-45FB-94AB-78DB03F3A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ABE15-19F6-4503-9F69-560255ABA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814A9-0046-41AA-B0C8-B67727100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53427-75E0-4324-B2A0-9259E9FCC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802DE-660F-4CF9-9FB9-B17917E9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EBBB8-E47D-430F-9694-B04E4DF2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CDFF6-B435-4DE5-8E43-DA133CB9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7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C802-82B9-430F-AF07-4FF6DC33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0E669-09D2-43F6-AB7B-3AF5C346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2034F-8122-4D3C-9EE0-617A3CB1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E3B17-ABDA-424E-B102-D92D2E37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70F9B-27B6-443F-B7CA-4AA7FA88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37043-2389-4029-A3C5-07CF5B37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DFBE5-75A1-478E-A662-031990DD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C8C0-3C08-4F40-B4CC-4CAACC3D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38F9-DD32-4429-9398-92DA6F73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61104-CDD8-4454-9187-784049A2F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27858-962C-47B3-B661-43660206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DB0A0-7EEA-4508-8126-53163955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EBA5E-D2E0-4970-BD47-4AF19F43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8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0DDF-7003-4C1A-BB44-664272A1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FDAF-27B1-41D4-96EE-1D6D1809E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3798E-E3BF-427A-93E2-A4CB842E9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8CE11-06D0-4C84-88D7-842A952C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6E090-6FA5-4A71-A070-BD7C0FA4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F01E9-BA6C-4C44-976B-36BBE214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6DC07-5C6F-43AF-978F-0F0AF831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733" y="155574"/>
            <a:ext cx="10515600" cy="52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8E598-D0A2-47D2-BE89-F4EA0A3D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119188"/>
            <a:ext cx="11320465" cy="523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382D-D076-4FF0-AD6E-A6E4C421B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047A-B6F8-4C3E-B8BF-24884C78A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5F2E0-67EC-4657-BD17-E180039DB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www.northsouth.edu/newassets/images/nsu-photo/logo-4.png">
            <a:extLst>
              <a:ext uri="{FF2B5EF4-FFF2-40B4-BE49-F238E27FC236}">
                <a16:creationId xmlns:a16="http://schemas.microsoft.com/office/drawing/2014/main" id="{BC78909E-CBD6-46C2-8213-EF399003A3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95300" cy="39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36E5F5-5DCD-4E9C-8D7C-D19E489A294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958" y="54768"/>
            <a:ext cx="11001375" cy="460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8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none" spc="0">
          <a:ln w="0"/>
          <a:solidFill>
            <a:srgbClr val="002060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B0F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B0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810A-8FFF-4688-B886-2760516D3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CSE 465</a:t>
            </a:r>
            <a:br>
              <a:rPr lang="en-US" sz="4800" dirty="0"/>
            </a:br>
            <a:r>
              <a:rPr lang="en-US" sz="4800"/>
              <a:t>Lecture 9-2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2420-0B57-4C8C-9661-7D4661E7B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Working Process 2</a:t>
            </a:r>
            <a:endParaRPr lang="en-US" sz="2000" spc="-1" dirty="0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appropriate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Although in these examples of health diagnostics we decided that recall is a better metric, other use cases require different metrics, like precision</a:t>
            </a:r>
          </a:p>
          <a:p>
            <a:r>
              <a:rPr lang="en-US" dirty="0"/>
              <a:t>To identify the most appropriate metric for our problem, we need to think which one is more important</a:t>
            </a:r>
          </a:p>
          <a:p>
            <a:pPr lvl="1"/>
            <a:r>
              <a:rPr lang="en-US" dirty="0"/>
              <a:t>False positive</a:t>
            </a:r>
          </a:p>
          <a:p>
            <a:pPr lvl="2"/>
            <a:r>
              <a:rPr lang="en-US" dirty="0"/>
              <a:t>Then we are looking for precision</a:t>
            </a:r>
          </a:p>
          <a:p>
            <a:pPr lvl="1"/>
            <a:r>
              <a:rPr lang="en-US" dirty="0"/>
              <a:t>False negative </a:t>
            </a:r>
          </a:p>
          <a:p>
            <a:pPr lvl="2"/>
            <a:r>
              <a:rPr lang="en-US" dirty="0"/>
              <a:t>Then we are looking for recall </a:t>
            </a:r>
          </a:p>
          <a:p>
            <a:r>
              <a:rPr lang="en-US" dirty="0"/>
              <a:t>Consider a spam email classifier</a:t>
            </a:r>
          </a:p>
          <a:p>
            <a:pPr lvl="1"/>
            <a:r>
              <a:rPr lang="en-US" dirty="0"/>
              <a:t>Which of the two false predictions would be more appropriate?</a:t>
            </a:r>
          </a:p>
          <a:p>
            <a:pPr lvl="2"/>
            <a:r>
              <a:rPr lang="en-US" dirty="0"/>
              <a:t>Falsely classifying a non-spam email as spam, in which case it gets lost?  </a:t>
            </a:r>
          </a:p>
          <a:p>
            <a:pPr lvl="2"/>
            <a:r>
              <a:rPr lang="en-US" dirty="0"/>
              <a:t>Falsely classifying a spam email as non-spam, after which it makes its way to the inbox folder? </a:t>
            </a:r>
          </a:p>
          <a:p>
            <a:pPr lvl="1"/>
            <a:r>
              <a:rPr lang="en-US" dirty="0"/>
              <a:t>Common sense tells us to choose the second case  (FP)</a:t>
            </a:r>
          </a:p>
          <a:p>
            <a:pPr lvl="1"/>
            <a:r>
              <a:rPr lang="en-US" dirty="0"/>
              <a:t>We don’t want the receiver to lose an email because the model misclassified it as spam</a:t>
            </a:r>
          </a:p>
          <a:p>
            <a:pPr lvl="1"/>
            <a:r>
              <a:rPr lang="en-US" dirty="0"/>
              <a:t>We want to catch all spam, but it is very bad to lose a non-spam email </a:t>
            </a:r>
          </a:p>
          <a:p>
            <a:r>
              <a:rPr lang="en-US" dirty="0"/>
              <a:t>For email classifier precision is a more suitable metric to use </a:t>
            </a:r>
          </a:p>
          <a:p>
            <a:r>
              <a:rPr lang="en-US" dirty="0"/>
              <a:t>In some applications, we might care about both precision and recall at the same time</a:t>
            </a:r>
          </a:p>
          <a:p>
            <a:pPr lvl="1"/>
            <a:r>
              <a:rPr lang="en-US" dirty="0"/>
              <a:t>That’s the case for an F-score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1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 the learning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88521"/>
            <a:ext cx="11320465" cy="318700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Looking at training output and comparing numbers is a cumbersome job</a:t>
            </a:r>
          </a:p>
          <a:p>
            <a:pPr lvl="1"/>
            <a:r>
              <a:rPr lang="en-US" dirty="0"/>
              <a:t>A better way is to check the plots of training and validation errors</a:t>
            </a:r>
          </a:p>
          <a:p>
            <a:r>
              <a:rPr lang="en-US" dirty="0"/>
              <a:t>Plot A below shows that the network improves the loss value on the training data but fails to generalize on the validation data</a:t>
            </a:r>
          </a:p>
          <a:p>
            <a:pPr lvl="1"/>
            <a:r>
              <a:rPr lang="en-US" dirty="0"/>
              <a:t>Learning on the validation data progresses in the first couple of epochs and then flattens out and maybe decreases</a:t>
            </a:r>
          </a:p>
          <a:p>
            <a:pPr lvl="2"/>
            <a:r>
              <a:rPr lang="en-US" dirty="0"/>
              <a:t>This is a form of overfitting </a:t>
            </a:r>
          </a:p>
          <a:p>
            <a:pPr lvl="1"/>
            <a:r>
              <a:rPr lang="en-US" dirty="0"/>
              <a:t>Note that this graph shows that the network is actually learning on the training data, a good sign that training is happening</a:t>
            </a:r>
          </a:p>
          <a:p>
            <a:pPr lvl="1"/>
            <a:r>
              <a:rPr lang="en-US" dirty="0"/>
              <a:t>So we don’t need to add more hidden units, nor do you need to build a more complex model</a:t>
            </a:r>
          </a:p>
          <a:p>
            <a:pPr lvl="1"/>
            <a:r>
              <a:rPr lang="en-US" dirty="0"/>
              <a:t>If anything, network is too complex for the data, because it is learning </a:t>
            </a:r>
            <a:r>
              <a:rPr lang="en-US" i="1" dirty="0"/>
              <a:t>so much </a:t>
            </a:r>
            <a:r>
              <a:rPr lang="en-US" dirty="0"/>
              <a:t>that it is actually memorizing the data and failing to generalize to new data</a:t>
            </a:r>
          </a:p>
          <a:p>
            <a:pPr lvl="2"/>
            <a:r>
              <a:rPr lang="en-US" dirty="0"/>
              <a:t>In this case the next step might be to collect more data or apply techniques to avoid overfitting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757" y="4075526"/>
            <a:ext cx="764964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0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 the learning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88521"/>
            <a:ext cx="11320465" cy="28592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Figure B shows that the network performs poorly on both training and validation</a:t>
            </a:r>
            <a:br>
              <a:rPr lang="en-US" dirty="0"/>
            </a:br>
            <a:r>
              <a:rPr lang="en-US" dirty="0"/>
              <a:t>data</a:t>
            </a:r>
          </a:p>
          <a:p>
            <a:pPr lvl="1"/>
            <a:r>
              <a:rPr lang="en-US" dirty="0"/>
              <a:t>In this case the network is not learning </a:t>
            </a:r>
          </a:p>
          <a:p>
            <a:r>
              <a:rPr lang="en-US" dirty="0"/>
              <a:t>We don’t need more data, because the network is too simple to learn from the data</a:t>
            </a:r>
          </a:p>
          <a:p>
            <a:r>
              <a:rPr lang="en-US" dirty="0"/>
              <a:t>Next step is to build a more complex model</a:t>
            </a:r>
          </a:p>
          <a:p>
            <a:r>
              <a:rPr lang="en-US" dirty="0"/>
              <a:t>Figure C shows that the network is doing a good job of learning the training data and generalizing to the validation data</a:t>
            </a:r>
          </a:p>
          <a:p>
            <a:pPr lvl="1"/>
            <a:r>
              <a:rPr lang="en-US" dirty="0"/>
              <a:t>This means there is a good chance that the network will have good performance out in the wild on test data.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210" y="3747722"/>
            <a:ext cx="764964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89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Parameters vs </a:t>
            </a:r>
            <a:r>
              <a:rPr lang="en-US" dirty="0" err="1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Hyperparameters</a:t>
            </a:r>
            <a:r>
              <a:rPr lang="en-US" i="1" dirty="0"/>
              <a:t> </a:t>
            </a:r>
            <a:r>
              <a:rPr lang="en-US" dirty="0"/>
              <a:t>are the variables that we set and tune </a:t>
            </a:r>
          </a:p>
          <a:p>
            <a:r>
              <a:rPr lang="en-US" b="1" dirty="0">
                <a:solidFill>
                  <a:srgbClr val="C00000"/>
                </a:solidFill>
              </a:rPr>
              <a:t>Parameters</a:t>
            </a:r>
            <a:r>
              <a:rPr lang="en-US" i="1" dirty="0"/>
              <a:t> </a:t>
            </a:r>
            <a:r>
              <a:rPr lang="en-US" dirty="0"/>
              <a:t>are the variables that the network updates using the optimization algorithm (gradient descent)</a:t>
            </a:r>
          </a:p>
          <a:p>
            <a:pPr lvl="1"/>
            <a:r>
              <a:rPr lang="en-US" dirty="0"/>
              <a:t>They are learned and updated by the network during training, and we do not adjust them</a:t>
            </a:r>
          </a:p>
          <a:p>
            <a:pPr lvl="1"/>
            <a:r>
              <a:rPr lang="en-US" dirty="0"/>
              <a:t>In neural networks, parameters are the weights and biases that are optimized automatically during the backpropagation process</a:t>
            </a:r>
          </a:p>
          <a:p>
            <a:r>
              <a:rPr lang="en-US" dirty="0"/>
              <a:t>In contrast, </a:t>
            </a:r>
            <a:r>
              <a:rPr lang="en-US" dirty="0" err="1"/>
              <a:t>hyperparameters</a:t>
            </a:r>
            <a:r>
              <a:rPr lang="en-US" dirty="0"/>
              <a:t> are variables that are not learned by the network</a:t>
            </a:r>
          </a:p>
          <a:p>
            <a:r>
              <a:rPr lang="en-US" dirty="0"/>
              <a:t>They are set by the ML engineer before training the model and then tuned</a:t>
            </a:r>
          </a:p>
          <a:p>
            <a:r>
              <a:rPr lang="en-US" dirty="0"/>
              <a:t>These are variables that define the network structure and determine how the network is trained</a:t>
            </a:r>
          </a:p>
          <a:p>
            <a:r>
              <a:rPr lang="en-US" dirty="0" err="1"/>
              <a:t>Hyperparameter</a:t>
            </a:r>
            <a:r>
              <a:rPr lang="en-US" dirty="0"/>
              <a:t> examples include learning rate, batch size, number of epochs, number of hidden layers, etc. </a:t>
            </a:r>
          </a:p>
        </p:txBody>
      </p:sp>
    </p:spTree>
    <p:extLst>
      <p:ext uri="{BB962C8B-B14F-4D97-AF65-F5344CB8AC3E}">
        <p14:creationId xmlns:p14="http://schemas.microsoft.com/office/powerpoint/2010/main" val="4243679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categorize neural network </a:t>
            </a:r>
            <a:r>
              <a:rPr lang="en-US" dirty="0" err="1"/>
              <a:t>hyperparameters</a:t>
            </a:r>
            <a:r>
              <a:rPr lang="en-US" dirty="0"/>
              <a:t> into three main categories:</a:t>
            </a:r>
          </a:p>
          <a:p>
            <a:r>
              <a:rPr lang="en-US" dirty="0"/>
              <a:t>Network architecture</a:t>
            </a:r>
          </a:p>
          <a:p>
            <a:pPr lvl="1"/>
            <a:r>
              <a:rPr lang="en-US" dirty="0"/>
              <a:t>Number of hidden layers (network depth)</a:t>
            </a:r>
          </a:p>
          <a:p>
            <a:pPr lvl="1"/>
            <a:r>
              <a:rPr lang="en-US" dirty="0"/>
              <a:t>Number of neurons in each layer (layer width)</a:t>
            </a:r>
          </a:p>
          <a:p>
            <a:pPr lvl="1"/>
            <a:r>
              <a:rPr lang="en-US" dirty="0"/>
              <a:t>Activation type</a:t>
            </a:r>
          </a:p>
          <a:p>
            <a:r>
              <a:rPr lang="en-US" dirty="0"/>
              <a:t>Learning and optimization</a:t>
            </a:r>
          </a:p>
          <a:p>
            <a:pPr lvl="1"/>
            <a:r>
              <a:rPr lang="en-US" dirty="0"/>
              <a:t>Learning rate and decay schedule</a:t>
            </a:r>
          </a:p>
          <a:p>
            <a:pPr lvl="1"/>
            <a:r>
              <a:rPr lang="en-US" dirty="0"/>
              <a:t>Mini-batch size</a:t>
            </a:r>
          </a:p>
          <a:p>
            <a:pPr lvl="1"/>
            <a:r>
              <a:rPr lang="en-US" dirty="0"/>
              <a:t>Optimization algorithms</a:t>
            </a:r>
          </a:p>
          <a:p>
            <a:pPr lvl="1"/>
            <a:r>
              <a:rPr lang="en-US" dirty="0"/>
              <a:t>Number of training iterations or epochs (and early stopping criteria)</a:t>
            </a:r>
          </a:p>
          <a:p>
            <a:r>
              <a:rPr lang="en-US" dirty="0"/>
              <a:t>Regularization techniques to avoid overfitting</a:t>
            </a:r>
          </a:p>
          <a:p>
            <a:pPr lvl="1"/>
            <a:r>
              <a:rPr lang="en-US" dirty="0"/>
              <a:t>L2 regularization</a:t>
            </a:r>
          </a:p>
          <a:p>
            <a:pPr lvl="1"/>
            <a:r>
              <a:rPr lang="en-US" dirty="0"/>
              <a:t>Dropout layers</a:t>
            </a:r>
          </a:p>
          <a:p>
            <a:pPr lvl="1"/>
            <a:r>
              <a:rPr lang="en-US" dirty="0"/>
              <a:t>Data augmentation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4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922" y="1110561"/>
            <a:ext cx="11320465" cy="5237162"/>
          </a:xfrm>
        </p:spPr>
        <p:txBody>
          <a:bodyPr/>
          <a:lstStyle/>
          <a:p>
            <a:r>
              <a:rPr lang="en-US" dirty="0"/>
              <a:t>The GD optimizer searches for the optimal values of weights that yield the lowest error possible </a:t>
            </a:r>
          </a:p>
          <a:p>
            <a:r>
              <a:rPr lang="en-US" dirty="0"/>
              <a:t>When setting up our optimizer, we need to define the step size that it takes when it descends the error mountain</a:t>
            </a:r>
          </a:p>
          <a:p>
            <a:r>
              <a:rPr lang="en-US" dirty="0"/>
              <a:t>This step size is the learning rate</a:t>
            </a:r>
          </a:p>
          <a:p>
            <a:r>
              <a:rPr lang="en-US" dirty="0"/>
              <a:t>It represents how fast or slow the optimizer descends the error curve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05061"/>
            <a:ext cx="5068007" cy="2705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07" y="4459549"/>
            <a:ext cx="1800476" cy="201958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359298" y="4563319"/>
            <a:ext cx="3435035" cy="1850108"/>
            <a:chOff x="8679034" y="4578179"/>
            <a:chExt cx="3435035" cy="18501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9034" y="4590957"/>
              <a:ext cx="1672664" cy="183733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1698" y="4578179"/>
              <a:ext cx="1762371" cy="1790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367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the learning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921" y="903528"/>
            <a:ext cx="11320465" cy="31681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Setting the learning rate high or low is a trade-off between the optimizer speed versus performance</a:t>
            </a:r>
          </a:p>
          <a:p>
            <a:r>
              <a:rPr lang="en-US" dirty="0"/>
              <a:t>Too-low </a:t>
            </a:r>
            <a:r>
              <a:rPr lang="en-US" dirty="0" err="1"/>
              <a:t>lr</a:t>
            </a:r>
            <a:r>
              <a:rPr lang="en-US" dirty="0"/>
              <a:t> requires many epochs to converge</a:t>
            </a:r>
          </a:p>
          <a:p>
            <a:r>
              <a:rPr lang="en-US" dirty="0"/>
              <a:t>Too-high </a:t>
            </a:r>
            <a:r>
              <a:rPr lang="en-US" dirty="0" err="1"/>
              <a:t>lr</a:t>
            </a:r>
            <a:r>
              <a:rPr lang="en-US" dirty="0"/>
              <a:t> might get us to a lower error value faster because we take bigger steps down the error curve, but there is a better chance that the algorithm will oscillate and diverge away from the minimum value</a:t>
            </a:r>
          </a:p>
          <a:p>
            <a:r>
              <a:rPr lang="en-US" dirty="0"/>
              <a:t>So, ideally, we want to pick the </a:t>
            </a:r>
            <a:r>
              <a:rPr lang="en-US" dirty="0" err="1"/>
              <a:t>lr</a:t>
            </a:r>
            <a:r>
              <a:rPr lang="en-US" dirty="0"/>
              <a:t> that is just right (optimal): it swiftly reaches the minimum point without being so big that it might diverge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87" y="3846475"/>
            <a:ext cx="3639058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28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Adaptive learning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294" y="912154"/>
            <a:ext cx="11320465" cy="34700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Finding the learning rate value that is just right for a problem is an iterative process </a:t>
            </a:r>
          </a:p>
          <a:p>
            <a:r>
              <a:rPr lang="en-US" dirty="0"/>
              <a:t>We start with a static </a:t>
            </a:r>
            <a:r>
              <a:rPr lang="en-US" dirty="0" err="1"/>
              <a:t>lr</a:t>
            </a:r>
            <a:r>
              <a:rPr lang="en-US" dirty="0"/>
              <a:t> value, wait until training is complete, evaluate, and</a:t>
            </a:r>
            <a:br>
              <a:rPr lang="en-US" dirty="0"/>
            </a:br>
            <a:r>
              <a:rPr lang="en-US" dirty="0"/>
              <a:t>then tune</a:t>
            </a:r>
          </a:p>
          <a:p>
            <a:r>
              <a:rPr lang="en-US" dirty="0"/>
              <a:t>Another way to go about tuning your learning rate is to set a learning rate decay: a method by which the learning rate changes </a:t>
            </a:r>
            <a:r>
              <a:rPr lang="en-US" i="1" dirty="0"/>
              <a:t>during </a:t>
            </a:r>
            <a:r>
              <a:rPr lang="en-US" dirty="0"/>
              <a:t>training</a:t>
            </a:r>
          </a:p>
          <a:p>
            <a:r>
              <a:rPr lang="en-US" dirty="0"/>
              <a:t>It often performs better than a static value, and drastically reduces the time required to get optimal results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33" y="4009627"/>
            <a:ext cx="4858428" cy="2848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904" y="3935066"/>
            <a:ext cx="4810796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3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work on the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Deep Learning is a very empirical process </a:t>
            </a:r>
          </a:p>
          <a:p>
            <a:pPr lvl="1"/>
            <a:r>
              <a:rPr lang="en-US" dirty="0"/>
              <a:t>It relies on running experiments and observing model performance more than having one go-to formula for success that fits all problems </a:t>
            </a:r>
          </a:p>
          <a:p>
            <a:r>
              <a:rPr lang="en-US" dirty="0"/>
              <a:t>We often have an initial idea for a solution, code it up, run the experiment to see how it did, and then use the outcome of this experiment to refine our ideas </a:t>
            </a:r>
          </a:p>
          <a:p>
            <a:r>
              <a:rPr lang="en-US" dirty="0"/>
              <a:t>When building and tuning a neural network we try to resolve the following questions:</a:t>
            </a:r>
          </a:p>
          <a:p>
            <a:pPr lvl="1"/>
            <a:r>
              <a:rPr lang="en-US" dirty="0"/>
              <a:t>What is a good architecture to start with?</a:t>
            </a:r>
          </a:p>
          <a:p>
            <a:pPr lvl="1"/>
            <a:r>
              <a:rPr lang="en-US" dirty="0"/>
              <a:t>How many hidden layers should we stack?</a:t>
            </a:r>
          </a:p>
          <a:p>
            <a:pPr lvl="1"/>
            <a:r>
              <a:rPr lang="en-US" dirty="0"/>
              <a:t>How many hidden units or filters should go in each layer?</a:t>
            </a:r>
          </a:p>
          <a:p>
            <a:pPr lvl="1"/>
            <a:r>
              <a:rPr lang="en-US" dirty="0"/>
              <a:t>What is the learning rate?</a:t>
            </a:r>
          </a:p>
          <a:p>
            <a:pPr lvl="1"/>
            <a:r>
              <a:rPr lang="en-US" dirty="0"/>
              <a:t>Which activation function should we use?</a:t>
            </a:r>
          </a:p>
          <a:p>
            <a:pPr lvl="1"/>
            <a:r>
              <a:rPr lang="en-US" dirty="0"/>
              <a:t>Which yields better results, getting more data or tuning </a:t>
            </a:r>
            <a:r>
              <a:rPr lang="en-US" dirty="0" err="1"/>
              <a:t>hyperparameters</a:t>
            </a:r>
            <a:r>
              <a:rPr lang="en-US" dirty="0"/>
              <a:t>?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6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performance metrics: Accuracy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42" y="851769"/>
            <a:ext cx="11320465" cy="5237162"/>
          </a:xfrm>
        </p:spPr>
        <p:txBody>
          <a:bodyPr/>
          <a:lstStyle/>
          <a:p>
            <a:r>
              <a:rPr lang="en-US" dirty="0"/>
              <a:t>Performance metrics allow us to evaluate our system</a:t>
            </a:r>
          </a:p>
          <a:p>
            <a:r>
              <a:rPr lang="en-US" dirty="0"/>
              <a:t>When we develop a model, we want to find out how well it is working</a:t>
            </a:r>
          </a:p>
          <a:p>
            <a:r>
              <a:rPr lang="en-US" dirty="0"/>
              <a:t>The simplest way to measure the “goodness” of our model is by measuring its accuracy</a:t>
            </a:r>
          </a:p>
          <a:p>
            <a:r>
              <a:rPr lang="en-US" dirty="0"/>
              <a:t>The accuracy metric measures how many times our model made the correct prediction</a:t>
            </a:r>
          </a:p>
          <a:p>
            <a:r>
              <a:rPr lang="en-US" dirty="0"/>
              <a:t>So, if we test the model with 100 input samples, and it made the correct prediction 90 times, this means the model is 90% accurate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592" y="5048909"/>
            <a:ext cx="4706766" cy="104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1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Confusion matrix &amp; related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83" y="1008691"/>
            <a:ext cx="7586931" cy="52371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confusion matrix is a table that is often used to </a:t>
            </a:r>
            <a:r>
              <a:rPr lang="en-US" b="1" dirty="0"/>
              <a:t>describe the performance of a classification model</a:t>
            </a:r>
            <a:r>
              <a:rPr lang="en-US" dirty="0"/>
              <a:t> (or "classifier") on a set of test data for which the true values are known</a:t>
            </a:r>
          </a:p>
          <a:p>
            <a:r>
              <a:rPr lang="en-US" dirty="0"/>
              <a:t>What can we learn from this matrix?</a:t>
            </a:r>
          </a:p>
          <a:p>
            <a:pPr lvl="1"/>
            <a:r>
              <a:rPr lang="en-US" dirty="0"/>
              <a:t>There are two possible predicted classes: "yes" and "no“</a:t>
            </a:r>
          </a:p>
          <a:p>
            <a:pPr lvl="1"/>
            <a:r>
              <a:rPr lang="en-US" dirty="0"/>
              <a:t>If we were predicting the presence of a disease, for example, "yes" would mean they have the disease, and "no" would mean they don't have the disease</a:t>
            </a:r>
          </a:p>
          <a:p>
            <a:pPr lvl="1"/>
            <a:r>
              <a:rPr lang="en-US" dirty="0"/>
              <a:t>The classifier made a total of 165 predictions (e.g., 165 patients were being tested for the presence of that disease)</a:t>
            </a:r>
          </a:p>
          <a:p>
            <a:pPr lvl="1"/>
            <a:r>
              <a:rPr lang="en-US" dirty="0"/>
              <a:t>Out of those 165 cases, the classifier predicted "yes" 110 times, and "no" 55 times</a:t>
            </a:r>
          </a:p>
          <a:p>
            <a:pPr lvl="1"/>
            <a:r>
              <a:rPr lang="en-US" dirty="0"/>
              <a:t>In reality, 105 patients in the sample have the disease, and 60 patients do not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362" y="1008691"/>
            <a:ext cx="4572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1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Confusion matrix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9022"/>
            <a:ext cx="6060057" cy="5237162"/>
          </a:xfrm>
        </p:spPr>
        <p:txBody>
          <a:bodyPr/>
          <a:lstStyle/>
          <a:p>
            <a:r>
              <a:rPr lang="en-US" b="1" dirty="0"/>
              <a:t>True Positives (TP):</a:t>
            </a:r>
            <a:r>
              <a:rPr lang="en-US" dirty="0"/>
              <a:t> These are cases in which we predicted yes (they have the disease), and they do have the disease</a:t>
            </a:r>
          </a:p>
          <a:p>
            <a:r>
              <a:rPr lang="en-US" b="1" dirty="0"/>
              <a:t>True Negatives (TN):</a:t>
            </a:r>
            <a:r>
              <a:rPr lang="en-US" dirty="0"/>
              <a:t> We predicted no, and they don't have the disease</a:t>
            </a:r>
          </a:p>
          <a:p>
            <a:r>
              <a:rPr lang="en-US" b="1" dirty="0"/>
              <a:t>False Positives (FP):</a:t>
            </a:r>
            <a:r>
              <a:rPr lang="en-US" dirty="0"/>
              <a:t> We predicted yes, but they don't actually have the disease. (Also known as a "Type I error.")</a:t>
            </a:r>
          </a:p>
          <a:p>
            <a:r>
              <a:rPr lang="en-US" b="1" dirty="0"/>
              <a:t>False Negatives (FN):</a:t>
            </a:r>
            <a:r>
              <a:rPr lang="en-US" dirty="0"/>
              <a:t> We predicted no, but they actually do have the disease. (Also known as a "Type II error.")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57" y="1763652"/>
            <a:ext cx="56483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6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Confusion matrix other terms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63" y="974783"/>
            <a:ext cx="6371686" cy="3185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325" y="3899482"/>
            <a:ext cx="7050387" cy="251165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5B54F2C-8D0F-48CC-ADBA-19D21014F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837" y="856102"/>
            <a:ext cx="4429268" cy="25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0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Recall</a:t>
            </a:r>
            <a:r>
              <a:rPr lang="en-US" dirty="0"/>
              <a:t> is the rate of correctly identifying the sick patients among all sick patients </a:t>
            </a:r>
          </a:p>
          <a:p>
            <a:r>
              <a:rPr lang="en-US" dirty="0"/>
              <a:t>In other words, on average how many times did the model </a:t>
            </a:r>
            <a:r>
              <a:rPr lang="en-US" i="1" dirty="0"/>
              <a:t>correctly </a:t>
            </a:r>
            <a:r>
              <a:rPr lang="en-US" dirty="0"/>
              <a:t>diagnose a sick patient as positive  </a:t>
            </a:r>
          </a:p>
          <a:p>
            <a:r>
              <a:rPr lang="en-US" dirty="0"/>
              <a:t>More related to the positives of the actual dataset</a:t>
            </a:r>
          </a:p>
          <a:p>
            <a:r>
              <a:rPr lang="en-US" dirty="0"/>
              <a:t>Recall is calculated by the following equation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801" y="3890514"/>
            <a:ext cx="4807547" cy="9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4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tells us how often the identification of sick patients are correct</a:t>
            </a:r>
          </a:p>
          <a:p>
            <a:r>
              <a:rPr lang="en-US" dirty="0"/>
              <a:t>In other words, how many times did the model’s positive diagnose of a patient as sick is correct  </a:t>
            </a:r>
          </a:p>
          <a:p>
            <a:r>
              <a:rPr lang="en-US" dirty="0"/>
              <a:t>More related to the positive identification of the model</a:t>
            </a:r>
          </a:p>
          <a:p>
            <a:r>
              <a:rPr lang="en-US" dirty="0"/>
              <a:t>Precision is calculated by the following equation: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78" y="4623759"/>
            <a:ext cx="6135796" cy="115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0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F-score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cases, we want to summarize the performance of a classifier with a single metric that represents both recall and precision</a:t>
            </a:r>
          </a:p>
          <a:p>
            <a:r>
              <a:rPr lang="en-US" dirty="0"/>
              <a:t>To do so, we can convert precision (</a:t>
            </a:r>
            <a:r>
              <a:rPr lang="en-US" i="1" dirty="0"/>
              <a:t>p</a:t>
            </a:r>
            <a:r>
              <a:rPr lang="en-US" dirty="0"/>
              <a:t>) and recall (</a:t>
            </a:r>
            <a:r>
              <a:rPr lang="en-US" i="1" dirty="0"/>
              <a:t>r</a:t>
            </a:r>
            <a:r>
              <a:rPr lang="en-US" dirty="0"/>
              <a:t>) into a single F-score metric</a:t>
            </a:r>
          </a:p>
          <a:p>
            <a:r>
              <a:rPr lang="en-US" dirty="0"/>
              <a:t>In mathematics, this is called the </a:t>
            </a:r>
            <a:r>
              <a:rPr lang="en-US" i="1" dirty="0"/>
              <a:t>harmonic mean </a:t>
            </a:r>
            <a:r>
              <a:rPr lang="en-US" dirty="0"/>
              <a:t>of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r</a:t>
            </a:r>
            <a:r>
              <a:rPr lang="en-US" dirty="0"/>
              <a:t>: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358" y="3467819"/>
            <a:ext cx="2280964" cy="116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7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1587</Words>
  <Application>Microsoft Office PowerPoint</Application>
  <PresentationFormat>Widescreen</PresentationFormat>
  <Paragraphs>124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Office Theme</vt:lpstr>
      <vt:lpstr>CSE 465 Lecture 9-2</vt:lpstr>
      <vt:lpstr>How to work on the project?</vt:lpstr>
      <vt:lpstr>Defining performance metrics: Accuracy </vt:lpstr>
      <vt:lpstr>Confusion matrix &amp; related scores</vt:lpstr>
      <vt:lpstr>Confusion matrix terms</vt:lpstr>
      <vt:lpstr>Confusion matrix other terms</vt:lpstr>
      <vt:lpstr>Recall</vt:lpstr>
      <vt:lpstr>Precision</vt:lpstr>
      <vt:lpstr>F-score</vt:lpstr>
      <vt:lpstr>Using the appropriate metrics</vt:lpstr>
      <vt:lpstr>Plotting the learning curve</vt:lpstr>
      <vt:lpstr>Plotting the learning curve</vt:lpstr>
      <vt:lpstr>Parameters vs Hyperparameters</vt:lpstr>
      <vt:lpstr>Hyperparameters</vt:lpstr>
      <vt:lpstr>Learning rate</vt:lpstr>
      <vt:lpstr>Setting the learning rate</vt:lpstr>
      <vt:lpstr>Adaptive learning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465 Lecture 11 &amp; 12</dc:title>
  <dc:creator>Mohammad Khan</dc:creator>
  <cp:lastModifiedBy>Mohammad Khan</cp:lastModifiedBy>
  <cp:revision>76</cp:revision>
  <dcterms:created xsi:type="dcterms:W3CDTF">2020-12-07T02:06:03Z</dcterms:created>
  <dcterms:modified xsi:type="dcterms:W3CDTF">2021-08-09T07:30:55Z</dcterms:modified>
</cp:coreProperties>
</file>