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3" r:id="rId21"/>
    <p:sldId id="297" r:id="rId22"/>
    <p:sldId id="298" r:id="rId23"/>
    <p:sldId id="300" r:id="rId24"/>
    <p:sldId id="301" r:id="rId25"/>
    <p:sldId id="284" r:id="rId26"/>
    <p:sldId id="286" r:id="rId27"/>
    <p:sldId id="287" r:id="rId2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660"/>
  </p:normalViewPr>
  <p:slideViewPr>
    <p:cSldViewPr>
      <p:cViewPr>
        <p:scale>
          <a:sx n="67" d="100"/>
          <a:sy n="67" d="100"/>
        </p:scale>
        <p:origin x="-137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58109" y="3007866"/>
            <a:ext cx="2742180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9339" y="1492403"/>
            <a:ext cx="3663315" cy="4913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0285" y="1577642"/>
            <a:ext cx="8406130" cy="312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95400" y="2133600"/>
            <a:ext cx="891540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Top   Down  </a:t>
            </a:r>
            <a:r>
              <a:rPr spc="-5" dirty="0" smtClean="0"/>
              <a:t>Parsing</a:t>
            </a:r>
            <a:r>
              <a:rPr lang="en-US" spc="-5" dirty="0" smtClean="0"/>
              <a:t/>
            </a:r>
            <a:br>
              <a:rPr lang="en-US" spc="-5" dirty="0" smtClean="0"/>
            </a:br>
            <a:r>
              <a:rPr lang="en-US" spc="-5" dirty="0" smtClean="0"/>
              <a:t>(Recursive Descent)</a:t>
            </a:r>
            <a:br>
              <a:rPr lang="en-US" spc="-5" dirty="0" smtClean="0"/>
            </a:br>
            <a:r>
              <a:rPr lang="en-US" spc="-5" dirty="0"/>
              <a:t/>
            </a:r>
            <a:br>
              <a:rPr lang="en-US" spc="-5" dirty="0"/>
            </a:br>
            <a:r>
              <a:rPr lang="en-US" spc="-5" dirty="0" smtClean="0"/>
              <a:t>Computing First function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83931" y="1582334"/>
            <a:ext cx="8213203" cy="480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71873" y="1570438"/>
            <a:ext cx="8173812" cy="4167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61267" y="1571118"/>
            <a:ext cx="8291636" cy="2520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72075" y="1584278"/>
            <a:ext cx="8194095" cy="3934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71941" y="1570495"/>
            <a:ext cx="8180646" cy="2487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60666" y="1570713"/>
            <a:ext cx="8221083" cy="2510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48915" y="1570655"/>
            <a:ext cx="8210818" cy="2496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94471" y="1570162"/>
            <a:ext cx="8125028" cy="2781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71125" y="1581513"/>
            <a:ext cx="8098540" cy="3508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60978" y="1570919"/>
            <a:ext cx="8257733" cy="3577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1739" y="6514589"/>
            <a:ext cx="2426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Successfully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parsed!!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7476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Top </a:t>
            </a:r>
            <a:r>
              <a:rPr dirty="0"/>
              <a:t>Down</a:t>
            </a:r>
            <a:r>
              <a:rPr spc="-100" dirty="0"/>
              <a:t> </a:t>
            </a:r>
            <a:r>
              <a:rPr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470763"/>
            <a:ext cx="6914515" cy="41236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Find a </a:t>
            </a:r>
            <a:r>
              <a:rPr sz="2600" spc="-5" dirty="0">
                <a:latin typeface="Arial"/>
                <a:cs typeface="Arial"/>
              </a:rPr>
              <a:t>left-most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derivation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Find </a:t>
            </a:r>
            <a:r>
              <a:rPr sz="2600" spc="-5" dirty="0">
                <a:latin typeface="Arial"/>
                <a:cs typeface="Arial"/>
              </a:rPr>
              <a:t>(build) </a:t>
            </a:r>
            <a:r>
              <a:rPr sz="2600" dirty="0">
                <a:latin typeface="Arial"/>
                <a:cs typeface="Arial"/>
              </a:rPr>
              <a:t>a parse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tree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Start </a:t>
            </a:r>
            <a:r>
              <a:rPr sz="2600" dirty="0">
                <a:latin typeface="Arial"/>
                <a:cs typeface="Arial"/>
              </a:rPr>
              <a:t>building from the root and work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down…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As </a:t>
            </a:r>
            <a:r>
              <a:rPr sz="2600" spc="5" dirty="0">
                <a:latin typeface="Arial"/>
                <a:cs typeface="Arial"/>
              </a:rPr>
              <a:t>we </a:t>
            </a:r>
            <a:r>
              <a:rPr sz="2600" dirty="0">
                <a:latin typeface="Arial"/>
                <a:cs typeface="Arial"/>
              </a:rPr>
              <a:t>search for a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derivation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Must make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choices: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20"/>
              </a:spcBef>
              <a:buClr>
                <a:srgbClr val="CD31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Which rule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use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Clr>
                <a:srgbClr val="CD31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Where </a:t>
            </a:r>
            <a:r>
              <a:rPr sz="2200" dirty="0">
                <a:latin typeface="Arial"/>
                <a:cs typeface="Arial"/>
              </a:rPr>
              <a:t>to use it</a:t>
            </a:r>
            <a:endParaRPr sz="22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CD3100"/>
              </a:buClr>
              <a:buFont typeface="Arial"/>
              <a:buChar char="•"/>
            </a:pP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May </a:t>
            </a:r>
            <a:r>
              <a:rPr sz="2600" dirty="0">
                <a:latin typeface="Arial"/>
                <a:cs typeface="Arial"/>
              </a:rPr>
              <a:t>run </a:t>
            </a:r>
            <a:r>
              <a:rPr sz="2600" spc="-5" dirty="0">
                <a:latin typeface="Arial"/>
                <a:cs typeface="Arial"/>
              </a:rPr>
              <a:t>into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problems!!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02818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</a:t>
            </a:r>
            <a:r>
              <a:rPr spc="-75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58597" y="1615634"/>
            <a:ext cx="6139542" cy="5436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 smtClean="0"/>
              <a:t>FIRST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5" y="1577642"/>
            <a:ext cx="8406130" cy="4124206"/>
          </a:xfrm>
        </p:spPr>
        <p:txBody>
          <a:bodyPr/>
          <a:lstStyle/>
          <a:p>
            <a:r>
              <a:rPr lang="en-US" sz="6000" dirty="0" smtClean="0"/>
              <a:t>S  -&gt; </a:t>
            </a:r>
            <a:r>
              <a:rPr lang="en-US" sz="6000" dirty="0" err="1" smtClean="0"/>
              <a:t>aB</a:t>
            </a:r>
            <a:endParaRPr lang="en-US" sz="6000" dirty="0" smtClean="0"/>
          </a:p>
          <a:p>
            <a:r>
              <a:rPr lang="en-US" sz="6000" dirty="0" smtClean="0"/>
              <a:t>B -&gt; </a:t>
            </a:r>
            <a:r>
              <a:rPr lang="en-US" sz="6000" dirty="0" smtClean="0"/>
              <a:t>d</a:t>
            </a:r>
            <a:endParaRPr lang="en-US" sz="6000" dirty="0" smtClean="0"/>
          </a:p>
          <a:p>
            <a:endParaRPr lang="en-US" sz="6000" dirty="0"/>
          </a:p>
          <a:p>
            <a:endParaRPr lang="en-US" sz="6000" dirty="0"/>
          </a:p>
          <a:p>
            <a:r>
              <a:rPr lang="en-US" sz="2800" dirty="0" smtClean="0"/>
              <a:t>FIRST (</a:t>
            </a:r>
            <a:r>
              <a:rPr lang="el-GR" sz="2800" dirty="0" smtClean="0"/>
              <a:t>α</a:t>
            </a:r>
            <a:r>
              <a:rPr lang="en-US" sz="2800" dirty="0" smtClean="0"/>
              <a:t>) = FIRST (</a:t>
            </a:r>
            <a:r>
              <a:rPr lang="en-US" sz="2800" dirty="0" err="1" smtClean="0"/>
              <a:t>aB</a:t>
            </a:r>
            <a:r>
              <a:rPr lang="en-US" sz="2800" dirty="0" smtClean="0"/>
              <a:t>) ={a}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519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FIRST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5" y="1577642"/>
            <a:ext cx="8406130" cy="4985980"/>
          </a:xfrm>
        </p:spPr>
        <p:txBody>
          <a:bodyPr/>
          <a:lstStyle/>
          <a:p>
            <a:r>
              <a:rPr lang="en-US" sz="6000" dirty="0" smtClean="0"/>
              <a:t>S  -&gt; AB</a:t>
            </a:r>
          </a:p>
          <a:p>
            <a:r>
              <a:rPr lang="en-US" sz="6000" dirty="0" smtClean="0"/>
              <a:t>A -&gt; </a:t>
            </a:r>
            <a:r>
              <a:rPr lang="en-US" sz="6000" dirty="0"/>
              <a:t>c</a:t>
            </a:r>
            <a:endParaRPr lang="en-US" sz="6000" dirty="0" smtClean="0"/>
          </a:p>
          <a:p>
            <a:r>
              <a:rPr lang="en-US" sz="6000" dirty="0"/>
              <a:t>B -&gt; </a:t>
            </a:r>
            <a:r>
              <a:rPr lang="en-US" sz="6000" dirty="0"/>
              <a:t>d</a:t>
            </a:r>
            <a:endParaRPr lang="en-US" sz="6000" dirty="0" smtClean="0"/>
          </a:p>
          <a:p>
            <a:endParaRPr lang="en-US" sz="6000" dirty="0"/>
          </a:p>
          <a:p>
            <a:r>
              <a:rPr lang="en-US" sz="2800" dirty="0" smtClean="0"/>
              <a:t>FIRST (</a:t>
            </a:r>
            <a:r>
              <a:rPr lang="el-GR" sz="2800" dirty="0" smtClean="0"/>
              <a:t>α</a:t>
            </a:r>
            <a:r>
              <a:rPr lang="en-US" sz="2800" dirty="0" smtClean="0"/>
              <a:t>) = FIRST (</a:t>
            </a:r>
            <a:r>
              <a:rPr lang="en-US" sz="2800" dirty="0"/>
              <a:t>A</a:t>
            </a:r>
            <a:r>
              <a:rPr lang="en-US" sz="2800" dirty="0" smtClean="0"/>
              <a:t>B) =?</a:t>
            </a:r>
          </a:p>
          <a:p>
            <a:r>
              <a:rPr lang="en-US" sz="2800" dirty="0" smtClean="0"/>
              <a:t>FIRST (A) </a:t>
            </a:r>
            <a:r>
              <a:rPr lang="en-US" sz="2800" dirty="0" smtClean="0"/>
              <a:t>={c}</a:t>
            </a:r>
            <a:endParaRPr lang="en-US" sz="2800" dirty="0" smtClean="0"/>
          </a:p>
          <a:p>
            <a:r>
              <a:rPr lang="en-US" sz="2800" dirty="0" smtClean="0"/>
              <a:t>SO, </a:t>
            </a:r>
            <a:r>
              <a:rPr lang="en-US" sz="2800" dirty="0"/>
              <a:t>FIRST (</a:t>
            </a:r>
            <a:r>
              <a:rPr lang="el-GR" sz="2800" dirty="0"/>
              <a:t>α</a:t>
            </a:r>
            <a:r>
              <a:rPr lang="en-US" sz="2800" dirty="0"/>
              <a:t>) = FIRST (AB) </a:t>
            </a:r>
            <a:r>
              <a:rPr lang="en-US" sz="2800" dirty="0" smtClean="0"/>
              <a:t>=</a:t>
            </a:r>
            <a:r>
              <a:rPr lang="en-US" sz="2800" dirty="0"/>
              <a:t>FIRST (A) </a:t>
            </a:r>
            <a:r>
              <a:rPr lang="en-US" sz="2800" dirty="0" smtClean="0"/>
              <a:t>={c}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546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FIRST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5" y="1577642"/>
            <a:ext cx="8406130" cy="5416868"/>
          </a:xfrm>
        </p:spPr>
        <p:txBody>
          <a:bodyPr/>
          <a:lstStyle/>
          <a:p>
            <a:r>
              <a:rPr lang="en-US" sz="6000" dirty="0" smtClean="0"/>
              <a:t>S  -&gt; AB</a:t>
            </a:r>
          </a:p>
          <a:p>
            <a:r>
              <a:rPr lang="en-US" sz="6000" dirty="0" smtClean="0"/>
              <a:t>A -&gt; </a:t>
            </a:r>
            <a:r>
              <a:rPr lang="en-US" sz="6000" dirty="0" smtClean="0"/>
              <a:t>c </a:t>
            </a:r>
            <a:r>
              <a:rPr lang="en-US" sz="6000" dirty="0" smtClean="0"/>
              <a:t>| </a:t>
            </a:r>
            <a:r>
              <a:rPr lang="el-GR" sz="6000" dirty="0" smtClean="0"/>
              <a:t>ε</a:t>
            </a:r>
            <a:endParaRPr lang="en-US" sz="6000" dirty="0" smtClean="0"/>
          </a:p>
          <a:p>
            <a:r>
              <a:rPr lang="en-US" sz="6000" dirty="0"/>
              <a:t>B -&gt; </a:t>
            </a:r>
            <a:r>
              <a:rPr lang="en-US" sz="6000" dirty="0"/>
              <a:t>d</a:t>
            </a:r>
            <a:endParaRPr lang="en-US" sz="6000" dirty="0" smtClean="0"/>
          </a:p>
          <a:p>
            <a:endParaRPr lang="en-US" sz="6000" dirty="0"/>
          </a:p>
          <a:p>
            <a:r>
              <a:rPr lang="en-US" sz="2800" dirty="0" smtClean="0"/>
              <a:t>FIRST (</a:t>
            </a:r>
            <a:r>
              <a:rPr lang="el-GR" sz="2800" dirty="0" smtClean="0"/>
              <a:t>α</a:t>
            </a:r>
            <a:r>
              <a:rPr lang="en-US" sz="2800" dirty="0" smtClean="0"/>
              <a:t>) = FIRST (</a:t>
            </a:r>
            <a:r>
              <a:rPr lang="en-US" sz="2800" dirty="0"/>
              <a:t>A</a:t>
            </a:r>
            <a:r>
              <a:rPr lang="en-US" sz="2800" dirty="0" smtClean="0"/>
              <a:t>B) =?</a:t>
            </a:r>
          </a:p>
          <a:p>
            <a:r>
              <a:rPr lang="en-US" sz="2800" dirty="0"/>
              <a:t>FIRST (A) </a:t>
            </a:r>
            <a:r>
              <a:rPr lang="en-US" sz="2800" dirty="0" smtClean="0"/>
              <a:t>={</a:t>
            </a:r>
            <a:r>
              <a:rPr lang="en-US" sz="2800" dirty="0"/>
              <a:t>c</a:t>
            </a:r>
            <a:r>
              <a:rPr lang="en-US" sz="2800" dirty="0" smtClean="0"/>
              <a:t>,</a:t>
            </a:r>
            <a:r>
              <a:rPr lang="el-GR" sz="2800" dirty="0" smtClean="0"/>
              <a:t> </a:t>
            </a:r>
            <a:r>
              <a:rPr lang="el-GR" sz="2800" dirty="0"/>
              <a:t>ε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FIRST (B) = </a:t>
            </a:r>
            <a:r>
              <a:rPr lang="en-US" sz="2800" dirty="0" smtClean="0"/>
              <a:t>{d}</a:t>
            </a:r>
            <a:endParaRPr lang="en-US" sz="2800" dirty="0"/>
          </a:p>
          <a:p>
            <a:r>
              <a:rPr lang="en-US" sz="2800" dirty="0" smtClean="0"/>
              <a:t>SO,</a:t>
            </a:r>
            <a:r>
              <a:rPr lang="en-US" sz="2800" dirty="0"/>
              <a:t> FIRST (</a:t>
            </a:r>
            <a:r>
              <a:rPr lang="el-GR" sz="2800" dirty="0"/>
              <a:t>α</a:t>
            </a:r>
            <a:r>
              <a:rPr lang="en-US" sz="2800" dirty="0"/>
              <a:t>) = FIRST (AB) </a:t>
            </a:r>
            <a:r>
              <a:rPr lang="en-US" sz="2800" dirty="0" smtClean="0"/>
              <a:t>={</a:t>
            </a:r>
            <a:r>
              <a:rPr lang="en-US" sz="2800" dirty="0" err="1" smtClean="0"/>
              <a:t>c,d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9235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FIRST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5" y="1577642"/>
            <a:ext cx="8406130" cy="5416868"/>
          </a:xfrm>
        </p:spPr>
        <p:txBody>
          <a:bodyPr/>
          <a:lstStyle/>
          <a:p>
            <a:r>
              <a:rPr lang="en-US" sz="6000" dirty="0" smtClean="0"/>
              <a:t>S  -&gt; AB</a:t>
            </a:r>
          </a:p>
          <a:p>
            <a:r>
              <a:rPr lang="en-US" sz="6000" dirty="0" smtClean="0"/>
              <a:t>A -&gt; </a:t>
            </a:r>
            <a:r>
              <a:rPr lang="en-US" sz="6000" dirty="0" smtClean="0"/>
              <a:t>c </a:t>
            </a:r>
            <a:r>
              <a:rPr lang="en-US" sz="6000" dirty="0" smtClean="0"/>
              <a:t>| </a:t>
            </a:r>
            <a:r>
              <a:rPr lang="el-GR" sz="6000" dirty="0" smtClean="0"/>
              <a:t>ε</a:t>
            </a:r>
            <a:endParaRPr lang="en-US" sz="6000" dirty="0" smtClean="0"/>
          </a:p>
          <a:p>
            <a:r>
              <a:rPr lang="en-US" sz="6000" dirty="0"/>
              <a:t>B -&gt; </a:t>
            </a:r>
            <a:r>
              <a:rPr lang="en-US" sz="6000" dirty="0"/>
              <a:t>d</a:t>
            </a:r>
            <a:r>
              <a:rPr lang="en-US" sz="6000" dirty="0" smtClean="0"/>
              <a:t> </a:t>
            </a:r>
            <a:r>
              <a:rPr lang="en-US" sz="6000" dirty="0" smtClean="0"/>
              <a:t>| </a:t>
            </a:r>
            <a:r>
              <a:rPr lang="el-GR" sz="6000" dirty="0"/>
              <a:t>ε</a:t>
            </a:r>
            <a:endParaRPr lang="en-US" sz="6000" dirty="0" smtClean="0"/>
          </a:p>
          <a:p>
            <a:endParaRPr lang="en-US" sz="6000" dirty="0"/>
          </a:p>
          <a:p>
            <a:r>
              <a:rPr lang="en-US" sz="2800" dirty="0" smtClean="0"/>
              <a:t>FIRST (</a:t>
            </a:r>
            <a:r>
              <a:rPr lang="el-GR" sz="2800" dirty="0" smtClean="0"/>
              <a:t>α</a:t>
            </a:r>
            <a:r>
              <a:rPr lang="en-US" sz="2800" dirty="0" smtClean="0"/>
              <a:t>) = FIRST (</a:t>
            </a:r>
            <a:r>
              <a:rPr lang="en-US" sz="2800" dirty="0"/>
              <a:t>A</a:t>
            </a:r>
            <a:r>
              <a:rPr lang="en-US" sz="2800" dirty="0" smtClean="0"/>
              <a:t>B) =?</a:t>
            </a:r>
          </a:p>
          <a:p>
            <a:r>
              <a:rPr lang="en-US" sz="2800" dirty="0"/>
              <a:t>FIRST (A) </a:t>
            </a:r>
            <a:r>
              <a:rPr lang="en-US" sz="2800" dirty="0" smtClean="0"/>
              <a:t>={</a:t>
            </a:r>
            <a:r>
              <a:rPr lang="en-US" sz="2800" dirty="0"/>
              <a:t>c</a:t>
            </a:r>
            <a:r>
              <a:rPr lang="en-US" sz="2800" dirty="0" smtClean="0"/>
              <a:t>,</a:t>
            </a:r>
            <a:r>
              <a:rPr lang="el-GR" sz="2800" dirty="0" smtClean="0"/>
              <a:t> </a:t>
            </a:r>
            <a:r>
              <a:rPr lang="el-GR" sz="2800" dirty="0"/>
              <a:t>ε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FIRST (B) = </a:t>
            </a:r>
            <a:r>
              <a:rPr lang="en-US" sz="2800" dirty="0" smtClean="0"/>
              <a:t>{d </a:t>
            </a:r>
            <a:r>
              <a:rPr lang="en-US" sz="2800" dirty="0" smtClean="0"/>
              <a:t>, </a:t>
            </a:r>
            <a:r>
              <a:rPr lang="el-GR" sz="2800" dirty="0"/>
              <a:t>ε</a:t>
            </a:r>
            <a:r>
              <a:rPr lang="en-US" sz="2800" dirty="0" smtClean="0"/>
              <a:t> }</a:t>
            </a:r>
            <a:endParaRPr lang="en-US" sz="2800" dirty="0"/>
          </a:p>
          <a:p>
            <a:r>
              <a:rPr lang="en-US" sz="2800" dirty="0" smtClean="0"/>
              <a:t>SO,</a:t>
            </a:r>
            <a:r>
              <a:rPr lang="en-US" sz="2800" dirty="0"/>
              <a:t> FIRST (</a:t>
            </a:r>
            <a:r>
              <a:rPr lang="el-GR" sz="2800" dirty="0"/>
              <a:t>α</a:t>
            </a:r>
            <a:r>
              <a:rPr lang="en-US" sz="2800" dirty="0"/>
              <a:t>) = FIRST (AB) </a:t>
            </a:r>
            <a:r>
              <a:rPr lang="en-US" sz="2800" dirty="0" smtClean="0"/>
              <a:t>={</a:t>
            </a:r>
            <a:r>
              <a:rPr lang="en-US" sz="2800" dirty="0" err="1" smtClean="0"/>
              <a:t>c,d</a:t>
            </a:r>
            <a:r>
              <a:rPr lang="en-US" sz="2800" dirty="0" smtClean="0"/>
              <a:t>,</a:t>
            </a:r>
            <a:r>
              <a:rPr lang="el-GR" sz="2800" dirty="0" smtClean="0"/>
              <a:t> </a:t>
            </a:r>
            <a:r>
              <a:rPr lang="el-GR" sz="2800" dirty="0"/>
              <a:t>ε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8872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2729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 </a:t>
            </a:r>
            <a:r>
              <a:rPr dirty="0"/>
              <a:t>the First</a:t>
            </a:r>
            <a:r>
              <a:rPr spc="-50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85762" y="1641590"/>
            <a:ext cx="9143999" cy="533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2472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 </a:t>
            </a:r>
            <a:r>
              <a:rPr dirty="0"/>
              <a:t>-</a:t>
            </a:r>
            <a:r>
              <a:rPr spc="-8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481733"/>
            <a:ext cx="3224530" cy="20345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  <a:tab pos="1188720" algn="l"/>
              </a:tabLst>
            </a:pP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930" dirty="0" smtClean="0">
                <a:latin typeface="Arial"/>
                <a:cs typeface="Arial"/>
              </a:rPr>
              <a:t>€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	</a:t>
            </a:r>
            <a:r>
              <a:rPr sz="2200" dirty="0">
                <a:latin typeface="Arial"/>
                <a:cs typeface="Arial"/>
              </a:rPr>
              <a:t>| c | </a:t>
            </a:r>
            <a:r>
              <a:rPr sz="2200" spc="-5" dirty="0">
                <a:latin typeface="Arial"/>
                <a:cs typeface="Arial"/>
              </a:rPr>
              <a:t>n 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 smtClean="0">
                <a:latin typeface="Arial"/>
                <a:cs typeface="Arial"/>
              </a:rPr>
              <a:t>Q </a:t>
            </a:r>
            <a:r>
              <a:rPr sz="2200" spc="930" dirty="0" smtClean="0">
                <a:latin typeface="Arial"/>
                <a:cs typeface="Arial"/>
              </a:rPr>
              <a:t>€</a:t>
            </a:r>
            <a:r>
              <a:rPr sz="2200" spc="-114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P </a:t>
            </a:r>
            <a:r>
              <a:rPr sz="2200" dirty="0">
                <a:latin typeface="Arial"/>
                <a:cs typeface="Arial"/>
              </a:rPr>
              <a:t>|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S | </a:t>
            </a:r>
            <a:r>
              <a:rPr sz="2200" spc="-5" dirty="0">
                <a:latin typeface="Arial"/>
                <a:cs typeface="Arial"/>
              </a:rPr>
              <a:t>b </a:t>
            </a:r>
            <a:r>
              <a:rPr sz="2200" dirty="0">
                <a:latin typeface="Arial"/>
                <a:cs typeface="Arial"/>
              </a:rPr>
              <a:t>S c S T</a:t>
            </a: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R </a:t>
            </a:r>
            <a:r>
              <a:rPr sz="2200" spc="930" dirty="0">
                <a:latin typeface="Arial"/>
                <a:cs typeface="Arial"/>
              </a:rPr>
              <a:t>€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 </a:t>
            </a:r>
            <a:r>
              <a:rPr sz="2200" dirty="0">
                <a:latin typeface="Arial"/>
                <a:cs typeface="Arial"/>
              </a:rPr>
              <a:t>| </a:t>
            </a:r>
            <a:r>
              <a:rPr sz="2200" dirty="0">
                <a:latin typeface="Symbol"/>
                <a:cs typeface="Symbol"/>
              </a:rPr>
              <a:t></a:t>
            </a: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S </a:t>
            </a:r>
            <a:r>
              <a:rPr sz="2200" spc="930" dirty="0">
                <a:latin typeface="Arial"/>
                <a:cs typeface="Arial"/>
              </a:rPr>
              <a:t>€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 | </a:t>
            </a:r>
            <a:r>
              <a:rPr sz="2200" spc="-5" dirty="0">
                <a:latin typeface="Arial"/>
                <a:cs typeface="Arial"/>
              </a:rPr>
              <a:t>R n </a:t>
            </a:r>
            <a:r>
              <a:rPr sz="2200" dirty="0">
                <a:latin typeface="Arial"/>
                <a:cs typeface="Arial"/>
              </a:rPr>
              <a:t>| </a:t>
            </a:r>
            <a:r>
              <a:rPr sz="2200" dirty="0">
                <a:latin typeface="Symbol"/>
                <a:cs typeface="Symbol"/>
              </a:rPr>
              <a:t></a:t>
            </a: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T </a:t>
            </a:r>
            <a:r>
              <a:rPr sz="2200" spc="930" dirty="0">
                <a:latin typeface="Arial"/>
                <a:cs typeface="Arial"/>
              </a:rPr>
              <a:t>€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 </a:t>
            </a:r>
            <a:r>
              <a:rPr sz="2200" dirty="0">
                <a:latin typeface="Arial"/>
                <a:cs typeface="Arial"/>
              </a:rPr>
              <a:t>S </a:t>
            </a:r>
            <a:r>
              <a:rPr sz="2200" spc="-5" dirty="0">
                <a:latin typeface="Arial"/>
                <a:cs typeface="Arial"/>
              </a:rPr>
              <a:t>q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4137" y="2396133"/>
            <a:ext cx="3066415" cy="20345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FIRST(P)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{i,c,n}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FIRST(Q)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{i,c,n,a,b}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FIRST(R)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{b,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FIRST(S)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{c,b,n,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FIRST(T) =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{b,c,n,q}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2472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 </a:t>
            </a:r>
            <a:r>
              <a:rPr dirty="0"/>
              <a:t>-</a:t>
            </a:r>
            <a:r>
              <a:rPr spc="-8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481733"/>
            <a:ext cx="2562225" cy="16363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S </a:t>
            </a:r>
            <a:r>
              <a:rPr sz="2200" spc="930" dirty="0">
                <a:latin typeface="Arial"/>
                <a:cs typeface="Arial"/>
              </a:rPr>
              <a:t>€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S </a:t>
            </a:r>
            <a:r>
              <a:rPr sz="2200" spc="-5" dirty="0">
                <a:latin typeface="Arial"/>
                <a:cs typeface="Arial"/>
              </a:rPr>
              <a:t>e </a:t>
            </a:r>
            <a:r>
              <a:rPr sz="2200" dirty="0">
                <a:latin typeface="Arial"/>
                <a:cs typeface="Arial"/>
              </a:rPr>
              <a:t>| S T 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T </a:t>
            </a:r>
            <a:r>
              <a:rPr sz="2200" spc="930" dirty="0">
                <a:latin typeface="Arial"/>
                <a:cs typeface="Arial"/>
              </a:rPr>
              <a:t>€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 </a:t>
            </a:r>
            <a:r>
              <a:rPr sz="2200" dirty="0">
                <a:latin typeface="Arial"/>
                <a:cs typeface="Arial"/>
              </a:rPr>
              <a:t>S </a:t>
            </a:r>
            <a:r>
              <a:rPr sz="2200" spc="-5" dirty="0">
                <a:latin typeface="Arial"/>
                <a:cs typeface="Arial"/>
              </a:rPr>
              <a:t>e </a:t>
            </a:r>
            <a:r>
              <a:rPr sz="2200" dirty="0">
                <a:latin typeface="Arial"/>
                <a:cs typeface="Arial"/>
              </a:rPr>
              <a:t>| Q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R </a:t>
            </a:r>
            <a:r>
              <a:rPr sz="2200" spc="930" dirty="0">
                <a:latin typeface="Arial"/>
                <a:cs typeface="Arial"/>
              </a:rPr>
              <a:t>€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 S r | </a:t>
            </a:r>
            <a:r>
              <a:rPr sz="2200" dirty="0">
                <a:latin typeface="Symbol"/>
                <a:cs typeface="Symbol"/>
              </a:rPr>
              <a:t></a:t>
            </a:r>
            <a:endParaRPr sz="220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Q </a:t>
            </a:r>
            <a:r>
              <a:rPr sz="2200" spc="930" dirty="0">
                <a:latin typeface="Arial"/>
                <a:cs typeface="Arial"/>
              </a:rPr>
              <a:t>€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 T | </a:t>
            </a:r>
            <a:r>
              <a:rPr sz="2200" dirty="0">
                <a:latin typeface="Symbol"/>
                <a:cs typeface="Symbol"/>
              </a:rPr>
              <a:t>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2257" y="1478685"/>
            <a:ext cx="2723515" cy="163957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FIRST(S)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{a}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FIRST(R)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{r, </a:t>
            </a:r>
            <a:r>
              <a:rPr sz="2200" dirty="0">
                <a:latin typeface="Symbol"/>
                <a:cs typeface="Symbol"/>
              </a:rPr>
              <a:t></a:t>
            </a:r>
            <a:r>
              <a:rPr sz="220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FIRST(T) = </a:t>
            </a:r>
            <a:r>
              <a:rPr sz="2200" spc="-5" dirty="0">
                <a:latin typeface="Arial"/>
                <a:cs typeface="Arial"/>
              </a:rPr>
              <a:t>{r, </a:t>
            </a:r>
            <a:r>
              <a:rPr sz="2200" dirty="0">
                <a:latin typeface="Arial"/>
                <a:cs typeface="Arial"/>
              </a:rPr>
              <a:t>a,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Symbol"/>
                <a:cs typeface="Symbol"/>
              </a:rPr>
              <a:t></a:t>
            </a:r>
            <a:r>
              <a:rPr sz="220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FIRST(Q)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{a,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7641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Top-Down</a:t>
            </a:r>
            <a:r>
              <a:rPr spc="-85" dirty="0"/>
              <a:t> </a:t>
            </a:r>
            <a:r>
              <a:rPr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575" y="2209800"/>
            <a:ext cx="7978140" cy="372473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Recursive-Descent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Parsing</a:t>
            </a:r>
            <a:endParaRPr sz="2600" dirty="0">
              <a:latin typeface="Arial"/>
              <a:cs typeface="Arial"/>
            </a:endParaRPr>
          </a:p>
          <a:p>
            <a:pPr marL="1155065" marR="5080" lvl="1" indent="-228600">
              <a:lnSpc>
                <a:spcPct val="100000"/>
              </a:lnSpc>
              <a:spcBef>
                <a:spcPts val="520"/>
              </a:spcBef>
              <a:buClr>
                <a:srgbClr val="CD31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Backtracking is needed (If a choice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a production rule  does </a:t>
            </a:r>
            <a:r>
              <a:rPr sz="2200" dirty="0">
                <a:latin typeface="Arial"/>
                <a:cs typeface="Arial"/>
              </a:rPr>
              <a:t>not work, </a:t>
            </a:r>
            <a:r>
              <a:rPr sz="2200" spc="-5" dirty="0">
                <a:latin typeface="Arial"/>
                <a:cs typeface="Arial"/>
              </a:rPr>
              <a:t>we backtrack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try </a:t>
            </a:r>
            <a:r>
              <a:rPr sz="2200" dirty="0">
                <a:latin typeface="Arial"/>
                <a:cs typeface="Arial"/>
              </a:rPr>
              <a:t>other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alternatives.)</a:t>
            </a:r>
          </a:p>
          <a:p>
            <a:pPr marL="1155700" lvl="1" indent="-228600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It </a:t>
            </a:r>
            <a:r>
              <a:rPr sz="2200" spc="-5" dirty="0">
                <a:latin typeface="Arial"/>
                <a:cs typeface="Arial"/>
              </a:rPr>
              <a:t>is a general parsing technique, </a:t>
            </a:r>
            <a:r>
              <a:rPr sz="2200" dirty="0">
                <a:latin typeface="Arial"/>
                <a:cs typeface="Arial"/>
              </a:rPr>
              <a:t>but not </a:t>
            </a:r>
            <a:r>
              <a:rPr sz="2200" spc="-5" dirty="0">
                <a:latin typeface="Arial"/>
                <a:cs typeface="Arial"/>
              </a:rPr>
              <a:t>widely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used.</a:t>
            </a:r>
          </a:p>
          <a:p>
            <a:pPr marL="1155700" lvl="1" indent="-2286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Not </a:t>
            </a:r>
            <a:r>
              <a:rPr sz="2200" dirty="0">
                <a:latin typeface="Arial"/>
                <a:cs typeface="Arial"/>
              </a:rPr>
              <a:t>efficient</a:t>
            </a: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Predictive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Parsing</a:t>
            </a:r>
            <a:endParaRPr sz="26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lr>
                <a:srgbClr val="CD31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no backtracking</a:t>
            </a:r>
            <a:endParaRPr sz="22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efficient</a:t>
            </a: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lr>
                <a:srgbClr val="CD31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needs a special form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grammars </a:t>
            </a:r>
            <a:r>
              <a:rPr sz="2200" dirty="0">
                <a:latin typeface="Arial"/>
                <a:cs typeface="Arial"/>
              </a:rPr>
              <a:t>(LL(1)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grammars</a:t>
            </a:r>
            <a:r>
              <a:rPr sz="2200" dirty="0" smtClean="0">
                <a:latin typeface="Arial"/>
                <a:cs typeface="Arial"/>
              </a:rPr>
              <a:t>).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116500" y="1581223"/>
            <a:ext cx="8057608" cy="2449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48656" y="1570437"/>
            <a:ext cx="8174375" cy="2797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83892" y="1582290"/>
            <a:ext cx="8209728" cy="2809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107041" y="1593867"/>
            <a:ext cx="8197457" cy="2806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82621" y="1581511"/>
            <a:ext cx="8097879" cy="3588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6216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 </a:t>
            </a:r>
            <a:r>
              <a:rPr dirty="0"/>
              <a:t>Descent </a:t>
            </a:r>
            <a:r>
              <a:rPr spc="-5" dirty="0"/>
              <a:t>Parsing</a:t>
            </a:r>
            <a:r>
              <a:rPr spc="15" dirty="0"/>
              <a:t> </a:t>
            </a:r>
            <a:r>
              <a:rPr spc="-5" dirty="0"/>
              <a:t>(Backtracking)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73054" y="1582891"/>
            <a:ext cx="8292561" cy="367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495</Words>
  <Application>Microsoft Office PowerPoint</Application>
  <PresentationFormat>Custom</PresentationFormat>
  <Paragraphs>91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Top   Down  Parsing (Recursive Descent)  Computing First function</vt:lpstr>
      <vt:lpstr>Top Down Parsing</vt:lpstr>
      <vt:lpstr>Top-Down Parsing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First Function</vt:lpstr>
      <vt:lpstr>FIRST FUNCTION</vt:lpstr>
      <vt:lpstr>FIRST FUNCTION</vt:lpstr>
      <vt:lpstr>FIRST FUNCTION</vt:lpstr>
      <vt:lpstr>FIRST FUNCTION</vt:lpstr>
      <vt:lpstr>Computing the First Function</vt:lpstr>
      <vt:lpstr>First - Example</vt:lpstr>
      <vt:lpstr>First -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07.ppt</dc:title>
  <dc:creator>Nasimul Noman</dc:creator>
  <cp:lastModifiedBy>Ramisa</cp:lastModifiedBy>
  <cp:revision>15</cp:revision>
  <dcterms:created xsi:type="dcterms:W3CDTF">2020-07-09T13:28:00Z</dcterms:created>
  <dcterms:modified xsi:type="dcterms:W3CDTF">2020-07-09T18:00:45Z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2020-07-09T00:00:00Z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2020-07-09T00:00:00Z</vt:filetime>
  </property>
</Properties>
</file>