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7315200" cy="9601200"/>
  <p:embeddedFontLst>
    <p:embeddedFont>
      <p:font typeface="Calibri" panose="020F0502020204030204" pitchFamily="34" charset="0"/>
      <p:regular r:id="rId50"/>
      <p:bold r:id="rId51"/>
      <p:italic r:id="rId52"/>
      <p:boldItalic r:id="rId53"/>
    </p:embeddedFont>
    <p:embeddedFont>
      <p:font typeface="Corbel" panose="020B0503020204020204" pitchFamily="34" charset="0"/>
      <p:regular r:id="rId54"/>
      <p:bold r:id="rId55"/>
      <p:italic r:id="rId56"/>
      <p:boldItalic r:id="rId57"/>
    </p:embeddedFont>
    <p:embeddedFont>
      <p:font typeface="Tahoma" panose="020B0604030504040204" pitchFamily="34" charset="0"/>
      <p:regular r:id="rId58"/>
      <p:bold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iS+tbsBFmVseqfgFnFN4+RAcY2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archisys.co/devops-consultancy-solutions-and-service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51" name="Google Shape;151;p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28" name="Google Shape;22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1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38" name="Google Shape;238;p1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11</a:t>
            </a:fld>
            <a:endParaRPr sz="1300" b="0" i="0" u="none" strike="noStrike" cap="none">
              <a:solidFill>
                <a:schemeClr val="dk1"/>
              </a:solidFill>
              <a:latin typeface="Tahoma"/>
              <a:ea typeface="Tahoma"/>
              <a:cs typeface="Tahoma"/>
              <a:sym typeface="Tahom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46" name="Google Shape;246;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56" name="Google Shape;256;p13: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65" name="Google Shape;265;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74" name="Google Shape;274;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84" name="Google Shape;284;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90" name="Google Shape;290;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99" name="Google Shape;299;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17" name="Google Shape;317;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26" name="Google Shape;326;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35" name="Google Shape;335;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44" name="Google Shape;344;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67" name="Google Shape;367;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76" name="Google Shape;376;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85" name="Google Shape;385;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395" name="Google Shape;395;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2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01" name="Google Shape;401;p2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2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just" rtl="0">
              <a:spcBef>
                <a:spcPts val="0"/>
              </a:spcBef>
              <a:spcAft>
                <a:spcPts val="0"/>
              </a:spcAft>
              <a:buNone/>
            </a:pPr>
            <a:r>
              <a:rPr lang="en-US" sz="1200"/>
              <a:t>Devops is not a tool or a team, it is the process or a methodology of using various tools to solve the problems between Developers and Operations team, hence the term “Dev-Ops”</a:t>
            </a:r>
            <a:endParaRPr/>
          </a:p>
          <a:p>
            <a:pPr marL="0" lvl="0" indent="0" algn="l" rtl="0">
              <a:spcBef>
                <a:spcPts val="0"/>
              </a:spcBef>
              <a:spcAft>
                <a:spcPts val="0"/>
              </a:spcAft>
              <a:buNone/>
            </a:pP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term “DevOps” was introduced by Patrick Debois in 2007.</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DevOps is a fusion of terms–software development and information technology operations. It’s possible to gain insight over your business’ entire pipeline when incorporating </a:t>
            </a:r>
            <a:r>
              <a:rPr lang="en-US" sz="12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DevOps</a:t>
            </a:r>
            <a:r>
              <a:rPr lang="en-US" sz="1200" b="0" i="0">
                <a:solidFill>
                  <a:schemeClr val="dk1"/>
                </a:solidFill>
                <a:latin typeface="Calibri"/>
                <a:ea typeface="Calibri"/>
                <a:cs typeface="Calibri"/>
                <a:sym typeface="Calibri"/>
              </a:rPr>
              <a:t> within the way you’re running operations. By doing so, you’re also allowing your teams to work more efficiently with fewer redundancies.</a:t>
            </a:r>
            <a:endParaRPr/>
          </a:p>
        </p:txBody>
      </p:sp>
      <p:sp>
        <p:nvSpPr>
          <p:cNvPr id="412" name="Google Shape;412;p29: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66" name="Google Shape;166;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3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24" name="Google Shape;424;p30: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30" name="Google Shape;430;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32: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37" name="Google Shape;437;p32: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33: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44" name="Google Shape;444;p33: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51" name="Google Shape;451;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60" name="Google Shape;460;p35: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66" name="Google Shape;466;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72" name="Google Shape;472;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3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lnSpcReduction="10000"/>
          </a:bodyPr>
          <a:lstStyle/>
          <a:p>
            <a:pPr marL="0" lvl="0" indent="0" algn="l" rtl="0">
              <a:spcBef>
                <a:spcPts val="0"/>
              </a:spcBef>
              <a:spcAft>
                <a:spcPts val="0"/>
              </a:spcAft>
              <a:buNone/>
            </a:pPr>
            <a:endParaRPr/>
          </a:p>
        </p:txBody>
      </p:sp>
      <p:sp>
        <p:nvSpPr>
          <p:cNvPr id="479" name="Google Shape;479;p3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p3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86" name="Google Shape;486;p39: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Tahoma"/>
                <a:ea typeface="Tahoma"/>
                <a:cs typeface="Tahoma"/>
                <a:sym typeface="Tahoma"/>
              </a:rPr>
              <a:t>4</a:t>
            </a:fld>
            <a:endParaRPr sz="1300" b="0" i="0" u="none" strike="noStrike" cap="none">
              <a:solidFill>
                <a:schemeClr val="dk1"/>
              </a:solidFill>
              <a:latin typeface="Tahoma"/>
              <a:ea typeface="Tahoma"/>
              <a:cs typeface="Tahoma"/>
              <a:sym typeface="Tahoma"/>
            </a:endParaRPr>
          </a:p>
        </p:txBody>
      </p:sp>
      <p:sp>
        <p:nvSpPr>
          <p:cNvPr id="175" name="Google Shape;175;p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76" name="Google Shape;176;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p4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93" name="Google Shape;493;p40: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499" name="Google Shape;499;p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504" name="Google Shape;504;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510" name="Google Shape;510;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4: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a:solidFill>
                  <a:schemeClr val="dk1"/>
                </a:solidFill>
                <a:latin typeface="Tahoma"/>
                <a:ea typeface="Tahoma"/>
                <a:cs typeface="Tahoma"/>
                <a:sym typeface="Tahoma"/>
              </a:rPr>
              <a:t>44</a:t>
            </a:fld>
            <a:endParaRPr sz="1300">
              <a:solidFill>
                <a:schemeClr val="dk1"/>
              </a:solidFill>
              <a:latin typeface="Tahoma"/>
              <a:ea typeface="Tahoma"/>
              <a:cs typeface="Tahoma"/>
              <a:sym typeface="Tahoma"/>
            </a:endParaRPr>
          </a:p>
        </p:txBody>
      </p:sp>
      <p:sp>
        <p:nvSpPr>
          <p:cNvPr id="515" name="Google Shape;515;p4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516" name="Google Shape;516;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525" name="Google Shape;525;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534" name="Google Shape;534;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543" name="Google Shape;543;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90" name="Google Shape;190;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r>
              <a:rPr lang="en-US"/>
              <a:t>Facebook processes 2.5 billion pieces of content and 500+ terabytes of data each day. It’s pulling in 2.7 billion Like actions and 300 million photos per day, and it scans roughly 105 terabytes of data each half hour.</a:t>
            </a:r>
            <a:endParaRPr/>
          </a:p>
          <a:p>
            <a:pPr marL="0" lvl="0" indent="0" algn="l" rtl="0">
              <a:spcBef>
                <a:spcPts val="0"/>
              </a:spcBef>
              <a:spcAft>
                <a:spcPts val="0"/>
              </a:spcAft>
              <a:buNone/>
            </a:pPr>
            <a:endParaRPr/>
          </a:p>
          <a:p>
            <a:pPr marL="0" lvl="0" indent="0" algn="l" rtl="0">
              <a:spcBef>
                <a:spcPts val="0"/>
              </a:spcBef>
              <a:spcAft>
                <a:spcPts val="0"/>
              </a:spcAft>
              <a:buNone/>
            </a:pPr>
            <a:r>
              <a:rPr lang="en-US"/>
              <a:t>Youtube: 100 million videos watched per day, 65,000 videos added each day, 60% of all videos watched online, At least 45 terabytes of videos</a:t>
            </a:r>
            <a:endParaRPr/>
          </a:p>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7</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8: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r>
              <a:rPr lang="en-US" sz="800">
                <a:solidFill>
                  <a:schemeClr val="dk1"/>
                </a:solidFill>
                <a:latin typeface="Calibri"/>
                <a:ea typeface="Calibri"/>
                <a:cs typeface="Calibri"/>
                <a:sym typeface="Calibri"/>
              </a:rPr>
              <a:t>23,000,000 = </a:t>
            </a:r>
            <a:r>
              <a:rPr lang="en-US" sz="1200" b="0" i="0">
                <a:solidFill>
                  <a:schemeClr val="dk1"/>
                </a:solidFill>
                <a:latin typeface="Calibri"/>
                <a:ea typeface="Calibri"/>
                <a:cs typeface="Calibri"/>
                <a:sym typeface="Calibri"/>
              </a:rPr>
              <a:t>twenty three million</a:t>
            </a:r>
            <a:endParaRPr/>
          </a:p>
          <a:p>
            <a:pPr marL="0" marR="0" lvl="0" indent="0" algn="l" rtl="0">
              <a:lnSpc>
                <a:spcPct val="100000"/>
              </a:lnSpc>
              <a:spcBef>
                <a:spcPts val="0"/>
              </a:spcBef>
              <a:spcAft>
                <a:spcPts val="0"/>
              </a:spcAft>
              <a:buClr>
                <a:schemeClr val="dk1"/>
              </a:buClr>
              <a:buSzPts val="800"/>
              <a:buFont typeface="Calibri"/>
              <a:buNone/>
            </a:pPr>
            <a:r>
              <a:rPr lang="en-US" sz="800">
                <a:solidFill>
                  <a:schemeClr val="dk1"/>
                </a:solidFill>
                <a:latin typeface="Calibri"/>
                <a:ea typeface="Calibri"/>
                <a:cs typeface="Calibri"/>
                <a:sym typeface="Calibri"/>
              </a:rPr>
              <a:t>1,000,000,000 = </a:t>
            </a:r>
            <a:r>
              <a:rPr lang="en-US" sz="1200" b="0" i="0">
                <a:solidFill>
                  <a:schemeClr val="dk1"/>
                </a:solidFill>
                <a:latin typeface="Calibri"/>
                <a:ea typeface="Calibri"/>
                <a:cs typeface="Calibri"/>
                <a:sym typeface="Calibri"/>
              </a:rPr>
              <a:t>one billion</a:t>
            </a:r>
            <a:endParaRPr/>
          </a:p>
          <a:p>
            <a:pPr marL="0" marR="0" lvl="0" indent="0" algn="l" rtl="0">
              <a:lnSpc>
                <a:spcPct val="100000"/>
              </a:lnSpc>
              <a:spcBef>
                <a:spcPts val="0"/>
              </a:spcBef>
              <a:spcAft>
                <a:spcPts val="0"/>
              </a:spcAft>
              <a:buClr>
                <a:srgbClr val="262626"/>
              </a:buClr>
              <a:buSzPts val="800"/>
              <a:buFont typeface="Calibri"/>
              <a:buNone/>
            </a:pPr>
            <a:r>
              <a:rPr lang="en-US" sz="800">
                <a:solidFill>
                  <a:srgbClr val="262626"/>
                </a:solidFill>
                <a:latin typeface="Calibri"/>
                <a:ea typeface="Calibri"/>
                <a:cs typeface="Calibri"/>
                <a:sym typeface="Calibri"/>
              </a:rPr>
              <a:t>500,000,000 = </a:t>
            </a:r>
            <a:r>
              <a:rPr lang="en-US" sz="1200" b="0" i="0">
                <a:solidFill>
                  <a:schemeClr val="dk1"/>
                </a:solidFill>
                <a:latin typeface="Calibri"/>
                <a:ea typeface="Calibri"/>
                <a:cs typeface="Calibri"/>
                <a:sym typeface="Calibri"/>
              </a:rPr>
              <a:t>five hundred million</a:t>
            </a:r>
            <a:endParaRPr sz="8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210" name="Google Shape;210;p8: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19" name="Google Shape;219;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49"/>
          <p:cNvGrpSpPr/>
          <p:nvPr/>
        </p:nvGrpSpPr>
        <p:grpSpPr>
          <a:xfrm>
            <a:off x="203200" y="0"/>
            <a:ext cx="3778250" cy="6858001"/>
            <a:chOff x="203200" y="0"/>
            <a:chExt cx="3778250" cy="6858001"/>
          </a:xfrm>
        </p:grpSpPr>
        <p:sp>
          <p:nvSpPr>
            <p:cNvPr id="24" name="Google Shape;24;p49"/>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5" name="Google Shape;25;p49"/>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6" name="Google Shape;26;p49"/>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7" name="Google Shape;27;p49"/>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244061"/>
            </a:solidFill>
            <a:ln>
              <a:noFill/>
            </a:ln>
          </p:spPr>
        </p:sp>
        <p:sp>
          <p:nvSpPr>
            <p:cNvPr id="28" name="Google Shape;28;p49"/>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366092"/>
            </a:solidFill>
            <a:ln>
              <a:noFill/>
            </a:ln>
          </p:spPr>
        </p:sp>
        <p:sp>
          <p:nvSpPr>
            <p:cNvPr id="29" name="Google Shape;29;p49"/>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49"/>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9"/>
          <p:cNvSpPr txBox="1">
            <a:spLocks noGrp="1"/>
          </p:cNvSpPr>
          <p:nvPr>
            <p:ph type="subTitle" idx="1"/>
          </p:nvPr>
        </p:nvSpPr>
        <p:spPr>
          <a:xfrm>
            <a:off x="2924238" y="4402666"/>
            <a:ext cx="5762563" cy="1364531"/>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32" name="Google Shape;32;p49"/>
          <p:cNvSpPr txBox="1">
            <a:spLocks noGrp="1"/>
          </p:cNvSpPr>
          <p:nvPr>
            <p:ph type="dt" idx="10"/>
          </p:nvPr>
        </p:nvSpPr>
        <p:spPr>
          <a:xfrm>
            <a:off x="7325773" y="6117336"/>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9"/>
          <p:cNvSpPr txBox="1">
            <a:spLocks noGrp="1"/>
          </p:cNvSpPr>
          <p:nvPr>
            <p:ph type="ftr" idx="11"/>
          </p:nvPr>
        </p:nvSpPr>
        <p:spPr>
          <a:xfrm>
            <a:off x="3623733" y="6117336"/>
            <a:ext cx="360943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9"/>
          <p:cNvSpPr txBox="1">
            <a:spLocks noGrp="1"/>
          </p:cNvSpPr>
          <p:nvPr>
            <p:ph type="sldNum" idx="12"/>
          </p:nvPr>
        </p:nvSpPr>
        <p:spPr>
          <a:xfrm>
            <a:off x="8275320" y="6117336"/>
            <a:ext cx="4114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9"/>
          <p:cNvSpPr/>
          <p:nvPr/>
        </p:nvSpPr>
        <p:spPr>
          <a:xfrm>
            <a:off x="203200" y="3771900"/>
            <a:ext cx="36195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6" name="Google Shape;36;p49"/>
          <p:cNvSpPr/>
          <p:nvPr/>
        </p:nvSpPr>
        <p:spPr>
          <a:xfrm>
            <a:off x="560388" y="3867150"/>
            <a:ext cx="61913"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58"/>
          <p:cNvSpPr txBox="1">
            <a:spLocks noGrp="1"/>
          </p:cNvSpPr>
          <p:nvPr>
            <p:ph type="title"/>
          </p:nvPr>
        </p:nvSpPr>
        <p:spPr>
          <a:xfrm>
            <a:off x="1112332" y="1752599"/>
            <a:ext cx="4070679"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8"/>
          <p:cNvSpPr>
            <a:spLocks noGrp="1"/>
          </p:cNvSpPr>
          <p:nvPr>
            <p:ph type="pic" idx="2"/>
          </p:nvPr>
        </p:nvSpPr>
        <p:spPr>
          <a:xfrm>
            <a:off x="5697495" y="914400"/>
            <a:ext cx="2461371" cy="4572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1pPr>
            <a:lvl2pPr marR="0" lvl="1"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2pPr>
            <a:lvl3pPr marR="0" lvl="2"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3pPr>
            <a:lvl4pPr marR="0" lvl="3"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4pPr>
            <a:lvl5pPr marR="0" lvl="4"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5pPr>
            <a:lvl6pPr marR="0" lvl="5"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366092"/>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8" name="Google Shape;88;p58"/>
          <p:cNvSpPr txBox="1">
            <a:spLocks noGrp="1"/>
          </p:cNvSpPr>
          <p:nvPr>
            <p:ph type="body" idx="1"/>
          </p:nvPr>
        </p:nvSpPr>
        <p:spPr>
          <a:xfrm>
            <a:off x="1112332" y="3124199"/>
            <a:ext cx="4070679"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9" name="Google Shape;89;p58"/>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8"/>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8"/>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2"/>
        <p:cNvGrpSpPr/>
        <p:nvPr/>
      </p:nvGrpSpPr>
      <p:grpSpPr>
        <a:xfrm>
          <a:off x="0" y="0"/>
          <a:ext cx="0" cy="0"/>
          <a:chOff x="0" y="0"/>
          <a:chExt cx="0" cy="0"/>
        </a:xfrm>
      </p:grpSpPr>
      <p:sp>
        <p:nvSpPr>
          <p:cNvPr id="93" name="Google Shape;93;p59"/>
          <p:cNvSpPr txBox="1">
            <a:spLocks noGrp="1"/>
          </p:cNvSpPr>
          <p:nvPr>
            <p:ph type="title"/>
          </p:nvPr>
        </p:nvSpPr>
        <p:spPr>
          <a:xfrm>
            <a:off x="1113523" y="4732865"/>
            <a:ext cx="751599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9"/>
          <p:cNvSpPr>
            <a:spLocks noGrp="1"/>
          </p:cNvSpPr>
          <p:nvPr>
            <p:ph type="pic" idx="2"/>
          </p:nvPr>
        </p:nvSpPr>
        <p:spPr>
          <a:xfrm>
            <a:off x="1789975" y="932112"/>
            <a:ext cx="6171065" cy="3164976"/>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1pPr>
            <a:lvl2pPr marR="0" lvl="1"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2pPr>
            <a:lvl3pPr marR="0" lvl="2"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3pPr>
            <a:lvl4pPr marR="0" lvl="3"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4pPr>
            <a:lvl5pPr marR="0" lvl="4"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5pPr>
            <a:lvl6pPr marR="0" lvl="5"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366092"/>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366092"/>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95" name="Google Shape;95;p59"/>
          <p:cNvSpPr txBox="1">
            <a:spLocks noGrp="1"/>
          </p:cNvSpPr>
          <p:nvPr>
            <p:ph type="body" idx="1"/>
          </p:nvPr>
        </p:nvSpPr>
        <p:spPr>
          <a:xfrm>
            <a:off x="1113523" y="5299603"/>
            <a:ext cx="751599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6" name="Google Shape;96;p59"/>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9"/>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9"/>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9"/>
        <p:cNvGrpSpPr/>
        <p:nvPr/>
      </p:nvGrpSpPr>
      <p:grpSpPr>
        <a:xfrm>
          <a:off x="0" y="0"/>
          <a:ext cx="0" cy="0"/>
          <a:chOff x="0" y="0"/>
          <a:chExt cx="0" cy="0"/>
        </a:xfrm>
      </p:grpSpPr>
      <p:sp>
        <p:nvSpPr>
          <p:cNvPr id="100" name="Google Shape;100;p60"/>
          <p:cNvSpPr txBox="1">
            <a:spLocks noGrp="1"/>
          </p:cNvSpPr>
          <p:nvPr>
            <p:ph type="title"/>
          </p:nvPr>
        </p:nvSpPr>
        <p:spPr>
          <a:xfrm>
            <a:off x="1113524" y="685800"/>
            <a:ext cx="751599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60"/>
          <p:cNvSpPr txBox="1">
            <a:spLocks noGrp="1"/>
          </p:cNvSpPr>
          <p:nvPr>
            <p:ph type="body" idx="1"/>
          </p:nvPr>
        </p:nvSpPr>
        <p:spPr>
          <a:xfrm>
            <a:off x="1113524" y="4343400"/>
            <a:ext cx="7515992"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2" name="Google Shape;102;p60"/>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60"/>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0"/>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5"/>
        <p:cNvGrpSpPr/>
        <p:nvPr/>
      </p:nvGrpSpPr>
      <p:grpSpPr>
        <a:xfrm>
          <a:off x="0" y="0"/>
          <a:ext cx="0" cy="0"/>
          <a:chOff x="0" y="0"/>
          <a:chExt cx="0" cy="0"/>
        </a:xfrm>
      </p:grpSpPr>
      <p:sp>
        <p:nvSpPr>
          <p:cNvPr id="106" name="Google Shape;106;p61"/>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07" name="Google Shape;107;p61"/>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08" name="Google Shape;108;p61"/>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61"/>
          <p:cNvSpPr txBox="1">
            <a:spLocks noGrp="1"/>
          </p:cNvSpPr>
          <p:nvPr>
            <p:ph type="body" idx="1"/>
          </p:nvPr>
        </p:nvSpPr>
        <p:spPr>
          <a:xfrm>
            <a:off x="1598235" y="3428999"/>
            <a:ext cx="6631128"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0" name="Google Shape;110;p61"/>
          <p:cNvSpPr txBox="1">
            <a:spLocks noGrp="1"/>
          </p:cNvSpPr>
          <p:nvPr>
            <p:ph type="body" idx="2"/>
          </p:nvPr>
        </p:nvSpPr>
        <p:spPr>
          <a:xfrm>
            <a:off x="1113523" y="4343400"/>
            <a:ext cx="751599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1" name="Google Shape;111;p61"/>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61"/>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61"/>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4"/>
        <p:cNvGrpSpPr/>
        <p:nvPr/>
      </p:nvGrpSpPr>
      <p:grpSpPr>
        <a:xfrm>
          <a:off x="0" y="0"/>
          <a:ext cx="0" cy="0"/>
          <a:chOff x="0" y="0"/>
          <a:chExt cx="0" cy="0"/>
        </a:xfrm>
      </p:grpSpPr>
      <p:sp>
        <p:nvSpPr>
          <p:cNvPr id="115" name="Google Shape;115;p62"/>
          <p:cNvSpPr txBox="1">
            <a:spLocks noGrp="1"/>
          </p:cNvSpPr>
          <p:nvPr>
            <p:ph type="title"/>
          </p:nvPr>
        </p:nvSpPr>
        <p:spPr>
          <a:xfrm>
            <a:off x="1113525" y="3308581"/>
            <a:ext cx="751598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62"/>
          <p:cNvSpPr txBox="1">
            <a:spLocks noGrp="1"/>
          </p:cNvSpPr>
          <p:nvPr>
            <p:ph type="body" idx="1"/>
          </p:nvPr>
        </p:nvSpPr>
        <p:spPr>
          <a:xfrm>
            <a:off x="1113524" y="4777381"/>
            <a:ext cx="751599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7" name="Google Shape;117;p62"/>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62"/>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62"/>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0"/>
        <p:cNvGrpSpPr/>
        <p:nvPr/>
      </p:nvGrpSpPr>
      <p:grpSpPr>
        <a:xfrm>
          <a:off x="0" y="0"/>
          <a:ext cx="0" cy="0"/>
          <a:chOff x="0" y="0"/>
          <a:chExt cx="0" cy="0"/>
        </a:xfrm>
      </p:grpSpPr>
      <p:sp>
        <p:nvSpPr>
          <p:cNvPr id="121" name="Google Shape;121;p63"/>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22" name="Google Shape;122;p63"/>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23" name="Google Shape;123;p63"/>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3"/>
          <p:cNvSpPr txBox="1">
            <a:spLocks noGrp="1"/>
          </p:cNvSpPr>
          <p:nvPr>
            <p:ph type="body" idx="1"/>
          </p:nvPr>
        </p:nvSpPr>
        <p:spPr>
          <a:xfrm>
            <a:off x="1113525" y="3886200"/>
            <a:ext cx="751599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5" name="Google Shape;125;p63"/>
          <p:cNvSpPr txBox="1">
            <a:spLocks noGrp="1"/>
          </p:cNvSpPr>
          <p:nvPr>
            <p:ph type="body" idx="2"/>
          </p:nvPr>
        </p:nvSpPr>
        <p:spPr>
          <a:xfrm>
            <a:off x="1113524" y="4775200"/>
            <a:ext cx="751599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6" name="Google Shape;126;p63"/>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3"/>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63"/>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64"/>
          <p:cNvSpPr txBox="1">
            <a:spLocks noGrp="1"/>
          </p:cNvSpPr>
          <p:nvPr>
            <p:ph type="title"/>
          </p:nvPr>
        </p:nvSpPr>
        <p:spPr>
          <a:xfrm>
            <a:off x="1113525" y="685801"/>
            <a:ext cx="7515991"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64"/>
          <p:cNvSpPr txBox="1">
            <a:spLocks noGrp="1"/>
          </p:cNvSpPr>
          <p:nvPr>
            <p:ph type="body" idx="1"/>
          </p:nvPr>
        </p:nvSpPr>
        <p:spPr>
          <a:xfrm>
            <a:off x="1113524" y="3505200"/>
            <a:ext cx="7515992"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2" name="Google Shape;132;p64"/>
          <p:cNvSpPr txBox="1">
            <a:spLocks noGrp="1"/>
          </p:cNvSpPr>
          <p:nvPr>
            <p:ph type="body" idx="2"/>
          </p:nvPr>
        </p:nvSpPr>
        <p:spPr>
          <a:xfrm>
            <a:off x="1113524" y="4343400"/>
            <a:ext cx="7515992"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33" name="Google Shape;133;p64"/>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4"/>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64"/>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65"/>
          <p:cNvSpPr txBox="1">
            <a:spLocks noGrp="1"/>
          </p:cNvSpPr>
          <p:nvPr>
            <p:ph type="title"/>
          </p:nvPr>
        </p:nvSpPr>
        <p:spPr>
          <a:xfrm>
            <a:off x="982133" y="457201"/>
            <a:ext cx="6790267" cy="12953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5"/>
          <p:cNvSpPr txBox="1">
            <a:spLocks noGrp="1"/>
          </p:cNvSpPr>
          <p:nvPr>
            <p:ph type="body" idx="1"/>
          </p:nvPr>
        </p:nvSpPr>
        <p:spPr>
          <a:xfrm rot="5400000">
            <a:off x="2522273" y="274373"/>
            <a:ext cx="4624387" cy="7704666"/>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9" name="Google Shape;139;p65"/>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65"/>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5"/>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66"/>
          <p:cNvSpPr txBox="1">
            <a:spLocks noGrp="1"/>
          </p:cNvSpPr>
          <p:nvPr>
            <p:ph type="title"/>
          </p:nvPr>
        </p:nvSpPr>
        <p:spPr>
          <a:xfrm rot="5400000">
            <a:off x="5412754" y="2574438"/>
            <a:ext cx="5105400" cy="13281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6"/>
          <p:cNvSpPr txBox="1">
            <a:spLocks noGrp="1"/>
          </p:cNvSpPr>
          <p:nvPr>
            <p:ph type="body" idx="1"/>
          </p:nvPr>
        </p:nvSpPr>
        <p:spPr>
          <a:xfrm rot="5400000">
            <a:off x="1569010" y="230314"/>
            <a:ext cx="5105400" cy="601637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5" name="Google Shape;145;p66"/>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66"/>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6"/>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50"/>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0"/>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40" name="Google Shape;40;p50"/>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0"/>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latin typeface="Corbel"/>
                <a:ea typeface="Corbel"/>
                <a:cs typeface="Corbel"/>
                <a:sym typeface="Corbe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0"/>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3"/>
        <p:cNvGrpSpPr/>
        <p:nvPr/>
      </p:nvGrpSpPr>
      <p:grpSpPr>
        <a:xfrm>
          <a:off x="0" y="0"/>
          <a:ext cx="0" cy="0"/>
          <a:chOff x="0" y="0"/>
          <a:chExt cx="0" cy="0"/>
        </a:xfrm>
      </p:grpSpPr>
      <p:sp>
        <p:nvSpPr>
          <p:cNvPr id="44" name="Google Shape;44;p51"/>
          <p:cNvSpPr txBox="1">
            <a:spLocks noGrp="1"/>
          </p:cNvSpPr>
          <p:nvPr>
            <p:ph type="title"/>
          </p:nvPr>
        </p:nvSpPr>
        <p:spPr>
          <a:xfrm>
            <a:off x="571500" y="304800"/>
            <a:ext cx="77724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1"/>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1"/>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Corbel"/>
                <a:ea typeface="Corbel"/>
                <a:cs typeface="Corbel"/>
                <a:sym typeface="Corbel"/>
              </a:defRPr>
            </a:lvl1pPr>
            <a:lvl2pPr marL="0" lvl="1" indent="0" algn="r">
              <a:spcBef>
                <a:spcPts val="0"/>
              </a:spcBef>
              <a:buNone/>
              <a:defRPr sz="1000" b="0" i="0">
                <a:solidFill>
                  <a:schemeClr val="dk1"/>
                </a:solidFill>
                <a:latin typeface="Corbel"/>
                <a:ea typeface="Corbel"/>
                <a:cs typeface="Corbel"/>
                <a:sym typeface="Corbel"/>
              </a:defRPr>
            </a:lvl2pPr>
            <a:lvl3pPr marL="0" lvl="2" indent="0" algn="r">
              <a:spcBef>
                <a:spcPts val="0"/>
              </a:spcBef>
              <a:buNone/>
              <a:defRPr sz="1000" b="0" i="0">
                <a:solidFill>
                  <a:schemeClr val="dk1"/>
                </a:solidFill>
                <a:latin typeface="Corbel"/>
                <a:ea typeface="Corbel"/>
                <a:cs typeface="Corbel"/>
                <a:sym typeface="Corbel"/>
              </a:defRPr>
            </a:lvl3pPr>
            <a:lvl4pPr marL="0" lvl="3" indent="0" algn="r">
              <a:spcBef>
                <a:spcPts val="0"/>
              </a:spcBef>
              <a:buNone/>
              <a:defRPr sz="1000" b="0" i="0">
                <a:solidFill>
                  <a:schemeClr val="dk1"/>
                </a:solidFill>
                <a:latin typeface="Corbel"/>
                <a:ea typeface="Corbel"/>
                <a:cs typeface="Corbel"/>
                <a:sym typeface="Corbel"/>
              </a:defRPr>
            </a:lvl4pPr>
            <a:lvl5pPr marL="0" lvl="4" indent="0" algn="r">
              <a:spcBef>
                <a:spcPts val="0"/>
              </a:spcBef>
              <a:buNone/>
              <a:defRPr sz="1000" b="0" i="0">
                <a:solidFill>
                  <a:schemeClr val="dk1"/>
                </a:solidFill>
                <a:latin typeface="Corbel"/>
                <a:ea typeface="Corbel"/>
                <a:cs typeface="Corbel"/>
                <a:sym typeface="Corbel"/>
              </a:defRPr>
            </a:lvl5pPr>
            <a:lvl6pPr marL="0" lvl="5" indent="0" algn="r">
              <a:spcBef>
                <a:spcPts val="0"/>
              </a:spcBef>
              <a:buNone/>
              <a:defRPr sz="1000" b="0" i="0">
                <a:solidFill>
                  <a:schemeClr val="dk1"/>
                </a:solidFill>
                <a:latin typeface="Corbel"/>
                <a:ea typeface="Corbel"/>
                <a:cs typeface="Corbel"/>
                <a:sym typeface="Corbel"/>
              </a:defRPr>
            </a:lvl6pPr>
            <a:lvl7pPr marL="0" lvl="6" indent="0" algn="r">
              <a:spcBef>
                <a:spcPts val="0"/>
              </a:spcBef>
              <a:buNone/>
              <a:defRPr sz="1000" b="0" i="0">
                <a:solidFill>
                  <a:schemeClr val="dk1"/>
                </a:solidFill>
                <a:latin typeface="Corbel"/>
                <a:ea typeface="Corbel"/>
                <a:cs typeface="Corbel"/>
                <a:sym typeface="Corbel"/>
              </a:defRPr>
            </a:lvl7pPr>
            <a:lvl8pPr marL="0" lvl="7" indent="0" algn="r">
              <a:spcBef>
                <a:spcPts val="0"/>
              </a:spcBef>
              <a:buNone/>
              <a:defRPr sz="1000" b="0" i="0">
                <a:solidFill>
                  <a:schemeClr val="dk1"/>
                </a:solidFill>
                <a:latin typeface="Corbel"/>
                <a:ea typeface="Corbel"/>
                <a:cs typeface="Corbel"/>
                <a:sym typeface="Corbel"/>
              </a:defRPr>
            </a:lvl8pPr>
            <a:lvl9pPr marL="0" lvl="8" indent="0" algn="r">
              <a:spcBef>
                <a:spcPts val="0"/>
              </a:spcBef>
              <a:buNone/>
              <a:defRPr sz="1000" b="0" i="0">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a:p>
            <a:pPr marL="0" lvl="0" indent="0" algn="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52"/>
          <p:cNvSpPr txBox="1">
            <a:spLocks noGrp="1"/>
          </p:cNvSpPr>
          <p:nvPr>
            <p:ph type="title"/>
          </p:nvPr>
        </p:nvSpPr>
        <p:spPr>
          <a:xfrm>
            <a:off x="982133" y="457201"/>
            <a:ext cx="6790267" cy="12953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2"/>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1986995" y="2666998"/>
            <a:ext cx="6699805" cy="236007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3"/>
          <p:cNvSpPr txBox="1">
            <a:spLocks noGrp="1"/>
          </p:cNvSpPr>
          <p:nvPr>
            <p:ph type="body" idx="1"/>
          </p:nvPr>
        </p:nvSpPr>
        <p:spPr>
          <a:xfrm>
            <a:off x="1986998" y="5027070"/>
            <a:ext cx="6699802"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55" name="Google Shape;55;p53"/>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3"/>
          <p:cNvSpPr txBox="1">
            <a:spLocks noGrp="1"/>
          </p:cNvSpPr>
          <p:nvPr>
            <p:ph type="sldNum" idx="12"/>
          </p:nvPr>
        </p:nvSpPr>
        <p:spPr>
          <a:xfrm>
            <a:off x="8288557"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54"/>
          <p:cNvSpPr txBox="1">
            <a:spLocks noGrp="1"/>
          </p:cNvSpPr>
          <p:nvPr>
            <p:ph type="title"/>
          </p:nvPr>
        </p:nvSpPr>
        <p:spPr>
          <a:xfrm>
            <a:off x="964122" y="158376"/>
            <a:ext cx="6790267" cy="1371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body" idx="1"/>
          </p:nvPr>
        </p:nvSpPr>
        <p:spPr>
          <a:xfrm>
            <a:off x="982133" y="1676400"/>
            <a:ext cx="3739896" cy="435927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1" name="Google Shape;61;p54"/>
          <p:cNvSpPr txBox="1">
            <a:spLocks noGrp="1"/>
          </p:cNvSpPr>
          <p:nvPr>
            <p:ph type="body" idx="2"/>
          </p:nvPr>
        </p:nvSpPr>
        <p:spPr>
          <a:xfrm>
            <a:off x="4946904" y="1676400"/>
            <a:ext cx="3739896" cy="433742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2" name="Google Shape;62;p54"/>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4"/>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4"/>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55"/>
          <p:cNvSpPr txBox="1">
            <a:spLocks noGrp="1"/>
          </p:cNvSpPr>
          <p:nvPr>
            <p:ph type="title"/>
          </p:nvPr>
        </p:nvSpPr>
        <p:spPr>
          <a:xfrm>
            <a:off x="982133" y="457201"/>
            <a:ext cx="6790267" cy="12953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body" idx="1"/>
          </p:nvPr>
        </p:nvSpPr>
        <p:spPr>
          <a:xfrm>
            <a:off x="1329481" y="2658533"/>
            <a:ext cx="345629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366092"/>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8" name="Google Shape;68;p55"/>
          <p:cNvSpPr txBox="1">
            <a:spLocks noGrp="1"/>
          </p:cNvSpPr>
          <p:nvPr>
            <p:ph type="body" idx="2"/>
          </p:nvPr>
        </p:nvSpPr>
        <p:spPr>
          <a:xfrm>
            <a:off x="1113523"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9" name="Google Shape;69;p55"/>
          <p:cNvSpPr txBox="1">
            <a:spLocks noGrp="1"/>
          </p:cNvSpPr>
          <p:nvPr>
            <p:ph type="body" idx="3"/>
          </p:nvPr>
        </p:nvSpPr>
        <p:spPr>
          <a:xfrm>
            <a:off x="5161710" y="2667000"/>
            <a:ext cx="3467806"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366092"/>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70" name="Google Shape;70;p55"/>
          <p:cNvSpPr txBox="1">
            <a:spLocks noGrp="1"/>
          </p:cNvSpPr>
          <p:nvPr>
            <p:ph type="body" idx="4"/>
          </p:nvPr>
        </p:nvSpPr>
        <p:spPr>
          <a:xfrm>
            <a:off x="4957266"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71" name="Google Shape;71;p55"/>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5"/>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5"/>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56"/>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6"/>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6"/>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57"/>
          <p:cNvSpPr txBox="1">
            <a:spLocks noGrp="1"/>
          </p:cNvSpPr>
          <p:nvPr>
            <p:ph type="title"/>
          </p:nvPr>
        </p:nvSpPr>
        <p:spPr>
          <a:xfrm>
            <a:off x="1113524" y="1600200"/>
            <a:ext cx="2662534"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body" idx="1"/>
          </p:nvPr>
        </p:nvSpPr>
        <p:spPr>
          <a:xfrm>
            <a:off x="3947553" y="685800"/>
            <a:ext cx="4681962"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81" name="Google Shape;81;p57"/>
          <p:cNvSpPr txBox="1">
            <a:spLocks noGrp="1"/>
          </p:cNvSpPr>
          <p:nvPr>
            <p:ph type="body" idx="2"/>
          </p:nvPr>
        </p:nvSpPr>
        <p:spPr>
          <a:xfrm>
            <a:off x="1113524" y="2971800"/>
            <a:ext cx="2662534"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2" name="Google Shape;82;p57"/>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7"/>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7"/>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48"/>
          <p:cNvGrpSpPr/>
          <p:nvPr/>
        </p:nvGrpSpPr>
        <p:grpSpPr>
          <a:xfrm>
            <a:off x="0" y="0"/>
            <a:ext cx="2132013" cy="6858001"/>
            <a:chOff x="0" y="0"/>
            <a:chExt cx="2132013" cy="6858001"/>
          </a:xfrm>
        </p:grpSpPr>
        <p:sp>
          <p:nvSpPr>
            <p:cNvPr id="11" name="Google Shape;11;p48"/>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48"/>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48"/>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48"/>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44061"/>
            </a:solidFill>
            <a:ln>
              <a:noFill/>
            </a:ln>
          </p:spPr>
        </p:sp>
        <p:sp>
          <p:nvSpPr>
            <p:cNvPr id="15" name="Google Shape;15;p48"/>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48"/>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48"/>
          <p:cNvSpPr txBox="1">
            <a:spLocks noGrp="1"/>
          </p:cNvSpPr>
          <p:nvPr>
            <p:ph type="title"/>
          </p:nvPr>
        </p:nvSpPr>
        <p:spPr>
          <a:xfrm>
            <a:off x="982133" y="457201"/>
            <a:ext cx="6790267" cy="12953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48"/>
          <p:cNvSpPr txBox="1">
            <a:spLocks noGrp="1"/>
          </p:cNvSpPr>
          <p:nvPr>
            <p:ph type="body" idx="1"/>
          </p:nvPr>
        </p:nvSpPr>
        <p:spPr>
          <a:xfrm>
            <a:off x="982134" y="1814513"/>
            <a:ext cx="7704666" cy="4624387"/>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366092"/>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366092"/>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36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366092"/>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366092"/>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48"/>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Google Shape;20;p48"/>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1" name="Google Shape;21;p48"/>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hyperlink" Target="https://www.tutorialspoint.com/sdlc/sdlc_waterfall_model.htm#:~:text=The%20Waterfall%20model%20is%20the,the%20previous%20phase%20is%20complete." TargetMode="External"/><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tutorialspoint.com/sdlc/sdlc_agile_model.htm" TargetMode="External"/><Relationship Id="rId4" Type="http://schemas.openxmlformats.org/officeDocument/2006/relationships/hyperlink" Target="https://www.geeksforgeeks.org/software-engineering-prototyping-model/" TargetMode="External"/><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
          <p:cNvSpPr txBox="1"/>
          <p:nvPr/>
        </p:nvSpPr>
        <p:spPr>
          <a:xfrm>
            <a:off x="1143000" y="914400"/>
            <a:ext cx="6858000" cy="6812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1"/>
              </a:buClr>
              <a:buSzPts val="2432"/>
              <a:buFont typeface="Noto Sans Symbols"/>
              <a:buNone/>
            </a:pPr>
            <a:r>
              <a:rPr lang="en-US" sz="3200" b="1" i="0" u="none" strike="noStrike" cap="none">
                <a:solidFill>
                  <a:schemeClr val="dk1"/>
                </a:solidFill>
                <a:latin typeface="Corbel"/>
                <a:ea typeface="Corbel"/>
                <a:cs typeface="Corbel"/>
                <a:sym typeface="Corbel"/>
              </a:rPr>
              <a:t>Course ID:</a:t>
            </a:r>
            <a:r>
              <a:rPr lang="en-US" sz="3200" b="0" i="0" u="none" strike="noStrike" cap="none">
                <a:solidFill>
                  <a:schemeClr val="dk1"/>
                </a:solidFill>
                <a:latin typeface="Corbel"/>
                <a:ea typeface="Corbel"/>
                <a:cs typeface="Corbel"/>
                <a:sym typeface="Corbel"/>
              </a:rPr>
              <a:t> CSE - 471</a:t>
            </a:r>
            <a:endParaRPr/>
          </a:p>
          <a:p>
            <a:pPr marL="0" marR="0" lvl="0" indent="0" algn="ctr" rtl="0">
              <a:spcBef>
                <a:spcPts val="0"/>
              </a:spcBef>
              <a:spcAft>
                <a:spcPts val="0"/>
              </a:spcAft>
              <a:buClr>
                <a:schemeClr val="accent1"/>
              </a:buClr>
              <a:buSzPts val="2432"/>
              <a:buFont typeface="Noto Sans Symbols"/>
              <a:buNone/>
            </a:pPr>
            <a:r>
              <a:rPr lang="en-US" sz="3200" b="1" i="0" u="none" strike="noStrike" cap="none">
                <a:solidFill>
                  <a:schemeClr val="dk1"/>
                </a:solidFill>
                <a:latin typeface="Corbel"/>
                <a:ea typeface="Corbel"/>
                <a:cs typeface="Corbel"/>
                <a:sym typeface="Corbel"/>
              </a:rPr>
              <a:t>Course Title:</a:t>
            </a:r>
            <a:r>
              <a:rPr lang="en-US" sz="3200" b="0" i="0" u="none" strike="noStrike" cap="none">
                <a:solidFill>
                  <a:schemeClr val="dk1"/>
                </a:solidFill>
                <a:latin typeface="Corbel"/>
                <a:ea typeface="Corbel"/>
                <a:cs typeface="Corbel"/>
                <a:sym typeface="Corbel"/>
              </a:rPr>
              <a:t> System Analysis and Design</a:t>
            </a:r>
            <a:endParaRPr/>
          </a:p>
        </p:txBody>
      </p:sp>
      <p:sp>
        <p:nvSpPr>
          <p:cNvPr id="154" name="Google Shape;154;p1"/>
          <p:cNvSpPr txBox="1"/>
          <p:nvPr/>
        </p:nvSpPr>
        <p:spPr>
          <a:xfrm>
            <a:off x="1143000" y="2895600"/>
            <a:ext cx="6858000" cy="3352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1" u="sng" strike="noStrike" cap="none">
                <a:solidFill>
                  <a:schemeClr val="dk1"/>
                </a:solidFill>
                <a:latin typeface="Corbel"/>
                <a:ea typeface="Corbel"/>
                <a:cs typeface="Corbel"/>
                <a:sym typeface="Corbel"/>
              </a:rPr>
              <a:t>Course Coordinator:</a:t>
            </a:r>
            <a:br>
              <a:rPr lang="en-US" sz="1600" b="0" i="0" u="none" strike="noStrike" cap="none">
                <a:solidFill>
                  <a:schemeClr val="dk1"/>
                </a:solidFill>
                <a:latin typeface="Corbel"/>
                <a:ea typeface="Corbel"/>
                <a:cs typeface="Corbel"/>
                <a:sym typeface="Corbel"/>
              </a:rPr>
            </a:br>
            <a:br>
              <a:rPr lang="en-US" sz="800" b="0" i="0" u="none" strike="noStrike" cap="none">
                <a:solidFill>
                  <a:schemeClr val="dk1"/>
                </a:solidFill>
                <a:latin typeface="Corbel"/>
                <a:ea typeface="Corbel"/>
                <a:cs typeface="Corbel"/>
                <a:sym typeface="Corbel"/>
              </a:rPr>
            </a:br>
            <a:r>
              <a:rPr lang="en-US" sz="1800" b="1" i="0" u="none" strike="noStrike" cap="none">
                <a:solidFill>
                  <a:schemeClr val="dk1"/>
                </a:solidFill>
                <a:latin typeface="Corbel"/>
                <a:ea typeface="Corbel"/>
                <a:cs typeface="Corbel"/>
                <a:sym typeface="Corbel"/>
              </a:rPr>
              <a:t>Dr. Muhammad Iqbal Hossain</a:t>
            </a:r>
            <a:endParaRPr/>
          </a:p>
          <a:p>
            <a:pPr marL="0" marR="0" lvl="0" indent="0" algn="ctr" rtl="0">
              <a:spcBef>
                <a:spcPts val="0"/>
              </a:spcBef>
              <a:spcAft>
                <a:spcPts val="0"/>
              </a:spcAft>
              <a:buNone/>
            </a:pPr>
            <a:r>
              <a:rPr lang="en-US" sz="1800" b="1" i="0" u="none" strike="noStrike" cap="none">
                <a:solidFill>
                  <a:schemeClr val="dk1"/>
                </a:solidFill>
                <a:latin typeface="Corbel"/>
                <a:ea typeface="Corbel"/>
                <a:cs typeface="Corbel"/>
                <a:sym typeface="Corbel"/>
              </a:rPr>
              <a:t>Assistant professor</a:t>
            </a:r>
            <a:br>
              <a:rPr lang="en-US" sz="1600" b="0" i="0" u="none" strike="noStrike" cap="none">
                <a:solidFill>
                  <a:schemeClr val="dk1"/>
                </a:solidFill>
                <a:latin typeface="Corbel"/>
                <a:ea typeface="Corbel"/>
                <a:cs typeface="Corbel"/>
                <a:sym typeface="Corbel"/>
              </a:rPr>
            </a:br>
            <a:r>
              <a:rPr lang="en-US" sz="1600" b="0" i="0" u="none" strike="noStrike" cap="none">
                <a:solidFill>
                  <a:schemeClr val="dk1"/>
                </a:solidFill>
                <a:latin typeface="Corbel"/>
                <a:ea typeface="Corbel"/>
                <a:cs typeface="Corbel"/>
                <a:sym typeface="Corbel"/>
              </a:rPr>
              <a:t>Department of Computer Science &amp; Engineering</a:t>
            </a:r>
            <a:br>
              <a:rPr lang="en-US" sz="1600" b="0" i="0" u="none" strike="noStrike" cap="none">
                <a:solidFill>
                  <a:schemeClr val="dk1"/>
                </a:solidFill>
                <a:latin typeface="Corbel"/>
                <a:ea typeface="Corbel"/>
                <a:cs typeface="Corbel"/>
                <a:sym typeface="Corbel"/>
              </a:rPr>
            </a:br>
            <a:r>
              <a:rPr lang="en-US" sz="1600" b="0" i="0" u="none" strike="noStrike" cap="none">
                <a:solidFill>
                  <a:schemeClr val="dk1"/>
                </a:solidFill>
                <a:latin typeface="Corbel"/>
                <a:ea typeface="Corbel"/>
                <a:cs typeface="Corbel"/>
                <a:sym typeface="Corbel"/>
              </a:rPr>
              <a:t>BRAC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0"/>
          <p:cNvSpPr txBox="1">
            <a:spLocks noGrp="1"/>
          </p:cNvSpPr>
          <p:nvPr>
            <p:ph type="title"/>
          </p:nvPr>
        </p:nvSpPr>
        <p:spPr>
          <a:xfrm>
            <a:off x="228600" y="304800"/>
            <a:ext cx="79248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Why is this Course Important?</a:t>
            </a:r>
            <a:endParaRPr/>
          </a:p>
        </p:txBody>
      </p:sp>
      <p:sp>
        <p:nvSpPr>
          <p:cNvPr id="231" name="Google Shape;231;p10" descr="Rectangle: Click to edit Master text styles&#10;Second level&#10;Third level&#10;Fourth level&#10;Fifth level"/>
          <p:cNvSpPr txBox="1">
            <a:spLocks noGrp="1"/>
          </p:cNvSpPr>
          <p:nvPr>
            <p:ph type="body" idx="1"/>
          </p:nvPr>
        </p:nvSpPr>
        <p:spPr>
          <a:xfrm>
            <a:off x="1079902" y="1676400"/>
            <a:ext cx="7835498" cy="4351338"/>
          </a:xfrm>
          <a:prstGeom prst="rect">
            <a:avLst/>
          </a:prstGeom>
          <a:noFill/>
          <a:ln>
            <a:noFill/>
          </a:ln>
        </p:spPr>
        <p:txBody>
          <a:bodyPr spcFirstLastPara="1" wrap="square" lIns="91425" tIns="45700" rIns="91425" bIns="45700" anchor="t" anchorCtr="0">
            <a:noAutofit/>
          </a:bodyPr>
          <a:lstStyle/>
          <a:p>
            <a:pPr marL="182880" lvl="0" indent="-220980" algn="l" rtl="0">
              <a:lnSpc>
                <a:spcPct val="90000"/>
              </a:lnSpc>
              <a:spcBef>
                <a:spcPts val="0"/>
              </a:spcBef>
              <a:spcAft>
                <a:spcPts val="0"/>
              </a:spcAft>
              <a:buSzPts val="3480"/>
              <a:buChar char="•"/>
            </a:pPr>
            <a:r>
              <a:rPr lang="en-US"/>
              <a:t>Most errors (54%) are detected after coding and testing.</a:t>
            </a:r>
            <a:endParaRPr/>
          </a:p>
          <a:p>
            <a:pPr marL="182880" lvl="0" indent="-220980" algn="l" rtl="0">
              <a:lnSpc>
                <a:spcPct val="90000"/>
              </a:lnSpc>
              <a:spcBef>
                <a:spcPts val="1080"/>
              </a:spcBef>
              <a:spcAft>
                <a:spcPts val="0"/>
              </a:spcAft>
              <a:buSzPts val="3480"/>
              <a:buChar char="•"/>
            </a:pPr>
            <a:r>
              <a:rPr lang="en-US"/>
              <a:t>Almost half of all errors in software (45%) are in requirements and design.</a:t>
            </a:r>
            <a:endParaRPr/>
          </a:p>
          <a:p>
            <a:pPr marL="182880" lvl="0" indent="-220980" algn="l" rtl="0">
              <a:lnSpc>
                <a:spcPct val="90000"/>
              </a:lnSpc>
              <a:spcBef>
                <a:spcPts val="1080"/>
              </a:spcBef>
              <a:spcAft>
                <a:spcPts val="0"/>
              </a:spcAft>
              <a:buSzPts val="3480"/>
              <a:buChar char="•"/>
            </a:pPr>
            <a:r>
              <a:rPr lang="en-US"/>
              <a:t>Most errors made during requirements analysis are non-clerical (77%)</a:t>
            </a:r>
            <a:endParaRPr/>
          </a:p>
          <a:p>
            <a:pPr marL="182880" lvl="0" indent="-220980" algn="l" rtl="0">
              <a:lnSpc>
                <a:spcPct val="90000"/>
              </a:lnSpc>
              <a:spcBef>
                <a:spcPts val="1080"/>
              </a:spcBef>
              <a:spcAft>
                <a:spcPts val="0"/>
              </a:spcAft>
              <a:buSzPts val="3480"/>
              <a:buChar char="•"/>
            </a:pPr>
            <a:r>
              <a:rPr lang="en-US"/>
              <a:t>Requirements errors can cost up to 100 times more to fix than implementation errors</a:t>
            </a:r>
            <a:endParaRPr/>
          </a:p>
          <a:p>
            <a:pPr marL="742950" lvl="1" indent="-220980" algn="l" rtl="0">
              <a:spcBef>
                <a:spcPts val="1080"/>
              </a:spcBef>
              <a:spcAft>
                <a:spcPts val="0"/>
              </a:spcAft>
              <a:buSzPts val="3480"/>
              <a:buChar char="•"/>
            </a:pPr>
            <a:r>
              <a:rPr lang="en-US" sz="2400">
                <a:solidFill>
                  <a:schemeClr val="dk1"/>
                </a:solidFill>
              </a:rPr>
              <a:t>if they are not caught early on.</a:t>
            </a:r>
            <a:endParaRPr/>
          </a:p>
          <a:p>
            <a:pPr marL="182880" lvl="0" indent="-182880" algn="ctr" rtl="0">
              <a:lnSpc>
                <a:spcPct val="90000"/>
              </a:lnSpc>
              <a:spcBef>
                <a:spcPts val="960"/>
              </a:spcBef>
              <a:spcAft>
                <a:spcPts val="0"/>
              </a:spcAft>
              <a:buSzPts val="2610"/>
              <a:buFont typeface="Noto Sans Symbols"/>
              <a:buNone/>
            </a:pPr>
            <a:endParaRPr sz="1800" b="1" i="1">
              <a:solidFill>
                <a:srgbClr val="F01F1D"/>
              </a:solidFill>
            </a:endParaRPr>
          </a:p>
          <a:p>
            <a:pPr marL="182880" lvl="0" indent="-182880" algn="ctr" rtl="0">
              <a:lnSpc>
                <a:spcPct val="90000"/>
              </a:lnSpc>
              <a:spcBef>
                <a:spcPts val="1160"/>
              </a:spcBef>
              <a:spcAft>
                <a:spcPts val="0"/>
              </a:spcAft>
              <a:buSzPts val="4060"/>
              <a:buFont typeface="Noto Sans Symbols"/>
              <a:buNone/>
            </a:pPr>
            <a:r>
              <a:rPr lang="en-US" sz="2800" b="1" i="1" u="sng">
                <a:solidFill>
                  <a:srgbClr val="000099"/>
                </a:solidFill>
              </a:rPr>
              <a:t>Need to do requirements and design right!</a:t>
            </a:r>
            <a:endParaRPr sz="2800"/>
          </a:p>
        </p:txBody>
      </p:sp>
      <p:sp>
        <p:nvSpPr>
          <p:cNvPr id="232" name="Google Shape;232;p10"/>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33" name="Google Shape;233;p10"/>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34" name="Google Shape;234;p10"/>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11" descr="tree_swing_development_requirements.jpg"/>
          <p:cNvPicPr preferRelativeResize="0"/>
          <p:nvPr/>
        </p:nvPicPr>
        <p:blipFill rotWithShape="1">
          <a:blip r:embed="rId3">
            <a:alphaModFix/>
          </a:blip>
          <a:srcRect/>
          <a:stretch/>
        </p:blipFill>
        <p:spPr>
          <a:xfrm>
            <a:off x="76199" y="250123"/>
            <a:ext cx="8654739" cy="6315620"/>
          </a:xfrm>
          <a:prstGeom prst="rect">
            <a:avLst/>
          </a:prstGeom>
          <a:noFill/>
          <a:ln>
            <a:noFill/>
          </a:ln>
        </p:spPr>
      </p:pic>
      <p:sp>
        <p:nvSpPr>
          <p:cNvPr id="241" name="Google Shape;241;p11"/>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42" name="Google Shape;242;p11"/>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43" name="Google Shape;243;p11"/>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2"/>
          <p:cNvSpPr txBox="1">
            <a:spLocks noGrp="1"/>
          </p:cNvSpPr>
          <p:nvPr>
            <p:ph type="title"/>
          </p:nvPr>
        </p:nvSpPr>
        <p:spPr>
          <a:xfrm>
            <a:off x="946150" y="365125"/>
            <a:ext cx="7269163" cy="9302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Key Ideas</a:t>
            </a:r>
            <a:endParaRPr/>
          </a:p>
        </p:txBody>
      </p:sp>
      <p:sp>
        <p:nvSpPr>
          <p:cNvPr id="249" name="Google Shape;249;p12" descr="Rectangle: Click to edit Master text styles&#10;Second level&#10;Third level&#10;Fourth level&#10;Fifth level"/>
          <p:cNvSpPr txBox="1">
            <a:spLocks noGrp="1"/>
          </p:cNvSpPr>
          <p:nvPr>
            <p:ph type="body" idx="1"/>
          </p:nvPr>
        </p:nvSpPr>
        <p:spPr>
          <a:xfrm>
            <a:off x="1247859" y="1696394"/>
            <a:ext cx="7269163" cy="4351338"/>
          </a:xfrm>
          <a:prstGeom prst="rect">
            <a:avLst/>
          </a:prstGeom>
          <a:noFill/>
          <a:ln>
            <a:noFill/>
          </a:ln>
        </p:spPr>
        <p:txBody>
          <a:bodyPr spcFirstLastPara="1" wrap="square" lIns="91425" tIns="45700" rIns="91425" bIns="45700" anchor="t" anchorCtr="0">
            <a:normAutofit/>
          </a:bodyPr>
          <a:lstStyle/>
          <a:p>
            <a:pPr marL="182880" lvl="0" indent="-220980" algn="just" rtl="0">
              <a:spcBef>
                <a:spcPts val="0"/>
              </a:spcBef>
              <a:spcAft>
                <a:spcPts val="0"/>
              </a:spcAft>
              <a:buSzPts val="3480"/>
              <a:buChar char="•"/>
            </a:pPr>
            <a:r>
              <a:rPr lang="en-US" sz="2400"/>
              <a:t>Many failed systems were abandoned because analysts tried to </a:t>
            </a:r>
            <a:r>
              <a:rPr lang="en-US" sz="2400" i="1"/>
              <a:t>build wonderful systems without understanding the organization</a:t>
            </a:r>
            <a:r>
              <a:rPr lang="en-US" sz="2400"/>
              <a:t>.</a:t>
            </a:r>
            <a:endParaRPr/>
          </a:p>
          <a:p>
            <a:pPr marL="182880" lvl="0" indent="-220980" algn="just" rtl="0">
              <a:spcBef>
                <a:spcPts val="1240"/>
              </a:spcBef>
              <a:spcAft>
                <a:spcPts val="0"/>
              </a:spcAft>
              <a:buSzPts val="3480"/>
              <a:buChar char="•"/>
            </a:pPr>
            <a:r>
              <a:rPr lang="en-US" sz="2400"/>
              <a:t>The primary goal is to create </a:t>
            </a:r>
            <a:r>
              <a:rPr lang="en-US" sz="3200" b="1"/>
              <a:t>value</a:t>
            </a:r>
            <a:r>
              <a:rPr lang="en-US" sz="2400"/>
              <a:t> for the organization.</a:t>
            </a:r>
            <a:endParaRPr/>
          </a:p>
        </p:txBody>
      </p:sp>
      <p:sp>
        <p:nvSpPr>
          <p:cNvPr id="250" name="Google Shape;250;p12"/>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51" name="Google Shape;251;p12"/>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52" name="Google Shape;252;p12"/>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3"/>
          <p:cNvSpPr txBox="1">
            <a:spLocks noGrp="1"/>
          </p:cNvSpPr>
          <p:nvPr>
            <p:ph type="title"/>
          </p:nvPr>
        </p:nvSpPr>
        <p:spPr>
          <a:xfrm>
            <a:off x="946150" y="365125"/>
            <a:ext cx="7269163" cy="7778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Key Ideas</a:t>
            </a:r>
            <a:endParaRPr/>
          </a:p>
        </p:txBody>
      </p:sp>
      <p:sp>
        <p:nvSpPr>
          <p:cNvPr id="259" name="Google Shape;259;p13" descr="Rectangle: Click to edit Master text styles&#10;Second level&#10;Third level&#10;Fourth level&#10;Fifth level"/>
          <p:cNvSpPr txBox="1">
            <a:spLocks noGrp="1"/>
          </p:cNvSpPr>
          <p:nvPr>
            <p:ph type="body" idx="1"/>
          </p:nvPr>
        </p:nvSpPr>
        <p:spPr>
          <a:xfrm>
            <a:off x="609600" y="1676400"/>
            <a:ext cx="7269163" cy="4351338"/>
          </a:xfrm>
          <a:prstGeom prst="rect">
            <a:avLst/>
          </a:prstGeom>
          <a:noFill/>
          <a:ln>
            <a:noFill/>
          </a:ln>
        </p:spPr>
        <p:txBody>
          <a:bodyPr spcFirstLastPara="1" wrap="square" lIns="91425" tIns="45700" rIns="91425" bIns="45700" anchor="t" anchorCtr="0">
            <a:normAutofit/>
          </a:bodyPr>
          <a:lstStyle/>
          <a:p>
            <a:pPr marL="182880" lvl="0" indent="-294640" algn="just" rtl="0">
              <a:lnSpc>
                <a:spcPct val="90000"/>
              </a:lnSpc>
              <a:spcBef>
                <a:spcPts val="0"/>
              </a:spcBef>
              <a:spcAft>
                <a:spcPts val="0"/>
              </a:spcAft>
              <a:buSzPts val="4640"/>
              <a:buChar char="•"/>
            </a:pPr>
            <a:r>
              <a:rPr lang="en-US" sz="3200" b="1"/>
              <a:t>Systems analyst </a:t>
            </a:r>
            <a:r>
              <a:rPr lang="en-US" sz="3200"/>
              <a:t>is a key person </a:t>
            </a:r>
            <a:endParaRPr/>
          </a:p>
          <a:p>
            <a:pPr marL="742950" lvl="1" indent="-257809" algn="just" rtl="0">
              <a:spcBef>
                <a:spcPts val="1160"/>
              </a:spcBef>
              <a:spcAft>
                <a:spcPts val="0"/>
              </a:spcAft>
              <a:buSzPts val="4060"/>
              <a:buChar char="•"/>
            </a:pPr>
            <a:r>
              <a:rPr lang="en-US" sz="2800">
                <a:solidFill>
                  <a:srgbClr val="262626"/>
                </a:solidFill>
              </a:rPr>
              <a:t>analyzing the business</a:t>
            </a:r>
            <a:endParaRPr/>
          </a:p>
          <a:p>
            <a:pPr marL="742950" lvl="1" indent="-257809" algn="just" rtl="0">
              <a:spcBef>
                <a:spcPts val="1160"/>
              </a:spcBef>
              <a:spcAft>
                <a:spcPts val="0"/>
              </a:spcAft>
              <a:buSzPts val="4060"/>
              <a:buChar char="•"/>
            </a:pPr>
            <a:r>
              <a:rPr lang="en-US" sz="2800">
                <a:solidFill>
                  <a:srgbClr val="262626"/>
                </a:solidFill>
              </a:rPr>
              <a:t>identifying opportunities for improvement</a:t>
            </a:r>
            <a:endParaRPr/>
          </a:p>
          <a:p>
            <a:pPr marL="742950" lvl="1" indent="-257809" algn="just" rtl="0">
              <a:spcBef>
                <a:spcPts val="1160"/>
              </a:spcBef>
              <a:spcAft>
                <a:spcPts val="0"/>
              </a:spcAft>
              <a:buSzPts val="4060"/>
              <a:buChar char="•"/>
            </a:pPr>
            <a:r>
              <a:rPr lang="en-US" sz="2800">
                <a:solidFill>
                  <a:srgbClr val="262626"/>
                </a:solidFill>
              </a:rPr>
              <a:t>designing information systems to implement these ideas.</a:t>
            </a:r>
            <a:endParaRPr/>
          </a:p>
        </p:txBody>
      </p:sp>
      <p:sp>
        <p:nvSpPr>
          <p:cNvPr id="260" name="Google Shape;260;p13"/>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61" name="Google Shape;261;p13"/>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62" name="Google Shape;262;p13"/>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4"/>
          <p:cNvSpPr txBox="1">
            <a:spLocks noGrp="1"/>
          </p:cNvSpPr>
          <p:nvPr>
            <p:ph type="title"/>
          </p:nvPr>
        </p:nvSpPr>
        <p:spPr>
          <a:xfrm>
            <a:off x="609600" y="334963"/>
            <a:ext cx="7269163" cy="8540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What is System Analysis?</a:t>
            </a:r>
            <a:endParaRPr/>
          </a:p>
        </p:txBody>
      </p:sp>
      <p:sp>
        <p:nvSpPr>
          <p:cNvPr id="268" name="Google Shape;268;p14" descr="Rectangle: Click to edit Master text styles&#10;Second level&#10;Third level&#10;Fourth level&#10;Fifth level"/>
          <p:cNvSpPr txBox="1">
            <a:spLocks noGrp="1"/>
          </p:cNvSpPr>
          <p:nvPr>
            <p:ph type="body" idx="1"/>
          </p:nvPr>
        </p:nvSpPr>
        <p:spPr>
          <a:xfrm>
            <a:off x="609600" y="1676400"/>
            <a:ext cx="8382000" cy="4495800"/>
          </a:xfrm>
          <a:prstGeom prst="rect">
            <a:avLst/>
          </a:prstGeom>
          <a:noFill/>
          <a:ln>
            <a:noFill/>
          </a:ln>
        </p:spPr>
        <p:txBody>
          <a:bodyPr spcFirstLastPara="1" wrap="square" lIns="91425" tIns="45700" rIns="91425" bIns="45700" anchor="t" anchorCtr="0">
            <a:normAutofit/>
          </a:bodyPr>
          <a:lstStyle/>
          <a:p>
            <a:pPr marL="182880" lvl="0" indent="-220980" algn="just" rtl="0">
              <a:lnSpc>
                <a:spcPct val="90000"/>
              </a:lnSpc>
              <a:spcBef>
                <a:spcPts val="0"/>
              </a:spcBef>
              <a:spcAft>
                <a:spcPts val="0"/>
              </a:spcAft>
              <a:buSzPts val="3480"/>
              <a:buChar char="•"/>
            </a:pPr>
            <a:r>
              <a:rPr lang="en-US" sz="2400"/>
              <a:t>The collection of </a:t>
            </a:r>
            <a:r>
              <a:rPr lang="en-US" sz="2400" u="sng"/>
              <a:t>notations</a:t>
            </a:r>
            <a:r>
              <a:rPr lang="en-US" sz="2400"/>
              <a:t>, </a:t>
            </a:r>
            <a:r>
              <a:rPr lang="en-US" sz="2400" u="sng"/>
              <a:t>methodologies</a:t>
            </a:r>
            <a:r>
              <a:rPr lang="en-US" sz="2400"/>
              <a:t> and </a:t>
            </a:r>
            <a:r>
              <a:rPr lang="en-US" sz="2400" u="sng"/>
              <a:t>tools</a:t>
            </a:r>
            <a:r>
              <a:rPr lang="en-US" sz="2400"/>
              <a:t> used to gather details and analyze a problem situation prior to information system design and implementation</a:t>
            </a:r>
            <a:endParaRPr/>
          </a:p>
          <a:p>
            <a:pPr marL="182880" lvl="0" indent="0" algn="just" rtl="0">
              <a:lnSpc>
                <a:spcPct val="90000"/>
              </a:lnSpc>
              <a:spcBef>
                <a:spcPts val="1080"/>
              </a:spcBef>
              <a:spcAft>
                <a:spcPts val="0"/>
              </a:spcAft>
              <a:buSzPts val="3480"/>
              <a:buNone/>
            </a:pPr>
            <a:endParaRPr sz="2400"/>
          </a:p>
          <a:p>
            <a:pPr marL="182880" lvl="0" indent="-220980" algn="just" rtl="0">
              <a:lnSpc>
                <a:spcPct val="90000"/>
              </a:lnSpc>
              <a:spcBef>
                <a:spcPts val="1080"/>
              </a:spcBef>
              <a:spcAft>
                <a:spcPts val="0"/>
              </a:spcAft>
              <a:buSzPts val="3480"/>
              <a:buChar char="•"/>
            </a:pPr>
            <a:r>
              <a:rPr lang="en-US" sz="2400" b="1" i="1"/>
              <a:t>Systems analysis </a:t>
            </a:r>
            <a:r>
              <a:rPr lang="en-US" sz="2400"/>
              <a:t>(or, </a:t>
            </a:r>
            <a:r>
              <a:rPr lang="en-US" sz="2400" b="1" i="1"/>
              <a:t>requirements analysis</a:t>
            </a:r>
            <a:r>
              <a:rPr lang="en-US" sz="2400"/>
              <a:t>) must ensure that the proposed information system meets </a:t>
            </a:r>
            <a:r>
              <a:rPr lang="en-US" sz="2400" b="1" u="sng"/>
              <a:t>user needs</a:t>
            </a:r>
            <a:r>
              <a:rPr lang="en-US" sz="2400"/>
              <a:t>, can be delivered </a:t>
            </a:r>
            <a:r>
              <a:rPr lang="en-US" sz="2400" b="1" u="sng"/>
              <a:t>on time</a:t>
            </a:r>
            <a:r>
              <a:rPr lang="en-US" sz="2400"/>
              <a:t>, and can be updated </a:t>
            </a:r>
            <a:r>
              <a:rPr lang="en-US" sz="2400" b="1" u="sng"/>
              <a:t>inexpensively</a:t>
            </a:r>
            <a:r>
              <a:rPr lang="en-US" sz="2400"/>
              <a:t>.</a:t>
            </a:r>
            <a:endParaRPr/>
          </a:p>
          <a:p>
            <a:pPr marL="182880" lvl="0" indent="0" algn="just" rtl="0">
              <a:lnSpc>
                <a:spcPct val="90000"/>
              </a:lnSpc>
              <a:spcBef>
                <a:spcPts val="1080"/>
              </a:spcBef>
              <a:spcAft>
                <a:spcPts val="0"/>
              </a:spcAft>
              <a:buSzPts val="3480"/>
              <a:buNone/>
            </a:pPr>
            <a:endParaRPr sz="2400"/>
          </a:p>
          <a:p>
            <a:pPr marL="182880" lvl="0" indent="-220980" algn="just" rtl="0">
              <a:lnSpc>
                <a:spcPct val="90000"/>
              </a:lnSpc>
              <a:spcBef>
                <a:spcPts val="1080"/>
              </a:spcBef>
              <a:spcAft>
                <a:spcPts val="0"/>
              </a:spcAft>
              <a:buSzPts val="3480"/>
              <a:buChar char="•"/>
            </a:pPr>
            <a:r>
              <a:rPr lang="en-US" sz="2400"/>
              <a:t>Problems in "getting the systems analysis right", such as ill-defined situations, ambiguities, inconsistencies, mixing requirements with design</a:t>
            </a:r>
            <a:endParaRPr/>
          </a:p>
          <a:p>
            <a:pPr marL="182880" lvl="0" indent="0" algn="just" rtl="0">
              <a:spcBef>
                <a:spcPts val="1080"/>
              </a:spcBef>
              <a:spcAft>
                <a:spcPts val="0"/>
              </a:spcAft>
              <a:buSzPts val="3480"/>
              <a:buNone/>
            </a:pPr>
            <a:endParaRPr sz="2400"/>
          </a:p>
        </p:txBody>
      </p:sp>
      <p:sp>
        <p:nvSpPr>
          <p:cNvPr id="269" name="Google Shape;269;p14"/>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70" name="Google Shape;270;p14"/>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71" name="Google Shape;271;p14"/>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a:spLocks noGrp="1"/>
          </p:cNvSpPr>
          <p:nvPr>
            <p:ph type="title"/>
          </p:nvPr>
        </p:nvSpPr>
        <p:spPr>
          <a:xfrm>
            <a:off x="946150" y="365125"/>
            <a:ext cx="7269163" cy="10064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Need for Systems Analysis?</a:t>
            </a:r>
            <a:endParaRPr/>
          </a:p>
        </p:txBody>
      </p:sp>
      <p:sp>
        <p:nvSpPr>
          <p:cNvPr id="277" name="Google Shape;277;p15" descr="Rectangle: Click to edit Master text styles&#10;Second level&#10;Third level&#10;Fourth level&#10;Fifth level"/>
          <p:cNvSpPr txBox="1">
            <a:spLocks noGrp="1"/>
          </p:cNvSpPr>
          <p:nvPr>
            <p:ph type="body" idx="1"/>
          </p:nvPr>
        </p:nvSpPr>
        <p:spPr>
          <a:xfrm>
            <a:off x="609600" y="2590800"/>
            <a:ext cx="8121339" cy="3200400"/>
          </a:xfrm>
          <a:prstGeom prst="rect">
            <a:avLst/>
          </a:prstGeom>
          <a:noFill/>
          <a:ln>
            <a:noFill/>
          </a:ln>
        </p:spPr>
        <p:txBody>
          <a:bodyPr spcFirstLastPara="1" wrap="square" lIns="91425" tIns="45700" rIns="91425" bIns="45700" anchor="t" anchorCtr="0">
            <a:normAutofit/>
          </a:bodyPr>
          <a:lstStyle/>
          <a:p>
            <a:pPr marL="182880" lvl="0" indent="-257809" algn="ctr" rtl="0">
              <a:spcBef>
                <a:spcPts val="0"/>
              </a:spcBef>
              <a:spcAft>
                <a:spcPts val="0"/>
              </a:spcAft>
              <a:buSzPts val="4060"/>
              <a:buChar char="•"/>
            </a:pPr>
            <a:r>
              <a:rPr lang="en-US" sz="2800" b="1" i="1">
                <a:solidFill>
                  <a:srgbClr val="000066"/>
                </a:solidFill>
              </a:rPr>
              <a:t>Remember, finding and fixing a fault after software delivery is 100x more expensive than finding and fixing it during systems analysis or early design phases</a:t>
            </a:r>
            <a:endParaRPr/>
          </a:p>
          <a:p>
            <a:pPr marL="182880" lvl="0" indent="0" algn="l" rtl="0">
              <a:spcBef>
                <a:spcPts val="1160"/>
              </a:spcBef>
              <a:spcAft>
                <a:spcPts val="0"/>
              </a:spcAft>
              <a:buSzPts val="4060"/>
              <a:buNone/>
            </a:pPr>
            <a:endParaRPr sz="2800"/>
          </a:p>
        </p:txBody>
      </p:sp>
      <p:sp>
        <p:nvSpPr>
          <p:cNvPr id="278" name="Google Shape;278;p15"/>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79" name="Google Shape;279;p15"/>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80" name="Google Shape;280;p15"/>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81" name="Google Shape;281;p15"/>
          <p:cNvSpPr/>
          <p:nvPr/>
        </p:nvSpPr>
        <p:spPr>
          <a:xfrm>
            <a:off x="7599538" y="5464685"/>
            <a:ext cx="154446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cap="none">
                <a:solidFill>
                  <a:schemeClr val="dk1"/>
                </a:solidFill>
                <a:latin typeface="Corbel"/>
                <a:ea typeface="Corbel"/>
                <a:cs typeface="Corbel"/>
                <a:sym typeface="Corbel"/>
              </a:rPr>
              <a:t>End of Segment 1</a:t>
            </a:r>
            <a:endParaRPr sz="1400">
              <a:solidFill>
                <a:schemeClr val="dk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ctrTitle"/>
          </p:nvPr>
        </p:nvSpPr>
        <p:spPr>
          <a:xfrm>
            <a:off x="946150" y="758825"/>
            <a:ext cx="7064375" cy="297497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4000"/>
              <a:buFont typeface="Corbel"/>
              <a:buNone/>
            </a:pPr>
            <a:r>
              <a:rPr lang="en-US" sz="4000" b="1"/>
              <a:t>Segment 2</a:t>
            </a:r>
            <a:br>
              <a:rPr lang="en-US" sz="4000" b="1"/>
            </a:br>
            <a:r>
              <a:rPr lang="en-US" sz="4000"/>
              <a:t>Software lifecycle</a:t>
            </a:r>
            <a:endParaRPr/>
          </a:p>
        </p:txBody>
      </p:sp>
      <p:sp>
        <p:nvSpPr>
          <p:cNvPr id="287" name="Google Shape;287;p16" descr="Rectangle: Click to edit Master text styles&#10;Second level&#10;Third level&#10;Fourth level&#10;Fifth level"/>
          <p:cNvSpPr txBox="1">
            <a:spLocks noGrp="1"/>
          </p:cNvSpPr>
          <p:nvPr>
            <p:ph type="subTitle" idx="1"/>
          </p:nvPr>
        </p:nvSpPr>
        <p:spPr>
          <a:xfrm>
            <a:off x="946150" y="4800600"/>
            <a:ext cx="7064375" cy="1692275"/>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610"/>
              <a:buNone/>
            </a:pP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title"/>
          </p:nvPr>
        </p:nvSpPr>
        <p:spPr>
          <a:xfrm>
            <a:off x="685800" y="152400"/>
            <a:ext cx="7269163"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Major Attributes of the Lifecycle</a:t>
            </a:r>
            <a:endParaRPr/>
          </a:p>
        </p:txBody>
      </p:sp>
      <p:sp>
        <p:nvSpPr>
          <p:cNvPr id="293" name="Google Shape;293;p17" descr="Rectangle: Click to edit Master text styles&#10;Second level&#10;Third level&#10;Fourth level&#10;Fifth level"/>
          <p:cNvSpPr txBox="1">
            <a:spLocks noGrp="1"/>
          </p:cNvSpPr>
          <p:nvPr>
            <p:ph type="body" idx="1"/>
          </p:nvPr>
        </p:nvSpPr>
        <p:spPr>
          <a:xfrm>
            <a:off x="838200" y="1820863"/>
            <a:ext cx="8153400" cy="43513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5800"/>
              <a:buNone/>
            </a:pPr>
            <a:r>
              <a:rPr lang="en-US" sz="4000">
                <a:solidFill>
                  <a:srgbClr val="FF0000"/>
                </a:solidFill>
              </a:rPr>
              <a:t>The project</a:t>
            </a:r>
            <a:endParaRPr/>
          </a:p>
          <a:p>
            <a:pPr marL="742950" lvl="1" indent="-257809" algn="l" rtl="0">
              <a:spcBef>
                <a:spcPts val="1160"/>
              </a:spcBef>
              <a:spcAft>
                <a:spcPts val="0"/>
              </a:spcAft>
              <a:buSzPts val="4060"/>
              <a:buChar char="•"/>
            </a:pPr>
            <a:r>
              <a:rPr lang="en-US" sz="2800">
                <a:solidFill>
                  <a:srgbClr val="262626"/>
                </a:solidFill>
              </a:rPr>
              <a:t>Moves systematically through </a:t>
            </a:r>
            <a:r>
              <a:rPr lang="en-US" sz="2800" b="1">
                <a:solidFill>
                  <a:srgbClr val="262626"/>
                </a:solidFill>
              </a:rPr>
              <a:t>phases</a:t>
            </a:r>
            <a:r>
              <a:rPr lang="en-US" sz="2800">
                <a:solidFill>
                  <a:srgbClr val="262626"/>
                </a:solidFill>
              </a:rPr>
              <a:t> where each phase has a standard set of outputs</a:t>
            </a:r>
            <a:endParaRPr/>
          </a:p>
          <a:p>
            <a:pPr marL="742950" lvl="1" indent="-257809" algn="l" rtl="0">
              <a:spcBef>
                <a:spcPts val="1160"/>
              </a:spcBef>
              <a:spcAft>
                <a:spcPts val="0"/>
              </a:spcAft>
              <a:buSzPts val="4060"/>
              <a:buChar char="•"/>
            </a:pPr>
            <a:r>
              <a:rPr lang="en-US" sz="2800">
                <a:solidFill>
                  <a:srgbClr val="262626"/>
                </a:solidFill>
              </a:rPr>
              <a:t>Produces project </a:t>
            </a:r>
            <a:r>
              <a:rPr lang="en-US" sz="2800" b="1">
                <a:solidFill>
                  <a:srgbClr val="262626"/>
                </a:solidFill>
              </a:rPr>
              <a:t>deliverables</a:t>
            </a:r>
            <a:endParaRPr/>
          </a:p>
          <a:p>
            <a:pPr marL="742950" lvl="1" indent="-257809" algn="l" rtl="0">
              <a:spcBef>
                <a:spcPts val="1160"/>
              </a:spcBef>
              <a:spcAft>
                <a:spcPts val="0"/>
              </a:spcAft>
              <a:buSzPts val="4060"/>
              <a:buChar char="•"/>
            </a:pPr>
            <a:r>
              <a:rPr lang="en-US" sz="2800">
                <a:solidFill>
                  <a:srgbClr val="262626"/>
                </a:solidFill>
              </a:rPr>
              <a:t>Uses deliverables in implementation</a:t>
            </a:r>
            <a:endParaRPr/>
          </a:p>
          <a:p>
            <a:pPr marL="742950" lvl="1" indent="-257809" algn="l" rtl="0">
              <a:spcBef>
                <a:spcPts val="1160"/>
              </a:spcBef>
              <a:spcAft>
                <a:spcPts val="0"/>
              </a:spcAft>
              <a:buSzPts val="4060"/>
              <a:buChar char="•"/>
            </a:pPr>
            <a:r>
              <a:rPr lang="en-US" sz="2800">
                <a:solidFill>
                  <a:srgbClr val="262626"/>
                </a:solidFill>
              </a:rPr>
              <a:t>Results in actual information system</a:t>
            </a:r>
            <a:endParaRPr/>
          </a:p>
          <a:p>
            <a:pPr marL="742950" lvl="1" indent="-257809" algn="l" rtl="0">
              <a:spcBef>
                <a:spcPts val="1160"/>
              </a:spcBef>
              <a:spcAft>
                <a:spcPts val="0"/>
              </a:spcAft>
              <a:buSzPts val="4060"/>
              <a:buChar char="•"/>
            </a:pPr>
            <a:r>
              <a:rPr lang="en-US" sz="2800">
                <a:solidFill>
                  <a:srgbClr val="262626"/>
                </a:solidFill>
              </a:rPr>
              <a:t>Uses </a:t>
            </a:r>
            <a:r>
              <a:rPr lang="en-US" sz="2800" i="1">
                <a:solidFill>
                  <a:srgbClr val="262626"/>
                </a:solidFill>
              </a:rPr>
              <a:t>gradual refinement</a:t>
            </a:r>
            <a:endParaRPr>
              <a:solidFill>
                <a:srgbClr val="262626"/>
              </a:solidFill>
            </a:endParaRPr>
          </a:p>
        </p:txBody>
      </p:sp>
      <p:sp>
        <p:nvSpPr>
          <p:cNvPr id="294" name="Google Shape;294;p17"/>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95" name="Google Shape;295;p17"/>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96" name="Google Shape;296;p17"/>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8"/>
          <p:cNvSpPr txBox="1">
            <a:spLocks noGrp="1"/>
          </p:cNvSpPr>
          <p:nvPr>
            <p:ph type="title"/>
          </p:nvPr>
        </p:nvSpPr>
        <p:spPr>
          <a:xfrm>
            <a:off x="685800" y="296863"/>
            <a:ext cx="7269163" cy="7778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Project Phases</a:t>
            </a:r>
            <a:endParaRPr/>
          </a:p>
        </p:txBody>
      </p:sp>
      <p:sp>
        <p:nvSpPr>
          <p:cNvPr id="302" name="Google Shape;302;p18" descr="Rectangle: Click to edit Master text styles&#10;Second level&#10;Third level&#10;Fourth level&#10;Fifth level"/>
          <p:cNvSpPr txBox="1">
            <a:spLocks noGrp="1"/>
          </p:cNvSpPr>
          <p:nvPr>
            <p:ph type="body" idx="1"/>
          </p:nvPr>
        </p:nvSpPr>
        <p:spPr>
          <a:xfrm>
            <a:off x="876300" y="1676400"/>
            <a:ext cx="8039100" cy="4166400"/>
          </a:xfrm>
          <a:prstGeom prst="rect">
            <a:avLst/>
          </a:prstGeom>
          <a:noFill/>
          <a:ln>
            <a:noFill/>
          </a:ln>
        </p:spPr>
        <p:txBody>
          <a:bodyPr spcFirstLastPara="1" wrap="square" lIns="91425" tIns="45700" rIns="91425" bIns="45700" anchor="t" anchorCtr="0">
            <a:normAutofit fontScale="70000" lnSpcReduction="20000"/>
          </a:bodyPr>
          <a:lstStyle/>
          <a:p>
            <a:pPr marL="182880" lvl="0" indent="-206248" algn="l" rtl="0">
              <a:spcBef>
                <a:spcPts val="0"/>
              </a:spcBef>
              <a:spcAft>
                <a:spcPts val="0"/>
              </a:spcAft>
              <a:buSzPct val="145000"/>
              <a:buChar char="•"/>
            </a:pPr>
            <a:r>
              <a:rPr lang="en-US" sz="3200" b="1">
                <a:solidFill>
                  <a:srgbClr val="FF0000"/>
                </a:solidFill>
              </a:rPr>
              <a:t>Planning</a:t>
            </a:r>
            <a:endParaRPr/>
          </a:p>
          <a:p>
            <a:pPr marL="742950" lvl="1" indent="-154686" algn="l" rtl="0">
              <a:spcBef>
                <a:spcPts val="1080"/>
              </a:spcBef>
              <a:spcAft>
                <a:spcPts val="0"/>
              </a:spcAft>
              <a:buSzPct val="145000"/>
              <a:buChar char="•"/>
            </a:pPr>
            <a:r>
              <a:rPr lang="en-US" sz="2400">
                <a:solidFill>
                  <a:srgbClr val="262626"/>
                </a:solidFill>
              </a:rPr>
              <a:t>Why build the system?</a:t>
            </a:r>
            <a:endParaRPr/>
          </a:p>
          <a:p>
            <a:pPr marL="182880" lvl="0" indent="-206248" algn="l" rtl="0">
              <a:spcBef>
                <a:spcPts val="1240"/>
              </a:spcBef>
              <a:spcAft>
                <a:spcPts val="0"/>
              </a:spcAft>
              <a:buSzPct val="145000"/>
              <a:buChar char="•"/>
            </a:pPr>
            <a:r>
              <a:rPr lang="en-US" sz="3200" b="1">
                <a:solidFill>
                  <a:srgbClr val="FF0000"/>
                </a:solidFill>
              </a:rPr>
              <a:t>Analysis</a:t>
            </a:r>
            <a:endParaRPr/>
          </a:p>
          <a:p>
            <a:pPr marL="742950" lvl="1" indent="-154686" algn="l" rtl="0">
              <a:spcBef>
                <a:spcPts val="1080"/>
              </a:spcBef>
              <a:spcAft>
                <a:spcPts val="0"/>
              </a:spcAft>
              <a:buSzPct val="145000"/>
              <a:buChar char="•"/>
            </a:pPr>
            <a:r>
              <a:rPr lang="en-US" sz="2400">
                <a:solidFill>
                  <a:srgbClr val="262626"/>
                </a:solidFill>
              </a:rPr>
              <a:t>Who, what, when, where will the system be?</a:t>
            </a:r>
            <a:endParaRPr/>
          </a:p>
          <a:p>
            <a:pPr marL="182880" lvl="0" indent="-206248" algn="l" rtl="0">
              <a:spcBef>
                <a:spcPts val="1240"/>
              </a:spcBef>
              <a:spcAft>
                <a:spcPts val="0"/>
              </a:spcAft>
              <a:buSzPct val="145000"/>
              <a:buChar char="•"/>
            </a:pPr>
            <a:r>
              <a:rPr lang="en-US" sz="3200" b="1">
                <a:solidFill>
                  <a:srgbClr val="FF0000"/>
                </a:solidFill>
              </a:rPr>
              <a:t>Design</a:t>
            </a:r>
            <a:endParaRPr/>
          </a:p>
          <a:p>
            <a:pPr marL="742950" lvl="1" indent="-154686" algn="l" rtl="0">
              <a:spcBef>
                <a:spcPts val="1080"/>
              </a:spcBef>
              <a:spcAft>
                <a:spcPts val="0"/>
              </a:spcAft>
              <a:buSzPct val="145000"/>
              <a:buChar char="•"/>
            </a:pPr>
            <a:r>
              <a:rPr lang="en-US" sz="2400">
                <a:solidFill>
                  <a:srgbClr val="262626"/>
                </a:solidFill>
              </a:rPr>
              <a:t>How will the system work?</a:t>
            </a:r>
            <a:endParaRPr/>
          </a:p>
          <a:p>
            <a:pPr marL="182880" lvl="0" indent="-206248" algn="l" rtl="0">
              <a:spcBef>
                <a:spcPts val="1240"/>
              </a:spcBef>
              <a:spcAft>
                <a:spcPts val="0"/>
              </a:spcAft>
              <a:buSzPct val="145000"/>
              <a:buChar char="•"/>
            </a:pPr>
            <a:r>
              <a:rPr lang="en-US" sz="3200" b="1">
                <a:solidFill>
                  <a:srgbClr val="FF0000"/>
                </a:solidFill>
              </a:rPr>
              <a:t>Implementation</a:t>
            </a:r>
            <a:endParaRPr/>
          </a:p>
          <a:p>
            <a:pPr marL="742950" lvl="1" indent="-154686" algn="l" rtl="0">
              <a:spcBef>
                <a:spcPts val="1080"/>
              </a:spcBef>
              <a:spcAft>
                <a:spcPts val="0"/>
              </a:spcAft>
              <a:buSzPct val="145000"/>
              <a:buChar char="•"/>
            </a:pPr>
            <a:r>
              <a:rPr lang="en-US" sz="2400">
                <a:solidFill>
                  <a:srgbClr val="262626"/>
                </a:solidFill>
              </a:rPr>
              <a:t>System delivery</a:t>
            </a:r>
            <a:endParaRPr sz="2800">
              <a:solidFill>
                <a:srgbClr val="262626"/>
              </a:solidFill>
            </a:endParaRPr>
          </a:p>
        </p:txBody>
      </p:sp>
      <p:sp>
        <p:nvSpPr>
          <p:cNvPr id="303" name="Google Shape;303;p18"/>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04" name="Google Shape;304;p18"/>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305" name="Google Shape;305;p18"/>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9"/>
          <p:cNvSpPr txBox="1">
            <a:spLocks noGrp="1"/>
          </p:cNvSpPr>
          <p:nvPr>
            <p:ph type="title"/>
          </p:nvPr>
        </p:nvSpPr>
        <p:spPr>
          <a:xfrm>
            <a:off x="946150" y="365125"/>
            <a:ext cx="7269163" cy="9302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Planning</a:t>
            </a:r>
            <a:endParaRPr>
              <a:solidFill>
                <a:srgbClr val="660066"/>
              </a:solidFill>
            </a:endParaRPr>
          </a:p>
        </p:txBody>
      </p:sp>
      <p:sp>
        <p:nvSpPr>
          <p:cNvPr id="311" name="Google Shape;311;p19"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182880" lvl="0" indent="-257809" algn="l" rtl="0">
              <a:spcBef>
                <a:spcPts val="0"/>
              </a:spcBef>
              <a:spcAft>
                <a:spcPts val="0"/>
              </a:spcAft>
              <a:buSzPts val="4060"/>
              <a:buChar char="•"/>
            </a:pPr>
            <a:r>
              <a:rPr lang="en-US" sz="2800"/>
              <a:t>Identifying business value</a:t>
            </a:r>
            <a:endParaRPr/>
          </a:p>
          <a:p>
            <a:pPr marL="182880" lvl="0" indent="-257809" algn="l" rtl="0">
              <a:spcBef>
                <a:spcPts val="1160"/>
              </a:spcBef>
              <a:spcAft>
                <a:spcPts val="0"/>
              </a:spcAft>
              <a:buSzPts val="4060"/>
              <a:buChar char="•"/>
            </a:pPr>
            <a:r>
              <a:rPr lang="en-US" sz="2800"/>
              <a:t>Analyze feasibility</a:t>
            </a:r>
            <a:endParaRPr/>
          </a:p>
          <a:p>
            <a:pPr marL="182880" lvl="0" indent="-257809" algn="l" rtl="0">
              <a:spcBef>
                <a:spcPts val="1160"/>
              </a:spcBef>
              <a:spcAft>
                <a:spcPts val="0"/>
              </a:spcAft>
              <a:buSzPts val="4060"/>
              <a:buChar char="•"/>
            </a:pPr>
            <a:r>
              <a:rPr lang="en-US" sz="2800"/>
              <a:t>Develop work plan</a:t>
            </a:r>
            <a:endParaRPr/>
          </a:p>
          <a:p>
            <a:pPr marL="182880" lvl="0" indent="-257809" algn="l" rtl="0">
              <a:spcBef>
                <a:spcPts val="1160"/>
              </a:spcBef>
              <a:spcAft>
                <a:spcPts val="0"/>
              </a:spcAft>
              <a:buSzPts val="4060"/>
              <a:buChar char="•"/>
            </a:pPr>
            <a:r>
              <a:rPr lang="en-US" sz="2800"/>
              <a:t>Staff the project</a:t>
            </a:r>
            <a:endParaRPr/>
          </a:p>
          <a:p>
            <a:pPr marL="182880" lvl="0" indent="-257809" algn="l" rtl="0">
              <a:spcBef>
                <a:spcPts val="1160"/>
              </a:spcBef>
              <a:spcAft>
                <a:spcPts val="0"/>
              </a:spcAft>
              <a:buSzPts val="4060"/>
              <a:buChar char="•"/>
            </a:pPr>
            <a:r>
              <a:rPr lang="en-US" sz="2800"/>
              <a:t>Control and direct project</a:t>
            </a:r>
            <a:endParaRPr/>
          </a:p>
        </p:txBody>
      </p:sp>
      <p:sp>
        <p:nvSpPr>
          <p:cNvPr id="312" name="Google Shape;312;p19"/>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13" name="Google Shape;313;p19"/>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314" name="Google Shape;314;p19"/>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
          <p:cNvSpPr txBox="1">
            <a:spLocks noGrp="1"/>
          </p:cNvSpPr>
          <p:nvPr>
            <p:ph type="title"/>
          </p:nvPr>
        </p:nvSpPr>
        <p:spPr>
          <a:xfrm>
            <a:off x="982133" y="20472"/>
            <a:ext cx="6561667" cy="11429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Guideline for students</a:t>
            </a:r>
            <a:endParaRPr/>
          </a:p>
        </p:txBody>
      </p:sp>
      <p:sp>
        <p:nvSpPr>
          <p:cNvPr id="160" name="Google Shape;160;p2"/>
          <p:cNvSpPr txBox="1">
            <a:spLocks noGrp="1"/>
          </p:cNvSpPr>
          <p:nvPr>
            <p:ph type="body" idx="1"/>
          </p:nvPr>
        </p:nvSpPr>
        <p:spPr>
          <a:xfrm>
            <a:off x="985881" y="1399553"/>
            <a:ext cx="7857067" cy="4800599"/>
          </a:xfrm>
          <a:prstGeom prst="rect">
            <a:avLst/>
          </a:prstGeom>
          <a:noFill/>
          <a:ln>
            <a:noFill/>
          </a:ln>
        </p:spPr>
        <p:txBody>
          <a:bodyPr spcFirstLastPara="1" wrap="square" lIns="91425" tIns="45700" rIns="91425" bIns="45700" anchor="t" anchorCtr="0">
            <a:normAutofit fontScale="92500"/>
          </a:bodyPr>
          <a:lstStyle/>
          <a:p>
            <a:pPr marL="285750" lvl="0" indent="-285750" algn="l" rtl="0">
              <a:spcBef>
                <a:spcPts val="0"/>
              </a:spcBef>
              <a:spcAft>
                <a:spcPts val="0"/>
              </a:spcAft>
              <a:buSzPct val="145000"/>
              <a:buChar char="•"/>
            </a:pPr>
            <a:r>
              <a:rPr lang="en-US"/>
              <a:t>Every student need to attend the online lectures in every week.</a:t>
            </a:r>
            <a:endParaRPr/>
          </a:p>
          <a:p>
            <a:pPr marL="285750" lvl="0" indent="-285750" algn="l" rtl="0">
              <a:spcBef>
                <a:spcPts val="1044"/>
              </a:spcBef>
              <a:spcAft>
                <a:spcPts val="0"/>
              </a:spcAft>
              <a:buSzPct val="145000"/>
              <a:buChar char="•"/>
            </a:pPr>
            <a:r>
              <a:rPr lang="en-US"/>
              <a:t>While proceeding with the video lectures there might be pop-up quizzes, segment quiz etc. You need to participate in those quizzes to proceed to next lecture. </a:t>
            </a:r>
            <a:r>
              <a:rPr lang="en-US" b="1">
                <a:solidFill>
                  <a:srgbClr val="FF0000"/>
                </a:solidFill>
              </a:rPr>
              <a:t>Please note that these quizzes will be used for evaluation</a:t>
            </a:r>
            <a:r>
              <a:rPr lang="en-US"/>
              <a:t>. So listen the lectures carefully and take the quiz.</a:t>
            </a:r>
            <a:endParaRPr/>
          </a:p>
          <a:p>
            <a:pPr marL="285750" lvl="0" indent="-285750" algn="l" rtl="0">
              <a:spcBef>
                <a:spcPts val="1044"/>
              </a:spcBef>
              <a:spcAft>
                <a:spcPts val="0"/>
              </a:spcAft>
              <a:buSzPct val="145000"/>
              <a:buChar char="•"/>
            </a:pPr>
            <a:r>
              <a:rPr lang="en-US"/>
              <a:t>Faculties will be available ONLINE (google meets) in the class time (according to the USIS) where students can join and discuss different topics, difficulties etc. You will be provided the link. Make sure you have finished the online lecture before joining the class meeting.</a:t>
            </a:r>
            <a:endParaRPr/>
          </a:p>
          <a:p>
            <a:pPr marL="285750" lvl="0" indent="-285750" algn="l" rtl="0">
              <a:spcBef>
                <a:spcPts val="1044"/>
              </a:spcBef>
              <a:spcAft>
                <a:spcPts val="0"/>
              </a:spcAft>
              <a:buSzPct val="145000"/>
              <a:buChar char="•"/>
            </a:pPr>
            <a:r>
              <a:rPr lang="en-US"/>
              <a:t>Assignment needs to be submitted by the provided deadline.</a:t>
            </a:r>
            <a:endParaRPr/>
          </a:p>
          <a:p>
            <a:pPr marL="285750" lvl="0" indent="-81343" algn="l" rtl="0">
              <a:spcBef>
                <a:spcPts val="1044"/>
              </a:spcBef>
              <a:spcAft>
                <a:spcPts val="0"/>
              </a:spcAft>
              <a:buSzPct val="145000"/>
              <a:buNone/>
            </a:pPr>
            <a:endParaRPr/>
          </a:p>
        </p:txBody>
      </p:sp>
      <p:sp>
        <p:nvSpPr>
          <p:cNvPr id="161" name="Google Shape;161;p2"/>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162" name="Google Shape;162;p2"/>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163" name="Google Shape;163;p2"/>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946150" y="365125"/>
            <a:ext cx="7269163" cy="8540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Analysis</a:t>
            </a:r>
            <a:endParaRPr>
              <a:solidFill>
                <a:srgbClr val="660066"/>
              </a:solidFill>
            </a:endParaRPr>
          </a:p>
        </p:txBody>
      </p:sp>
      <p:sp>
        <p:nvSpPr>
          <p:cNvPr id="320" name="Google Shape;320;p20"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182880" lvl="0" indent="-257809" algn="l" rtl="0">
              <a:spcBef>
                <a:spcPts val="0"/>
              </a:spcBef>
              <a:spcAft>
                <a:spcPts val="0"/>
              </a:spcAft>
              <a:buSzPts val="4060"/>
              <a:buChar char="•"/>
            </a:pPr>
            <a:r>
              <a:rPr lang="en-US" sz="2800"/>
              <a:t>Analysis strategy</a:t>
            </a:r>
            <a:endParaRPr/>
          </a:p>
          <a:p>
            <a:pPr marL="742950" lvl="1" indent="-220980" algn="l" rtl="0">
              <a:spcBef>
                <a:spcPts val="1080"/>
              </a:spcBef>
              <a:spcAft>
                <a:spcPts val="0"/>
              </a:spcAft>
              <a:buSzPts val="3480"/>
              <a:buChar char="•"/>
            </a:pPr>
            <a:r>
              <a:rPr lang="en-US" sz="2400">
                <a:solidFill>
                  <a:srgbClr val="262626"/>
                </a:solidFill>
              </a:rPr>
              <a:t>Analysis of </a:t>
            </a:r>
            <a:r>
              <a:rPr lang="en-US" sz="2400" i="1">
                <a:solidFill>
                  <a:srgbClr val="262626"/>
                </a:solidFill>
              </a:rPr>
              <a:t>current system</a:t>
            </a:r>
            <a:endParaRPr/>
          </a:p>
          <a:p>
            <a:pPr marL="742950" lvl="1" indent="-220980" algn="l" rtl="0">
              <a:spcBef>
                <a:spcPts val="1080"/>
              </a:spcBef>
              <a:spcAft>
                <a:spcPts val="0"/>
              </a:spcAft>
              <a:buSzPts val="3480"/>
              <a:buChar char="•"/>
            </a:pPr>
            <a:r>
              <a:rPr lang="en-US" sz="2400">
                <a:solidFill>
                  <a:srgbClr val="262626"/>
                </a:solidFill>
              </a:rPr>
              <a:t>Ways to design </a:t>
            </a:r>
            <a:r>
              <a:rPr lang="en-US" sz="2400" b="1">
                <a:solidFill>
                  <a:srgbClr val="262626"/>
                </a:solidFill>
              </a:rPr>
              <a:t>new system</a:t>
            </a:r>
            <a:endParaRPr/>
          </a:p>
          <a:p>
            <a:pPr marL="182880" lvl="0" indent="-257809" algn="l" rtl="0">
              <a:spcBef>
                <a:spcPts val="1160"/>
              </a:spcBef>
              <a:spcAft>
                <a:spcPts val="0"/>
              </a:spcAft>
              <a:buSzPts val="4060"/>
              <a:buChar char="•"/>
            </a:pPr>
            <a:r>
              <a:rPr lang="en-US" sz="2800"/>
              <a:t>Requirements gathering</a:t>
            </a:r>
            <a:endParaRPr/>
          </a:p>
          <a:p>
            <a:pPr marL="742950" lvl="1" indent="-220980" algn="l" rtl="0">
              <a:spcBef>
                <a:spcPts val="1080"/>
              </a:spcBef>
              <a:spcAft>
                <a:spcPts val="0"/>
              </a:spcAft>
              <a:buSzPts val="3480"/>
              <a:buChar char="•"/>
            </a:pPr>
            <a:r>
              <a:rPr lang="en-US" sz="2400">
                <a:solidFill>
                  <a:srgbClr val="262626"/>
                </a:solidFill>
              </a:rPr>
              <a:t>Interviews, questionnaires etc.</a:t>
            </a:r>
            <a:endParaRPr/>
          </a:p>
          <a:p>
            <a:pPr marL="182880" lvl="0" indent="-257809" algn="l" rtl="0">
              <a:spcBef>
                <a:spcPts val="1160"/>
              </a:spcBef>
              <a:spcAft>
                <a:spcPts val="0"/>
              </a:spcAft>
              <a:buSzPts val="4060"/>
              <a:buChar char="•"/>
            </a:pPr>
            <a:r>
              <a:rPr lang="en-US" sz="2800"/>
              <a:t>Process modeling</a:t>
            </a:r>
            <a:endParaRPr/>
          </a:p>
          <a:p>
            <a:pPr marL="182880" lvl="0" indent="-257809" algn="l" rtl="0">
              <a:spcBef>
                <a:spcPts val="1160"/>
              </a:spcBef>
              <a:spcAft>
                <a:spcPts val="0"/>
              </a:spcAft>
              <a:buSzPts val="4060"/>
              <a:buChar char="•"/>
            </a:pPr>
            <a:r>
              <a:rPr lang="en-US" sz="2800"/>
              <a:t>Data modeling</a:t>
            </a:r>
            <a:endParaRPr/>
          </a:p>
        </p:txBody>
      </p:sp>
      <p:sp>
        <p:nvSpPr>
          <p:cNvPr id="321" name="Google Shape;321;p20"/>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22" name="Google Shape;322;p20"/>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323" name="Google Shape;323;p20"/>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946150" y="365125"/>
            <a:ext cx="7269163" cy="7778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Design</a:t>
            </a:r>
            <a:endParaRPr>
              <a:solidFill>
                <a:srgbClr val="660066"/>
              </a:solidFill>
            </a:endParaRPr>
          </a:p>
        </p:txBody>
      </p:sp>
      <p:sp>
        <p:nvSpPr>
          <p:cNvPr id="329" name="Google Shape;329;p21"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182880" lvl="0" indent="-257809" algn="l" rtl="0">
              <a:spcBef>
                <a:spcPts val="0"/>
              </a:spcBef>
              <a:spcAft>
                <a:spcPts val="0"/>
              </a:spcAft>
              <a:buSzPts val="4060"/>
              <a:buChar char="•"/>
            </a:pPr>
            <a:r>
              <a:rPr lang="en-US" sz="2800"/>
              <a:t>Architectural design</a:t>
            </a:r>
            <a:endParaRPr/>
          </a:p>
          <a:p>
            <a:pPr marL="742950" lvl="1" indent="-220980" algn="l" rtl="0">
              <a:spcBef>
                <a:spcPts val="1080"/>
              </a:spcBef>
              <a:spcAft>
                <a:spcPts val="0"/>
              </a:spcAft>
              <a:buSzPts val="3480"/>
              <a:buChar char="•"/>
            </a:pPr>
            <a:r>
              <a:rPr lang="en-US" sz="2400" b="1">
                <a:solidFill>
                  <a:srgbClr val="262626"/>
                </a:solidFill>
              </a:rPr>
              <a:t>Hardware</a:t>
            </a:r>
            <a:endParaRPr/>
          </a:p>
          <a:p>
            <a:pPr marL="742950" lvl="1" indent="-220980" algn="l" rtl="0">
              <a:spcBef>
                <a:spcPts val="1080"/>
              </a:spcBef>
              <a:spcAft>
                <a:spcPts val="0"/>
              </a:spcAft>
              <a:buSzPts val="3480"/>
              <a:buChar char="•"/>
            </a:pPr>
            <a:r>
              <a:rPr lang="en-US" sz="2400" b="1">
                <a:solidFill>
                  <a:srgbClr val="262626"/>
                </a:solidFill>
              </a:rPr>
              <a:t>Software</a:t>
            </a:r>
            <a:endParaRPr/>
          </a:p>
          <a:p>
            <a:pPr marL="742950" lvl="1" indent="-220980" algn="l" rtl="0">
              <a:spcBef>
                <a:spcPts val="1080"/>
              </a:spcBef>
              <a:spcAft>
                <a:spcPts val="0"/>
              </a:spcAft>
              <a:buSzPts val="3480"/>
              <a:buChar char="•"/>
            </a:pPr>
            <a:r>
              <a:rPr lang="en-US" sz="2400" b="1">
                <a:solidFill>
                  <a:srgbClr val="262626"/>
                </a:solidFill>
              </a:rPr>
              <a:t>Network</a:t>
            </a:r>
            <a:r>
              <a:rPr lang="en-US" sz="2400">
                <a:solidFill>
                  <a:srgbClr val="262626"/>
                </a:solidFill>
              </a:rPr>
              <a:t> infrastructure</a:t>
            </a:r>
            <a:endParaRPr/>
          </a:p>
          <a:p>
            <a:pPr marL="182880" lvl="0" indent="-257809" algn="l" rtl="0">
              <a:spcBef>
                <a:spcPts val="1160"/>
              </a:spcBef>
              <a:spcAft>
                <a:spcPts val="0"/>
              </a:spcAft>
              <a:buSzPts val="4060"/>
              <a:buChar char="•"/>
            </a:pPr>
            <a:r>
              <a:rPr lang="en-US" sz="2800"/>
              <a:t>Interface design</a:t>
            </a:r>
            <a:endParaRPr/>
          </a:p>
          <a:p>
            <a:pPr marL="182880" lvl="0" indent="-257809" algn="l" rtl="0">
              <a:spcBef>
                <a:spcPts val="1160"/>
              </a:spcBef>
              <a:spcAft>
                <a:spcPts val="0"/>
              </a:spcAft>
              <a:buSzPts val="4060"/>
              <a:buChar char="•"/>
            </a:pPr>
            <a:r>
              <a:rPr lang="en-US" sz="2800"/>
              <a:t>Database and file design</a:t>
            </a:r>
            <a:endParaRPr/>
          </a:p>
          <a:p>
            <a:pPr marL="182880" lvl="0" indent="-257809" algn="l" rtl="0">
              <a:spcBef>
                <a:spcPts val="1160"/>
              </a:spcBef>
              <a:spcAft>
                <a:spcPts val="0"/>
              </a:spcAft>
              <a:buSzPts val="4060"/>
              <a:buChar char="•"/>
            </a:pPr>
            <a:r>
              <a:rPr lang="en-US" sz="2800"/>
              <a:t>Program design</a:t>
            </a:r>
            <a:endParaRPr/>
          </a:p>
        </p:txBody>
      </p:sp>
      <p:sp>
        <p:nvSpPr>
          <p:cNvPr id="330" name="Google Shape;330;p21"/>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31" name="Google Shape;331;p21"/>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332" name="Google Shape;332;p21"/>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p:nvPr>
        </p:nvSpPr>
        <p:spPr>
          <a:xfrm>
            <a:off x="946150" y="365125"/>
            <a:ext cx="7269163" cy="7778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Implementation</a:t>
            </a:r>
            <a:endParaRPr>
              <a:solidFill>
                <a:srgbClr val="660066"/>
              </a:solidFill>
            </a:endParaRPr>
          </a:p>
        </p:txBody>
      </p:sp>
      <p:sp>
        <p:nvSpPr>
          <p:cNvPr id="338" name="Google Shape;338;p22" descr="Rectangle: Click to edit Master text styles&#10;Second level&#10;Third level&#10;Fourth level&#10;Fifth level"/>
          <p:cNvSpPr txBox="1">
            <a:spLocks noGrp="1"/>
          </p:cNvSpPr>
          <p:nvPr>
            <p:ph type="body" idx="1"/>
          </p:nvPr>
        </p:nvSpPr>
        <p:spPr>
          <a:xfrm>
            <a:off x="946150" y="1524000"/>
            <a:ext cx="7857067" cy="4800599"/>
          </a:xfrm>
          <a:prstGeom prst="rect">
            <a:avLst/>
          </a:prstGeom>
          <a:noFill/>
          <a:ln>
            <a:noFill/>
          </a:ln>
        </p:spPr>
        <p:txBody>
          <a:bodyPr spcFirstLastPara="1" wrap="square" lIns="91425" tIns="45700" rIns="91425" bIns="45700" anchor="t" anchorCtr="0">
            <a:normAutofit/>
          </a:bodyPr>
          <a:lstStyle/>
          <a:p>
            <a:pPr marL="182880" lvl="0" indent="-294640" algn="l" rtl="0">
              <a:spcBef>
                <a:spcPts val="0"/>
              </a:spcBef>
              <a:spcAft>
                <a:spcPts val="0"/>
              </a:spcAft>
              <a:buSzPts val="4640"/>
              <a:buChar char="•"/>
            </a:pPr>
            <a:r>
              <a:rPr lang="en-US" sz="3200" b="1"/>
              <a:t>Construction</a:t>
            </a:r>
            <a:endParaRPr/>
          </a:p>
          <a:p>
            <a:pPr marL="742950" lvl="1" indent="-257809" algn="l" rtl="0">
              <a:spcBef>
                <a:spcPts val="1160"/>
              </a:spcBef>
              <a:spcAft>
                <a:spcPts val="0"/>
              </a:spcAft>
              <a:buSzPts val="4060"/>
              <a:buChar char="•"/>
            </a:pPr>
            <a:r>
              <a:rPr lang="en-US" sz="2800">
                <a:solidFill>
                  <a:srgbClr val="262626"/>
                </a:solidFill>
              </a:rPr>
              <a:t>Writing programs</a:t>
            </a:r>
            <a:endParaRPr/>
          </a:p>
          <a:p>
            <a:pPr marL="742950" lvl="1" indent="-257809" algn="l" rtl="0">
              <a:spcBef>
                <a:spcPts val="1160"/>
              </a:spcBef>
              <a:spcAft>
                <a:spcPts val="0"/>
              </a:spcAft>
              <a:buSzPts val="4060"/>
              <a:buChar char="•"/>
            </a:pPr>
            <a:r>
              <a:rPr lang="en-US" sz="2800">
                <a:solidFill>
                  <a:srgbClr val="262626"/>
                </a:solidFill>
              </a:rPr>
              <a:t>Testing</a:t>
            </a:r>
            <a:endParaRPr/>
          </a:p>
          <a:p>
            <a:pPr marL="182880" lvl="0" indent="-294640" algn="l" rtl="0">
              <a:spcBef>
                <a:spcPts val="1240"/>
              </a:spcBef>
              <a:spcAft>
                <a:spcPts val="0"/>
              </a:spcAft>
              <a:buSzPts val="4640"/>
              <a:buChar char="•"/>
            </a:pPr>
            <a:r>
              <a:rPr lang="en-US" sz="3200" b="1"/>
              <a:t>Installation</a:t>
            </a:r>
            <a:endParaRPr/>
          </a:p>
          <a:p>
            <a:pPr marL="742950" lvl="1" indent="-257809" algn="l" rtl="0">
              <a:spcBef>
                <a:spcPts val="1160"/>
              </a:spcBef>
              <a:spcAft>
                <a:spcPts val="0"/>
              </a:spcAft>
              <a:buSzPts val="4060"/>
              <a:buChar char="•"/>
            </a:pPr>
            <a:r>
              <a:rPr lang="en-US" sz="2800">
                <a:solidFill>
                  <a:srgbClr val="262626"/>
                </a:solidFill>
              </a:rPr>
              <a:t>Replace old with new system</a:t>
            </a:r>
            <a:endParaRPr/>
          </a:p>
          <a:p>
            <a:pPr marL="742950" lvl="1" indent="-257809" algn="l" rtl="0">
              <a:spcBef>
                <a:spcPts val="1160"/>
              </a:spcBef>
              <a:spcAft>
                <a:spcPts val="0"/>
              </a:spcAft>
              <a:buSzPts val="4060"/>
              <a:buChar char="•"/>
            </a:pPr>
            <a:r>
              <a:rPr lang="en-US" sz="2800">
                <a:solidFill>
                  <a:srgbClr val="262626"/>
                </a:solidFill>
              </a:rPr>
              <a:t>Training users</a:t>
            </a:r>
            <a:endParaRPr/>
          </a:p>
          <a:p>
            <a:pPr marL="182880" lvl="0" indent="-294640" algn="l" rtl="0">
              <a:spcBef>
                <a:spcPts val="1240"/>
              </a:spcBef>
              <a:spcAft>
                <a:spcPts val="0"/>
              </a:spcAft>
              <a:buSzPts val="4640"/>
              <a:buChar char="•"/>
            </a:pPr>
            <a:r>
              <a:rPr lang="en-US" sz="3200"/>
              <a:t>Support Plan</a:t>
            </a:r>
            <a:endParaRPr/>
          </a:p>
          <a:p>
            <a:pPr marL="742950" lvl="1" indent="0" algn="l" rtl="0">
              <a:spcBef>
                <a:spcPts val="1160"/>
              </a:spcBef>
              <a:spcAft>
                <a:spcPts val="0"/>
              </a:spcAft>
              <a:buSzPts val="4060"/>
              <a:buNone/>
            </a:pPr>
            <a:endParaRPr sz="2800">
              <a:solidFill>
                <a:srgbClr val="262626"/>
              </a:solidFill>
            </a:endParaRPr>
          </a:p>
        </p:txBody>
      </p:sp>
      <p:sp>
        <p:nvSpPr>
          <p:cNvPr id="339" name="Google Shape;339;p22"/>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40" name="Google Shape;340;p22"/>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341" name="Google Shape;341;p22"/>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571500" y="304800"/>
            <a:ext cx="77724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Processes and Deliverables</a:t>
            </a:r>
            <a:endParaRPr/>
          </a:p>
        </p:txBody>
      </p:sp>
      <p:grpSp>
        <p:nvGrpSpPr>
          <p:cNvPr id="347" name="Google Shape;347;p23"/>
          <p:cNvGrpSpPr/>
          <p:nvPr/>
        </p:nvGrpSpPr>
        <p:grpSpPr>
          <a:xfrm>
            <a:off x="1676400" y="1523874"/>
            <a:ext cx="6324600" cy="4572000"/>
            <a:chOff x="912" y="1008"/>
            <a:chExt cx="3984" cy="2880"/>
          </a:xfrm>
        </p:grpSpPr>
        <p:sp>
          <p:nvSpPr>
            <p:cNvPr id="348" name="Google Shape;348;p23"/>
            <p:cNvSpPr/>
            <p:nvPr/>
          </p:nvSpPr>
          <p:spPr>
            <a:xfrm>
              <a:off x="912" y="1008"/>
              <a:ext cx="3984" cy="2880"/>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Tahoma"/>
                <a:ea typeface="Tahoma"/>
                <a:cs typeface="Tahoma"/>
                <a:sym typeface="Tahoma"/>
              </a:endParaRPr>
            </a:p>
          </p:txBody>
        </p:sp>
        <p:sp>
          <p:nvSpPr>
            <p:cNvPr id="349" name="Google Shape;349;p23"/>
            <p:cNvSpPr/>
            <p:nvPr/>
          </p:nvSpPr>
          <p:spPr>
            <a:xfrm>
              <a:off x="912" y="1397"/>
              <a:ext cx="2016" cy="2491"/>
            </a:xfrm>
            <a:prstGeom prst="rect">
              <a:avLst/>
            </a:prstGeom>
            <a:solidFill>
              <a:srgbClr val="CCE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Tahoma"/>
                <a:ea typeface="Tahoma"/>
                <a:cs typeface="Tahoma"/>
                <a:sym typeface="Tahoma"/>
              </a:endParaRPr>
            </a:p>
          </p:txBody>
        </p:sp>
        <p:sp>
          <p:nvSpPr>
            <p:cNvPr id="350" name="Google Shape;350;p23"/>
            <p:cNvSpPr/>
            <p:nvPr/>
          </p:nvSpPr>
          <p:spPr>
            <a:xfrm>
              <a:off x="912" y="1008"/>
              <a:ext cx="3984" cy="384"/>
            </a:xfrm>
            <a:prstGeom prst="rect">
              <a:avLst/>
            </a:prstGeom>
            <a:solidFill>
              <a:srgbClr val="EAEAEA"/>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Tahoma"/>
                <a:ea typeface="Tahoma"/>
                <a:cs typeface="Tahoma"/>
                <a:sym typeface="Tahoma"/>
              </a:endParaRPr>
            </a:p>
          </p:txBody>
        </p:sp>
        <p:sp>
          <p:nvSpPr>
            <p:cNvPr id="351" name="Google Shape;351;p23"/>
            <p:cNvSpPr txBox="1"/>
            <p:nvPr/>
          </p:nvSpPr>
          <p:spPr>
            <a:xfrm>
              <a:off x="1408" y="1104"/>
              <a:ext cx="721" cy="25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a:solidFill>
                    <a:schemeClr val="dk2"/>
                  </a:solidFill>
                  <a:latin typeface="Verdana"/>
                  <a:ea typeface="Verdana"/>
                  <a:cs typeface="Verdana"/>
                  <a:sym typeface="Verdana"/>
                </a:rPr>
                <a:t>Process</a:t>
              </a:r>
              <a:endParaRPr/>
            </a:p>
          </p:txBody>
        </p:sp>
        <p:sp>
          <p:nvSpPr>
            <p:cNvPr id="352" name="Google Shape;352;p23"/>
            <p:cNvSpPr txBox="1"/>
            <p:nvPr/>
          </p:nvSpPr>
          <p:spPr>
            <a:xfrm>
              <a:off x="3494" y="1104"/>
              <a:ext cx="724" cy="25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a:solidFill>
                    <a:schemeClr val="dk2"/>
                  </a:solidFill>
                  <a:latin typeface="Verdana"/>
                  <a:ea typeface="Verdana"/>
                  <a:cs typeface="Verdana"/>
                  <a:sym typeface="Verdana"/>
                </a:rPr>
                <a:t>Product</a:t>
              </a:r>
              <a:endParaRPr/>
            </a:p>
          </p:txBody>
        </p:sp>
        <p:sp>
          <p:nvSpPr>
            <p:cNvPr id="353" name="Google Shape;353;p23"/>
            <p:cNvSpPr txBox="1"/>
            <p:nvPr/>
          </p:nvSpPr>
          <p:spPr>
            <a:xfrm>
              <a:off x="1200" y="1488"/>
              <a:ext cx="1394" cy="197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000">
                  <a:solidFill>
                    <a:schemeClr val="dk1"/>
                  </a:solidFill>
                  <a:latin typeface="Verdana"/>
                  <a:ea typeface="Verdana"/>
                  <a:cs typeface="Verdana"/>
                  <a:sym typeface="Verdana"/>
                </a:rPr>
                <a:t>Planning</a:t>
              </a:r>
              <a:endParaRPr/>
            </a:p>
            <a:p>
              <a:pPr marL="0" marR="0" lvl="0" indent="0" algn="l" rtl="0">
                <a:spcBef>
                  <a:spcPts val="0"/>
                </a:spcBef>
                <a:spcAft>
                  <a:spcPts val="0"/>
                </a:spcAft>
                <a:buNone/>
              </a:pPr>
              <a:endParaRPr sz="2000">
                <a:solidFill>
                  <a:schemeClr val="dk1"/>
                </a:solidFill>
                <a:latin typeface="Verdana"/>
                <a:ea typeface="Verdana"/>
                <a:cs typeface="Verdana"/>
                <a:sym typeface="Verdana"/>
              </a:endParaRPr>
            </a:p>
            <a:p>
              <a:pPr marL="0" marR="0" lvl="0" indent="0" algn="l" rtl="0">
                <a:spcBef>
                  <a:spcPts val="0"/>
                </a:spcBef>
                <a:spcAft>
                  <a:spcPts val="0"/>
                </a:spcAft>
                <a:buNone/>
              </a:pPr>
              <a:endParaRPr sz="2000">
                <a:solidFill>
                  <a:schemeClr val="dk1"/>
                </a:solidFill>
                <a:latin typeface="Verdana"/>
                <a:ea typeface="Verdana"/>
                <a:cs typeface="Verdana"/>
                <a:sym typeface="Verdana"/>
              </a:endParaRPr>
            </a:p>
            <a:p>
              <a:pPr marL="0" marR="0" lvl="0" indent="0" algn="l" rtl="0">
                <a:spcBef>
                  <a:spcPts val="0"/>
                </a:spcBef>
                <a:spcAft>
                  <a:spcPts val="0"/>
                </a:spcAft>
                <a:buNone/>
              </a:pPr>
              <a:r>
                <a:rPr lang="en-US" sz="2000">
                  <a:solidFill>
                    <a:schemeClr val="dk1"/>
                  </a:solidFill>
                  <a:latin typeface="Verdana"/>
                  <a:ea typeface="Verdana"/>
                  <a:cs typeface="Verdana"/>
                  <a:sym typeface="Verdana"/>
                </a:rPr>
                <a:t>Analysis</a:t>
              </a:r>
              <a:endParaRPr/>
            </a:p>
            <a:p>
              <a:pPr marL="0" marR="0" lvl="0" indent="0" algn="l" rtl="0">
                <a:spcBef>
                  <a:spcPts val="0"/>
                </a:spcBef>
                <a:spcAft>
                  <a:spcPts val="0"/>
                </a:spcAft>
                <a:buNone/>
              </a:pPr>
              <a:endParaRPr sz="2000">
                <a:solidFill>
                  <a:schemeClr val="dk1"/>
                </a:solidFill>
                <a:latin typeface="Verdana"/>
                <a:ea typeface="Verdana"/>
                <a:cs typeface="Verdana"/>
                <a:sym typeface="Verdana"/>
              </a:endParaRPr>
            </a:p>
            <a:p>
              <a:pPr marL="0" marR="0" lvl="0" indent="0" algn="l" rtl="0">
                <a:spcBef>
                  <a:spcPts val="0"/>
                </a:spcBef>
                <a:spcAft>
                  <a:spcPts val="0"/>
                </a:spcAft>
                <a:buNone/>
              </a:pPr>
              <a:endParaRPr sz="2000">
                <a:solidFill>
                  <a:schemeClr val="dk1"/>
                </a:solidFill>
                <a:latin typeface="Verdana"/>
                <a:ea typeface="Verdana"/>
                <a:cs typeface="Verdana"/>
                <a:sym typeface="Verdana"/>
              </a:endParaRPr>
            </a:p>
            <a:p>
              <a:pPr marL="0" marR="0" lvl="0" indent="0" algn="l" rtl="0">
                <a:spcBef>
                  <a:spcPts val="0"/>
                </a:spcBef>
                <a:spcAft>
                  <a:spcPts val="0"/>
                </a:spcAft>
                <a:buNone/>
              </a:pPr>
              <a:r>
                <a:rPr lang="en-US" sz="2000">
                  <a:solidFill>
                    <a:schemeClr val="dk1"/>
                  </a:solidFill>
                  <a:latin typeface="Verdana"/>
                  <a:ea typeface="Verdana"/>
                  <a:cs typeface="Verdana"/>
                  <a:sym typeface="Verdana"/>
                </a:rPr>
                <a:t>Design</a:t>
              </a:r>
              <a:endParaRPr/>
            </a:p>
            <a:p>
              <a:pPr marL="0" marR="0" lvl="0" indent="0" algn="l" rtl="0">
                <a:spcBef>
                  <a:spcPts val="0"/>
                </a:spcBef>
                <a:spcAft>
                  <a:spcPts val="0"/>
                </a:spcAft>
                <a:buNone/>
              </a:pPr>
              <a:endParaRPr sz="2000">
                <a:solidFill>
                  <a:schemeClr val="dk1"/>
                </a:solidFill>
                <a:latin typeface="Verdana"/>
                <a:ea typeface="Verdana"/>
                <a:cs typeface="Verdana"/>
                <a:sym typeface="Verdana"/>
              </a:endParaRPr>
            </a:p>
            <a:p>
              <a:pPr marL="0" marR="0" lvl="0" indent="0" algn="l" rtl="0">
                <a:spcBef>
                  <a:spcPts val="0"/>
                </a:spcBef>
                <a:spcAft>
                  <a:spcPts val="0"/>
                </a:spcAft>
                <a:buNone/>
              </a:pPr>
              <a:endParaRPr sz="2000">
                <a:solidFill>
                  <a:schemeClr val="dk1"/>
                </a:solidFill>
                <a:latin typeface="Verdana"/>
                <a:ea typeface="Verdana"/>
                <a:cs typeface="Verdana"/>
                <a:sym typeface="Verdana"/>
              </a:endParaRPr>
            </a:p>
            <a:p>
              <a:pPr marL="0" marR="0" lvl="0" indent="0" algn="l" rtl="0">
                <a:spcBef>
                  <a:spcPts val="0"/>
                </a:spcBef>
                <a:spcAft>
                  <a:spcPts val="0"/>
                </a:spcAft>
                <a:buNone/>
              </a:pPr>
              <a:r>
                <a:rPr lang="en-US" sz="2000">
                  <a:solidFill>
                    <a:schemeClr val="dk1"/>
                  </a:solidFill>
                  <a:latin typeface="Verdana"/>
                  <a:ea typeface="Verdana"/>
                  <a:cs typeface="Verdana"/>
                  <a:sym typeface="Verdana"/>
                </a:rPr>
                <a:t>Implementation</a:t>
              </a:r>
              <a:endParaRPr sz="2000">
                <a:solidFill>
                  <a:schemeClr val="lt1"/>
                </a:solidFill>
                <a:latin typeface="Verdana"/>
                <a:ea typeface="Verdana"/>
                <a:cs typeface="Verdana"/>
                <a:sym typeface="Verdana"/>
              </a:endParaRPr>
            </a:p>
          </p:txBody>
        </p:sp>
        <p:sp>
          <p:nvSpPr>
            <p:cNvPr id="354" name="Google Shape;354;p23"/>
            <p:cNvSpPr txBox="1"/>
            <p:nvPr/>
          </p:nvSpPr>
          <p:spPr>
            <a:xfrm>
              <a:off x="3264" y="1307"/>
              <a:ext cx="1528" cy="2554"/>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endParaRPr sz="2000">
                <a:solidFill>
                  <a:schemeClr val="dk1"/>
                </a:solidFill>
                <a:latin typeface="Verdana"/>
                <a:ea typeface="Verdana"/>
                <a:cs typeface="Verdana"/>
                <a:sym typeface="Verdana"/>
              </a:endParaRPr>
            </a:p>
            <a:p>
              <a:pPr marL="0" marR="0" lvl="0" indent="0" algn="r" rtl="0">
                <a:spcBef>
                  <a:spcPts val="0"/>
                </a:spcBef>
                <a:spcAft>
                  <a:spcPts val="0"/>
                </a:spcAft>
                <a:buNone/>
              </a:pPr>
              <a:r>
                <a:rPr lang="en-US" sz="2000">
                  <a:solidFill>
                    <a:schemeClr val="dk1"/>
                  </a:solidFill>
                  <a:latin typeface="Verdana"/>
                  <a:ea typeface="Verdana"/>
                  <a:cs typeface="Verdana"/>
                  <a:sym typeface="Verdana"/>
                </a:rPr>
                <a:t>Project Plan</a:t>
              </a:r>
              <a:endParaRPr/>
            </a:p>
            <a:p>
              <a:pPr marL="0" marR="0" lvl="0" indent="0" algn="r" rtl="0">
                <a:spcBef>
                  <a:spcPts val="0"/>
                </a:spcBef>
                <a:spcAft>
                  <a:spcPts val="0"/>
                </a:spcAft>
                <a:buNone/>
              </a:pPr>
              <a:endParaRPr sz="2000">
                <a:solidFill>
                  <a:schemeClr val="dk1"/>
                </a:solidFill>
                <a:latin typeface="Verdana"/>
                <a:ea typeface="Verdana"/>
                <a:cs typeface="Verdana"/>
                <a:sym typeface="Verdana"/>
              </a:endParaRPr>
            </a:p>
            <a:p>
              <a:pPr marL="0" marR="0" lvl="0" indent="0" algn="r" rtl="0">
                <a:spcBef>
                  <a:spcPts val="0"/>
                </a:spcBef>
                <a:spcAft>
                  <a:spcPts val="0"/>
                </a:spcAft>
                <a:buNone/>
              </a:pPr>
              <a:endParaRPr sz="2000">
                <a:solidFill>
                  <a:schemeClr val="dk1"/>
                </a:solidFill>
                <a:latin typeface="Verdana"/>
                <a:ea typeface="Verdana"/>
                <a:cs typeface="Verdana"/>
                <a:sym typeface="Verdana"/>
              </a:endParaRPr>
            </a:p>
            <a:p>
              <a:pPr marL="0" marR="0" lvl="0" indent="0" algn="r" rtl="0">
                <a:spcBef>
                  <a:spcPts val="0"/>
                </a:spcBef>
                <a:spcAft>
                  <a:spcPts val="0"/>
                </a:spcAft>
                <a:buNone/>
              </a:pPr>
              <a:r>
                <a:rPr lang="en-US" sz="2000">
                  <a:solidFill>
                    <a:schemeClr val="dk1"/>
                  </a:solidFill>
                  <a:latin typeface="Verdana"/>
                  <a:ea typeface="Verdana"/>
                  <a:cs typeface="Verdana"/>
                  <a:sym typeface="Verdana"/>
                </a:rPr>
                <a:t>System Proposal</a:t>
              </a:r>
              <a:endParaRPr/>
            </a:p>
            <a:p>
              <a:pPr marL="0" marR="0" lvl="0" indent="0" algn="r" rtl="0">
                <a:spcBef>
                  <a:spcPts val="0"/>
                </a:spcBef>
                <a:spcAft>
                  <a:spcPts val="0"/>
                </a:spcAft>
                <a:buNone/>
              </a:pPr>
              <a:endParaRPr sz="2000">
                <a:solidFill>
                  <a:schemeClr val="dk1"/>
                </a:solidFill>
                <a:latin typeface="Verdana"/>
                <a:ea typeface="Verdana"/>
                <a:cs typeface="Verdana"/>
                <a:sym typeface="Verdana"/>
              </a:endParaRPr>
            </a:p>
            <a:p>
              <a:pPr marL="0" marR="0" lvl="0" indent="0" algn="r" rtl="0">
                <a:spcBef>
                  <a:spcPts val="0"/>
                </a:spcBef>
                <a:spcAft>
                  <a:spcPts val="0"/>
                </a:spcAft>
                <a:buNone/>
              </a:pPr>
              <a:endParaRPr sz="2000">
                <a:solidFill>
                  <a:schemeClr val="dk1"/>
                </a:solidFill>
                <a:latin typeface="Verdana"/>
                <a:ea typeface="Verdana"/>
                <a:cs typeface="Verdana"/>
                <a:sym typeface="Verdana"/>
              </a:endParaRPr>
            </a:p>
            <a:p>
              <a:pPr marL="0" marR="0" lvl="0" indent="0" algn="r" rtl="0">
                <a:spcBef>
                  <a:spcPts val="0"/>
                </a:spcBef>
                <a:spcAft>
                  <a:spcPts val="0"/>
                </a:spcAft>
                <a:buNone/>
              </a:pPr>
              <a:r>
                <a:rPr lang="en-US" sz="2000">
                  <a:solidFill>
                    <a:schemeClr val="dk1"/>
                  </a:solidFill>
                  <a:latin typeface="Verdana"/>
                  <a:ea typeface="Verdana"/>
                  <a:cs typeface="Verdana"/>
                  <a:sym typeface="Verdana"/>
                </a:rPr>
                <a:t>System </a:t>
              </a:r>
              <a:endParaRPr/>
            </a:p>
            <a:p>
              <a:pPr marL="0" marR="0" lvl="0" indent="0" algn="r" rtl="0">
                <a:spcBef>
                  <a:spcPts val="0"/>
                </a:spcBef>
                <a:spcAft>
                  <a:spcPts val="0"/>
                </a:spcAft>
                <a:buNone/>
              </a:pPr>
              <a:r>
                <a:rPr lang="en-US" sz="2000">
                  <a:solidFill>
                    <a:schemeClr val="dk1"/>
                  </a:solidFill>
                  <a:latin typeface="Verdana"/>
                  <a:ea typeface="Verdana"/>
                  <a:cs typeface="Verdana"/>
                  <a:sym typeface="Verdana"/>
                </a:rPr>
                <a:t>Specification</a:t>
              </a:r>
              <a:endParaRPr/>
            </a:p>
            <a:p>
              <a:pPr marL="0" marR="0" lvl="0" indent="0" algn="r" rtl="0">
                <a:spcBef>
                  <a:spcPts val="0"/>
                </a:spcBef>
                <a:spcAft>
                  <a:spcPts val="0"/>
                </a:spcAft>
                <a:buNone/>
              </a:pPr>
              <a:endParaRPr sz="2000">
                <a:solidFill>
                  <a:schemeClr val="dk1"/>
                </a:solidFill>
                <a:latin typeface="Verdana"/>
                <a:ea typeface="Verdana"/>
                <a:cs typeface="Verdana"/>
                <a:sym typeface="Verdana"/>
              </a:endParaRPr>
            </a:p>
            <a:p>
              <a:pPr marL="0" marR="0" lvl="0" indent="0" algn="r" rtl="0">
                <a:spcBef>
                  <a:spcPts val="0"/>
                </a:spcBef>
                <a:spcAft>
                  <a:spcPts val="0"/>
                </a:spcAft>
                <a:buNone/>
              </a:pPr>
              <a:r>
                <a:rPr lang="en-US" sz="2000">
                  <a:solidFill>
                    <a:schemeClr val="dk1"/>
                  </a:solidFill>
                  <a:latin typeface="Verdana"/>
                  <a:ea typeface="Verdana"/>
                  <a:cs typeface="Verdana"/>
                  <a:sym typeface="Verdana"/>
                </a:rPr>
                <a:t>New System and </a:t>
              </a:r>
              <a:endParaRPr/>
            </a:p>
            <a:p>
              <a:pPr marL="0" marR="0" lvl="0" indent="0" algn="r" rtl="0">
                <a:spcBef>
                  <a:spcPts val="0"/>
                </a:spcBef>
                <a:spcAft>
                  <a:spcPts val="0"/>
                </a:spcAft>
                <a:buNone/>
              </a:pPr>
              <a:r>
                <a:rPr lang="en-US" sz="2000">
                  <a:solidFill>
                    <a:schemeClr val="dk1"/>
                  </a:solidFill>
                  <a:latin typeface="Verdana"/>
                  <a:ea typeface="Verdana"/>
                  <a:cs typeface="Verdana"/>
                  <a:sym typeface="Verdana"/>
                </a:rPr>
                <a:t>Maintenance Plan</a:t>
              </a:r>
              <a:endParaRPr sz="2000">
                <a:solidFill>
                  <a:schemeClr val="lt1"/>
                </a:solidFill>
                <a:latin typeface="Verdana"/>
                <a:ea typeface="Verdana"/>
                <a:cs typeface="Verdana"/>
                <a:sym typeface="Verdana"/>
              </a:endParaRPr>
            </a:p>
            <a:p>
              <a:pPr marL="0" marR="0" lvl="0" indent="0" algn="r" rtl="0">
                <a:spcBef>
                  <a:spcPts val="0"/>
                </a:spcBef>
                <a:spcAft>
                  <a:spcPts val="0"/>
                </a:spcAft>
                <a:buNone/>
              </a:pPr>
              <a:endParaRPr sz="2000">
                <a:solidFill>
                  <a:schemeClr val="lt1"/>
                </a:solidFill>
                <a:latin typeface="Verdana"/>
                <a:ea typeface="Verdana"/>
                <a:cs typeface="Verdana"/>
                <a:sym typeface="Verdana"/>
              </a:endParaRPr>
            </a:p>
          </p:txBody>
        </p:sp>
        <p:cxnSp>
          <p:nvCxnSpPr>
            <p:cNvPr id="355" name="Google Shape;355;p23"/>
            <p:cNvCxnSpPr/>
            <p:nvPr/>
          </p:nvCxnSpPr>
          <p:spPr>
            <a:xfrm>
              <a:off x="912" y="1392"/>
              <a:ext cx="0" cy="2496"/>
            </a:xfrm>
            <a:prstGeom prst="straightConnector1">
              <a:avLst/>
            </a:prstGeom>
            <a:noFill/>
            <a:ln w="12700" cap="flat" cmpd="sng">
              <a:solidFill>
                <a:schemeClr val="dk1"/>
              </a:solidFill>
              <a:prstDash val="solid"/>
              <a:round/>
              <a:headEnd type="none" w="sm" len="sm"/>
              <a:tailEnd type="none" w="med" len="med"/>
            </a:ln>
          </p:spPr>
        </p:cxnSp>
        <p:grpSp>
          <p:nvGrpSpPr>
            <p:cNvPr id="356" name="Google Shape;356;p23"/>
            <p:cNvGrpSpPr/>
            <p:nvPr/>
          </p:nvGrpSpPr>
          <p:grpSpPr>
            <a:xfrm>
              <a:off x="2640" y="1392"/>
              <a:ext cx="576" cy="2496"/>
              <a:chOff x="2688" y="1392"/>
              <a:chExt cx="576" cy="2496"/>
            </a:xfrm>
          </p:grpSpPr>
          <p:cxnSp>
            <p:nvCxnSpPr>
              <p:cNvPr id="357" name="Google Shape;357;p23"/>
              <p:cNvCxnSpPr/>
              <p:nvPr/>
            </p:nvCxnSpPr>
            <p:spPr>
              <a:xfrm>
                <a:off x="2928" y="1392"/>
                <a:ext cx="0" cy="2496"/>
              </a:xfrm>
              <a:prstGeom prst="straightConnector1">
                <a:avLst/>
              </a:prstGeom>
              <a:noFill/>
              <a:ln w="12700" cap="flat" cmpd="sng">
                <a:solidFill>
                  <a:schemeClr val="dk1"/>
                </a:solidFill>
                <a:prstDash val="solid"/>
                <a:round/>
                <a:headEnd type="none" w="sm" len="sm"/>
                <a:tailEnd type="none" w="med" len="med"/>
              </a:ln>
            </p:spPr>
          </p:cxnSp>
          <p:grpSp>
            <p:nvGrpSpPr>
              <p:cNvPr id="358" name="Google Shape;358;p23"/>
              <p:cNvGrpSpPr/>
              <p:nvPr/>
            </p:nvGrpSpPr>
            <p:grpSpPr>
              <a:xfrm>
                <a:off x="2688" y="1488"/>
                <a:ext cx="576" cy="2016"/>
                <a:chOff x="2688" y="1776"/>
                <a:chExt cx="576" cy="2016"/>
              </a:xfrm>
            </p:grpSpPr>
            <p:sp>
              <p:nvSpPr>
                <p:cNvPr id="359" name="Google Shape;359;p23"/>
                <p:cNvSpPr/>
                <p:nvPr/>
              </p:nvSpPr>
              <p:spPr>
                <a:xfrm>
                  <a:off x="2688" y="2352"/>
                  <a:ext cx="576" cy="336"/>
                </a:xfrm>
                <a:prstGeom prst="rightArrow">
                  <a:avLst>
                    <a:gd name="adj1" fmla="val 50000"/>
                    <a:gd name="adj2" fmla="val 42857"/>
                  </a:avLst>
                </a:prstGeom>
                <a:solidFill>
                  <a:srgbClr val="3333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Tahoma"/>
                    <a:ea typeface="Tahoma"/>
                    <a:cs typeface="Tahoma"/>
                    <a:sym typeface="Tahoma"/>
                  </a:endParaRPr>
                </a:p>
              </p:txBody>
            </p:sp>
            <p:sp>
              <p:nvSpPr>
                <p:cNvPr id="360" name="Google Shape;360;p23"/>
                <p:cNvSpPr/>
                <p:nvPr/>
              </p:nvSpPr>
              <p:spPr>
                <a:xfrm>
                  <a:off x="2688" y="1776"/>
                  <a:ext cx="576" cy="336"/>
                </a:xfrm>
                <a:prstGeom prst="rightArrow">
                  <a:avLst>
                    <a:gd name="adj1" fmla="val 50000"/>
                    <a:gd name="adj2" fmla="val 42857"/>
                  </a:avLst>
                </a:prstGeom>
                <a:solidFill>
                  <a:srgbClr val="3333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Tahoma"/>
                    <a:ea typeface="Tahoma"/>
                    <a:cs typeface="Tahoma"/>
                    <a:sym typeface="Tahoma"/>
                  </a:endParaRPr>
                </a:p>
              </p:txBody>
            </p:sp>
            <p:sp>
              <p:nvSpPr>
                <p:cNvPr id="361" name="Google Shape;361;p23"/>
                <p:cNvSpPr/>
                <p:nvPr/>
              </p:nvSpPr>
              <p:spPr>
                <a:xfrm>
                  <a:off x="2688" y="2880"/>
                  <a:ext cx="576" cy="336"/>
                </a:xfrm>
                <a:prstGeom prst="rightArrow">
                  <a:avLst>
                    <a:gd name="adj1" fmla="val 50000"/>
                    <a:gd name="adj2" fmla="val 42857"/>
                  </a:avLst>
                </a:prstGeom>
                <a:solidFill>
                  <a:srgbClr val="3333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Tahoma"/>
                    <a:ea typeface="Tahoma"/>
                    <a:cs typeface="Tahoma"/>
                    <a:sym typeface="Tahoma"/>
                  </a:endParaRPr>
                </a:p>
              </p:txBody>
            </p:sp>
            <p:sp>
              <p:nvSpPr>
                <p:cNvPr id="362" name="Google Shape;362;p23"/>
                <p:cNvSpPr/>
                <p:nvPr/>
              </p:nvSpPr>
              <p:spPr>
                <a:xfrm>
                  <a:off x="2688" y="3456"/>
                  <a:ext cx="576" cy="336"/>
                </a:xfrm>
                <a:prstGeom prst="rightArrow">
                  <a:avLst>
                    <a:gd name="adj1" fmla="val 50000"/>
                    <a:gd name="adj2" fmla="val 42857"/>
                  </a:avLst>
                </a:prstGeom>
                <a:solidFill>
                  <a:srgbClr val="3333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Tahoma"/>
                    <a:ea typeface="Tahoma"/>
                    <a:cs typeface="Tahoma"/>
                    <a:sym typeface="Tahoma"/>
                  </a:endParaRPr>
                </a:p>
              </p:txBody>
            </p:sp>
          </p:grpSp>
        </p:grpSp>
      </p:grpSp>
      <p:sp>
        <p:nvSpPr>
          <p:cNvPr id="363" name="Google Shape;363;p23"/>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64" name="Google Shape;364;p23"/>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a:p>
            <a:pPr marL="0" lvl="0" indent="0" algn="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4"/>
          <p:cNvSpPr txBox="1">
            <a:spLocks noGrp="1"/>
          </p:cNvSpPr>
          <p:nvPr>
            <p:ph type="title"/>
          </p:nvPr>
        </p:nvSpPr>
        <p:spPr>
          <a:xfrm>
            <a:off x="982133" y="457201"/>
            <a:ext cx="6561667" cy="1142999"/>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chemeClr val="dk1"/>
              </a:buClr>
              <a:buSzPts val="4000"/>
              <a:buFont typeface="Corbel"/>
              <a:buNone/>
            </a:pPr>
            <a:r>
              <a:rPr lang="en-US"/>
              <a:t>What Is a Methodology?</a:t>
            </a:r>
            <a:endParaRPr/>
          </a:p>
        </p:txBody>
      </p:sp>
      <p:sp>
        <p:nvSpPr>
          <p:cNvPr id="370" name="Google Shape;370;p24" descr="Rectangle: Click to edit Master text styles&#10;Second level&#10;Third level&#10;Fourth level&#10;Fifth level"/>
          <p:cNvSpPr txBox="1">
            <a:spLocks noGrp="1"/>
          </p:cNvSpPr>
          <p:nvPr>
            <p:ph type="body" idx="1"/>
          </p:nvPr>
        </p:nvSpPr>
        <p:spPr>
          <a:xfrm>
            <a:off x="1020212" y="1828800"/>
            <a:ext cx="7512050" cy="4351338"/>
          </a:xfrm>
          <a:prstGeom prst="rect">
            <a:avLst/>
          </a:prstGeom>
          <a:noFill/>
          <a:ln>
            <a:noFill/>
          </a:ln>
        </p:spPr>
        <p:txBody>
          <a:bodyPr spcFirstLastPara="1" wrap="square" lIns="92075" tIns="46025" rIns="92075" bIns="46025" anchor="t" anchorCtr="0">
            <a:normAutofit/>
          </a:bodyPr>
          <a:lstStyle/>
          <a:p>
            <a:pPr marL="182880" lvl="0" indent="-294640" algn="l" rtl="0">
              <a:spcBef>
                <a:spcPts val="0"/>
              </a:spcBef>
              <a:spcAft>
                <a:spcPts val="0"/>
              </a:spcAft>
              <a:buSzPts val="4640"/>
              <a:buChar char="•"/>
            </a:pPr>
            <a:r>
              <a:rPr lang="en-US" sz="3200" b="1"/>
              <a:t>A formalized approach or series of steps to implement SDLC</a:t>
            </a:r>
            <a:endParaRPr/>
          </a:p>
          <a:p>
            <a:pPr marL="182880" lvl="0" indent="0" algn="l" rtl="0">
              <a:spcBef>
                <a:spcPts val="1240"/>
              </a:spcBef>
              <a:spcAft>
                <a:spcPts val="0"/>
              </a:spcAft>
              <a:buSzPts val="4640"/>
              <a:buNone/>
            </a:pPr>
            <a:endParaRPr sz="3200"/>
          </a:p>
          <a:p>
            <a:pPr marL="182880" lvl="0" indent="-294640" algn="l" rtl="0">
              <a:spcBef>
                <a:spcPts val="1240"/>
              </a:spcBef>
              <a:spcAft>
                <a:spcPts val="0"/>
              </a:spcAft>
              <a:buSzPts val="4640"/>
              <a:buChar char="•"/>
            </a:pPr>
            <a:r>
              <a:rPr lang="en-US" sz="3200"/>
              <a:t>Methodology categories:</a:t>
            </a:r>
            <a:endParaRPr/>
          </a:p>
          <a:p>
            <a:pPr marL="742950" lvl="1" indent="-257809" algn="l" rtl="0">
              <a:spcBef>
                <a:spcPts val="1160"/>
              </a:spcBef>
              <a:spcAft>
                <a:spcPts val="0"/>
              </a:spcAft>
              <a:buSzPts val="4060"/>
              <a:buChar char="•"/>
            </a:pPr>
            <a:r>
              <a:rPr lang="en-US" sz="2800">
                <a:solidFill>
                  <a:srgbClr val="262626"/>
                </a:solidFill>
              </a:rPr>
              <a:t>Process-centered</a:t>
            </a:r>
            <a:endParaRPr/>
          </a:p>
          <a:p>
            <a:pPr marL="742950" lvl="1" indent="-257809" algn="l" rtl="0">
              <a:spcBef>
                <a:spcPts val="1160"/>
              </a:spcBef>
              <a:spcAft>
                <a:spcPts val="0"/>
              </a:spcAft>
              <a:buSzPts val="4060"/>
              <a:buChar char="•"/>
            </a:pPr>
            <a:r>
              <a:rPr lang="en-US" sz="2800">
                <a:solidFill>
                  <a:srgbClr val="262626"/>
                </a:solidFill>
              </a:rPr>
              <a:t>Data-centered</a:t>
            </a:r>
            <a:endParaRPr/>
          </a:p>
          <a:p>
            <a:pPr marL="742950" lvl="1" indent="-257809" algn="l" rtl="0">
              <a:spcBef>
                <a:spcPts val="1160"/>
              </a:spcBef>
              <a:spcAft>
                <a:spcPts val="0"/>
              </a:spcAft>
              <a:buSzPts val="4060"/>
              <a:buChar char="•"/>
            </a:pPr>
            <a:r>
              <a:rPr lang="en-US" sz="2800">
                <a:solidFill>
                  <a:srgbClr val="262626"/>
                </a:solidFill>
              </a:rPr>
              <a:t>Object-oriented</a:t>
            </a:r>
            <a:endParaRPr/>
          </a:p>
        </p:txBody>
      </p:sp>
      <p:sp>
        <p:nvSpPr>
          <p:cNvPr id="371" name="Google Shape;371;p24"/>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72" name="Google Shape;372;p24"/>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373" name="Google Shape;373;p24"/>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946150" y="365125"/>
            <a:ext cx="7269163" cy="8540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Need for methodology</a:t>
            </a:r>
            <a:endParaRPr/>
          </a:p>
        </p:txBody>
      </p:sp>
      <p:sp>
        <p:nvSpPr>
          <p:cNvPr id="379" name="Google Shape;379;p25" descr="Rectangle: Click to edit Master text styles&#10;Second level&#10;Third level&#10;Fourth level&#10;Fifth level"/>
          <p:cNvSpPr txBox="1">
            <a:spLocks noGrp="1"/>
          </p:cNvSpPr>
          <p:nvPr>
            <p:ph type="body" idx="1"/>
          </p:nvPr>
        </p:nvSpPr>
        <p:spPr>
          <a:xfrm>
            <a:off x="946150" y="1828800"/>
            <a:ext cx="7969250" cy="4351338"/>
          </a:xfrm>
          <a:prstGeom prst="rect">
            <a:avLst/>
          </a:prstGeom>
          <a:noFill/>
          <a:ln>
            <a:noFill/>
          </a:ln>
        </p:spPr>
        <p:txBody>
          <a:bodyPr spcFirstLastPara="1" wrap="square" lIns="91425" tIns="45700" rIns="91425" bIns="45700" anchor="t" anchorCtr="0">
            <a:normAutofit/>
          </a:bodyPr>
          <a:lstStyle/>
          <a:p>
            <a:pPr marL="182880" lvl="0" indent="-294640" algn="l" rtl="0">
              <a:spcBef>
                <a:spcPts val="0"/>
              </a:spcBef>
              <a:spcAft>
                <a:spcPts val="0"/>
              </a:spcAft>
              <a:buSzPts val="4640"/>
              <a:buChar char="•"/>
            </a:pPr>
            <a:r>
              <a:rPr lang="en-US" sz="3200" i="1"/>
              <a:t>Writing code without a well-thought-out system request may work for small programs, but rarely works for large ones.</a:t>
            </a:r>
            <a:endParaRPr/>
          </a:p>
          <a:p>
            <a:pPr marL="182880" lvl="0" indent="0" algn="l" rtl="0">
              <a:spcBef>
                <a:spcPts val="1240"/>
              </a:spcBef>
              <a:spcAft>
                <a:spcPts val="0"/>
              </a:spcAft>
              <a:buSzPts val="4640"/>
              <a:buNone/>
            </a:pPr>
            <a:endParaRPr sz="3200" i="1"/>
          </a:p>
          <a:p>
            <a:pPr marL="182880" lvl="0" indent="-294640" algn="l" rtl="0">
              <a:spcBef>
                <a:spcPts val="1240"/>
              </a:spcBef>
              <a:spcAft>
                <a:spcPts val="0"/>
              </a:spcAft>
              <a:buSzPts val="4640"/>
              <a:buChar char="•"/>
            </a:pPr>
            <a:r>
              <a:rPr lang="en-US" sz="3200"/>
              <a:t>Need to have a good </a:t>
            </a:r>
            <a:r>
              <a:rPr lang="en-US" sz="3200" b="1"/>
              <a:t>design</a:t>
            </a:r>
            <a:r>
              <a:rPr lang="en-US" sz="3200"/>
              <a:t> from the requirements before moving on to implementation.</a:t>
            </a:r>
            <a:endParaRPr/>
          </a:p>
        </p:txBody>
      </p:sp>
      <p:sp>
        <p:nvSpPr>
          <p:cNvPr id="380" name="Google Shape;380;p25"/>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81" name="Google Shape;381;p25"/>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382" name="Google Shape;382;p25"/>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6"/>
          <p:cNvSpPr txBox="1">
            <a:spLocks noGrp="1"/>
          </p:cNvSpPr>
          <p:nvPr>
            <p:ph type="title"/>
          </p:nvPr>
        </p:nvSpPr>
        <p:spPr>
          <a:xfrm>
            <a:off x="457200" y="152400"/>
            <a:ext cx="7269163"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Systems development methodologies</a:t>
            </a:r>
            <a:endParaRPr/>
          </a:p>
        </p:txBody>
      </p:sp>
      <p:sp>
        <p:nvSpPr>
          <p:cNvPr id="388" name="Google Shape;388;p26"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fontScale="92500" lnSpcReduction="10000"/>
          </a:bodyPr>
          <a:lstStyle/>
          <a:p>
            <a:pPr marL="182880" lvl="0" indent="-238474" algn="l" rtl="0">
              <a:spcBef>
                <a:spcPts val="0"/>
              </a:spcBef>
              <a:spcAft>
                <a:spcPts val="0"/>
              </a:spcAft>
              <a:buSzPct val="145000"/>
              <a:buChar char="•"/>
            </a:pPr>
            <a:r>
              <a:rPr lang="en-US" sz="2800" b="1"/>
              <a:t>Structured Design</a:t>
            </a:r>
            <a:endParaRPr/>
          </a:p>
          <a:p>
            <a:pPr marL="742950" lvl="1" indent="-238474" algn="l" rtl="0">
              <a:spcBef>
                <a:spcPts val="1118"/>
              </a:spcBef>
              <a:spcAft>
                <a:spcPts val="0"/>
              </a:spcAft>
              <a:buSzPct val="145000"/>
              <a:buChar char="•"/>
            </a:pPr>
            <a:r>
              <a:rPr lang="en-US" sz="2800">
                <a:solidFill>
                  <a:srgbClr val="262626"/>
                </a:solidFill>
              </a:rPr>
              <a:t>Waterfall Development</a:t>
            </a:r>
            <a:endParaRPr/>
          </a:p>
          <a:p>
            <a:pPr marL="742950" lvl="1" indent="-238474" algn="l" rtl="0">
              <a:spcBef>
                <a:spcPts val="1118"/>
              </a:spcBef>
              <a:spcAft>
                <a:spcPts val="0"/>
              </a:spcAft>
              <a:buSzPct val="145000"/>
              <a:buChar char="•"/>
            </a:pPr>
            <a:r>
              <a:rPr lang="en-US" sz="2800">
                <a:solidFill>
                  <a:srgbClr val="262626"/>
                </a:solidFill>
              </a:rPr>
              <a:t>Parallel Development</a:t>
            </a:r>
            <a:endParaRPr/>
          </a:p>
          <a:p>
            <a:pPr marL="182880" lvl="0" indent="-238474" algn="l" rtl="0">
              <a:spcBef>
                <a:spcPts val="1118"/>
              </a:spcBef>
              <a:spcAft>
                <a:spcPts val="0"/>
              </a:spcAft>
              <a:buSzPct val="145000"/>
              <a:buChar char="•"/>
            </a:pPr>
            <a:r>
              <a:rPr lang="en-US" sz="2800" b="1"/>
              <a:t>Rapid Application Development (RAD)</a:t>
            </a:r>
            <a:endParaRPr/>
          </a:p>
          <a:p>
            <a:pPr marL="742950" lvl="1" indent="-238474" algn="l" rtl="0">
              <a:spcBef>
                <a:spcPts val="1118"/>
              </a:spcBef>
              <a:spcAft>
                <a:spcPts val="0"/>
              </a:spcAft>
              <a:buSzPct val="145000"/>
              <a:buChar char="•"/>
            </a:pPr>
            <a:r>
              <a:rPr lang="en-US" sz="2800">
                <a:solidFill>
                  <a:srgbClr val="262626"/>
                </a:solidFill>
              </a:rPr>
              <a:t>Phased Development</a:t>
            </a:r>
            <a:endParaRPr/>
          </a:p>
          <a:p>
            <a:pPr marL="742950" lvl="1" indent="-238474" algn="l" rtl="0">
              <a:spcBef>
                <a:spcPts val="1118"/>
              </a:spcBef>
              <a:spcAft>
                <a:spcPts val="0"/>
              </a:spcAft>
              <a:buSzPct val="145000"/>
              <a:buChar char="•"/>
            </a:pPr>
            <a:r>
              <a:rPr lang="en-US" sz="2800">
                <a:solidFill>
                  <a:srgbClr val="262626"/>
                </a:solidFill>
              </a:rPr>
              <a:t>Prototyping</a:t>
            </a:r>
            <a:endParaRPr/>
          </a:p>
          <a:p>
            <a:pPr marL="182880" lvl="0" indent="-238474" algn="l" rtl="0">
              <a:spcBef>
                <a:spcPts val="1118"/>
              </a:spcBef>
              <a:spcAft>
                <a:spcPts val="0"/>
              </a:spcAft>
              <a:buSzPct val="145000"/>
              <a:buChar char="•"/>
            </a:pPr>
            <a:r>
              <a:rPr lang="en-US" sz="2800" b="1"/>
              <a:t>Agile Development</a:t>
            </a:r>
            <a:endParaRPr/>
          </a:p>
          <a:p>
            <a:pPr marL="742950" lvl="1" indent="-238474" algn="l" rtl="0">
              <a:spcBef>
                <a:spcPts val="1118"/>
              </a:spcBef>
              <a:spcAft>
                <a:spcPts val="0"/>
              </a:spcAft>
              <a:buSzPct val="145000"/>
              <a:buChar char="•"/>
            </a:pPr>
            <a:r>
              <a:rPr lang="en-US" sz="2800">
                <a:solidFill>
                  <a:srgbClr val="262626"/>
                </a:solidFill>
              </a:rPr>
              <a:t>Extreme Programming</a:t>
            </a:r>
            <a:endParaRPr/>
          </a:p>
          <a:p>
            <a:pPr marL="285750" lvl="0" indent="-272542" algn="l" rtl="0">
              <a:spcBef>
                <a:spcPts val="1192"/>
              </a:spcBef>
              <a:spcAft>
                <a:spcPts val="0"/>
              </a:spcAft>
              <a:buSzPct val="145000"/>
              <a:buChar char="•"/>
            </a:pPr>
            <a:r>
              <a:rPr lang="en-US" sz="3200" b="1">
                <a:solidFill>
                  <a:srgbClr val="262626"/>
                </a:solidFill>
              </a:rPr>
              <a:t>Devops</a:t>
            </a:r>
            <a:endParaRPr sz="3200" b="1">
              <a:solidFill>
                <a:srgbClr val="262626"/>
              </a:solidFill>
            </a:endParaRPr>
          </a:p>
          <a:p>
            <a:pPr marL="182880" lvl="0" indent="0" algn="l" rtl="0">
              <a:spcBef>
                <a:spcPts val="1118"/>
              </a:spcBef>
              <a:spcAft>
                <a:spcPts val="0"/>
              </a:spcAft>
              <a:buSzPct val="145000"/>
              <a:buNone/>
            </a:pPr>
            <a:endParaRPr sz="2800"/>
          </a:p>
          <a:p>
            <a:pPr marL="182880" lvl="0" indent="0" algn="l" rtl="0">
              <a:spcBef>
                <a:spcPts val="1118"/>
              </a:spcBef>
              <a:spcAft>
                <a:spcPts val="0"/>
              </a:spcAft>
              <a:buSzPct val="145000"/>
              <a:buNone/>
            </a:pPr>
            <a:endParaRPr sz="2800"/>
          </a:p>
        </p:txBody>
      </p:sp>
      <p:sp>
        <p:nvSpPr>
          <p:cNvPr id="389" name="Google Shape;389;p26"/>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390" name="Google Shape;390;p26"/>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391" name="Google Shape;391;p26"/>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92" name="Google Shape;392;p26"/>
          <p:cNvSpPr/>
          <p:nvPr/>
        </p:nvSpPr>
        <p:spPr>
          <a:xfrm>
            <a:off x="7599538" y="5791200"/>
            <a:ext cx="154606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rbel"/>
                <a:ea typeface="Corbel"/>
                <a:cs typeface="Corbel"/>
                <a:sym typeface="Corbel"/>
              </a:rPr>
              <a:t>End of Segment 2</a:t>
            </a:r>
            <a:endParaRPr sz="1400">
              <a:solidFill>
                <a:schemeClr val="dk1"/>
              </a:solidFill>
              <a:latin typeface="Corbel"/>
              <a:ea typeface="Corbel"/>
              <a:cs typeface="Corbel"/>
              <a:sym typeface="Corbe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7"/>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5400"/>
              <a:buFont typeface="Corbel"/>
              <a:buNone/>
            </a:pPr>
            <a:r>
              <a:rPr lang="en-US"/>
              <a:t>Segment 3</a:t>
            </a:r>
            <a:br>
              <a:rPr lang="en-US"/>
            </a:br>
            <a:r>
              <a:rPr lang="en-US"/>
              <a:t>DevOps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8"/>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Current SDLC methodology</a:t>
            </a:r>
            <a:endParaRPr/>
          </a:p>
        </p:txBody>
      </p:sp>
      <p:sp>
        <p:nvSpPr>
          <p:cNvPr id="404" name="Google Shape;404;p28"/>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480"/>
              <a:buChar char="•"/>
            </a:pPr>
            <a:r>
              <a:rPr lang="en-US" u="sng">
                <a:solidFill>
                  <a:schemeClr val="hlink"/>
                </a:solidFill>
                <a:hlinkClick r:id="rId3"/>
              </a:rPr>
              <a:t>Waterfall</a:t>
            </a:r>
            <a:endParaRPr/>
          </a:p>
          <a:p>
            <a:pPr marL="285750" lvl="0" indent="-285750" algn="l" rtl="0">
              <a:spcBef>
                <a:spcPts val="1080"/>
              </a:spcBef>
              <a:spcAft>
                <a:spcPts val="0"/>
              </a:spcAft>
              <a:buSzPts val="3480"/>
              <a:buChar char="•"/>
            </a:pPr>
            <a:r>
              <a:rPr lang="en-US" u="sng">
                <a:solidFill>
                  <a:schemeClr val="hlink"/>
                </a:solidFill>
                <a:hlinkClick r:id="rId4"/>
              </a:rPr>
              <a:t>prototyping</a:t>
            </a:r>
            <a:endParaRPr/>
          </a:p>
          <a:p>
            <a:pPr marL="285750" lvl="0" indent="-285750" algn="l" rtl="0">
              <a:spcBef>
                <a:spcPts val="1080"/>
              </a:spcBef>
              <a:spcAft>
                <a:spcPts val="0"/>
              </a:spcAft>
              <a:buSzPts val="3480"/>
              <a:buChar char="•"/>
            </a:pPr>
            <a:r>
              <a:rPr lang="en-US" u="sng">
                <a:solidFill>
                  <a:schemeClr val="hlink"/>
                </a:solidFill>
                <a:hlinkClick r:id="rId5"/>
              </a:rPr>
              <a:t>Agile</a:t>
            </a:r>
            <a:endParaRPr/>
          </a:p>
          <a:p>
            <a:pPr marL="285750" lvl="0" indent="-285750" algn="l" rtl="0">
              <a:spcBef>
                <a:spcPts val="1080"/>
              </a:spcBef>
              <a:spcAft>
                <a:spcPts val="0"/>
              </a:spcAft>
              <a:buSzPts val="3480"/>
              <a:buChar char="•"/>
            </a:pPr>
            <a:r>
              <a:rPr lang="en-US"/>
              <a:t>DevOps</a:t>
            </a:r>
            <a:endParaRPr/>
          </a:p>
        </p:txBody>
      </p:sp>
      <p:pic>
        <p:nvPicPr>
          <p:cNvPr id="405" name="Google Shape;405;p28"/>
          <p:cNvPicPr preferRelativeResize="0"/>
          <p:nvPr/>
        </p:nvPicPr>
        <p:blipFill rotWithShape="1">
          <a:blip r:embed="rId6">
            <a:alphaModFix/>
          </a:blip>
          <a:srcRect/>
          <a:stretch/>
        </p:blipFill>
        <p:spPr>
          <a:xfrm>
            <a:off x="3981810" y="2031376"/>
            <a:ext cx="5162191" cy="3969374"/>
          </a:xfrm>
          <a:prstGeom prst="rect">
            <a:avLst/>
          </a:prstGeom>
          <a:noFill/>
          <a:ln>
            <a:noFill/>
          </a:ln>
        </p:spPr>
      </p:pic>
      <p:pic>
        <p:nvPicPr>
          <p:cNvPr id="406" name="Google Shape;406;p28"/>
          <p:cNvPicPr preferRelativeResize="0"/>
          <p:nvPr/>
        </p:nvPicPr>
        <p:blipFill rotWithShape="1">
          <a:blip r:embed="rId7">
            <a:alphaModFix/>
          </a:blip>
          <a:srcRect/>
          <a:stretch/>
        </p:blipFill>
        <p:spPr>
          <a:xfrm>
            <a:off x="3981809" y="2029834"/>
            <a:ext cx="5162191" cy="3970916"/>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784"/>
              </a:srgbClr>
            </a:outerShdw>
          </a:effectLst>
        </p:spPr>
      </p:pic>
      <p:pic>
        <p:nvPicPr>
          <p:cNvPr id="407" name="Google Shape;407;p28"/>
          <p:cNvPicPr preferRelativeResize="0"/>
          <p:nvPr/>
        </p:nvPicPr>
        <p:blipFill rotWithShape="1">
          <a:blip r:embed="rId8">
            <a:alphaModFix/>
          </a:blip>
          <a:srcRect/>
          <a:stretch/>
        </p:blipFill>
        <p:spPr>
          <a:xfrm>
            <a:off x="2528376" y="2057401"/>
            <a:ext cx="6615624" cy="3969374"/>
          </a:xfrm>
          <a:prstGeom prst="rect">
            <a:avLst/>
          </a:prstGeom>
          <a:noFill/>
          <a:ln>
            <a:noFill/>
          </a:ln>
        </p:spPr>
      </p:pic>
      <p:pic>
        <p:nvPicPr>
          <p:cNvPr id="408" name="Google Shape;408;p28"/>
          <p:cNvPicPr preferRelativeResize="0"/>
          <p:nvPr/>
        </p:nvPicPr>
        <p:blipFill rotWithShape="1">
          <a:blip r:embed="rId9">
            <a:alphaModFix/>
          </a:blip>
          <a:srcRect/>
          <a:stretch/>
        </p:blipFill>
        <p:spPr>
          <a:xfrm>
            <a:off x="2476276" y="2083424"/>
            <a:ext cx="6667724" cy="3275882"/>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4">
                                            <p:txEl>
                                              <p:pRg st="0" end="0"/>
                                            </p:txEl>
                                          </p:spTgt>
                                        </p:tgtEl>
                                        <p:attrNameLst>
                                          <p:attrName>style.visibility</p:attrName>
                                        </p:attrNameLst>
                                      </p:cBhvr>
                                      <p:to>
                                        <p:strVal val="visible"/>
                                      </p:to>
                                    </p:set>
                                    <p:animEffect transition="in" filter="fade">
                                      <p:cBhvr>
                                        <p:cTn id="7" dur="1000"/>
                                        <p:tgtEl>
                                          <p:spTgt spid="4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4">
                                            <p:txEl>
                                              <p:pRg st="1" end="1"/>
                                            </p:txEl>
                                          </p:spTgt>
                                        </p:tgtEl>
                                        <p:attrNameLst>
                                          <p:attrName>style.visibility</p:attrName>
                                        </p:attrNameLst>
                                      </p:cBhvr>
                                      <p:to>
                                        <p:strVal val="visible"/>
                                      </p:to>
                                    </p:set>
                                    <p:animEffect transition="in" filter="fade">
                                      <p:cBhvr>
                                        <p:cTn id="12" dur="1000"/>
                                        <p:tgtEl>
                                          <p:spTgt spid="4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4">
                                            <p:txEl>
                                              <p:pRg st="2" end="2"/>
                                            </p:txEl>
                                          </p:spTgt>
                                        </p:tgtEl>
                                        <p:attrNameLst>
                                          <p:attrName>style.visibility</p:attrName>
                                        </p:attrNameLst>
                                      </p:cBhvr>
                                      <p:to>
                                        <p:strVal val="visible"/>
                                      </p:to>
                                    </p:set>
                                    <p:animEffect transition="in" filter="fade">
                                      <p:cBhvr>
                                        <p:cTn id="17" dur="1000"/>
                                        <p:tgtEl>
                                          <p:spTgt spid="4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4">
                                            <p:txEl>
                                              <p:pRg st="3" end="3"/>
                                            </p:txEl>
                                          </p:spTgt>
                                        </p:tgtEl>
                                        <p:attrNameLst>
                                          <p:attrName>style.visibility</p:attrName>
                                        </p:attrNameLst>
                                      </p:cBhvr>
                                      <p:to>
                                        <p:strVal val="visible"/>
                                      </p:to>
                                    </p:set>
                                    <p:animEffect transition="in" filter="fade">
                                      <p:cBhvr>
                                        <p:cTn id="22" dur="1000"/>
                                        <p:tgtEl>
                                          <p:spTgt spid="40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5"/>
                                        </p:tgtEl>
                                        <p:attrNameLst>
                                          <p:attrName>style.visibility</p:attrName>
                                        </p:attrNameLst>
                                      </p:cBhvr>
                                      <p:to>
                                        <p:strVal val="visible"/>
                                      </p:to>
                                    </p:set>
                                    <p:animEffect transition="in" filter="fade">
                                      <p:cBhvr>
                                        <p:cTn id="25" dur="1000"/>
                                        <p:tgtEl>
                                          <p:spTgt spid="40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6"/>
                                        </p:tgtEl>
                                        <p:attrNameLst>
                                          <p:attrName>style.visibility</p:attrName>
                                        </p:attrNameLst>
                                      </p:cBhvr>
                                      <p:to>
                                        <p:strVal val="visible"/>
                                      </p:to>
                                    </p:set>
                                    <p:anim calcmode="lin" valueType="num">
                                      <p:cBhvr additive="base">
                                        <p:cTn id="30" dur="500"/>
                                        <p:tgtEl>
                                          <p:spTgt spid="40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07"/>
                                        </p:tgtEl>
                                        <p:attrNameLst>
                                          <p:attrName>style.visibility</p:attrName>
                                        </p:attrNameLst>
                                      </p:cBhvr>
                                      <p:to>
                                        <p:strVal val="visible"/>
                                      </p:to>
                                    </p:set>
                                    <p:animEffect transition="in" filter="fade">
                                      <p:cBhvr>
                                        <p:cTn id="35" dur="500"/>
                                        <p:tgtEl>
                                          <p:spTgt spid="40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08"/>
                                        </p:tgtEl>
                                        <p:attrNameLst>
                                          <p:attrName>style.visibility</p:attrName>
                                        </p:attrNameLst>
                                      </p:cBhvr>
                                      <p:to>
                                        <p:strVal val="visible"/>
                                      </p:to>
                                    </p:set>
                                    <p:animEffect transition="in" filter="fade">
                                      <p:cBhvr>
                                        <p:cTn id="40" dur="1822"/>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9"/>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What is DevOps?</a:t>
            </a:r>
            <a:endParaRPr/>
          </a:p>
        </p:txBody>
      </p:sp>
      <p:pic>
        <p:nvPicPr>
          <p:cNvPr id="415" name="Google Shape;415;p29"/>
          <p:cNvPicPr preferRelativeResize="0"/>
          <p:nvPr/>
        </p:nvPicPr>
        <p:blipFill rotWithShape="1">
          <a:blip r:embed="rId3">
            <a:alphaModFix/>
          </a:blip>
          <a:srcRect/>
          <a:stretch/>
        </p:blipFill>
        <p:spPr>
          <a:xfrm>
            <a:off x="884252" y="2057401"/>
            <a:ext cx="1737093" cy="1737093"/>
          </a:xfrm>
          <a:prstGeom prst="rect">
            <a:avLst/>
          </a:prstGeom>
          <a:noFill/>
          <a:ln>
            <a:noFill/>
          </a:ln>
        </p:spPr>
      </p:pic>
      <p:pic>
        <p:nvPicPr>
          <p:cNvPr id="416" name="Google Shape;416;p29"/>
          <p:cNvPicPr preferRelativeResize="0"/>
          <p:nvPr/>
        </p:nvPicPr>
        <p:blipFill rotWithShape="1">
          <a:blip r:embed="rId4">
            <a:alphaModFix/>
          </a:blip>
          <a:srcRect/>
          <a:stretch/>
        </p:blipFill>
        <p:spPr>
          <a:xfrm>
            <a:off x="484595" y="4134735"/>
            <a:ext cx="2704754" cy="1523114"/>
          </a:xfrm>
          <a:prstGeom prst="rect">
            <a:avLst/>
          </a:prstGeom>
          <a:noFill/>
          <a:ln>
            <a:noFill/>
          </a:ln>
        </p:spPr>
      </p:pic>
      <p:pic>
        <p:nvPicPr>
          <p:cNvPr id="417" name="Google Shape;417;p29"/>
          <p:cNvPicPr preferRelativeResize="0"/>
          <p:nvPr/>
        </p:nvPicPr>
        <p:blipFill rotWithShape="1">
          <a:blip r:embed="rId5">
            <a:alphaModFix/>
          </a:blip>
          <a:srcRect/>
          <a:stretch/>
        </p:blipFill>
        <p:spPr>
          <a:xfrm>
            <a:off x="4980972" y="2091088"/>
            <a:ext cx="4163029" cy="3566761"/>
          </a:xfrm>
          <a:prstGeom prst="rect">
            <a:avLst/>
          </a:prstGeom>
          <a:noFill/>
          <a:ln>
            <a:noFill/>
          </a:ln>
        </p:spPr>
      </p:pic>
      <p:sp>
        <p:nvSpPr>
          <p:cNvPr id="418" name="Google Shape;418;p29"/>
          <p:cNvSpPr/>
          <p:nvPr/>
        </p:nvSpPr>
        <p:spPr>
          <a:xfrm>
            <a:off x="2335708" y="2320888"/>
            <a:ext cx="1424381" cy="1095818"/>
          </a:xfrm>
          <a:prstGeom prst="mathMultiply">
            <a:avLst>
              <a:gd name="adj1" fmla="val 23520"/>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rbel"/>
              <a:ea typeface="Corbel"/>
              <a:cs typeface="Corbel"/>
              <a:sym typeface="Corbel"/>
            </a:endParaRPr>
          </a:p>
        </p:txBody>
      </p:sp>
      <p:sp>
        <p:nvSpPr>
          <p:cNvPr id="419" name="Google Shape;419;p29"/>
          <p:cNvSpPr/>
          <p:nvPr/>
        </p:nvSpPr>
        <p:spPr>
          <a:xfrm>
            <a:off x="3005262" y="4373137"/>
            <a:ext cx="1424381" cy="1095818"/>
          </a:xfrm>
          <a:prstGeom prst="mathMultiply">
            <a:avLst>
              <a:gd name="adj1" fmla="val 23520"/>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rbel"/>
              <a:ea typeface="Corbel"/>
              <a:cs typeface="Corbel"/>
              <a:sym typeface="Corbel"/>
            </a:endParaRPr>
          </a:p>
        </p:txBody>
      </p:sp>
      <p:pic>
        <p:nvPicPr>
          <p:cNvPr id="420" name="Google Shape;420;p29"/>
          <p:cNvPicPr preferRelativeResize="0"/>
          <p:nvPr/>
        </p:nvPicPr>
        <p:blipFill rotWithShape="1">
          <a:blip r:embed="rId6">
            <a:alphaModFix/>
          </a:blip>
          <a:srcRect/>
          <a:stretch/>
        </p:blipFill>
        <p:spPr>
          <a:xfrm>
            <a:off x="6475992" y="4896291"/>
            <a:ext cx="1067809" cy="10488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5"/>
                                        </p:tgtEl>
                                        <p:attrNameLst>
                                          <p:attrName>style.visibility</p:attrName>
                                        </p:attrNameLst>
                                      </p:cBhvr>
                                      <p:to>
                                        <p:strVal val="visible"/>
                                      </p:to>
                                    </p:set>
                                    <p:anim calcmode="lin" valueType="num">
                                      <p:cBhvr additive="base">
                                        <p:cTn id="7" dur="500"/>
                                        <p:tgtEl>
                                          <p:spTgt spid="41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8"/>
                                        </p:tgtEl>
                                        <p:attrNameLst>
                                          <p:attrName>style.visibility</p:attrName>
                                        </p:attrNameLst>
                                      </p:cBhvr>
                                      <p:to>
                                        <p:strVal val="visible"/>
                                      </p:to>
                                    </p:set>
                                    <p:anim calcmode="lin" valueType="num">
                                      <p:cBhvr additive="base">
                                        <p:cTn id="12" dur="500"/>
                                        <p:tgtEl>
                                          <p:spTgt spid="41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6"/>
                                        </p:tgtEl>
                                        <p:attrNameLst>
                                          <p:attrName>style.visibility</p:attrName>
                                        </p:attrNameLst>
                                      </p:cBhvr>
                                      <p:to>
                                        <p:strVal val="visible"/>
                                      </p:to>
                                    </p:set>
                                    <p:animEffect transition="in" filter="fade">
                                      <p:cBhvr>
                                        <p:cTn id="17" dur="1000"/>
                                        <p:tgtEl>
                                          <p:spTgt spid="4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9"/>
                                        </p:tgtEl>
                                        <p:attrNameLst>
                                          <p:attrName>style.visibility</p:attrName>
                                        </p:attrNameLst>
                                      </p:cBhvr>
                                      <p:to>
                                        <p:strVal val="visible"/>
                                      </p:to>
                                    </p:set>
                                    <p:animEffect transition="in" filter="fade">
                                      <p:cBhvr>
                                        <p:cTn id="22" dur="1000"/>
                                        <p:tgtEl>
                                          <p:spTgt spid="4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7"/>
                                        </p:tgtEl>
                                        <p:attrNameLst>
                                          <p:attrName>style.visibility</p:attrName>
                                        </p:attrNameLst>
                                      </p:cBhvr>
                                      <p:to>
                                        <p:strVal val="visible"/>
                                      </p:to>
                                    </p:set>
                                    <p:animEffect transition="in" filter="fade">
                                      <p:cBhvr>
                                        <p:cTn id="27" dur="5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Resources</a:t>
            </a:r>
            <a:endParaRPr/>
          </a:p>
        </p:txBody>
      </p:sp>
      <p:sp>
        <p:nvSpPr>
          <p:cNvPr id="169" name="Google Shape;169;p3"/>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480"/>
              <a:buChar char="•"/>
            </a:pPr>
            <a:r>
              <a:rPr lang="en-US"/>
              <a:t>Text book: </a:t>
            </a:r>
            <a:r>
              <a:rPr lang="en-US" b="1"/>
              <a:t>System analysis and design </a:t>
            </a:r>
            <a:r>
              <a:rPr lang="en-US"/>
              <a:t>5</a:t>
            </a:r>
            <a:r>
              <a:rPr lang="en-US" baseline="30000"/>
              <a:t>th</a:t>
            </a:r>
            <a:r>
              <a:rPr lang="en-US"/>
              <a:t> edition, Dennis, Wixom, Roth.</a:t>
            </a:r>
            <a:endParaRPr/>
          </a:p>
          <a:p>
            <a:pPr marL="285750" lvl="0" indent="-285750" algn="l" rtl="0">
              <a:spcBef>
                <a:spcPts val="1080"/>
              </a:spcBef>
              <a:spcAft>
                <a:spcPts val="0"/>
              </a:spcAft>
              <a:buSzPts val="3480"/>
              <a:buChar char="•"/>
            </a:pPr>
            <a:r>
              <a:rPr lang="en-US"/>
              <a:t>Presentation slides</a:t>
            </a:r>
            <a:endParaRPr/>
          </a:p>
          <a:p>
            <a:pPr marL="285750" lvl="0" indent="-285750" algn="l" rtl="0">
              <a:spcBef>
                <a:spcPts val="1080"/>
              </a:spcBef>
              <a:spcAft>
                <a:spcPts val="0"/>
              </a:spcAft>
              <a:buSzPts val="3480"/>
              <a:buChar char="•"/>
            </a:pPr>
            <a:r>
              <a:rPr lang="en-US"/>
              <a:t>Other resources will be shared between the lecture.</a:t>
            </a:r>
            <a:endParaRPr/>
          </a:p>
        </p:txBody>
      </p:sp>
      <p:sp>
        <p:nvSpPr>
          <p:cNvPr id="170" name="Google Shape;170;p3"/>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171" name="Google Shape;171;p3"/>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172" name="Google Shape;172;p3"/>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0"/>
          <p:cNvSpPr txBox="1">
            <a:spLocks noGrp="1"/>
          </p:cNvSpPr>
          <p:nvPr>
            <p:ph type="title"/>
          </p:nvPr>
        </p:nvSpPr>
        <p:spPr>
          <a:xfrm>
            <a:off x="803563" y="1100400"/>
            <a:ext cx="7239002" cy="857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Why DevOps?</a:t>
            </a:r>
            <a:endParaRPr/>
          </a:p>
        </p:txBody>
      </p:sp>
      <p:sp>
        <p:nvSpPr>
          <p:cNvPr id="427" name="Google Shape;427;p30"/>
          <p:cNvSpPr txBox="1">
            <a:spLocks noGrp="1"/>
          </p:cNvSpPr>
          <p:nvPr>
            <p:ph type="body" idx="1"/>
          </p:nvPr>
        </p:nvSpPr>
        <p:spPr>
          <a:xfrm>
            <a:off x="1007072" y="2496936"/>
            <a:ext cx="7857067" cy="2712028"/>
          </a:xfrm>
          <a:prstGeom prst="rect">
            <a:avLst/>
          </a:prstGeom>
          <a:noFill/>
          <a:ln>
            <a:noFill/>
          </a:ln>
        </p:spPr>
        <p:txBody>
          <a:bodyPr spcFirstLastPara="1" wrap="square" lIns="91425" tIns="45700" rIns="91425" bIns="45700" anchor="t" anchorCtr="0">
            <a:normAutofit lnSpcReduction="10000"/>
          </a:bodyPr>
          <a:lstStyle/>
          <a:p>
            <a:pPr marL="285750" lvl="0" indent="-285750" algn="just" rtl="0">
              <a:spcBef>
                <a:spcPts val="0"/>
              </a:spcBef>
              <a:spcAft>
                <a:spcPts val="0"/>
              </a:spcAft>
              <a:buSzPts val="3480"/>
              <a:buChar char="•"/>
            </a:pPr>
            <a:r>
              <a:rPr lang="en-US"/>
              <a:t>Before DevOps, operation and development teams were working in an isolated environment.</a:t>
            </a:r>
            <a:endParaRPr/>
          </a:p>
          <a:p>
            <a:pPr marL="285750" lvl="0" indent="-285750" algn="just" rtl="0">
              <a:spcBef>
                <a:spcPts val="1080"/>
              </a:spcBef>
              <a:spcAft>
                <a:spcPts val="0"/>
              </a:spcAft>
              <a:buSzPts val="3480"/>
              <a:buChar char="•"/>
            </a:pPr>
            <a:r>
              <a:rPr lang="en-US"/>
              <a:t>Testing and Deployment activities mostly were performed in an isolated manner after design-build step, and they took more time than actual project completion time.</a:t>
            </a:r>
            <a:endParaRPr/>
          </a:p>
          <a:p>
            <a:pPr marL="285750" lvl="0" indent="-285750" algn="just" rtl="0">
              <a:spcBef>
                <a:spcPts val="1080"/>
              </a:spcBef>
              <a:spcAft>
                <a:spcPts val="0"/>
              </a:spcAft>
              <a:buSzPts val="3480"/>
              <a:buChar char="•"/>
            </a:pPr>
            <a:r>
              <a:rPr lang="en-US"/>
              <a:t>Team members usually spend a large amount of time in deploying, testing, designing, and building the projects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1"/>
          <p:cNvSpPr txBox="1">
            <a:spLocks noGrp="1"/>
          </p:cNvSpPr>
          <p:nvPr>
            <p:ph type="title"/>
          </p:nvPr>
        </p:nvSpPr>
        <p:spPr>
          <a:xfrm>
            <a:off x="860368" y="1025584"/>
            <a:ext cx="7020099" cy="857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Why DevOps?</a:t>
            </a:r>
            <a:endParaRPr/>
          </a:p>
        </p:txBody>
      </p:sp>
      <p:sp>
        <p:nvSpPr>
          <p:cNvPr id="433" name="Google Shape;433;p31"/>
          <p:cNvSpPr txBox="1">
            <a:spLocks noGrp="1"/>
          </p:cNvSpPr>
          <p:nvPr>
            <p:ph type="body" idx="1"/>
          </p:nvPr>
        </p:nvSpPr>
        <p:spPr>
          <a:xfrm>
            <a:off x="982134" y="2316134"/>
            <a:ext cx="7857067" cy="3341716"/>
          </a:xfrm>
          <a:prstGeom prst="rect">
            <a:avLst/>
          </a:prstGeom>
          <a:noFill/>
          <a:ln>
            <a:noFill/>
          </a:ln>
        </p:spPr>
        <p:txBody>
          <a:bodyPr spcFirstLastPara="1" wrap="square" lIns="91425" tIns="45700" rIns="91425" bIns="45700" anchor="t" anchorCtr="0">
            <a:normAutofit fontScale="92500" lnSpcReduction="20000"/>
          </a:bodyPr>
          <a:lstStyle/>
          <a:p>
            <a:pPr marL="285750" lvl="0" indent="-285796" algn="just" rtl="0">
              <a:spcBef>
                <a:spcPts val="0"/>
              </a:spcBef>
              <a:spcAft>
                <a:spcPts val="0"/>
              </a:spcAft>
              <a:buSzPct val="145000"/>
              <a:buChar char="•"/>
            </a:pPr>
            <a:r>
              <a:rPr lang="en-US" sz="2700"/>
              <a:t>Human production errors were deployed during manual code conduction.</a:t>
            </a:r>
            <a:endParaRPr/>
          </a:p>
          <a:p>
            <a:pPr marL="285750" lvl="0" indent="-285796" algn="just" rtl="0">
              <a:spcBef>
                <a:spcPts val="1099"/>
              </a:spcBef>
              <a:spcAft>
                <a:spcPts val="0"/>
              </a:spcAft>
              <a:buSzPct val="145000"/>
              <a:buChar char="•"/>
            </a:pPr>
            <a:r>
              <a:rPr lang="en-US" sz="2700"/>
              <a:t>Operations and coding teams generally had different timelines and did not have proper synchronization that results in further delay.</a:t>
            </a:r>
            <a:endParaRPr/>
          </a:p>
          <a:p>
            <a:pPr marL="285750" lvl="0" indent="-285796" algn="just" rtl="0">
              <a:spcBef>
                <a:spcPts val="1099"/>
              </a:spcBef>
              <a:spcAft>
                <a:spcPts val="0"/>
              </a:spcAft>
              <a:buSzPct val="145000"/>
              <a:buChar char="•"/>
            </a:pPr>
            <a:r>
              <a:rPr lang="en-US" sz="2700"/>
              <a:t>To avoid the hassles mentioned above and non-collaborative performance measures, there was an urgent need for robust IT technology like DevOps to satisfy business owners and stakeholders.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2"/>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r>
              <a:rPr lang="en-US" b="1"/>
              <a:t>Current relation among Development and Operation team</a:t>
            </a:r>
            <a:endParaRPr/>
          </a:p>
        </p:txBody>
      </p:sp>
      <p:sp>
        <p:nvSpPr>
          <p:cNvPr id="440" name="Google Shape;440;p32"/>
          <p:cNvSpPr txBox="1">
            <a:spLocks noGrp="1"/>
          </p:cNvSpPr>
          <p:nvPr>
            <p:ph type="body" idx="1"/>
          </p:nvPr>
        </p:nvSpPr>
        <p:spPr>
          <a:xfrm>
            <a:off x="982134" y="2228851"/>
            <a:ext cx="7857067" cy="3428999"/>
          </a:xfrm>
          <a:prstGeom prst="rect">
            <a:avLst/>
          </a:prstGeom>
          <a:noFill/>
          <a:ln>
            <a:noFill/>
          </a:ln>
        </p:spPr>
        <p:txBody>
          <a:bodyPr spcFirstLastPara="1" wrap="square" lIns="91425" tIns="45700" rIns="91425" bIns="45700" anchor="t" anchorCtr="0">
            <a:normAutofit fontScale="92500"/>
          </a:bodyPr>
          <a:lstStyle/>
          <a:p>
            <a:pPr marL="285750" lvl="0" indent="-285750" algn="just" rtl="0">
              <a:spcBef>
                <a:spcPts val="0"/>
              </a:spcBef>
              <a:spcAft>
                <a:spcPts val="0"/>
              </a:spcAft>
              <a:buSzPct val="145000"/>
              <a:buChar char="•"/>
            </a:pPr>
            <a:r>
              <a:rPr lang="en-US"/>
              <a:t>The development team worked on the software, developing it and making sure that the code worked perfectly.</a:t>
            </a:r>
            <a:endParaRPr/>
          </a:p>
          <a:p>
            <a:pPr marL="285750" lvl="0" indent="-285750" algn="just" rtl="0">
              <a:spcBef>
                <a:spcPts val="1044"/>
              </a:spcBef>
              <a:spcAft>
                <a:spcPts val="0"/>
              </a:spcAft>
              <a:buSzPct val="145000"/>
              <a:buChar char="•"/>
            </a:pPr>
            <a:r>
              <a:rPr lang="en-US"/>
              <a:t>After hours of hardwork and a lot of trial and error, the team releases a code which has to be executed by the Operations team which is responsible for the release and operation of the code.</a:t>
            </a:r>
            <a:endParaRPr/>
          </a:p>
          <a:p>
            <a:pPr marL="285750" lvl="0" indent="-285750" algn="just" rtl="0">
              <a:spcBef>
                <a:spcPts val="1044"/>
              </a:spcBef>
              <a:spcAft>
                <a:spcPts val="0"/>
              </a:spcAft>
              <a:buSzPct val="145000"/>
              <a:buChar char="•"/>
            </a:pPr>
            <a:r>
              <a:rPr lang="en-US"/>
              <a:t>The operations team will be checking the application and its performance and reporting back any bugs, if present.</a:t>
            </a:r>
            <a:endParaRPr/>
          </a:p>
          <a:p>
            <a:pPr marL="285750" lvl="0" indent="-81343" algn="just" rtl="0">
              <a:spcBef>
                <a:spcPts val="1044"/>
              </a:spcBef>
              <a:spcAft>
                <a:spcPts val="0"/>
              </a:spcAft>
              <a:buSzPct val="145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3"/>
          <p:cNvSpPr txBox="1">
            <a:spLocks noGrp="1"/>
          </p:cNvSpPr>
          <p:nvPr>
            <p:ph type="title"/>
          </p:nvPr>
        </p:nvSpPr>
        <p:spPr>
          <a:xfrm>
            <a:off x="1291166" y="457202"/>
            <a:ext cx="6561667" cy="857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What DevOps can do?</a:t>
            </a:r>
            <a:endParaRPr/>
          </a:p>
        </p:txBody>
      </p:sp>
      <p:sp>
        <p:nvSpPr>
          <p:cNvPr id="447" name="Google Shape;447;p33"/>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285750" lvl="0" indent="-285750" algn="just" rtl="0">
              <a:spcBef>
                <a:spcPts val="0"/>
              </a:spcBef>
              <a:spcAft>
                <a:spcPts val="0"/>
              </a:spcAft>
              <a:buSzPts val="3480"/>
              <a:buChar char="•"/>
            </a:pPr>
            <a:r>
              <a:rPr lang="en-US"/>
              <a:t>To bridge this gap, Development(‘Dev’) team and Operations (‘Ops’) team collaborated giving rise to DevOps.</a:t>
            </a:r>
            <a:endParaRPr/>
          </a:p>
          <a:p>
            <a:pPr marL="285750" lvl="0" indent="-285750" algn="just" rtl="0">
              <a:spcBef>
                <a:spcPts val="1080"/>
              </a:spcBef>
              <a:spcAft>
                <a:spcPts val="0"/>
              </a:spcAft>
              <a:buSzPts val="3480"/>
              <a:buChar char="•"/>
            </a:pPr>
            <a:r>
              <a:rPr lang="en-US"/>
              <a:t>The Development team encapsulated their code in a</a:t>
            </a:r>
            <a:r>
              <a:rPr lang="en-US" b="1"/>
              <a:t> container</a:t>
            </a:r>
            <a:r>
              <a:rPr lang="en-US"/>
              <a:t> which is a lightweight software environment.</a:t>
            </a:r>
            <a:endParaRPr/>
          </a:p>
          <a:p>
            <a:pPr marL="285750" lvl="0" indent="-285750" algn="just" rtl="0">
              <a:spcBef>
                <a:spcPts val="1080"/>
              </a:spcBef>
              <a:spcAft>
                <a:spcPts val="0"/>
              </a:spcAft>
              <a:buSzPts val="3480"/>
              <a:buChar char="•"/>
            </a:pPr>
            <a:r>
              <a:rPr lang="en-US"/>
              <a:t>When the developers were done with their work, they would simply pass on this container along with the code to the operations team. The Ops will run this container, along with the code, and it worked as expected!</a:t>
            </a:r>
            <a:endParaRPr/>
          </a:p>
        </p:txBody>
      </p:sp>
      <p:sp>
        <p:nvSpPr>
          <p:cNvPr id="448" name="Google Shape;448;p33"/>
          <p:cNvSpPr/>
          <p:nvPr/>
        </p:nvSpPr>
        <p:spPr>
          <a:xfrm>
            <a:off x="7599538" y="5791200"/>
            <a:ext cx="154606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rbel"/>
                <a:ea typeface="Corbel"/>
                <a:cs typeface="Corbel"/>
                <a:sym typeface="Corbel"/>
              </a:rPr>
              <a:t>End of Segment 3</a:t>
            </a:r>
            <a:endParaRPr sz="1400">
              <a:solidFill>
                <a:schemeClr val="dk1"/>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4"/>
          <p:cNvSpPr txBox="1">
            <a:spLocks noGrp="1"/>
          </p:cNvSpPr>
          <p:nvPr>
            <p:ph type="title"/>
          </p:nvPr>
        </p:nvSpPr>
        <p:spPr>
          <a:xfrm>
            <a:off x="1696008" y="2667000"/>
            <a:ext cx="6561667" cy="11429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r>
              <a:rPr lang="en-US"/>
              <a:t>Segment 4</a:t>
            </a:r>
            <a:br>
              <a:rPr lang="en-US"/>
            </a:br>
            <a:r>
              <a:rPr lang="en-US"/>
              <a:t>DevOps (cont.)</a:t>
            </a:r>
            <a:endParaRPr/>
          </a:p>
        </p:txBody>
      </p:sp>
      <p:sp>
        <p:nvSpPr>
          <p:cNvPr id="454" name="Google Shape;454;p34"/>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455" name="Google Shape;455;p34"/>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456" name="Google Shape;456;p34"/>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5"/>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Steps of DevOps</a:t>
            </a:r>
            <a:endParaRPr/>
          </a:p>
        </p:txBody>
      </p:sp>
      <p:pic>
        <p:nvPicPr>
          <p:cNvPr id="463" name="Google Shape;463;p35"/>
          <p:cNvPicPr preferRelativeResize="0">
            <a:picLocks noGrp="1"/>
          </p:cNvPicPr>
          <p:nvPr>
            <p:ph type="body" idx="1"/>
          </p:nvPr>
        </p:nvPicPr>
        <p:blipFill rotWithShape="1">
          <a:blip r:embed="rId3">
            <a:alphaModFix/>
          </a:blip>
          <a:srcRect/>
          <a:stretch/>
        </p:blipFill>
        <p:spPr>
          <a:xfrm>
            <a:off x="1557731" y="2571833"/>
            <a:ext cx="5410473" cy="265818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6"/>
          <p:cNvSpPr txBox="1">
            <a:spLocks noGrp="1"/>
          </p:cNvSpPr>
          <p:nvPr>
            <p:ph type="title"/>
          </p:nvPr>
        </p:nvSpPr>
        <p:spPr>
          <a:xfrm>
            <a:off x="982134" y="913073"/>
            <a:ext cx="6561667" cy="857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Steps of DevOps</a:t>
            </a:r>
            <a:endParaRPr/>
          </a:p>
        </p:txBody>
      </p:sp>
      <p:sp>
        <p:nvSpPr>
          <p:cNvPr id="469" name="Google Shape;469;p36"/>
          <p:cNvSpPr txBox="1">
            <a:spLocks noGrp="1"/>
          </p:cNvSpPr>
          <p:nvPr>
            <p:ph type="body" idx="1"/>
          </p:nvPr>
        </p:nvSpPr>
        <p:spPr>
          <a:xfrm>
            <a:off x="1061878" y="1957720"/>
            <a:ext cx="7857067" cy="4043030"/>
          </a:xfrm>
          <a:prstGeom prst="rect">
            <a:avLst/>
          </a:prstGeom>
          <a:noFill/>
          <a:ln>
            <a:noFill/>
          </a:ln>
        </p:spPr>
        <p:txBody>
          <a:bodyPr spcFirstLastPara="1" wrap="square" lIns="91425" tIns="45700" rIns="91425" bIns="45700" anchor="t" anchorCtr="0">
            <a:normAutofit lnSpcReduction="10000"/>
          </a:bodyPr>
          <a:lstStyle/>
          <a:p>
            <a:pPr marL="285750" lvl="0" indent="-285750" algn="just" rtl="0">
              <a:spcBef>
                <a:spcPts val="0"/>
              </a:spcBef>
              <a:spcAft>
                <a:spcPts val="0"/>
              </a:spcAft>
              <a:buSzPts val="3480"/>
              <a:buChar char="•"/>
            </a:pPr>
            <a:r>
              <a:rPr lang="en-US" b="1"/>
              <a:t>Code: </a:t>
            </a:r>
            <a:r>
              <a:rPr lang="en-US"/>
              <a:t>The first step in the DevOps life cycle is coding, where developers build the code on any platform</a:t>
            </a:r>
            <a:endParaRPr/>
          </a:p>
          <a:p>
            <a:pPr marL="285750" lvl="0" indent="-285750" algn="just" rtl="0">
              <a:spcBef>
                <a:spcPts val="1080"/>
              </a:spcBef>
              <a:spcAft>
                <a:spcPts val="0"/>
              </a:spcAft>
              <a:buSzPts val="3480"/>
              <a:buChar char="•"/>
            </a:pPr>
            <a:r>
              <a:rPr lang="en-US" b="1"/>
              <a:t>Build: </a:t>
            </a:r>
            <a:r>
              <a:rPr lang="en-US"/>
              <a:t>Developers build the version of their program in any extension depending upon the language they are using</a:t>
            </a:r>
            <a:endParaRPr/>
          </a:p>
          <a:p>
            <a:pPr marL="285750" lvl="0" indent="-285750" algn="just" rtl="0">
              <a:spcBef>
                <a:spcPts val="1080"/>
              </a:spcBef>
              <a:spcAft>
                <a:spcPts val="0"/>
              </a:spcAft>
              <a:buSzPts val="3480"/>
              <a:buChar char="•"/>
            </a:pPr>
            <a:r>
              <a:rPr lang="en-US" b="1"/>
              <a:t>Test: </a:t>
            </a:r>
            <a:r>
              <a:rPr lang="en-US"/>
              <a:t>For DevOps to be successful, the testing process must be automated using any automation tool like Selenium</a:t>
            </a:r>
            <a:endParaRPr/>
          </a:p>
          <a:p>
            <a:pPr marL="285750" lvl="0" indent="-285750" algn="just" rtl="0">
              <a:spcBef>
                <a:spcPts val="1080"/>
              </a:spcBef>
              <a:spcAft>
                <a:spcPts val="0"/>
              </a:spcAft>
              <a:buSzPts val="3480"/>
              <a:buChar char="•"/>
            </a:pPr>
            <a:r>
              <a:rPr lang="en-US" b="1"/>
              <a:t>Release: </a:t>
            </a:r>
            <a:r>
              <a:rPr lang="en-US"/>
              <a:t>A process for managing, planning, scheduling, and controlling the build in different environments after testing and before deployment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982134" y="913073"/>
            <a:ext cx="6561667" cy="857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Steps of DevOps</a:t>
            </a:r>
            <a:endParaRPr/>
          </a:p>
        </p:txBody>
      </p:sp>
      <p:sp>
        <p:nvSpPr>
          <p:cNvPr id="475" name="Google Shape;475;p37"/>
          <p:cNvSpPr txBox="1">
            <a:spLocks noGrp="1"/>
          </p:cNvSpPr>
          <p:nvPr>
            <p:ph type="body" idx="1"/>
          </p:nvPr>
        </p:nvSpPr>
        <p:spPr>
          <a:xfrm>
            <a:off x="1141622" y="1770322"/>
            <a:ext cx="7857067" cy="404303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480"/>
              <a:buChar char="•"/>
            </a:pPr>
            <a:r>
              <a:rPr lang="en-US" b="1"/>
              <a:t>Deploy: </a:t>
            </a:r>
            <a:r>
              <a:rPr lang="en-US"/>
              <a:t>This phase gets all artifacts/code files of the application ready and deploys/executes them on the server</a:t>
            </a:r>
            <a:endParaRPr/>
          </a:p>
          <a:p>
            <a:pPr marL="285750" lvl="0" indent="-285750" algn="just" rtl="0">
              <a:spcBef>
                <a:spcPts val="1080"/>
              </a:spcBef>
              <a:spcAft>
                <a:spcPts val="0"/>
              </a:spcAft>
              <a:buSzPts val="3480"/>
              <a:buChar char="•"/>
            </a:pPr>
            <a:r>
              <a:rPr lang="en-US" b="1"/>
              <a:t>Operate: </a:t>
            </a:r>
            <a:r>
              <a:rPr lang="en-US"/>
              <a:t>The application is run after its deployment, where clients use it in real-world scenarios.</a:t>
            </a:r>
            <a:endParaRPr/>
          </a:p>
          <a:p>
            <a:pPr marL="285750" lvl="0" indent="-285750" algn="just" rtl="0">
              <a:spcBef>
                <a:spcPts val="1080"/>
              </a:spcBef>
              <a:spcAft>
                <a:spcPts val="0"/>
              </a:spcAft>
              <a:buSzPts val="3480"/>
              <a:buChar char="•"/>
            </a:pPr>
            <a:r>
              <a:rPr lang="en-US" b="1"/>
              <a:t>Monitor: </a:t>
            </a:r>
            <a:r>
              <a:rPr lang="en-US"/>
              <a:t>This phase helps in providing crucial information that basically helps ensure service uptime and optimal performance</a:t>
            </a:r>
            <a:endParaRPr/>
          </a:p>
          <a:p>
            <a:pPr marL="285750" lvl="0" indent="-285750" algn="just" rtl="0">
              <a:spcBef>
                <a:spcPts val="1080"/>
              </a:spcBef>
              <a:spcAft>
                <a:spcPts val="0"/>
              </a:spcAft>
              <a:buSzPts val="3480"/>
              <a:buChar char="•"/>
            </a:pPr>
            <a:r>
              <a:rPr lang="en-US" b="1"/>
              <a:t>Plan: </a:t>
            </a:r>
            <a:r>
              <a:rPr lang="en-US"/>
              <a:t>The planning stage gathers information from the monitoring stage and, as per feedback, implements the changes for better performance</a:t>
            </a:r>
            <a:endParaRPr/>
          </a:p>
          <a:p>
            <a:pPr marL="285750" lvl="0" indent="-64770" algn="just" rtl="0">
              <a:spcBef>
                <a:spcPts val="1080"/>
              </a:spcBef>
              <a:spcAft>
                <a:spcPts val="0"/>
              </a:spcAft>
              <a:buSzPts val="3480"/>
              <a:buNone/>
            </a:pPr>
            <a:endParaRPr/>
          </a:p>
          <a:p>
            <a:pPr marL="285750" lvl="0" indent="-64770" algn="just" rtl="0">
              <a:spcBef>
                <a:spcPts val="1080"/>
              </a:spcBef>
              <a:spcAft>
                <a:spcPts val="0"/>
              </a:spcAft>
              <a:buSzPts val="348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8"/>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r>
              <a:rPr lang="en-US"/>
              <a:t>Everything should be Continuous</a:t>
            </a:r>
            <a:endParaRPr/>
          </a:p>
        </p:txBody>
      </p:sp>
      <p:sp>
        <p:nvSpPr>
          <p:cNvPr id="482" name="Google Shape;482;p38"/>
          <p:cNvSpPr txBox="1">
            <a:spLocks noGrp="1"/>
          </p:cNvSpPr>
          <p:nvPr>
            <p:ph type="body" idx="1"/>
          </p:nvPr>
        </p:nvSpPr>
        <p:spPr>
          <a:xfrm>
            <a:off x="982134" y="2074211"/>
            <a:ext cx="7857067" cy="360044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480"/>
              <a:buChar char="•"/>
            </a:pPr>
            <a:r>
              <a:rPr lang="en-US" b="1" dirty="0"/>
              <a:t>Continuous Development</a:t>
            </a:r>
            <a:endParaRPr dirty="0"/>
          </a:p>
          <a:p>
            <a:pPr marL="285750" lvl="0" indent="-285750" algn="l" rtl="0">
              <a:spcBef>
                <a:spcPts val="1080"/>
              </a:spcBef>
              <a:spcAft>
                <a:spcPts val="0"/>
              </a:spcAft>
              <a:buSzPts val="3480"/>
              <a:buChar char="•"/>
            </a:pPr>
            <a:r>
              <a:rPr lang="en-US" b="1" dirty="0"/>
              <a:t>Continuous Testing</a:t>
            </a:r>
            <a:endParaRPr dirty="0"/>
          </a:p>
          <a:p>
            <a:pPr marL="285750" lvl="0" indent="-285750" algn="l" rtl="0">
              <a:spcBef>
                <a:spcPts val="1080"/>
              </a:spcBef>
              <a:spcAft>
                <a:spcPts val="0"/>
              </a:spcAft>
              <a:buSzPts val="3480"/>
              <a:buChar char="•"/>
            </a:pPr>
            <a:r>
              <a:rPr lang="en-US" b="1" dirty="0"/>
              <a:t>Continuous Integration</a:t>
            </a:r>
            <a:endParaRPr dirty="0"/>
          </a:p>
          <a:p>
            <a:pPr marL="285750" lvl="0" indent="-285750" algn="l" rtl="0">
              <a:spcBef>
                <a:spcPts val="1080"/>
              </a:spcBef>
              <a:spcAft>
                <a:spcPts val="0"/>
              </a:spcAft>
              <a:buSzPts val="3480"/>
              <a:buChar char="•"/>
            </a:pPr>
            <a:r>
              <a:rPr lang="en-US" b="1" dirty="0"/>
              <a:t>Continuous Deployment</a:t>
            </a:r>
            <a:endParaRPr dirty="0"/>
          </a:p>
          <a:p>
            <a:pPr marL="285750" lvl="0" indent="-285750" algn="l" rtl="0">
              <a:spcBef>
                <a:spcPts val="1080"/>
              </a:spcBef>
              <a:spcAft>
                <a:spcPts val="0"/>
              </a:spcAft>
              <a:buSzPts val="3480"/>
              <a:buChar char="•"/>
            </a:pPr>
            <a:r>
              <a:rPr lang="en-US" b="1" dirty="0"/>
              <a:t>Continuous Monitoring</a:t>
            </a:r>
            <a:endParaRPr dirty="0"/>
          </a:p>
          <a:p>
            <a:pPr marL="285750" lvl="0" indent="-64770" algn="l" rtl="0">
              <a:spcBef>
                <a:spcPts val="1080"/>
              </a:spcBef>
              <a:spcAft>
                <a:spcPts val="0"/>
              </a:spcAft>
              <a:buSzPts val="3480"/>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The advantage of DevOps</a:t>
            </a:r>
            <a:endParaRPr/>
          </a:p>
        </p:txBody>
      </p:sp>
      <p:sp>
        <p:nvSpPr>
          <p:cNvPr id="489" name="Google Shape;489;p39"/>
          <p:cNvSpPr txBox="1">
            <a:spLocks noGrp="1"/>
          </p:cNvSpPr>
          <p:nvPr>
            <p:ph type="body" idx="1"/>
          </p:nvPr>
        </p:nvSpPr>
        <p:spPr>
          <a:xfrm>
            <a:off x="982134" y="2340493"/>
            <a:ext cx="7857067" cy="3317357"/>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915"/>
              <a:buChar char="•"/>
            </a:pPr>
            <a:r>
              <a:rPr lang="en-US" sz="2700" dirty="0"/>
              <a:t>Reduced chance of product failure</a:t>
            </a:r>
            <a:endParaRPr dirty="0"/>
          </a:p>
          <a:p>
            <a:pPr marL="285750" lvl="0" indent="-285750" algn="l" rtl="0">
              <a:spcBef>
                <a:spcPts val="1140"/>
              </a:spcBef>
              <a:spcAft>
                <a:spcPts val="0"/>
              </a:spcAft>
              <a:buSzPts val="3915"/>
              <a:buChar char="•"/>
            </a:pPr>
            <a:r>
              <a:rPr lang="en-US" sz="2700" dirty="0"/>
              <a:t>Improved flexibility and support</a:t>
            </a:r>
            <a:endParaRPr dirty="0"/>
          </a:p>
          <a:p>
            <a:pPr marL="285750" lvl="0" indent="-285750" algn="l" rtl="0">
              <a:spcBef>
                <a:spcPts val="1140"/>
              </a:spcBef>
              <a:spcAft>
                <a:spcPts val="0"/>
              </a:spcAft>
              <a:buSzPts val="3915"/>
              <a:buChar char="•"/>
            </a:pPr>
            <a:r>
              <a:rPr lang="en-US" sz="2700" dirty="0"/>
              <a:t>Faster time to market</a:t>
            </a:r>
            <a:endParaRPr dirty="0"/>
          </a:p>
          <a:p>
            <a:pPr marL="285750" lvl="0" indent="-285750" algn="l" rtl="0">
              <a:spcBef>
                <a:spcPts val="1140"/>
              </a:spcBef>
              <a:spcAft>
                <a:spcPts val="0"/>
              </a:spcAft>
              <a:buSzPts val="3915"/>
              <a:buChar char="•"/>
            </a:pPr>
            <a:r>
              <a:rPr lang="en-US" sz="2700" dirty="0"/>
              <a:t>Better team efficiency </a:t>
            </a:r>
            <a:endParaRPr dirty="0"/>
          </a:p>
          <a:p>
            <a:pPr marL="285750" lvl="0" indent="-285750" algn="l" rtl="0">
              <a:spcBef>
                <a:spcPts val="1140"/>
              </a:spcBef>
              <a:spcAft>
                <a:spcPts val="0"/>
              </a:spcAft>
              <a:buSzPts val="3915"/>
              <a:buChar char="•"/>
            </a:pPr>
            <a:r>
              <a:rPr lang="en-US" sz="2700" dirty="0"/>
              <a:t>Clear product vision within the team</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descr="Rectangle: Click to edit Master text styles&#10;Second level&#10;Third level&#10;Fourth level&#10;Fifth level"/>
          <p:cNvSpPr txBox="1">
            <a:spLocks noGrp="1"/>
          </p:cNvSpPr>
          <p:nvPr>
            <p:ph type="subTitle" idx="1"/>
          </p:nvPr>
        </p:nvSpPr>
        <p:spPr>
          <a:xfrm>
            <a:off x="1470025" y="1676400"/>
            <a:ext cx="7673975" cy="3521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4060"/>
              <a:buNone/>
            </a:pPr>
            <a:r>
              <a:rPr lang="en-US" sz="2800" b="1"/>
              <a:t>Segment 1:</a:t>
            </a:r>
            <a:r>
              <a:rPr lang="en-US" sz="2800"/>
              <a:t>What is System analysis and design</a:t>
            </a:r>
            <a:endParaRPr/>
          </a:p>
          <a:p>
            <a:pPr marL="0" lvl="0" indent="0" algn="l" rtl="0">
              <a:spcBef>
                <a:spcPts val="1160"/>
              </a:spcBef>
              <a:spcAft>
                <a:spcPts val="0"/>
              </a:spcAft>
              <a:buSzPts val="4060"/>
              <a:buNone/>
            </a:pPr>
            <a:r>
              <a:rPr lang="en-US" sz="2800" b="1"/>
              <a:t>Segment 2: </a:t>
            </a:r>
            <a:r>
              <a:rPr lang="en-US" sz="2800"/>
              <a:t>Software lifecycle</a:t>
            </a:r>
            <a:endParaRPr/>
          </a:p>
          <a:p>
            <a:pPr marL="0" lvl="0" indent="0" algn="l" rtl="0">
              <a:spcBef>
                <a:spcPts val="1160"/>
              </a:spcBef>
              <a:spcAft>
                <a:spcPts val="0"/>
              </a:spcAft>
              <a:buSzPts val="4060"/>
              <a:buNone/>
            </a:pPr>
            <a:r>
              <a:rPr lang="en-US" sz="2800" b="1"/>
              <a:t>Segment 3: </a:t>
            </a:r>
            <a:r>
              <a:rPr lang="en-US" sz="2800"/>
              <a:t>DevOps</a:t>
            </a:r>
            <a:endParaRPr/>
          </a:p>
          <a:p>
            <a:pPr marL="0" lvl="0" indent="0" algn="l" rtl="0">
              <a:spcBef>
                <a:spcPts val="1160"/>
              </a:spcBef>
              <a:spcAft>
                <a:spcPts val="0"/>
              </a:spcAft>
              <a:buSzPts val="4060"/>
              <a:buNone/>
            </a:pPr>
            <a:r>
              <a:rPr lang="en-US" sz="2800" b="1"/>
              <a:t>Segment 4: </a:t>
            </a:r>
            <a:r>
              <a:rPr lang="en-US" sz="2800"/>
              <a:t>DevOps (cont.)</a:t>
            </a:r>
            <a:endParaRPr/>
          </a:p>
          <a:p>
            <a:pPr marL="0" lvl="0" indent="0" algn="l" rtl="0">
              <a:spcBef>
                <a:spcPts val="1160"/>
              </a:spcBef>
              <a:spcAft>
                <a:spcPts val="0"/>
              </a:spcAft>
              <a:buSzPts val="4060"/>
              <a:buNone/>
            </a:pPr>
            <a:r>
              <a:rPr lang="en-US" sz="2800" b="1"/>
              <a:t>Segment 5:  </a:t>
            </a:r>
            <a:r>
              <a:rPr lang="en-US" sz="2800"/>
              <a:t>Project Team Roles and Skills</a:t>
            </a:r>
            <a:endParaRPr/>
          </a:p>
        </p:txBody>
      </p:sp>
      <p:sp>
        <p:nvSpPr>
          <p:cNvPr id="179" name="Google Shape;179;p4"/>
          <p:cNvSpPr txBox="1"/>
          <p:nvPr/>
        </p:nvSpPr>
        <p:spPr>
          <a:xfrm>
            <a:off x="982133" y="457201"/>
            <a:ext cx="6561667" cy="914399"/>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4400"/>
              <a:buFont typeface="Corbel"/>
              <a:buNone/>
            </a:pPr>
            <a:r>
              <a:rPr lang="en-US" sz="4400" b="0" i="0" u="none" strike="noStrike" cap="none">
                <a:solidFill>
                  <a:schemeClr val="dk1"/>
                </a:solidFill>
                <a:latin typeface="Corbel"/>
                <a:ea typeface="Corbel"/>
                <a:cs typeface="Corbel"/>
                <a:sym typeface="Corbel"/>
              </a:rPr>
              <a:t>Lecture 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0"/>
          <p:cNvSpPr txBox="1">
            <a:spLocks noGrp="1"/>
          </p:cNvSpPr>
          <p:nvPr>
            <p:ph type="title"/>
          </p:nvPr>
        </p:nvSpPr>
        <p:spPr>
          <a:xfrm>
            <a:off x="982133" y="457201"/>
            <a:ext cx="6561667" cy="11429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DevOps Challenges</a:t>
            </a:r>
            <a:endParaRPr/>
          </a:p>
        </p:txBody>
      </p:sp>
      <p:sp>
        <p:nvSpPr>
          <p:cNvPr id="496" name="Google Shape;496;p40"/>
          <p:cNvSpPr txBox="1">
            <a:spLocks noGrp="1"/>
          </p:cNvSpPr>
          <p:nvPr>
            <p:ph type="body" idx="1"/>
          </p:nvPr>
        </p:nvSpPr>
        <p:spPr>
          <a:xfrm>
            <a:off x="982134" y="2292646"/>
            <a:ext cx="7857067" cy="3365204"/>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915"/>
              <a:buChar char="•"/>
            </a:pPr>
            <a:r>
              <a:rPr lang="en-US" sz="2700"/>
              <a:t>Difficulties with Integration</a:t>
            </a:r>
            <a:endParaRPr/>
          </a:p>
          <a:p>
            <a:pPr marL="285750" lvl="0" indent="-285750" algn="l" rtl="0">
              <a:spcBef>
                <a:spcPts val="1140"/>
              </a:spcBef>
              <a:spcAft>
                <a:spcPts val="0"/>
              </a:spcAft>
              <a:buSzPts val="3915"/>
              <a:buChar char="•"/>
            </a:pPr>
            <a:r>
              <a:rPr lang="en-US" sz="2700"/>
              <a:t>Automated Testing</a:t>
            </a:r>
            <a:endParaRPr/>
          </a:p>
          <a:p>
            <a:pPr marL="285750" lvl="0" indent="-285750" algn="l" rtl="0">
              <a:spcBef>
                <a:spcPts val="1140"/>
              </a:spcBef>
              <a:spcAft>
                <a:spcPts val="0"/>
              </a:spcAft>
              <a:buSzPts val="3915"/>
              <a:buChar char="•"/>
            </a:pPr>
            <a:r>
              <a:rPr lang="en-US" sz="2700"/>
              <a:t>Relatively High Costs</a:t>
            </a:r>
            <a:endParaRPr/>
          </a:p>
          <a:p>
            <a:pPr marL="285750" lvl="0" indent="-285750" algn="l" rtl="0">
              <a:spcBef>
                <a:spcPts val="1140"/>
              </a:spcBef>
              <a:spcAft>
                <a:spcPts val="0"/>
              </a:spcAft>
              <a:buSzPts val="3915"/>
              <a:buChar char="•"/>
            </a:pPr>
            <a:r>
              <a:rPr lang="en-US" sz="2700"/>
              <a:t>Toolset Choice</a:t>
            </a:r>
            <a:endParaRPr/>
          </a:p>
          <a:p>
            <a:pPr marL="285750" lvl="0" indent="-285750" algn="l" rtl="0">
              <a:spcBef>
                <a:spcPts val="1140"/>
              </a:spcBef>
              <a:spcAft>
                <a:spcPts val="0"/>
              </a:spcAft>
              <a:buSzPts val="3915"/>
              <a:buChar char="•"/>
            </a:pPr>
            <a:r>
              <a:rPr lang="en-US" sz="2700"/>
              <a:t>Lack of Talent</a:t>
            </a:r>
            <a:endParaRPr/>
          </a:p>
          <a:p>
            <a:pPr marL="285750" lvl="0" indent="-37147" algn="l" rtl="0">
              <a:spcBef>
                <a:spcPts val="1140"/>
              </a:spcBef>
              <a:spcAft>
                <a:spcPts val="0"/>
              </a:spcAft>
              <a:buSzPts val="3915"/>
              <a:buNone/>
            </a:pPr>
            <a:endParaRPr sz="2700"/>
          </a:p>
          <a:p>
            <a:pPr marL="285750" lvl="0" indent="-37147" algn="l" rtl="0">
              <a:spcBef>
                <a:spcPts val="1140"/>
              </a:spcBef>
              <a:spcAft>
                <a:spcPts val="0"/>
              </a:spcAft>
              <a:buSzPts val="3915"/>
              <a:buNone/>
            </a:pPr>
            <a:endParaRPr sz="2700"/>
          </a:p>
          <a:p>
            <a:pPr marL="285750" lvl="0" indent="-37147" algn="l" rtl="0">
              <a:spcBef>
                <a:spcPts val="1140"/>
              </a:spcBef>
              <a:spcAft>
                <a:spcPts val="0"/>
              </a:spcAft>
              <a:buSzPts val="3915"/>
              <a:buNone/>
            </a:pPr>
            <a:endParaRPr sz="2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41"/>
          <p:cNvPicPr preferRelativeResize="0">
            <a:picLocks noGrp="1"/>
          </p:cNvPicPr>
          <p:nvPr>
            <p:ph type="body" idx="1"/>
          </p:nvPr>
        </p:nvPicPr>
        <p:blipFill rotWithShape="1">
          <a:blip r:embed="rId3">
            <a:alphaModFix/>
          </a:blip>
          <a:srcRect/>
          <a:stretch/>
        </p:blipFill>
        <p:spPr>
          <a:xfrm>
            <a:off x="272459" y="845558"/>
            <a:ext cx="8599082" cy="516688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2"/>
          <p:cNvSpPr txBox="1">
            <a:spLocks noGrp="1"/>
          </p:cNvSpPr>
          <p:nvPr>
            <p:ph type="title"/>
          </p:nvPr>
        </p:nvSpPr>
        <p:spPr>
          <a:xfrm>
            <a:off x="1119294" y="1013116"/>
            <a:ext cx="6561667" cy="857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Surprise!!!</a:t>
            </a:r>
            <a:endParaRPr/>
          </a:p>
        </p:txBody>
      </p:sp>
      <p:sp>
        <p:nvSpPr>
          <p:cNvPr id="507" name="Google Shape;507;p42"/>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285750" lvl="0" indent="-303847" algn="l" rtl="0">
              <a:spcBef>
                <a:spcPts val="0"/>
              </a:spcBef>
              <a:spcAft>
                <a:spcPts val="0"/>
              </a:spcAft>
              <a:buSzPts val="4785"/>
              <a:buChar char="•"/>
            </a:pPr>
            <a:r>
              <a:rPr lang="en-US" sz="3300"/>
              <a:t>Home work.</a:t>
            </a:r>
            <a:endParaRPr/>
          </a:p>
          <a:p>
            <a:pPr marL="742950" lvl="1" indent="-285750" algn="l" rtl="0">
              <a:spcBef>
                <a:spcPts val="1140"/>
              </a:spcBef>
              <a:spcAft>
                <a:spcPts val="0"/>
              </a:spcAft>
              <a:buSzPts val="3915"/>
              <a:buChar char="•"/>
            </a:pPr>
            <a:r>
              <a:rPr lang="en-US" sz="2700"/>
              <a:t>Agile vs DevOps</a:t>
            </a:r>
            <a:endParaRPr/>
          </a:p>
          <a:p>
            <a:pPr marL="285750" lvl="0" indent="-303847" algn="l" rtl="0">
              <a:spcBef>
                <a:spcPts val="1260"/>
              </a:spcBef>
              <a:spcAft>
                <a:spcPts val="0"/>
              </a:spcAft>
              <a:buSzPts val="4785"/>
              <a:buChar char="•"/>
            </a:pPr>
            <a:r>
              <a:rPr lang="en-US" sz="3300"/>
              <a:t>Another home work</a:t>
            </a:r>
            <a:endParaRPr/>
          </a:p>
          <a:p>
            <a:pPr marL="742950" lvl="1" indent="-285750" algn="l" rtl="0">
              <a:spcBef>
                <a:spcPts val="1140"/>
              </a:spcBef>
              <a:spcAft>
                <a:spcPts val="0"/>
              </a:spcAft>
              <a:buSzPts val="3915"/>
              <a:buChar char="•"/>
            </a:pPr>
            <a:r>
              <a:rPr lang="en-US" sz="2700"/>
              <a:t>Describe most used and popular DevOps tools (any two)</a:t>
            </a:r>
            <a:endParaRPr/>
          </a:p>
          <a:p>
            <a:pPr marL="285750" lvl="0" indent="-285750" algn="l" rtl="0">
              <a:spcBef>
                <a:spcPts val="1200"/>
              </a:spcBef>
              <a:spcAft>
                <a:spcPts val="0"/>
              </a:spcAft>
              <a:buSzPts val="4350"/>
              <a:buChar char="•"/>
            </a:pPr>
            <a:r>
              <a:rPr lang="en-US" sz="3000">
                <a:solidFill>
                  <a:srgbClr val="FF0000"/>
                </a:solidFill>
              </a:rPr>
              <a:t>Check details of Assignment 1 in buX.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3"/>
          <p:cNvSpPr txBox="1">
            <a:spLocks noGrp="1"/>
          </p:cNvSpPr>
          <p:nvPr>
            <p:ph type="ctrTitle"/>
          </p:nvPr>
        </p:nvSpPr>
        <p:spPr>
          <a:xfrm>
            <a:off x="1408724" y="990600"/>
            <a:ext cx="7064375" cy="267017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4000"/>
              <a:buFont typeface="Corbel"/>
              <a:buNone/>
            </a:pPr>
            <a:r>
              <a:rPr lang="en-US" sz="4000" b="1"/>
              <a:t>Segment 5</a:t>
            </a:r>
            <a:br>
              <a:rPr lang="en-US" sz="4000"/>
            </a:br>
            <a:r>
              <a:rPr lang="en-US" sz="4000"/>
              <a:t>Project Team Roles and Skills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4"/>
          <p:cNvSpPr txBox="1">
            <a:spLocks noGrp="1"/>
          </p:cNvSpPr>
          <p:nvPr>
            <p:ph type="title"/>
          </p:nvPr>
        </p:nvSpPr>
        <p:spPr>
          <a:xfrm>
            <a:off x="982133" y="457201"/>
            <a:ext cx="6561667" cy="1142999"/>
          </a:xfrm>
          <a:prstGeom prst="rect">
            <a:avLst/>
          </a:prstGeom>
          <a:noFill/>
          <a:ln>
            <a:noFill/>
          </a:ln>
        </p:spPr>
        <p:txBody>
          <a:bodyPr spcFirstLastPara="1" wrap="square" lIns="92075" tIns="46025" rIns="92075" bIns="46025" anchor="ctr" anchorCtr="0">
            <a:normAutofit/>
          </a:bodyPr>
          <a:lstStyle/>
          <a:p>
            <a:pPr marL="0" lvl="0" indent="0" algn="ctr" rtl="0">
              <a:spcBef>
                <a:spcPts val="0"/>
              </a:spcBef>
              <a:spcAft>
                <a:spcPts val="0"/>
              </a:spcAft>
              <a:buClr>
                <a:schemeClr val="dk1"/>
              </a:buClr>
              <a:buSzPts val="4000"/>
              <a:buFont typeface="Corbel"/>
              <a:buNone/>
            </a:pPr>
            <a:r>
              <a:rPr lang="en-US"/>
              <a:t>Information Systems Roles</a:t>
            </a:r>
            <a:endParaRPr/>
          </a:p>
        </p:txBody>
      </p:sp>
      <p:sp>
        <p:nvSpPr>
          <p:cNvPr id="519" name="Google Shape;519;p44" descr="Rectangle: Click to edit Master text styles&#10;Second level&#10;Third level&#10;Fourth level&#10;Fifth level"/>
          <p:cNvSpPr txBox="1">
            <a:spLocks noGrp="1"/>
          </p:cNvSpPr>
          <p:nvPr>
            <p:ph type="body" idx="1"/>
          </p:nvPr>
        </p:nvSpPr>
        <p:spPr>
          <a:xfrm>
            <a:off x="1143000" y="1979350"/>
            <a:ext cx="5875867" cy="4114798"/>
          </a:xfrm>
          <a:prstGeom prst="rect">
            <a:avLst/>
          </a:prstGeom>
          <a:noFill/>
          <a:ln>
            <a:noFill/>
          </a:ln>
        </p:spPr>
        <p:txBody>
          <a:bodyPr spcFirstLastPara="1" wrap="square" lIns="91425" tIns="45700" rIns="91425" bIns="45700" anchor="t" anchorCtr="0">
            <a:normAutofit/>
          </a:bodyPr>
          <a:lstStyle/>
          <a:p>
            <a:pPr marL="182880" lvl="0" indent="-294640" algn="l" rtl="0">
              <a:spcBef>
                <a:spcPts val="0"/>
              </a:spcBef>
              <a:spcAft>
                <a:spcPts val="0"/>
              </a:spcAft>
              <a:buSzPts val="4640"/>
              <a:buChar char="•"/>
            </a:pPr>
            <a:r>
              <a:rPr lang="en-US" sz="3200"/>
              <a:t>Business analyst</a:t>
            </a:r>
            <a:endParaRPr/>
          </a:p>
          <a:p>
            <a:pPr marL="182880" lvl="0" indent="-294640" algn="l" rtl="0">
              <a:spcBef>
                <a:spcPts val="1240"/>
              </a:spcBef>
              <a:spcAft>
                <a:spcPts val="0"/>
              </a:spcAft>
              <a:buSzPts val="4640"/>
              <a:buChar char="•"/>
            </a:pPr>
            <a:r>
              <a:rPr lang="en-US" sz="3200"/>
              <a:t>System analyst</a:t>
            </a:r>
            <a:endParaRPr/>
          </a:p>
          <a:p>
            <a:pPr marL="182880" lvl="0" indent="-294640" algn="l" rtl="0">
              <a:spcBef>
                <a:spcPts val="1240"/>
              </a:spcBef>
              <a:spcAft>
                <a:spcPts val="0"/>
              </a:spcAft>
              <a:buSzPts val="4640"/>
              <a:buChar char="•"/>
            </a:pPr>
            <a:r>
              <a:rPr lang="en-US" sz="3200"/>
              <a:t>Infrastructure analyst</a:t>
            </a:r>
            <a:endParaRPr/>
          </a:p>
          <a:p>
            <a:pPr marL="182880" lvl="0" indent="-294640" algn="l" rtl="0">
              <a:spcBef>
                <a:spcPts val="1240"/>
              </a:spcBef>
              <a:spcAft>
                <a:spcPts val="0"/>
              </a:spcAft>
              <a:buSzPts val="4640"/>
              <a:buChar char="•"/>
            </a:pPr>
            <a:r>
              <a:rPr lang="en-US" sz="3200"/>
              <a:t>Change management analyst</a:t>
            </a:r>
            <a:endParaRPr/>
          </a:p>
          <a:p>
            <a:pPr marL="182880" lvl="0" indent="-294640" algn="l" rtl="0">
              <a:spcBef>
                <a:spcPts val="1240"/>
              </a:spcBef>
              <a:spcAft>
                <a:spcPts val="0"/>
              </a:spcAft>
              <a:buSzPts val="4640"/>
              <a:buChar char="•"/>
            </a:pPr>
            <a:r>
              <a:rPr lang="en-US" sz="3200"/>
              <a:t>Project manager</a:t>
            </a:r>
            <a:endParaRPr/>
          </a:p>
        </p:txBody>
      </p:sp>
      <p:sp>
        <p:nvSpPr>
          <p:cNvPr id="520" name="Google Shape;520;p44"/>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521" name="Google Shape;521;p44"/>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522" name="Google Shape;522;p44"/>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5"/>
          <p:cNvSpPr txBox="1">
            <a:spLocks noGrp="1"/>
          </p:cNvSpPr>
          <p:nvPr>
            <p:ph type="title"/>
          </p:nvPr>
        </p:nvSpPr>
        <p:spPr>
          <a:xfrm>
            <a:off x="358297" y="0"/>
            <a:ext cx="77724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Project Team Roles</a:t>
            </a:r>
            <a:endParaRPr/>
          </a:p>
        </p:txBody>
      </p:sp>
      <p:pic>
        <p:nvPicPr>
          <p:cNvPr id="528" name="Google Shape;528;p45"/>
          <p:cNvPicPr preferRelativeResize="0"/>
          <p:nvPr/>
        </p:nvPicPr>
        <p:blipFill rotWithShape="1">
          <a:blip r:embed="rId3">
            <a:alphaModFix/>
          </a:blip>
          <a:srcRect/>
          <a:stretch/>
        </p:blipFill>
        <p:spPr>
          <a:xfrm>
            <a:off x="1111654" y="830427"/>
            <a:ext cx="7791806" cy="5490449"/>
          </a:xfrm>
          <a:prstGeom prst="rect">
            <a:avLst/>
          </a:prstGeom>
          <a:noFill/>
          <a:ln>
            <a:noFill/>
          </a:ln>
        </p:spPr>
      </p:pic>
      <p:sp>
        <p:nvSpPr>
          <p:cNvPr id="529" name="Google Shape;529;p45"/>
          <p:cNvSpPr txBox="1">
            <a:spLocks noGrp="1"/>
          </p:cNvSpPr>
          <p:nvPr>
            <p:ph type="ftr" idx="11"/>
          </p:nvPr>
        </p:nvSpPr>
        <p:spPr>
          <a:xfrm>
            <a:off x="1130316" y="6492875"/>
            <a:ext cx="622836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530" name="Google Shape;530;p45"/>
          <p:cNvSpPr txBox="1">
            <a:spLocks noGrp="1"/>
          </p:cNvSpPr>
          <p:nvPr>
            <p:ph type="dt" idx="10"/>
          </p:nvPr>
        </p:nvSpPr>
        <p:spPr>
          <a:xfrm>
            <a:off x="7385364" y="6479247"/>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531" name="Google Shape;531;p45"/>
          <p:cNvSpPr txBox="1">
            <a:spLocks noGrp="1"/>
          </p:cNvSpPr>
          <p:nvPr>
            <p:ph type="sldNum" idx="12"/>
          </p:nvPr>
        </p:nvSpPr>
        <p:spPr>
          <a:xfrm>
            <a:off x="8245608" y="6479246"/>
            <a:ext cx="41348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6"/>
          <p:cNvSpPr txBox="1">
            <a:spLocks noGrp="1"/>
          </p:cNvSpPr>
          <p:nvPr>
            <p:ph type="title"/>
          </p:nvPr>
        </p:nvSpPr>
        <p:spPr>
          <a:xfrm>
            <a:off x="946150" y="365125"/>
            <a:ext cx="7269163" cy="8540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Summary -- Part 1</a:t>
            </a:r>
            <a:endParaRPr/>
          </a:p>
        </p:txBody>
      </p:sp>
      <p:sp>
        <p:nvSpPr>
          <p:cNvPr id="537" name="Google Shape;537;p46" descr="Rectangle: Click to edit Master text styles&#10;Second level&#10;Third level&#10;Fourth level&#10;Fifth level"/>
          <p:cNvSpPr txBox="1">
            <a:spLocks noGrp="1"/>
          </p:cNvSpPr>
          <p:nvPr>
            <p:ph type="body" idx="1"/>
          </p:nvPr>
        </p:nvSpPr>
        <p:spPr>
          <a:xfrm>
            <a:off x="1087126" y="1828800"/>
            <a:ext cx="7643813" cy="4191000"/>
          </a:xfrm>
          <a:prstGeom prst="rect">
            <a:avLst/>
          </a:prstGeom>
          <a:noFill/>
          <a:ln>
            <a:noFill/>
          </a:ln>
        </p:spPr>
        <p:txBody>
          <a:bodyPr spcFirstLastPara="1" wrap="square" lIns="91425" tIns="45700" rIns="91425" bIns="45700" anchor="t" anchorCtr="0">
            <a:normAutofit fontScale="92500" lnSpcReduction="10000"/>
          </a:bodyPr>
          <a:lstStyle/>
          <a:p>
            <a:pPr marL="182880" lvl="0" indent="-246991" algn="l" rtl="0">
              <a:lnSpc>
                <a:spcPct val="80000"/>
              </a:lnSpc>
              <a:spcBef>
                <a:spcPts val="0"/>
              </a:spcBef>
              <a:spcAft>
                <a:spcPts val="0"/>
              </a:spcAft>
              <a:buSzPct val="145000"/>
              <a:buChar char="•"/>
            </a:pPr>
            <a:r>
              <a:rPr lang="en-US" sz="2900" i="1">
                <a:solidFill>
                  <a:srgbClr val="FF0000"/>
                </a:solidFill>
              </a:rPr>
              <a:t>The Systems Development Life Cycle</a:t>
            </a:r>
            <a:r>
              <a:rPr lang="en-US" sz="2900"/>
              <a:t> consists of four stages: Planning, Analysis, Design, and Implementation</a:t>
            </a:r>
            <a:endParaRPr/>
          </a:p>
          <a:p>
            <a:pPr marL="182880" lvl="0" indent="-246991" algn="l" rtl="0">
              <a:lnSpc>
                <a:spcPct val="80000"/>
              </a:lnSpc>
              <a:spcBef>
                <a:spcPts val="1136"/>
              </a:spcBef>
              <a:spcAft>
                <a:spcPts val="0"/>
              </a:spcAft>
              <a:buSzPct val="145000"/>
              <a:buChar char="•"/>
            </a:pPr>
            <a:r>
              <a:rPr lang="en-US" sz="2900"/>
              <a:t>The </a:t>
            </a:r>
            <a:r>
              <a:rPr lang="en-US" sz="2900" i="1">
                <a:solidFill>
                  <a:srgbClr val="FF0000"/>
                </a:solidFill>
              </a:rPr>
              <a:t>major development</a:t>
            </a:r>
            <a:r>
              <a:rPr lang="en-US" sz="2900" i="1">
                <a:solidFill>
                  <a:srgbClr val="660066"/>
                </a:solidFill>
              </a:rPr>
              <a:t> </a:t>
            </a:r>
            <a:r>
              <a:rPr lang="en-US" sz="2900" i="1">
                <a:solidFill>
                  <a:srgbClr val="FF0000"/>
                </a:solidFill>
              </a:rPr>
              <a:t>methodologies</a:t>
            </a:r>
            <a:r>
              <a:rPr lang="en-US" sz="2900"/>
              <a:t>: </a:t>
            </a:r>
            <a:endParaRPr/>
          </a:p>
          <a:p>
            <a:pPr marL="742950" lvl="1" indent="-212923" algn="l" rtl="0">
              <a:lnSpc>
                <a:spcPct val="80000"/>
              </a:lnSpc>
              <a:spcBef>
                <a:spcPts val="1062"/>
              </a:spcBef>
              <a:spcAft>
                <a:spcPts val="0"/>
              </a:spcAft>
              <a:buSzPct val="145000"/>
              <a:buChar char="•"/>
            </a:pPr>
            <a:r>
              <a:rPr lang="en-US" sz="2500">
                <a:solidFill>
                  <a:srgbClr val="262626"/>
                </a:solidFill>
              </a:rPr>
              <a:t>Structured design</a:t>
            </a:r>
            <a:endParaRPr/>
          </a:p>
          <a:p>
            <a:pPr marL="731520" lvl="2" indent="-178855" algn="l" rtl="0">
              <a:lnSpc>
                <a:spcPct val="80000"/>
              </a:lnSpc>
              <a:spcBef>
                <a:spcPts val="988"/>
              </a:spcBef>
              <a:spcAft>
                <a:spcPts val="0"/>
              </a:spcAft>
              <a:buSzPct val="145000"/>
              <a:buChar char="•"/>
            </a:pPr>
            <a:r>
              <a:rPr lang="en-US" sz="2100">
                <a:solidFill>
                  <a:srgbClr val="262626"/>
                </a:solidFill>
              </a:rPr>
              <a:t>the waterfall method</a:t>
            </a:r>
            <a:endParaRPr/>
          </a:p>
          <a:p>
            <a:pPr marL="731520" lvl="2" indent="-178855" algn="l" rtl="0">
              <a:lnSpc>
                <a:spcPct val="80000"/>
              </a:lnSpc>
              <a:spcBef>
                <a:spcPts val="988"/>
              </a:spcBef>
              <a:spcAft>
                <a:spcPts val="0"/>
              </a:spcAft>
              <a:buSzPct val="145000"/>
              <a:buChar char="•"/>
            </a:pPr>
            <a:r>
              <a:rPr lang="en-US" sz="2100">
                <a:solidFill>
                  <a:srgbClr val="262626"/>
                </a:solidFill>
              </a:rPr>
              <a:t>Parallel development</a:t>
            </a:r>
            <a:endParaRPr/>
          </a:p>
          <a:p>
            <a:pPr marL="742950" lvl="1" indent="-212923" algn="l" rtl="0">
              <a:lnSpc>
                <a:spcPct val="80000"/>
              </a:lnSpc>
              <a:spcBef>
                <a:spcPts val="1062"/>
              </a:spcBef>
              <a:spcAft>
                <a:spcPts val="0"/>
              </a:spcAft>
              <a:buSzPct val="145000"/>
              <a:buChar char="•"/>
            </a:pPr>
            <a:r>
              <a:rPr lang="en-US" sz="2500">
                <a:solidFill>
                  <a:srgbClr val="262626"/>
                </a:solidFill>
              </a:rPr>
              <a:t>RAD development</a:t>
            </a:r>
            <a:endParaRPr/>
          </a:p>
          <a:p>
            <a:pPr marL="731520" lvl="2" indent="-178855" algn="l" rtl="0">
              <a:lnSpc>
                <a:spcPct val="80000"/>
              </a:lnSpc>
              <a:spcBef>
                <a:spcPts val="988"/>
              </a:spcBef>
              <a:spcAft>
                <a:spcPts val="0"/>
              </a:spcAft>
              <a:buSzPct val="145000"/>
              <a:buChar char="•"/>
            </a:pPr>
            <a:r>
              <a:rPr lang="en-US" sz="2100">
                <a:solidFill>
                  <a:srgbClr val="262626"/>
                </a:solidFill>
              </a:rPr>
              <a:t>Prototyping (regular and throwaway)</a:t>
            </a:r>
            <a:endParaRPr/>
          </a:p>
          <a:p>
            <a:pPr marL="742950" lvl="1" indent="-221440" algn="l" rtl="0">
              <a:lnSpc>
                <a:spcPct val="80000"/>
              </a:lnSpc>
              <a:spcBef>
                <a:spcPts val="1081"/>
              </a:spcBef>
              <a:spcAft>
                <a:spcPts val="0"/>
              </a:spcAft>
              <a:buSzPct val="145000"/>
              <a:buChar char="•"/>
            </a:pPr>
            <a:r>
              <a:rPr lang="en-US" sz="2600">
                <a:solidFill>
                  <a:srgbClr val="262626"/>
                </a:solidFill>
              </a:rPr>
              <a:t>Agile development</a:t>
            </a:r>
            <a:endParaRPr/>
          </a:p>
          <a:p>
            <a:pPr marL="731520" lvl="2" indent="-187372" algn="l" rtl="0">
              <a:lnSpc>
                <a:spcPct val="80000"/>
              </a:lnSpc>
              <a:spcBef>
                <a:spcPts val="1007"/>
              </a:spcBef>
              <a:spcAft>
                <a:spcPts val="0"/>
              </a:spcAft>
              <a:buSzPct val="145000"/>
              <a:buChar char="•"/>
            </a:pPr>
            <a:r>
              <a:rPr lang="en-US" sz="2200">
                <a:solidFill>
                  <a:srgbClr val="262626"/>
                </a:solidFill>
              </a:rPr>
              <a:t>XP streamline SDLC</a:t>
            </a:r>
            <a:endParaRPr/>
          </a:p>
        </p:txBody>
      </p:sp>
      <p:sp>
        <p:nvSpPr>
          <p:cNvPr id="538" name="Google Shape;538;p46"/>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539" name="Google Shape;539;p46"/>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540" name="Google Shape;540;p46"/>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7"/>
          <p:cNvSpPr txBox="1">
            <a:spLocks noGrp="1"/>
          </p:cNvSpPr>
          <p:nvPr>
            <p:ph type="title"/>
          </p:nvPr>
        </p:nvSpPr>
        <p:spPr>
          <a:xfrm>
            <a:off x="946150" y="365125"/>
            <a:ext cx="7269163" cy="8540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Summary -- Part 2</a:t>
            </a:r>
            <a:endParaRPr sz="3200"/>
          </a:p>
        </p:txBody>
      </p:sp>
      <p:sp>
        <p:nvSpPr>
          <p:cNvPr id="546" name="Google Shape;546;p47" descr="Rectangle: Click to edit Master text styles&#10;Second level&#10;Third level&#10;Fourth level&#10;Fifth level"/>
          <p:cNvSpPr txBox="1">
            <a:spLocks noGrp="1"/>
          </p:cNvSpPr>
          <p:nvPr>
            <p:ph type="body" idx="1"/>
          </p:nvPr>
        </p:nvSpPr>
        <p:spPr>
          <a:xfrm>
            <a:off x="982133" y="1600199"/>
            <a:ext cx="7857067" cy="4800599"/>
          </a:xfrm>
          <a:prstGeom prst="rect">
            <a:avLst/>
          </a:prstGeom>
          <a:noFill/>
          <a:ln>
            <a:noFill/>
          </a:ln>
        </p:spPr>
        <p:txBody>
          <a:bodyPr spcFirstLastPara="1" wrap="square" lIns="91425" tIns="45700" rIns="91425" bIns="45700" anchor="t" anchorCtr="0">
            <a:normAutofit/>
          </a:bodyPr>
          <a:lstStyle/>
          <a:p>
            <a:pPr marL="182880" lvl="0" indent="-257809" algn="l" rtl="0">
              <a:lnSpc>
                <a:spcPct val="90000"/>
              </a:lnSpc>
              <a:spcBef>
                <a:spcPts val="0"/>
              </a:spcBef>
              <a:spcAft>
                <a:spcPts val="0"/>
              </a:spcAft>
              <a:buSzPts val="4060"/>
              <a:buChar char="•"/>
            </a:pPr>
            <a:r>
              <a:rPr lang="en-US" sz="2800"/>
              <a:t>There are five </a:t>
            </a:r>
            <a:r>
              <a:rPr lang="en-US" sz="2800" i="1">
                <a:solidFill>
                  <a:srgbClr val="FF0000"/>
                </a:solidFill>
              </a:rPr>
              <a:t>major team roles</a:t>
            </a:r>
            <a:r>
              <a:rPr lang="en-US" sz="2800"/>
              <a:t>: business analyst, systems analyst, infrastructure analyst, change management analyst and project manager.</a:t>
            </a:r>
            <a:endParaRPr/>
          </a:p>
        </p:txBody>
      </p:sp>
      <p:sp>
        <p:nvSpPr>
          <p:cNvPr id="547" name="Google Shape;547;p47"/>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548" name="Google Shape;548;p47"/>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549" name="Google Shape;549;p47"/>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body" idx="1"/>
          </p:nvPr>
        </p:nvSpPr>
        <p:spPr>
          <a:xfrm>
            <a:off x="1584613" y="2286000"/>
            <a:ext cx="6218768" cy="914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4640"/>
              <a:buNone/>
            </a:pPr>
            <a:r>
              <a:rPr lang="en-US" sz="3200" b="1"/>
              <a:t>Segment 1</a:t>
            </a:r>
            <a:endParaRPr/>
          </a:p>
          <a:p>
            <a:pPr marL="0" lvl="0" indent="0" algn="ctr" rtl="0">
              <a:spcBef>
                <a:spcPts val="1240"/>
              </a:spcBef>
              <a:spcAft>
                <a:spcPts val="0"/>
              </a:spcAft>
              <a:buSzPts val="4640"/>
              <a:buNone/>
            </a:pPr>
            <a:r>
              <a:rPr lang="en-US" sz="3200"/>
              <a:t>What is System analysis and design</a:t>
            </a:r>
            <a:endParaRPr/>
          </a:p>
          <a:p>
            <a:pPr marL="0" lvl="0" indent="0" algn="ctr" rtl="0">
              <a:spcBef>
                <a:spcPts val="1240"/>
              </a:spcBef>
              <a:spcAft>
                <a:spcPts val="0"/>
              </a:spcAft>
              <a:buSzPts val="4640"/>
              <a:buNone/>
            </a:pPr>
            <a:endParaRPr sz="3200"/>
          </a:p>
        </p:txBody>
      </p:sp>
      <p:sp>
        <p:nvSpPr>
          <p:cNvPr id="185" name="Google Shape;185;p5"/>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186" name="Google Shape;186;p5"/>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187" name="Google Shape;187;p5"/>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txBox="1">
            <a:spLocks noGrp="1"/>
          </p:cNvSpPr>
          <p:nvPr>
            <p:ph type="title"/>
          </p:nvPr>
        </p:nvSpPr>
        <p:spPr>
          <a:xfrm>
            <a:off x="946150" y="365125"/>
            <a:ext cx="7269163" cy="7778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Information System</a:t>
            </a:r>
            <a:endParaRPr/>
          </a:p>
        </p:txBody>
      </p:sp>
      <p:sp>
        <p:nvSpPr>
          <p:cNvPr id="193" name="Google Shape;193;p6" descr="Rectangle: Click to edit Master text styles&#10;Second level&#10;Third level&#10;Fourth level&#10;Fifth level"/>
          <p:cNvSpPr txBox="1">
            <a:spLocks noGrp="1"/>
          </p:cNvSpPr>
          <p:nvPr>
            <p:ph type="body" idx="1"/>
          </p:nvPr>
        </p:nvSpPr>
        <p:spPr>
          <a:xfrm>
            <a:off x="946150" y="1820863"/>
            <a:ext cx="7881938" cy="4351337"/>
          </a:xfrm>
          <a:prstGeom prst="rect">
            <a:avLst/>
          </a:prstGeom>
          <a:noFill/>
          <a:ln>
            <a:noFill/>
          </a:ln>
        </p:spPr>
        <p:txBody>
          <a:bodyPr spcFirstLastPara="1" wrap="square" lIns="91425" tIns="45700" rIns="91425" bIns="45700" anchor="t" anchorCtr="0">
            <a:normAutofit/>
          </a:bodyPr>
          <a:lstStyle/>
          <a:p>
            <a:pPr marL="182880" lvl="0" indent="-294640" algn="just" rtl="0">
              <a:spcBef>
                <a:spcPts val="0"/>
              </a:spcBef>
              <a:spcAft>
                <a:spcPts val="0"/>
              </a:spcAft>
              <a:buSzPts val="4640"/>
              <a:buChar char="•"/>
            </a:pPr>
            <a:r>
              <a:rPr lang="en-US" sz="3200"/>
              <a:t>Information systems are software applications which manage large amounts of data, share information etc.</a:t>
            </a:r>
            <a:endParaRPr/>
          </a:p>
          <a:p>
            <a:pPr marL="182880" lvl="0" indent="-294640" algn="just" rtl="0">
              <a:spcBef>
                <a:spcPts val="1240"/>
              </a:spcBef>
              <a:spcAft>
                <a:spcPts val="0"/>
              </a:spcAft>
              <a:buSzPts val="4640"/>
              <a:buChar char="•"/>
            </a:pPr>
            <a:r>
              <a:rPr lang="en-US" sz="3200"/>
              <a:t>Most of the software out there is information systems software, </a:t>
            </a:r>
            <a:endParaRPr/>
          </a:p>
          <a:p>
            <a:pPr marL="742950" lvl="1" indent="-294640" algn="just" rtl="0">
              <a:spcBef>
                <a:spcPts val="1240"/>
              </a:spcBef>
              <a:spcAft>
                <a:spcPts val="0"/>
              </a:spcAft>
              <a:buSzPts val="4640"/>
              <a:buChar char="•"/>
            </a:pPr>
            <a:r>
              <a:rPr lang="en-US" sz="3200">
                <a:solidFill>
                  <a:srgbClr val="262626"/>
                </a:solidFill>
              </a:rPr>
              <a:t>written in languages such as Java, C++, .NET and the like.</a:t>
            </a:r>
            <a:endParaRPr/>
          </a:p>
          <a:p>
            <a:pPr marL="182880" lvl="0" indent="0" algn="just" rtl="0">
              <a:spcBef>
                <a:spcPts val="1240"/>
              </a:spcBef>
              <a:spcAft>
                <a:spcPts val="0"/>
              </a:spcAft>
              <a:buSzPts val="4640"/>
              <a:buNone/>
            </a:pPr>
            <a:endParaRPr sz="3200"/>
          </a:p>
        </p:txBody>
      </p:sp>
      <p:sp>
        <p:nvSpPr>
          <p:cNvPr id="194" name="Google Shape;194;p6"/>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195" name="Google Shape;195;p6"/>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196" name="Google Shape;196;p6"/>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944684" y="-94042"/>
            <a:ext cx="77724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orbel"/>
              <a:buNone/>
            </a:pPr>
            <a:r>
              <a:rPr lang="en-US" sz="3600" b="1"/>
              <a:t>Components of IS</a:t>
            </a:r>
            <a:endParaRPr/>
          </a:p>
        </p:txBody>
      </p:sp>
      <p:sp>
        <p:nvSpPr>
          <p:cNvPr id="203" name="Google Shape;203;p7"/>
          <p:cNvSpPr txBox="1">
            <a:spLocks noGrp="1"/>
          </p:cNvSpPr>
          <p:nvPr>
            <p:ph type="body" idx="1"/>
          </p:nvPr>
        </p:nvSpPr>
        <p:spPr>
          <a:xfrm>
            <a:off x="944664" y="825950"/>
            <a:ext cx="7772400" cy="4351200"/>
          </a:xfrm>
          <a:prstGeom prst="rect">
            <a:avLst/>
          </a:prstGeom>
          <a:noFill/>
          <a:ln>
            <a:noFill/>
          </a:ln>
        </p:spPr>
        <p:txBody>
          <a:bodyPr spcFirstLastPara="1" wrap="square" lIns="91425" tIns="45700" rIns="91425" bIns="45700" anchor="t" anchorCtr="0">
            <a:noAutofit/>
          </a:bodyPr>
          <a:lstStyle/>
          <a:p>
            <a:pPr marL="182880" lvl="0" indent="-220980" algn="just" rtl="0">
              <a:spcBef>
                <a:spcPts val="0"/>
              </a:spcBef>
              <a:spcAft>
                <a:spcPts val="0"/>
              </a:spcAft>
              <a:buSzPts val="3480"/>
              <a:buChar char="•"/>
            </a:pPr>
            <a:r>
              <a:rPr lang="en-US"/>
              <a:t>Hardware- these are the devices like the monitor, processor, printer and keyboard, all of which work together to accept, process, show data and information.</a:t>
            </a:r>
            <a:endParaRPr/>
          </a:p>
          <a:p>
            <a:pPr marL="182880" lvl="0" indent="-220980" algn="just" rtl="0">
              <a:spcBef>
                <a:spcPts val="1080"/>
              </a:spcBef>
              <a:spcAft>
                <a:spcPts val="0"/>
              </a:spcAft>
              <a:buSzPts val="3480"/>
              <a:buChar char="•"/>
            </a:pPr>
            <a:r>
              <a:rPr lang="en-US"/>
              <a:t>Software- are the programs that allow the hardware to process the data.</a:t>
            </a:r>
            <a:endParaRPr/>
          </a:p>
          <a:p>
            <a:pPr marL="182880" lvl="0" indent="-220980" algn="just" rtl="0">
              <a:spcBef>
                <a:spcPts val="1080"/>
              </a:spcBef>
              <a:spcAft>
                <a:spcPts val="0"/>
              </a:spcAft>
              <a:buSzPts val="3480"/>
              <a:buChar char="•"/>
            </a:pPr>
            <a:r>
              <a:rPr lang="en-US"/>
              <a:t>Databases- are the gathering of associated files or tables containing related data.</a:t>
            </a:r>
            <a:endParaRPr/>
          </a:p>
          <a:p>
            <a:pPr marL="182880" lvl="0" indent="-220980" algn="just" rtl="0">
              <a:spcBef>
                <a:spcPts val="1080"/>
              </a:spcBef>
              <a:spcAft>
                <a:spcPts val="0"/>
              </a:spcAft>
              <a:buSzPts val="3480"/>
              <a:buChar char="•"/>
            </a:pPr>
            <a:r>
              <a:rPr lang="en-US"/>
              <a:t>Networks- are a connecting system that allows diverse computers to distribute resources.</a:t>
            </a:r>
            <a:endParaRPr/>
          </a:p>
          <a:p>
            <a:pPr marL="182880" lvl="0" indent="-220980" algn="just" rtl="0">
              <a:spcBef>
                <a:spcPts val="1080"/>
              </a:spcBef>
              <a:spcAft>
                <a:spcPts val="0"/>
              </a:spcAft>
              <a:buSzPts val="3480"/>
              <a:buChar char="•"/>
            </a:pPr>
            <a:r>
              <a:rPr lang="en-US"/>
              <a:t>Procedures- are the commands for combining the components above to process information and produce the preferred output.</a:t>
            </a:r>
            <a:endParaRPr/>
          </a:p>
        </p:txBody>
      </p:sp>
      <p:sp>
        <p:nvSpPr>
          <p:cNvPr id="204" name="Google Shape;204;p7"/>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05" name="Google Shape;205;p7"/>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06" name="Google Shape;206;p7"/>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8"/>
          <p:cNvSpPr txBox="1">
            <a:spLocks noGrp="1"/>
          </p:cNvSpPr>
          <p:nvPr>
            <p:ph type="title"/>
          </p:nvPr>
        </p:nvSpPr>
        <p:spPr>
          <a:xfrm>
            <a:off x="571500" y="373063"/>
            <a:ext cx="7269163" cy="7778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b="1"/>
              <a:t>Software Horror Stories</a:t>
            </a:r>
            <a:endParaRPr/>
          </a:p>
        </p:txBody>
      </p:sp>
      <p:sp>
        <p:nvSpPr>
          <p:cNvPr id="213" name="Google Shape;213;p8" descr="Rectangle: Click to edit Master text styles&#10;Second level&#10;Third level&#10;Fourth level&#10;Fifth level"/>
          <p:cNvSpPr txBox="1">
            <a:spLocks noGrp="1"/>
          </p:cNvSpPr>
          <p:nvPr>
            <p:ph type="body" idx="1"/>
          </p:nvPr>
        </p:nvSpPr>
        <p:spPr>
          <a:xfrm>
            <a:off x="990600" y="1600200"/>
            <a:ext cx="8001000" cy="4495800"/>
          </a:xfrm>
          <a:prstGeom prst="rect">
            <a:avLst/>
          </a:prstGeom>
          <a:noFill/>
          <a:ln>
            <a:noFill/>
          </a:ln>
        </p:spPr>
        <p:txBody>
          <a:bodyPr spcFirstLastPara="1" wrap="square" lIns="91425" tIns="45700" rIns="91425" bIns="45700" anchor="t" anchorCtr="0">
            <a:noAutofit/>
          </a:bodyPr>
          <a:lstStyle/>
          <a:p>
            <a:pPr marL="182880" lvl="0" indent="-220980" algn="just" rtl="0">
              <a:lnSpc>
                <a:spcPct val="80000"/>
              </a:lnSpc>
              <a:spcBef>
                <a:spcPts val="0"/>
              </a:spcBef>
              <a:spcAft>
                <a:spcPts val="0"/>
              </a:spcAft>
              <a:buSzPts val="3480"/>
              <a:buChar char="•"/>
            </a:pPr>
            <a:r>
              <a:rPr lang="en-US">
                <a:solidFill>
                  <a:srgbClr val="FF0000"/>
                </a:solidFill>
                <a:latin typeface="Corbel"/>
                <a:ea typeface="Corbel"/>
                <a:cs typeface="Corbel"/>
                <a:sym typeface="Corbel"/>
              </a:rPr>
              <a:t>Bank of America</a:t>
            </a:r>
            <a:r>
              <a:rPr lang="en-US">
                <a:latin typeface="Corbel"/>
                <a:ea typeface="Corbel"/>
                <a:cs typeface="Corbel"/>
                <a:sym typeface="Corbel"/>
              </a:rPr>
              <a:t> spent $23,000,000 on a 5-year project to develop a new accounting system. Spent over $60,000,000 trying to make new system work, finally abandoned it. Loss of business estimated in excess of $1,000,000,000</a:t>
            </a:r>
            <a:endParaRPr/>
          </a:p>
          <a:p>
            <a:pPr marL="182880" lvl="0" indent="0" algn="just" rtl="0">
              <a:lnSpc>
                <a:spcPct val="80000"/>
              </a:lnSpc>
              <a:spcBef>
                <a:spcPts val="1080"/>
              </a:spcBef>
              <a:spcAft>
                <a:spcPts val="0"/>
              </a:spcAft>
              <a:buSzPts val="3480"/>
              <a:buNone/>
            </a:pPr>
            <a:endParaRPr>
              <a:latin typeface="Corbel"/>
              <a:ea typeface="Corbel"/>
              <a:cs typeface="Corbel"/>
              <a:sym typeface="Corbel"/>
            </a:endParaRPr>
          </a:p>
          <a:p>
            <a:pPr marL="182880" lvl="0" indent="-220980" algn="just" rtl="0">
              <a:lnSpc>
                <a:spcPct val="80000"/>
              </a:lnSpc>
              <a:spcBef>
                <a:spcPts val="1080"/>
              </a:spcBef>
              <a:spcAft>
                <a:spcPts val="0"/>
              </a:spcAft>
              <a:buSzPts val="3480"/>
              <a:buChar char="•"/>
            </a:pPr>
            <a:r>
              <a:rPr lang="en-US">
                <a:solidFill>
                  <a:srgbClr val="FF0000"/>
                </a:solidFill>
                <a:latin typeface="Corbel"/>
                <a:ea typeface="Corbel"/>
                <a:cs typeface="Corbel"/>
                <a:sym typeface="Corbel"/>
              </a:rPr>
              <a:t>The B1 Bomber</a:t>
            </a:r>
            <a:r>
              <a:rPr lang="en-US">
                <a:latin typeface="Corbel"/>
                <a:ea typeface="Corbel"/>
                <a:cs typeface="Corbel"/>
                <a:sym typeface="Corbel"/>
              </a:rPr>
              <a:t> required an additional $1,000,000,000 to improve its air defense software, but the software still isn’t working to specification</a:t>
            </a:r>
            <a:endParaRPr/>
          </a:p>
          <a:p>
            <a:pPr marL="182880" lvl="0" indent="0" algn="just" rtl="0">
              <a:lnSpc>
                <a:spcPct val="80000"/>
              </a:lnSpc>
              <a:spcBef>
                <a:spcPts val="1080"/>
              </a:spcBef>
              <a:spcAft>
                <a:spcPts val="0"/>
              </a:spcAft>
              <a:buSzPts val="3480"/>
              <a:buNone/>
            </a:pPr>
            <a:endParaRPr>
              <a:latin typeface="Corbel"/>
              <a:ea typeface="Corbel"/>
              <a:cs typeface="Corbel"/>
              <a:sym typeface="Corbel"/>
            </a:endParaRPr>
          </a:p>
          <a:p>
            <a:pPr marL="182880" lvl="0" indent="-220980" algn="just" rtl="0">
              <a:lnSpc>
                <a:spcPct val="80000"/>
              </a:lnSpc>
              <a:spcBef>
                <a:spcPts val="1080"/>
              </a:spcBef>
              <a:spcAft>
                <a:spcPts val="0"/>
              </a:spcAft>
              <a:buSzPts val="3480"/>
              <a:buChar char="•"/>
            </a:pPr>
            <a:r>
              <a:rPr lang="en-US">
                <a:solidFill>
                  <a:srgbClr val="FF0000"/>
                </a:solidFill>
                <a:latin typeface="Corbel"/>
                <a:ea typeface="Corbel"/>
                <a:cs typeface="Corbel"/>
                <a:sym typeface="Corbel"/>
              </a:rPr>
              <a:t>Ariane 5, Flight 501 </a:t>
            </a:r>
            <a:r>
              <a:rPr lang="en-US" sz="2400">
                <a:solidFill>
                  <a:srgbClr val="262626"/>
                </a:solidFill>
                <a:latin typeface="Corbel"/>
                <a:ea typeface="Corbel"/>
                <a:cs typeface="Corbel"/>
                <a:sym typeface="Corbel"/>
              </a:rPr>
              <a:t>The loss of a $500,000,000 spacecraft was ultimately attributed to errors in requirements, specifications and inadequate software reuse practices.</a:t>
            </a:r>
            <a:endParaRPr/>
          </a:p>
          <a:p>
            <a:pPr marL="182880" lvl="0" indent="0" algn="just" rtl="0">
              <a:spcBef>
                <a:spcPts val="1080"/>
              </a:spcBef>
              <a:spcAft>
                <a:spcPts val="0"/>
              </a:spcAft>
              <a:buSzPts val="3480"/>
              <a:buNone/>
            </a:pPr>
            <a:endParaRPr>
              <a:latin typeface="Corbel"/>
              <a:ea typeface="Corbel"/>
              <a:cs typeface="Corbel"/>
              <a:sym typeface="Corbel"/>
            </a:endParaRPr>
          </a:p>
        </p:txBody>
      </p:sp>
      <p:sp>
        <p:nvSpPr>
          <p:cNvPr id="214" name="Google Shape;214;p8"/>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15" name="Google Shape;215;p8"/>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16" name="Google Shape;216;p8"/>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946150" y="365125"/>
            <a:ext cx="7269163" cy="9302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The Bad News</a:t>
            </a:r>
            <a:endParaRPr/>
          </a:p>
        </p:txBody>
      </p:sp>
      <p:sp>
        <p:nvSpPr>
          <p:cNvPr id="222" name="Google Shape;222;p9" descr="Rectangle: Click to edit Master text styles&#10;Second level&#10;Third level&#10;Fourth level&#10;Fifth level"/>
          <p:cNvSpPr txBox="1">
            <a:spLocks noGrp="1"/>
          </p:cNvSpPr>
          <p:nvPr>
            <p:ph type="body" idx="1"/>
          </p:nvPr>
        </p:nvSpPr>
        <p:spPr>
          <a:xfrm>
            <a:off x="1049422" y="1600200"/>
            <a:ext cx="7467600" cy="4351338"/>
          </a:xfrm>
          <a:prstGeom prst="rect">
            <a:avLst/>
          </a:prstGeom>
          <a:noFill/>
          <a:ln>
            <a:noFill/>
          </a:ln>
        </p:spPr>
        <p:txBody>
          <a:bodyPr spcFirstLastPara="1" wrap="square" lIns="91425" tIns="45700" rIns="91425" bIns="45700" anchor="t" anchorCtr="0">
            <a:noAutofit/>
          </a:bodyPr>
          <a:lstStyle/>
          <a:p>
            <a:pPr marL="182880" lvl="0" indent="-220980" algn="l" rtl="0">
              <a:spcBef>
                <a:spcPts val="0"/>
              </a:spcBef>
              <a:spcAft>
                <a:spcPts val="0"/>
              </a:spcAft>
              <a:buSzPts val="3480"/>
              <a:buChar char="•"/>
            </a:pPr>
            <a:r>
              <a:rPr lang="en-US" sz="2400"/>
              <a:t>30% of large IT projects are </a:t>
            </a:r>
            <a:r>
              <a:rPr lang="en-US" sz="2400" b="1"/>
              <a:t>cancelled</a:t>
            </a:r>
            <a:r>
              <a:rPr lang="en-US" sz="2400"/>
              <a:t> before completion</a:t>
            </a:r>
            <a:endParaRPr/>
          </a:p>
          <a:p>
            <a:pPr marL="182880" lvl="0" indent="-220980" algn="l" rtl="0">
              <a:spcBef>
                <a:spcPts val="1080"/>
              </a:spcBef>
              <a:spcAft>
                <a:spcPts val="0"/>
              </a:spcAft>
              <a:buSzPts val="3480"/>
              <a:buChar char="•"/>
            </a:pPr>
            <a:r>
              <a:rPr lang="en-US" sz="2400"/>
              <a:t>50% of IT projects are </a:t>
            </a:r>
            <a:r>
              <a:rPr lang="en-US" sz="2400" b="1"/>
              <a:t>over-budget </a:t>
            </a:r>
            <a:r>
              <a:rPr lang="en-US" sz="2400"/>
              <a:t>by more than 200%</a:t>
            </a:r>
            <a:endParaRPr/>
          </a:p>
          <a:p>
            <a:pPr marL="182880" lvl="0" indent="-220980" algn="l" rtl="0">
              <a:spcBef>
                <a:spcPts val="1080"/>
              </a:spcBef>
              <a:spcAft>
                <a:spcPts val="0"/>
              </a:spcAft>
              <a:buSzPts val="3480"/>
              <a:buChar char="•"/>
            </a:pPr>
            <a:r>
              <a:rPr lang="en-US" sz="2400"/>
              <a:t>The majority of completed projects deliver </a:t>
            </a:r>
            <a:r>
              <a:rPr lang="en-US" sz="2400" i="1"/>
              <a:t>60% or less of prescribed functionality</a:t>
            </a:r>
            <a:endParaRPr/>
          </a:p>
          <a:p>
            <a:pPr marL="182880" lvl="0" indent="-220980" algn="l" rtl="0">
              <a:spcBef>
                <a:spcPts val="1080"/>
              </a:spcBef>
              <a:spcAft>
                <a:spcPts val="0"/>
              </a:spcAft>
              <a:buSzPts val="3480"/>
              <a:buChar char="•"/>
            </a:pPr>
            <a:r>
              <a:rPr lang="en-US" sz="2400"/>
              <a:t>Many delivered information systems are </a:t>
            </a:r>
            <a:r>
              <a:rPr lang="en-US" sz="2400" b="1"/>
              <a:t>under-used</a:t>
            </a:r>
            <a:r>
              <a:rPr lang="en-US" sz="2400"/>
              <a:t> because they don’t meet user needs and/or expectations</a:t>
            </a:r>
            <a:endParaRPr/>
          </a:p>
          <a:p>
            <a:pPr marL="182880" lvl="0" indent="-220980" algn="l" rtl="0">
              <a:spcBef>
                <a:spcPts val="1080"/>
              </a:spcBef>
              <a:spcAft>
                <a:spcPts val="0"/>
              </a:spcAft>
              <a:buSzPts val="3480"/>
              <a:buChar char="•"/>
            </a:pPr>
            <a:r>
              <a:rPr lang="en-US" sz="2400"/>
              <a:t>Legacy systems are a serious and growing </a:t>
            </a:r>
            <a:r>
              <a:rPr lang="en-US" sz="2400" b="1"/>
              <a:t>bottleneck</a:t>
            </a:r>
            <a:r>
              <a:rPr lang="en-US" sz="2400"/>
              <a:t> to organizational evolution</a:t>
            </a:r>
            <a:endParaRPr/>
          </a:p>
          <a:p>
            <a:pPr marL="182880" lvl="0" indent="0" algn="l" rtl="0">
              <a:spcBef>
                <a:spcPts val="1080"/>
              </a:spcBef>
              <a:spcAft>
                <a:spcPts val="0"/>
              </a:spcAft>
              <a:buSzPts val="3480"/>
              <a:buNone/>
            </a:pPr>
            <a:endParaRPr sz="2400"/>
          </a:p>
        </p:txBody>
      </p:sp>
      <p:sp>
        <p:nvSpPr>
          <p:cNvPr id="223" name="Google Shape;223;p9"/>
          <p:cNvSpPr txBox="1">
            <a:spLocks noGrp="1"/>
          </p:cNvSpPr>
          <p:nvPr>
            <p:ph type="ftr" idx="11"/>
          </p:nvPr>
        </p:nvSpPr>
        <p:spPr>
          <a:xfrm>
            <a:off x="2036739" y="6473298"/>
            <a:ext cx="531451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Prepared by: Dr. Muhammad Iqbal Hossain</a:t>
            </a:r>
            <a:endParaRPr/>
          </a:p>
        </p:txBody>
      </p:sp>
      <p:sp>
        <p:nvSpPr>
          <p:cNvPr id="224" name="Google Shape;224;p9"/>
          <p:cNvSpPr txBox="1">
            <a:spLocks noGrp="1"/>
          </p:cNvSpPr>
          <p:nvPr>
            <p:ph type="dt" idx="10"/>
          </p:nvPr>
        </p:nvSpPr>
        <p:spPr>
          <a:xfrm>
            <a:off x="7401494" y="6492875"/>
            <a:ext cx="8574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1/25/2021</a:t>
            </a:r>
            <a:endParaRPr/>
          </a:p>
        </p:txBody>
      </p:sp>
      <p:sp>
        <p:nvSpPr>
          <p:cNvPr id="225" name="Google Shape;225;p9"/>
          <p:cNvSpPr txBox="1">
            <a:spLocks noGrp="1"/>
          </p:cNvSpPr>
          <p:nvPr>
            <p:ph type="sldNum" idx="12"/>
          </p:nvPr>
        </p:nvSpPr>
        <p:spPr>
          <a:xfrm>
            <a:off x="8303106" y="6482881"/>
            <a:ext cx="4278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2178</Words>
  <Application>Microsoft Office PowerPoint</Application>
  <PresentationFormat>On-screen Show (4:3)</PresentationFormat>
  <Paragraphs>354</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Tahoma</vt:lpstr>
      <vt:lpstr>Noto Sans Symbols</vt:lpstr>
      <vt:lpstr>Verdana</vt:lpstr>
      <vt:lpstr>Corbel</vt:lpstr>
      <vt:lpstr>Arial</vt:lpstr>
      <vt:lpstr>Calibri</vt:lpstr>
      <vt:lpstr>BracU Theme</vt:lpstr>
      <vt:lpstr>PowerPoint Presentation</vt:lpstr>
      <vt:lpstr>Guideline for students</vt:lpstr>
      <vt:lpstr>Resources</vt:lpstr>
      <vt:lpstr>PowerPoint Presentation</vt:lpstr>
      <vt:lpstr>PowerPoint Presentation</vt:lpstr>
      <vt:lpstr>Information System</vt:lpstr>
      <vt:lpstr>Components of IS</vt:lpstr>
      <vt:lpstr>Software Horror Stories</vt:lpstr>
      <vt:lpstr>The Bad News</vt:lpstr>
      <vt:lpstr>Why is this Course Important?</vt:lpstr>
      <vt:lpstr>PowerPoint Presentation</vt:lpstr>
      <vt:lpstr>Key Ideas</vt:lpstr>
      <vt:lpstr>Key Ideas</vt:lpstr>
      <vt:lpstr>What is System Analysis?</vt:lpstr>
      <vt:lpstr>Need for Systems Analysis?</vt:lpstr>
      <vt:lpstr>Segment 2 Software lifecycle</vt:lpstr>
      <vt:lpstr>Major Attributes of the Lifecycle</vt:lpstr>
      <vt:lpstr>Project Phases</vt:lpstr>
      <vt:lpstr>Planning</vt:lpstr>
      <vt:lpstr>Analysis</vt:lpstr>
      <vt:lpstr>Design</vt:lpstr>
      <vt:lpstr>Implementation</vt:lpstr>
      <vt:lpstr>Processes and Deliverables</vt:lpstr>
      <vt:lpstr>What Is a Methodology?</vt:lpstr>
      <vt:lpstr>Need for methodology</vt:lpstr>
      <vt:lpstr>Systems development methodologies</vt:lpstr>
      <vt:lpstr>Segment 3 DevOps</vt:lpstr>
      <vt:lpstr>Current SDLC methodology</vt:lpstr>
      <vt:lpstr>What is DevOps?</vt:lpstr>
      <vt:lpstr>Why DevOps?</vt:lpstr>
      <vt:lpstr>Why DevOps?</vt:lpstr>
      <vt:lpstr>Current relation among Development and Operation team</vt:lpstr>
      <vt:lpstr>What DevOps can do?</vt:lpstr>
      <vt:lpstr>Segment 4 DevOps (cont.)</vt:lpstr>
      <vt:lpstr>Steps of DevOps</vt:lpstr>
      <vt:lpstr>Steps of DevOps</vt:lpstr>
      <vt:lpstr>Steps of DevOps</vt:lpstr>
      <vt:lpstr>Everything should be Continuous</vt:lpstr>
      <vt:lpstr>The advantage of DevOps</vt:lpstr>
      <vt:lpstr>DevOps Challenges</vt:lpstr>
      <vt:lpstr>PowerPoint Presentation</vt:lpstr>
      <vt:lpstr>Surprise!!!</vt:lpstr>
      <vt:lpstr>Segment 5 Project Team Roles and Skills</vt:lpstr>
      <vt:lpstr>Information Systems Roles</vt:lpstr>
      <vt:lpstr>Project Team Roles</vt:lpstr>
      <vt:lpstr>Summary -- Part 1</vt:lpstr>
      <vt:lpstr>Summary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Rupam</dc:creator>
  <cp:lastModifiedBy>Zavid Parvez</cp:lastModifiedBy>
  <cp:revision>2</cp:revision>
  <dcterms:created xsi:type="dcterms:W3CDTF">2006-08-16T00:00:00Z</dcterms:created>
  <dcterms:modified xsi:type="dcterms:W3CDTF">2021-02-19T16:37:12Z</dcterms:modified>
</cp:coreProperties>
</file>