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9" r:id="rId6"/>
    <p:sldMasterId id="2147483661" r:id="rId7"/>
    <p:sldMasterId id="2147483663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</p:sldIdLst>
  <p:sldSz cy="6858000" cx="9144000"/>
  <p:notesSz cx="6735750" cy="9866300"/>
  <p:embeddedFontLst>
    <p:embeddedFont>
      <p:font typeface="Tahoma"/>
      <p:regular r:id="rId45"/>
      <p:bold r:id="rId46"/>
    </p:embeddedFont>
    <p:embeddedFont>
      <p:font typeface="Century Schoolbook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331">
          <p15:clr>
            <a:srgbClr val="000000"/>
          </p15:clr>
        </p15:guide>
        <p15:guide id="2" pos="2829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51" roundtripDataSignature="AMtx7mg2Ci8ukIlnzGr4VDDFzj1m8prI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331" orient="horz"/>
        <p:guide pos="282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font" Target="fonts/Tahoma-bold.fntdata"/><Relationship Id="rId45" Type="http://schemas.openxmlformats.org/officeDocument/2006/relationships/font" Target="fonts/Tahoma-regular.fntdata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48" Type="http://schemas.openxmlformats.org/officeDocument/2006/relationships/font" Target="fonts/CenturySchoolbook-bold.fntdata"/><Relationship Id="rId47" Type="http://schemas.openxmlformats.org/officeDocument/2006/relationships/font" Target="fonts/CenturySchoolbook-regular.fntdata"/><Relationship Id="rId49" Type="http://schemas.openxmlformats.org/officeDocument/2006/relationships/font" Target="fonts/CenturySchoolbook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customschemas.google.com/relationships/presentationmetadata" Target="metadata"/><Relationship Id="rId50" Type="http://schemas.openxmlformats.org/officeDocument/2006/relationships/font" Target="fonts/CenturySchoolbook-boldItalic.fntdata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6350" y="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260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6350" y="937260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/>
        </p:nvSpPr>
        <p:spPr>
          <a:xfrm>
            <a:off x="3816350" y="937260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/>
          <p:nvPr/>
        </p:nvSpPr>
        <p:spPr>
          <a:xfrm>
            <a:off x="3816350" y="937260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28" name="Google Shape;228;p14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9" name="Google Shape;229;p14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17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:notes"/>
          <p:cNvSpPr txBox="1"/>
          <p:nvPr/>
        </p:nvSpPr>
        <p:spPr>
          <a:xfrm>
            <a:off x="3816350" y="937260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8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0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1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3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4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5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8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9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0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1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2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3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4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4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5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/>
        </p:nvSpPr>
        <p:spPr>
          <a:xfrm>
            <a:off x="3816350" y="937260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7"/>
          <p:cNvSpPr txBox="1"/>
          <p:nvPr>
            <p:ph type="ctrTitle"/>
          </p:nvPr>
        </p:nvSpPr>
        <p:spPr>
          <a:xfrm>
            <a:off x="946404" y="758952"/>
            <a:ext cx="706374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7"/>
          <p:cNvSpPr txBox="1"/>
          <p:nvPr>
            <p:ph idx="1" type="subTitle"/>
          </p:nvPr>
        </p:nvSpPr>
        <p:spPr>
          <a:xfrm>
            <a:off x="946404" y="4800600"/>
            <a:ext cx="706374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D8D8D8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" name="Google Shape;22;p37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7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7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/>
          <p:nvPr>
            <p:ph type="title"/>
          </p:nvPr>
        </p:nvSpPr>
        <p:spPr>
          <a:xfrm>
            <a:off x="5715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1"/>
          <p:cNvSpPr txBox="1"/>
          <p:nvPr>
            <p:ph idx="1" type="body"/>
          </p:nvPr>
        </p:nvSpPr>
        <p:spPr>
          <a:xfrm>
            <a:off x="571500" y="1676400"/>
            <a:ext cx="39243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41"/>
          <p:cNvSpPr txBox="1"/>
          <p:nvPr>
            <p:ph idx="2" type="body"/>
          </p:nvPr>
        </p:nvSpPr>
        <p:spPr>
          <a:xfrm>
            <a:off x="4648200" y="1676400"/>
            <a:ext cx="39243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8" name="Google Shape;98;p41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1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0"/>
          <p:cNvSpPr txBox="1"/>
          <p:nvPr>
            <p:ph type="title"/>
          </p:nvPr>
        </p:nvSpPr>
        <p:spPr>
          <a:xfrm>
            <a:off x="946404" y="758952"/>
            <a:ext cx="706374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6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0"/>
          <p:cNvSpPr txBox="1"/>
          <p:nvPr>
            <p:ph idx="1" type="body"/>
          </p:nvPr>
        </p:nvSpPr>
        <p:spPr>
          <a:xfrm>
            <a:off x="946404" y="4800600"/>
            <a:ext cx="706374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4" name="Google Shape;114;p50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0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0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2"/>
          <p:cNvSpPr txBox="1"/>
          <p:nvPr>
            <p:ph type="title"/>
          </p:nvPr>
        </p:nvSpPr>
        <p:spPr>
          <a:xfrm>
            <a:off x="685800" y="5257800"/>
            <a:ext cx="74866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2"/>
          <p:cNvSpPr/>
          <p:nvPr>
            <p:ph idx="2" type="pic"/>
          </p:nvPr>
        </p:nvSpPr>
        <p:spPr>
          <a:xfrm>
            <a:off x="0" y="1"/>
            <a:ext cx="846963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1" name="Google Shape;131;p52"/>
          <p:cNvSpPr txBox="1"/>
          <p:nvPr>
            <p:ph idx="1" type="body"/>
          </p:nvPr>
        </p:nvSpPr>
        <p:spPr>
          <a:xfrm>
            <a:off x="685800" y="6108590"/>
            <a:ext cx="748665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52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2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2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9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9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39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9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9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2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2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3"/>
          <p:cNvSpPr txBox="1"/>
          <p:nvPr>
            <p:ph type="title"/>
          </p:nvPr>
        </p:nvSpPr>
        <p:spPr>
          <a:xfrm rot="5400000">
            <a:off x="4466431" y="2401094"/>
            <a:ext cx="5897562" cy="1857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" type="body"/>
          </p:nvPr>
        </p:nvSpPr>
        <p:spPr>
          <a:xfrm rot="5400000">
            <a:off x="523081" y="429419"/>
            <a:ext cx="5897562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9" name="Google Shape;49;p43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3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4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4"/>
          <p:cNvSpPr txBox="1"/>
          <p:nvPr>
            <p:ph idx="1" type="body"/>
          </p:nvPr>
        </p:nvSpPr>
        <p:spPr>
          <a:xfrm rot="5400000">
            <a:off x="1993900" y="781050"/>
            <a:ext cx="4351337" cy="6446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/>
          <p:nvPr>
            <p:ph type="title"/>
          </p:nvPr>
        </p:nvSpPr>
        <p:spPr>
          <a:xfrm>
            <a:off x="630936" y="457201"/>
            <a:ext cx="24003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idx="1" type="body"/>
          </p:nvPr>
        </p:nvSpPr>
        <p:spPr>
          <a:xfrm>
            <a:off x="3378200" y="685800"/>
            <a:ext cx="45593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45"/>
          <p:cNvSpPr txBox="1"/>
          <p:nvPr>
            <p:ph idx="2" type="body"/>
          </p:nvPr>
        </p:nvSpPr>
        <p:spPr>
          <a:xfrm>
            <a:off x="630936" y="2099735"/>
            <a:ext cx="24003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5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5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6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6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7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" type="body"/>
          </p:nvPr>
        </p:nvSpPr>
        <p:spPr>
          <a:xfrm>
            <a:off x="946404" y="1717185"/>
            <a:ext cx="336042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b="0" sz="1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47"/>
          <p:cNvSpPr txBox="1"/>
          <p:nvPr>
            <p:ph idx="2" type="body"/>
          </p:nvPr>
        </p:nvSpPr>
        <p:spPr>
          <a:xfrm>
            <a:off x="946404" y="2507550"/>
            <a:ext cx="336042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73" name="Google Shape;73;p47"/>
          <p:cNvSpPr txBox="1"/>
          <p:nvPr>
            <p:ph idx="3" type="body"/>
          </p:nvPr>
        </p:nvSpPr>
        <p:spPr>
          <a:xfrm>
            <a:off x="4599432" y="1717185"/>
            <a:ext cx="3364992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Font typeface="Century Schoolbook"/>
              <a:buNone/>
              <a:defRPr b="0" sz="18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47"/>
          <p:cNvSpPr txBox="1"/>
          <p:nvPr>
            <p:ph idx="4" type="body"/>
          </p:nvPr>
        </p:nvSpPr>
        <p:spPr>
          <a:xfrm>
            <a:off x="4594860" y="2507550"/>
            <a:ext cx="336042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75" name="Google Shape;75;p47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8"/>
          <p:cNvSpPr txBox="1"/>
          <p:nvPr>
            <p:ph idx="1" type="body"/>
          </p:nvPr>
        </p:nvSpPr>
        <p:spPr>
          <a:xfrm>
            <a:off x="946404" y="1828801"/>
            <a:ext cx="336042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81" name="Google Shape;81;p48"/>
          <p:cNvSpPr txBox="1"/>
          <p:nvPr>
            <p:ph idx="2" type="body"/>
          </p:nvPr>
        </p:nvSpPr>
        <p:spPr>
          <a:xfrm>
            <a:off x="4594860" y="1828801"/>
            <a:ext cx="336042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82" name="Google Shape;82;p48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8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8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353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11" name="Google Shape;11;p36"/>
          <p:cNvGrpSpPr/>
          <p:nvPr/>
        </p:nvGrpSpPr>
        <p:grpSpPr>
          <a:xfrm>
            <a:off x="990600" y="2762943"/>
            <a:ext cx="7597902" cy="281189"/>
            <a:chOff x="504" y="3634"/>
            <a:chExt cx="4786" cy="177"/>
          </a:xfrm>
        </p:grpSpPr>
        <p:sp>
          <p:nvSpPr>
            <p:cNvPr id="12" name="Google Shape;12;p36"/>
            <p:cNvSpPr txBox="1"/>
            <p:nvPr/>
          </p:nvSpPr>
          <p:spPr>
            <a:xfrm>
              <a:off x="504" y="3696"/>
              <a:ext cx="4752" cy="48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3" name="Google Shape;13;p36"/>
            <p:cNvSpPr/>
            <p:nvPr/>
          </p:nvSpPr>
          <p:spPr>
            <a:xfrm rot="-7500000">
              <a:off x="5142" y="3645"/>
              <a:ext cx="107" cy="156"/>
            </a:xfrm>
            <a:prstGeom prst="triangle">
              <a:avLst>
                <a:gd fmla="val 0" name="adj"/>
              </a:avLst>
            </a:prstGeom>
            <a:solidFill>
              <a:srgbClr val="868FD0"/>
            </a:soli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14" name="Google Shape;14;p36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" name="Google Shape;15;p36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6" name="Google Shape;16;p36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7" name="Google Shape;17;p36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8" name="Google Shape;18;p36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/>
          <p:nvPr/>
        </p:nvSpPr>
        <p:spPr>
          <a:xfrm>
            <a:off x="8418512" y="0"/>
            <a:ext cx="731837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" name="Google Shape;27;p38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8" name="Google Shape;28;p38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9" name="Google Shape;29;p38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0" name="Google Shape;30;p38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1" name="Google Shape;31;p38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32" name="Google Shape;32;p38"/>
          <p:cNvGrpSpPr/>
          <p:nvPr/>
        </p:nvGrpSpPr>
        <p:grpSpPr>
          <a:xfrm>
            <a:off x="533400" y="1315143"/>
            <a:ext cx="7597902" cy="281189"/>
            <a:chOff x="504" y="3634"/>
            <a:chExt cx="4786" cy="177"/>
          </a:xfrm>
        </p:grpSpPr>
        <p:sp>
          <p:nvSpPr>
            <p:cNvPr id="33" name="Google Shape;33;p38"/>
            <p:cNvSpPr txBox="1"/>
            <p:nvPr/>
          </p:nvSpPr>
          <p:spPr>
            <a:xfrm>
              <a:off x="504" y="3696"/>
              <a:ext cx="4752" cy="48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4" name="Google Shape;34;p38"/>
            <p:cNvSpPr/>
            <p:nvPr/>
          </p:nvSpPr>
          <p:spPr>
            <a:xfrm rot="-7500000">
              <a:off x="5142" y="3645"/>
              <a:ext cx="107" cy="156"/>
            </a:xfrm>
            <a:prstGeom prst="triangle">
              <a:avLst>
                <a:gd fmla="val 0" name="adj"/>
              </a:avLst>
            </a:prstGeom>
            <a:solidFill>
              <a:srgbClr val="868FD0"/>
            </a:soli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0"/>
          <p:cNvSpPr/>
          <p:nvPr/>
        </p:nvSpPr>
        <p:spPr>
          <a:xfrm>
            <a:off x="8418512" y="0"/>
            <a:ext cx="731837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87" name="Google Shape;87;p40"/>
          <p:cNvGrpSpPr/>
          <p:nvPr/>
        </p:nvGrpSpPr>
        <p:grpSpPr>
          <a:xfrm>
            <a:off x="533400" y="1315143"/>
            <a:ext cx="7597902" cy="281189"/>
            <a:chOff x="504" y="3634"/>
            <a:chExt cx="4786" cy="177"/>
          </a:xfrm>
        </p:grpSpPr>
        <p:sp>
          <p:nvSpPr>
            <p:cNvPr id="88" name="Google Shape;88;p40"/>
            <p:cNvSpPr txBox="1"/>
            <p:nvPr/>
          </p:nvSpPr>
          <p:spPr>
            <a:xfrm>
              <a:off x="504" y="3696"/>
              <a:ext cx="4752" cy="48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89" name="Google Shape;89;p40"/>
            <p:cNvSpPr/>
            <p:nvPr/>
          </p:nvSpPr>
          <p:spPr>
            <a:xfrm rot="-7500000">
              <a:off x="5142" y="3645"/>
              <a:ext cx="107" cy="156"/>
            </a:xfrm>
            <a:prstGeom prst="triangle">
              <a:avLst>
                <a:gd fmla="val 0" name="adj"/>
              </a:avLst>
            </a:prstGeom>
            <a:solidFill>
              <a:srgbClr val="868FD0"/>
            </a:soli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90" name="Google Shape;90;p40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1" name="Google Shape;91;p40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2" name="Google Shape;92;p40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3" name="Google Shape;93;p40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9"/>
          <p:cNvSpPr/>
          <p:nvPr/>
        </p:nvSpPr>
        <p:spPr>
          <a:xfrm>
            <a:off x="8418512" y="0"/>
            <a:ext cx="731837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102" name="Google Shape;102;p49"/>
          <p:cNvGrpSpPr/>
          <p:nvPr/>
        </p:nvGrpSpPr>
        <p:grpSpPr>
          <a:xfrm>
            <a:off x="533400" y="1315143"/>
            <a:ext cx="7597902" cy="281189"/>
            <a:chOff x="504" y="3634"/>
            <a:chExt cx="4786" cy="177"/>
          </a:xfrm>
        </p:grpSpPr>
        <p:sp>
          <p:nvSpPr>
            <p:cNvPr id="103" name="Google Shape;103;p49"/>
            <p:cNvSpPr txBox="1"/>
            <p:nvPr/>
          </p:nvSpPr>
          <p:spPr>
            <a:xfrm>
              <a:off x="504" y="3696"/>
              <a:ext cx="4752" cy="48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04" name="Google Shape;104;p49"/>
            <p:cNvSpPr/>
            <p:nvPr/>
          </p:nvSpPr>
          <p:spPr>
            <a:xfrm rot="-7500000">
              <a:off x="5142" y="3645"/>
              <a:ext cx="107" cy="156"/>
            </a:xfrm>
            <a:prstGeom prst="triangle">
              <a:avLst>
                <a:gd fmla="val 0" name="adj"/>
              </a:avLst>
            </a:prstGeom>
            <a:solidFill>
              <a:srgbClr val="868FD0"/>
            </a:soli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105" name="Google Shape;105;p49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6" name="Google Shape;106;p49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7" name="Google Shape;107;p49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8" name="Google Shape;108;p49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9" name="Google Shape;109;p49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0" name="Google Shape;110;p49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1"/>
          <p:cNvSpPr/>
          <p:nvPr/>
        </p:nvSpPr>
        <p:spPr>
          <a:xfrm>
            <a:off x="8418512" y="0"/>
            <a:ext cx="731837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119" name="Google Shape;119;p51"/>
          <p:cNvGrpSpPr/>
          <p:nvPr/>
        </p:nvGrpSpPr>
        <p:grpSpPr>
          <a:xfrm>
            <a:off x="533400" y="1315143"/>
            <a:ext cx="7597902" cy="281189"/>
            <a:chOff x="504" y="3634"/>
            <a:chExt cx="4786" cy="177"/>
          </a:xfrm>
        </p:grpSpPr>
        <p:sp>
          <p:nvSpPr>
            <p:cNvPr id="120" name="Google Shape;120;p51"/>
            <p:cNvSpPr txBox="1"/>
            <p:nvPr/>
          </p:nvSpPr>
          <p:spPr>
            <a:xfrm>
              <a:off x="504" y="3696"/>
              <a:ext cx="4752" cy="48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21" name="Google Shape;121;p51"/>
            <p:cNvSpPr/>
            <p:nvPr/>
          </p:nvSpPr>
          <p:spPr>
            <a:xfrm rot="-7500000">
              <a:off x="5142" y="3645"/>
              <a:ext cx="107" cy="156"/>
            </a:xfrm>
            <a:prstGeom prst="triangle">
              <a:avLst>
                <a:gd fmla="val 0" name="adj"/>
              </a:avLst>
            </a:prstGeom>
            <a:solidFill>
              <a:srgbClr val="868FD0"/>
            </a:soli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122" name="Google Shape;122;p51"/>
          <p:cNvSpPr/>
          <p:nvPr/>
        </p:nvSpPr>
        <p:spPr>
          <a:xfrm>
            <a:off x="0" y="5105400"/>
            <a:ext cx="8469312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3" name="Google Shape;123;p51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4" name="Google Shape;124;p51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5" name="Google Shape;125;p51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6" name="Google Shape;126;p51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7" name="Google Shape;127;p51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type="ctrTitle"/>
          </p:nvPr>
        </p:nvSpPr>
        <p:spPr>
          <a:xfrm>
            <a:off x="946150" y="758825"/>
            <a:ext cx="7064375" cy="4041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Schoolbook"/>
              <a:buNone/>
            </a:pPr>
            <a:r>
              <a:rPr b="0" i="0" lang="en-US" sz="6600" u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Feasibility Analysis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41" name="Google Shape;141;p1"/>
          <p:cNvSpPr txBox="1"/>
          <p:nvPr>
            <p:ph idx="1" type="subTitle"/>
          </p:nvPr>
        </p:nvSpPr>
        <p:spPr>
          <a:xfrm>
            <a:off x="946150" y="4800600"/>
            <a:ext cx="7064375" cy="169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rgbClr val="D8D8D8"/>
              </a:solidFill>
            </a:endParaRPr>
          </a:p>
        </p:txBody>
      </p:sp>
      <p:sp>
        <p:nvSpPr>
          <p:cNvPr id="142" name="Google Shape;142;p1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Clipping" id="204" name="Google Shape;20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75"/>
            <a:ext cx="8458200" cy="6846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/>
          <p:nvPr>
            <p:ph type="title"/>
          </p:nvPr>
        </p:nvSpPr>
        <p:spPr>
          <a:xfrm>
            <a:off x="946150" y="365125"/>
            <a:ext cx="7269162" cy="77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rgbClr val="3333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Your Turn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10" name="Google Shape;210;p11"/>
          <p:cNvSpPr txBox="1"/>
          <p:nvPr>
            <p:ph idx="1" type="body"/>
          </p:nvPr>
        </p:nvSpPr>
        <p:spPr>
          <a:xfrm>
            <a:off x="609600" y="1828800"/>
            <a:ext cx="73914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you were building a web-based system for course enrollment --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What would be the functionality?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What would be the expected value?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What special issues or constraints would you foresee?</a:t>
            </a:r>
            <a:endParaRPr/>
          </a:p>
        </p:txBody>
      </p:sp>
      <p:sp>
        <p:nvSpPr>
          <p:cNvPr id="211" name="Google Shape;211;p11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 txBox="1"/>
          <p:nvPr>
            <p:ph type="ctrTitle"/>
          </p:nvPr>
        </p:nvSpPr>
        <p:spPr>
          <a:xfrm>
            <a:off x="946150" y="758825"/>
            <a:ext cx="7064375" cy="4041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Schoolbook"/>
              <a:buNone/>
            </a:pPr>
            <a:r>
              <a:rPr b="0" i="0" lang="en-US" sz="6600" u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FEASIBILITY ANALYSIS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17" name="Google Shape;217;p12"/>
          <p:cNvSpPr txBox="1"/>
          <p:nvPr>
            <p:ph idx="1" type="subTitle"/>
          </p:nvPr>
        </p:nvSpPr>
        <p:spPr>
          <a:xfrm>
            <a:off x="946150" y="4800600"/>
            <a:ext cx="7064375" cy="169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i="0" lang="en-US" sz="2000" u="none">
                <a:solidFill>
                  <a:srgbClr val="D9D9D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</p:txBody>
      </p:sp>
      <p:sp>
        <p:nvSpPr>
          <p:cNvPr id="218" name="Google Shape;218;p12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 txBox="1"/>
          <p:nvPr>
            <p:ph type="title"/>
          </p:nvPr>
        </p:nvSpPr>
        <p:spPr>
          <a:xfrm>
            <a:off x="946150" y="365125"/>
            <a:ext cx="7269162" cy="77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Ideas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24" name="Google Shape;224;p13"/>
          <p:cNvSpPr txBox="1"/>
          <p:nvPr>
            <p:ph idx="1" type="body"/>
          </p:nvPr>
        </p:nvSpPr>
        <p:spPr>
          <a:xfrm>
            <a:off x="533400" y="1828800"/>
            <a:ext cx="7681912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Feasibility analysis 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 used to aid in the decision of whether or not to proceed with the IS project.</a:t>
            </a:r>
            <a:endParaRPr/>
          </a:p>
          <a:p>
            <a:pPr indent="-182562" lvl="0" marL="182562" marR="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Also identifies project </a:t>
            </a:r>
            <a:r>
              <a:rPr b="1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risks</a:t>
            </a:r>
            <a:endParaRPr/>
          </a:p>
          <a:p>
            <a:pPr indent="-182562" lvl="0" marL="182562" marR="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Can be revised throughout SDLC</a:t>
            </a:r>
            <a:endParaRPr/>
          </a:p>
          <a:p>
            <a:pPr indent="-60642" lvl="0" marL="182563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5" name="Google Shape;225;p13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 txBox="1"/>
          <p:nvPr>
            <p:ph type="title"/>
          </p:nvPr>
        </p:nvSpPr>
        <p:spPr>
          <a:xfrm>
            <a:off x="5715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Feasibility Analysis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32" name="Google Shape;232;p14"/>
          <p:cNvSpPr txBox="1"/>
          <p:nvPr>
            <p:ph idx="1" type="body"/>
          </p:nvPr>
        </p:nvSpPr>
        <p:spPr>
          <a:xfrm>
            <a:off x="571500" y="16764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182562" lvl="0" marL="182562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Detailing Expected Costs and Benefits</a:t>
            </a:r>
            <a:endParaRPr/>
          </a:p>
          <a:p>
            <a:pPr indent="-182562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1" i="0" lang="en-US" sz="2800" u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Technical</a:t>
            </a:r>
            <a:r>
              <a:rPr b="0" i="0" lang="en-US" sz="2800" u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feasibility</a:t>
            </a:r>
            <a:endParaRPr/>
          </a:p>
          <a:p>
            <a:pPr indent="-182562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1" i="0" lang="en-US" sz="2800" u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Economic</a:t>
            </a:r>
            <a:r>
              <a:rPr b="0" i="0" lang="en-US" sz="2800" u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feasibility</a:t>
            </a:r>
            <a:endParaRPr/>
          </a:p>
          <a:p>
            <a:pPr indent="-182562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1" i="0" lang="en-US" sz="2800" u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Organizational</a:t>
            </a:r>
            <a:r>
              <a:rPr b="0" i="0" lang="en-US" sz="2800" u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feasibility</a:t>
            </a:r>
            <a:endParaRPr/>
          </a:p>
        </p:txBody>
      </p:sp>
      <p:sp>
        <p:nvSpPr>
          <p:cNvPr id="233" name="Google Shape;233;p14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"/>
          <p:cNvSpPr txBox="1"/>
          <p:nvPr>
            <p:ph type="title"/>
          </p:nvPr>
        </p:nvSpPr>
        <p:spPr>
          <a:xfrm>
            <a:off x="946150" y="152400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Technical Feasibility:</a:t>
            </a:r>
            <a:b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0" i="1" lang="en-US" sz="40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Can</a:t>
            </a:r>
            <a:r>
              <a:rPr b="0" i="0" lang="en-US" sz="40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We Build It?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39" name="Google Shape;239;p15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182562" lvl="0" marL="182562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Familiarity with application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Knowledge of business domain</a:t>
            </a:r>
            <a:endParaRPr/>
          </a:p>
          <a:p>
            <a:pPr indent="-182562" lvl="0" marL="182562" marR="0" rtl="0" algn="just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Familiarity with technology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Extension of existing firm technologies</a:t>
            </a:r>
            <a:endParaRPr/>
          </a:p>
          <a:p>
            <a:pPr indent="-182562" lvl="0" marL="182562" marR="0" rtl="0" algn="just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size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Number of people, time, and features</a:t>
            </a:r>
            <a:endParaRPr/>
          </a:p>
          <a:p>
            <a:pPr indent="-182562" lvl="0" marL="182562" marR="0" rtl="0" algn="just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Compatibility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Ease of integrating the system with the company’s existing technology</a:t>
            </a:r>
            <a:endParaRPr/>
          </a:p>
        </p:txBody>
      </p:sp>
      <p:sp>
        <p:nvSpPr>
          <p:cNvPr id="240" name="Google Shape;240;p15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 txBox="1"/>
          <p:nvPr>
            <p:ph type="title"/>
          </p:nvPr>
        </p:nvSpPr>
        <p:spPr>
          <a:xfrm>
            <a:off x="936625" y="23812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Economic Feasibility</a:t>
            </a:r>
            <a:b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0" i="1" lang="en-US" sz="4000" u="none">
                <a:solidFill>
                  <a:srgbClr val="FF003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Should</a:t>
            </a:r>
            <a:r>
              <a:rPr b="0" i="0" lang="en-US" sz="4000" u="none">
                <a:solidFill>
                  <a:srgbClr val="FF003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We Build It?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46" name="Google Shape;246;p16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182562" lvl="0" marL="18256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Perform cost benefit analysis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Identify costs and benefits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Assign values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Calculate cash flow and ROI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Development costs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Annual operational costs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Annual benefits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Intangible costs and benefit</a:t>
            </a:r>
            <a:endParaRPr/>
          </a:p>
        </p:txBody>
      </p:sp>
      <p:sp>
        <p:nvSpPr>
          <p:cNvPr id="247" name="Google Shape;247;p16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/>
          <p:nvPr>
            <p:ph type="title"/>
          </p:nvPr>
        </p:nvSpPr>
        <p:spPr>
          <a:xfrm>
            <a:off x="5715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None/>
            </a:pPr>
            <a:r>
              <a:rPr b="0" i="0" lang="en-US" sz="3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Economic Feasibility Steps</a:t>
            </a:r>
            <a:endParaRPr/>
          </a:p>
        </p:txBody>
      </p:sp>
      <p:sp>
        <p:nvSpPr>
          <p:cNvPr id="254" name="Google Shape;254;p17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8-01-24 at 12.27.42 PM.png" id="255" name="Google Shape;2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838200"/>
            <a:ext cx="7572375" cy="55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>
            <p:ph type="title"/>
          </p:nvPr>
        </p:nvSpPr>
        <p:spPr>
          <a:xfrm>
            <a:off x="5715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Cost &amp; Benefits</a:t>
            </a:r>
            <a:endParaRPr/>
          </a:p>
        </p:txBody>
      </p:sp>
      <p:sp>
        <p:nvSpPr>
          <p:cNvPr id="261" name="Google Shape;261;p18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62" name="Google Shape;26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143000"/>
            <a:ext cx="685800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/>
          <p:nvPr>
            <p:ph type="title"/>
          </p:nvPr>
        </p:nvSpPr>
        <p:spPr>
          <a:xfrm>
            <a:off x="609600" y="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None/>
            </a:pPr>
            <a:r>
              <a:rPr b="0" i="0" lang="en-US" sz="3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Assign Values</a:t>
            </a:r>
            <a:endParaRPr/>
          </a:p>
        </p:txBody>
      </p:sp>
      <p:sp>
        <p:nvSpPr>
          <p:cNvPr id="268" name="Google Shape;268;p19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69" name="Google Shape;26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609600"/>
            <a:ext cx="7620000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type="title"/>
          </p:nvPr>
        </p:nvSpPr>
        <p:spPr>
          <a:xfrm>
            <a:off x="946150" y="365125"/>
            <a:ext cx="7269162" cy="77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Ideas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48" name="Google Shape;148;p2"/>
          <p:cNvSpPr txBox="1"/>
          <p:nvPr>
            <p:ph idx="1" type="body"/>
          </p:nvPr>
        </p:nvSpPr>
        <p:spPr>
          <a:xfrm>
            <a:off x="393700" y="1820862"/>
            <a:ext cx="7832725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Projects initiated to create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value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from using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information technology</a:t>
            </a:r>
            <a:r>
              <a:rPr b="0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/>
          </a:p>
          <a:p>
            <a:pPr indent="-182562" lvl="0" marL="182562" marR="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needs: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Lower cost/Increase revenue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Improve customer service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Use latest/emerging technologies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…</a:t>
            </a:r>
            <a:endParaRPr/>
          </a:p>
          <a:p>
            <a:pPr indent="-40323" lvl="0" marL="182563" marR="0" rtl="0" algn="l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/>
          <p:nvPr>
            <p:ph type="title"/>
          </p:nvPr>
        </p:nvSpPr>
        <p:spPr>
          <a:xfrm>
            <a:off x="784225" y="228600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Cash Flow Method for Cost Benefit Analysis</a:t>
            </a:r>
            <a:endParaRPr/>
          </a:p>
        </p:txBody>
      </p:sp>
      <p:sp>
        <p:nvSpPr>
          <p:cNvPr id="275" name="Google Shape;275;p20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6" name="Google Shape;27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768475"/>
            <a:ext cx="76200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/>
          <p:nvPr>
            <p:ph type="title"/>
          </p:nvPr>
        </p:nvSpPr>
        <p:spPr>
          <a:xfrm>
            <a:off x="609600" y="152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None/>
            </a:pPr>
            <a:r>
              <a:rPr b="0" i="0" lang="en-US" sz="3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Cost-Benefit Analysis</a:t>
            </a:r>
            <a:endParaRPr/>
          </a:p>
        </p:txBody>
      </p:sp>
      <p:sp>
        <p:nvSpPr>
          <p:cNvPr id="282" name="Google Shape;282;p21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3" name="Google Shape;28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609600"/>
            <a:ext cx="891540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Present Value Calculation</a:t>
            </a:r>
            <a:endParaRPr/>
          </a:p>
        </p:txBody>
      </p:sp>
      <p:sp>
        <p:nvSpPr>
          <p:cNvPr id="289" name="Google Shape;289;p22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90" name="Google Shape;290;p22"/>
          <p:cNvGrpSpPr/>
          <p:nvPr/>
        </p:nvGrpSpPr>
        <p:grpSpPr>
          <a:xfrm>
            <a:off x="1447800" y="1600200"/>
            <a:ext cx="6340475" cy="3048000"/>
            <a:chOff x="864" y="1056"/>
            <a:chExt cx="3994" cy="3087"/>
          </a:xfrm>
        </p:grpSpPr>
        <p:sp>
          <p:nvSpPr>
            <p:cNvPr id="291" name="Google Shape;291;p22"/>
            <p:cNvSpPr txBox="1"/>
            <p:nvPr/>
          </p:nvSpPr>
          <p:spPr>
            <a:xfrm>
              <a:off x="874" y="2818"/>
              <a:ext cx="3984" cy="1325"/>
            </a:xfrm>
            <a:prstGeom prst="rect">
              <a:avLst/>
            </a:prstGeom>
            <a:solidFill>
              <a:srgbClr val="FFFFC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Verdan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(1 + interest rate)</a:t>
              </a:r>
              <a:r>
                <a:rPr b="0" baseline="30000" i="0" lang="en-US" sz="3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n</a:t>
              </a:r>
              <a:endParaRPr/>
            </a:p>
          </p:txBody>
        </p:sp>
        <p:sp>
          <p:nvSpPr>
            <p:cNvPr id="292" name="Google Shape;292;p22"/>
            <p:cNvSpPr txBox="1"/>
            <p:nvPr/>
          </p:nvSpPr>
          <p:spPr>
            <a:xfrm>
              <a:off x="874" y="1115"/>
              <a:ext cx="3984" cy="170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Verdan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Cash flow amount</a:t>
              </a:r>
              <a:endParaRPr/>
            </a:p>
          </p:txBody>
        </p:sp>
        <p:sp>
          <p:nvSpPr>
            <p:cNvPr id="293" name="Google Shape;293;p22"/>
            <p:cNvSpPr txBox="1"/>
            <p:nvPr/>
          </p:nvSpPr>
          <p:spPr>
            <a:xfrm>
              <a:off x="864" y="2496"/>
              <a:ext cx="3984" cy="384"/>
            </a:xfrm>
            <a:prstGeom prst="rect">
              <a:avLst/>
            </a:prstGeom>
            <a:solidFill>
              <a:srgbClr val="CC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94" name="Google Shape;294;p22"/>
            <p:cNvSpPr txBox="1"/>
            <p:nvPr/>
          </p:nvSpPr>
          <p:spPr>
            <a:xfrm>
              <a:off x="874" y="1056"/>
              <a:ext cx="3984" cy="481"/>
            </a:xfrm>
            <a:prstGeom prst="rect">
              <a:avLst/>
            </a:prstGeom>
            <a:solidFill>
              <a:srgbClr val="EAEAEA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PRESENT VALUE EQUALS</a:t>
              </a:r>
              <a:endParaRPr/>
            </a:p>
          </p:txBody>
        </p:sp>
        <p:cxnSp>
          <p:nvCxnSpPr>
            <p:cNvPr id="295" name="Google Shape;295;p22"/>
            <p:cNvCxnSpPr/>
            <p:nvPr/>
          </p:nvCxnSpPr>
          <p:spPr>
            <a:xfrm>
              <a:off x="874" y="1109"/>
              <a:ext cx="0" cy="277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6" name="Google Shape;296;p22"/>
            <p:cNvCxnSpPr/>
            <p:nvPr/>
          </p:nvCxnSpPr>
          <p:spPr>
            <a:xfrm>
              <a:off x="864" y="2448"/>
              <a:ext cx="3984" cy="0"/>
            </a:xfrm>
            <a:prstGeom prst="straightConnector1">
              <a:avLst/>
            </a:prstGeom>
            <a:noFill/>
            <a:ln cap="flat" cmpd="tri" w="762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97" name="Google Shape;297;p22"/>
            <p:cNvSpPr txBox="1"/>
            <p:nvPr/>
          </p:nvSpPr>
          <p:spPr>
            <a:xfrm>
              <a:off x="1776" y="2445"/>
              <a:ext cx="154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         Divided by</a:t>
              </a:r>
              <a:endParaRPr/>
            </a:p>
          </p:txBody>
        </p:sp>
        <p:cxnSp>
          <p:nvCxnSpPr>
            <p:cNvPr id="298" name="Google Shape;298;p22"/>
            <p:cNvCxnSpPr/>
            <p:nvPr/>
          </p:nvCxnSpPr>
          <p:spPr>
            <a:xfrm>
              <a:off x="4858" y="1537"/>
              <a:ext cx="0" cy="13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99" name="Google Shape;299;p22"/>
            <p:cNvSpPr txBox="1"/>
            <p:nvPr/>
          </p:nvSpPr>
          <p:spPr>
            <a:xfrm>
              <a:off x="864" y="3623"/>
              <a:ext cx="2965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Where “n” equals the number of periods</a:t>
              </a:r>
              <a:endParaRPr/>
            </a:p>
          </p:txBody>
        </p:sp>
        <p:cxnSp>
          <p:nvCxnSpPr>
            <p:cNvPr id="300" name="Google Shape;300;p22"/>
            <p:cNvCxnSpPr/>
            <p:nvPr/>
          </p:nvCxnSpPr>
          <p:spPr>
            <a:xfrm>
              <a:off x="864" y="2928"/>
              <a:ext cx="3984" cy="0"/>
            </a:xfrm>
            <a:prstGeom prst="straightConnector1">
              <a:avLst/>
            </a:prstGeom>
            <a:noFill/>
            <a:ln cap="flat" cmpd="tri" w="762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01" name="Google Shape;301;p22"/>
          <p:cNvSpPr txBox="1"/>
          <p:nvPr/>
        </p:nvSpPr>
        <p:spPr>
          <a:xfrm>
            <a:off x="533400" y="4732337"/>
            <a:ext cx="78486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$100 received in 3 years with a required rate of return of 10% has a PV of $75.13.</a:t>
            </a:r>
            <a:endParaRPr/>
          </a:p>
        </p:txBody>
      </p:sp>
      <p:pic>
        <p:nvPicPr>
          <p:cNvPr descr="Screen Shot 2018-01-25 at 10.34.18 AM.png" id="302" name="Google Shape;30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5638800"/>
            <a:ext cx="4310062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7850" y="5616575"/>
            <a:ext cx="2778125" cy="1189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/>
          <p:nvPr>
            <p:ph type="title"/>
          </p:nvPr>
        </p:nvSpPr>
        <p:spPr>
          <a:xfrm>
            <a:off x="946150" y="365125"/>
            <a:ext cx="7269162" cy="77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Net Present Value (NPV)</a:t>
            </a:r>
            <a:endParaRPr/>
          </a:p>
        </p:txBody>
      </p:sp>
      <p:sp>
        <p:nvSpPr>
          <p:cNvPr id="309" name="Google Shape;309;p23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0" name="Google Shape;310;p23"/>
          <p:cNvSpPr txBox="1"/>
          <p:nvPr/>
        </p:nvSpPr>
        <p:spPr>
          <a:xfrm>
            <a:off x="609600" y="1828800"/>
            <a:ext cx="76962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NPV is simply the difference between the total present value of the benefits and the total present value of the costs.</a:t>
            </a:r>
            <a:endParaRPr/>
          </a:p>
        </p:txBody>
      </p:sp>
      <p:pic>
        <p:nvPicPr>
          <p:cNvPr descr="Screen Shot 2018-01-24 at 12.56.30 PM.png" id="311" name="Google Shape;31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886200"/>
            <a:ext cx="696912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3"/>
          <p:cNvSpPr txBox="1"/>
          <p:nvPr/>
        </p:nvSpPr>
        <p:spPr>
          <a:xfrm>
            <a:off x="1219200" y="5791200"/>
            <a:ext cx="29416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lain" startAt="30000"/>
            </a:pPr>
            <a:r>
              <a:rPr b="0" i="0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500000     252100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13" name="Google Shape;31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1425" y="5099050"/>
            <a:ext cx="7278687" cy="11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"/>
          <p:cNvSpPr txBox="1"/>
          <p:nvPr>
            <p:ph type="title"/>
          </p:nvPr>
        </p:nvSpPr>
        <p:spPr>
          <a:xfrm>
            <a:off x="946150" y="365125"/>
            <a:ext cx="7269162" cy="854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Return on Investment (ROI)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19" name="Google Shape;319;p24"/>
          <p:cNvSpPr txBox="1"/>
          <p:nvPr>
            <p:ph idx="1" type="body"/>
          </p:nvPr>
        </p:nvSpPr>
        <p:spPr>
          <a:xfrm>
            <a:off x="457200" y="1828800"/>
            <a:ext cx="7758112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Measures money received in return for money invested</a:t>
            </a:r>
            <a:endParaRPr/>
          </a:p>
          <a:p>
            <a:pPr indent="-182562" lvl="0" marL="182562" marR="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High ROI is desirable when benefits exceed costs</a:t>
            </a:r>
            <a:endParaRPr/>
          </a:p>
          <a:p>
            <a:pPr indent="-182562" lvl="0" marL="182562" marR="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Can be determined per year, or for entire project completion period</a:t>
            </a:r>
            <a:endParaRPr/>
          </a:p>
        </p:txBody>
      </p:sp>
      <p:sp>
        <p:nvSpPr>
          <p:cNvPr id="320" name="Google Shape;320;p24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"/>
          <p:cNvSpPr txBox="1"/>
          <p:nvPr>
            <p:ph type="title"/>
          </p:nvPr>
        </p:nvSpPr>
        <p:spPr>
          <a:xfrm>
            <a:off x="609600" y="36512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Return on Investment Calculation</a:t>
            </a:r>
            <a:endParaRPr/>
          </a:p>
        </p:txBody>
      </p:sp>
      <p:sp>
        <p:nvSpPr>
          <p:cNvPr id="326" name="Google Shape;326;p25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8-01-25 at 10.41.48 AM.png" id="327" name="Google Shape;327;p25"/>
          <p:cNvPicPr preferRelativeResize="0"/>
          <p:nvPr/>
        </p:nvPicPr>
        <p:blipFill rotWithShape="1">
          <a:blip r:embed="rId3">
            <a:alphaModFix/>
          </a:blip>
          <a:srcRect b="42082" l="0" r="11911" t="0"/>
          <a:stretch/>
        </p:blipFill>
        <p:spPr>
          <a:xfrm>
            <a:off x="228600" y="2057400"/>
            <a:ext cx="8539162" cy="1697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"/>
          <p:cNvSpPr txBox="1"/>
          <p:nvPr>
            <p:ph type="title"/>
          </p:nvPr>
        </p:nvSpPr>
        <p:spPr>
          <a:xfrm>
            <a:off x="533400" y="100012"/>
            <a:ext cx="7269162" cy="132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Return on Investment Calculation</a:t>
            </a:r>
            <a:endParaRPr/>
          </a:p>
        </p:txBody>
      </p:sp>
      <p:sp>
        <p:nvSpPr>
          <p:cNvPr id="333" name="Google Shape;333;p26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8-01-25 at 10.41.48 AM.png" id="334" name="Google Shape;3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731962"/>
            <a:ext cx="8823325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8-01-25 at 10.41.59 AM.png" id="335" name="Google Shape;33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4419600"/>
            <a:ext cx="57689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"/>
          <p:cNvSpPr txBox="1"/>
          <p:nvPr>
            <p:ph type="title"/>
          </p:nvPr>
        </p:nvSpPr>
        <p:spPr>
          <a:xfrm>
            <a:off x="946150" y="365125"/>
            <a:ext cx="7269162" cy="77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Break-Even point</a:t>
            </a:r>
            <a:endParaRPr/>
          </a:p>
        </p:txBody>
      </p:sp>
      <p:sp>
        <p:nvSpPr>
          <p:cNvPr id="341" name="Google Shape;341;p27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2" name="Google Shape;342;p27"/>
          <p:cNvSpPr txBox="1"/>
          <p:nvPr/>
        </p:nvSpPr>
        <p:spPr>
          <a:xfrm>
            <a:off x="439737" y="168275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Length of time when returns will match amount invested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Greater time -&gt; Greater risks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Easier to picture graphically – plot cumulative present value of benefits and costs for each year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 txBox="1"/>
          <p:nvPr>
            <p:ph type="title"/>
          </p:nvPr>
        </p:nvSpPr>
        <p:spPr>
          <a:xfrm>
            <a:off x="946150" y="365125"/>
            <a:ext cx="7269162" cy="854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Break-Even point</a:t>
            </a:r>
            <a:endParaRPr/>
          </a:p>
        </p:txBody>
      </p:sp>
      <p:sp>
        <p:nvSpPr>
          <p:cNvPr id="348" name="Google Shape;348;p28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8-01-25 at 10.48.20 AM.png" id="349" name="Google Shape;349;p28"/>
          <p:cNvPicPr preferRelativeResize="0"/>
          <p:nvPr/>
        </p:nvPicPr>
        <p:blipFill rotWithShape="1">
          <a:blip r:embed="rId3">
            <a:alphaModFix/>
          </a:blip>
          <a:srcRect b="0" l="0" r="0" t="6883"/>
          <a:stretch/>
        </p:blipFill>
        <p:spPr>
          <a:xfrm>
            <a:off x="76200" y="2074862"/>
            <a:ext cx="8907462" cy="1277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8-01-25 at 10.48.30 AM.png" id="350" name="Google Shape;35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962" y="4343400"/>
            <a:ext cx="8250237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"/>
          <p:cNvSpPr txBox="1"/>
          <p:nvPr>
            <p:ph type="title"/>
          </p:nvPr>
        </p:nvSpPr>
        <p:spPr>
          <a:xfrm>
            <a:off x="946150" y="365125"/>
            <a:ext cx="7269162" cy="854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Break-Even Graph</a:t>
            </a:r>
            <a:endParaRPr/>
          </a:p>
        </p:txBody>
      </p:sp>
      <p:sp>
        <p:nvSpPr>
          <p:cNvPr id="356" name="Google Shape;356;p29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57" name="Google Shape;35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62" y="1709737"/>
            <a:ext cx="8124825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946150" y="365125"/>
            <a:ext cx="7269162" cy="93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Ideas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55" name="Google Shape;155;p3"/>
          <p:cNvSpPr txBox="1"/>
          <p:nvPr>
            <p:ph idx="1" type="body"/>
          </p:nvPr>
        </p:nvSpPr>
        <p:spPr>
          <a:xfrm>
            <a:off x="609600" y="1600200"/>
            <a:ext cx="7605712" cy="5165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</a:t>
            </a:r>
            <a:r>
              <a:rPr b="0" i="1" lang="en-US" sz="24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system request 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presents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brief summary of a business need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explains how a system that supports the need will create business value.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</a:t>
            </a:r>
            <a:r>
              <a:rPr b="0" i="1" lang="en-US" sz="24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sponsor 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 a key person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Recognize business need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Understand business value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Adoption of new IT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Want system to succeed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</a:t>
            </a:r>
            <a:r>
              <a:rPr b="0" i="1" lang="en-US" sz="24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approval committee 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reviews proposals from various groups and units 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Approve/decline/suspend projects</a:t>
            </a:r>
            <a:endParaRPr/>
          </a:p>
        </p:txBody>
      </p:sp>
      <p:sp>
        <p:nvSpPr>
          <p:cNvPr id="156" name="Google Shape;156;p3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type="title"/>
          </p:nvPr>
        </p:nvSpPr>
        <p:spPr>
          <a:xfrm>
            <a:off x="571500" y="304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None/>
            </a:pPr>
            <a:r>
              <a:rPr b="0" i="0" lang="en-US" sz="3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Formulas</a:t>
            </a:r>
            <a:endParaRPr/>
          </a:p>
        </p:txBody>
      </p:sp>
      <p:sp>
        <p:nvSpPr>
          <p:cNvPr id="363" name="Google Shape;363;p30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64" name="Google Shape;36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85800"/>
            <a:ext cx="853440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/>
          <p:nvPr>
            <p:ph type="title"/>
          </p:nvPr>
        </p:nvSpPr>
        <p:spPr>
          <a:xfrm>
            <a:off x="533400" y="152400"/>
            <a:ext cx="7673975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Organizational Feasibility</a:t>
            </a:r>
            <a:b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0" i="0" lang="en-US" sz="28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we build it, will they come?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70" name="Google Shape;370;p31"/>
          <p:cNvSpPr txBox="1"/>
          <p:nvPr>
            <p:ph idx="1" type="body"/>
          </p:nvPr>
        </p:nvSpPr>
        <p:spPr>
          <a:xfrm>
            <a:off x="946150" y="1828800"/>
            <a:ext cx="7261225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182562" lvl="0" marL="18256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Will the </a:t>
            </a:r>
            <a:r>
              <a:rPr b="0" i="0" lang="en-US" sz="32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users accept</a:t>
            </a:r>
            <a:r>
              <a:rPr b="0" i="0" lang="en-US" sz="3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the system?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Will it be incorporated in the organization?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How to asses?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1. Check </a:t>
            </a:r>
            <a:r>
              <a:rPr b="0" i="1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Strategic Alignment</a:t>
            </a: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– fit between project and business strategy?</a:t>
            </a:r>
            <a:endParaRPr/>
          </a:p>
        </p:txBody>
      </p:sp>
      <p:sp>
        <p:nvSpPr>
          <p:cNvPr id="371" name="Google Shape;371;p31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/>
          <p:nvPr>
            <p:ph type="title"/>
          </p:nvPr>
        </p:nvSpPr>
        <p:spPr>
          <a:xfrm>
            <a:off x="946150" y="152400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Organizational Feasibility</a:t>
            </a:r>
            <a:b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0" i="0" lang="en-US" sz="28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we build it, will they come?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77" name="Google Shape;377;p32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2. </a:t>
            </a: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Perform </a:t>
            </a:r>
            <a:r>
              <a:rPr b="0" i="1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Stakeholder Analysis</a:t>
            </a:r>
            <a:endParaRPr b="0" i="0" sz="28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42240" lvl="0" marL="0" marR="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Stakeholder</a:t>
            </a: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– any person, group, or organization that can affect or will be affected by the system</a:t>
            </a:r>
            <a:endParaRPr/>
          </a:p>
          <a:p>
            <a:pPr indent="-142240" lvl="0" marL="0" marR="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Stakeholder analysis considers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champion(s)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Organizational management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System users</a:t>
            </a:r>
            <a:endParaRPr/>
          </a:p>
        </p:txBody>
      </p:sp>
      <p:sp>
        <p:nvSpPr>
          <p:cNvPr id="378" name="Google Shape;378;p32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"/>
          <p:cNvSpPr txBox="1"/>
          <p:nvPr>
            <p:ph type="title"/>
          </p:nvPr>
        </p:nvSpPr>
        <p:spPr>
          <a:xfrm>
            <a:off x="5715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None/>
            </a:pPr>
            <a:r>
              <a:rPr b="0" i="0" lang="en-US" sz="3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Stakeholders</a:t>
            </a:r>
            <a:endParaRPr/>
          </a:p>
        </p:txBody>
      </p:sp>
      <p:sp>
        <p:nvSpPr>
          <p:cNvPr id="384" name="Google Shape;384;p33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85" name="Google Shape;38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14400"/>
            <a:ext cx="891540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Clipping" id="390" name="Google Shape;39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-17462"/>
            <a:ext cx="6705600" cy="6913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 txBox="1"/>
          <p:nvPr>
            <p:ph type="title"/>
          </p:nvPr>
        </p:nvSpPr>
        <p:spPr>
          <a:xfrm>
            <a:off x="946150" y="365125"/>
            <a:ext cx="72691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Summary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96" name="Google Shape;396;p35"/>
          <p:cNvSpPr txBox="1"/>
          <p:nvPr>
            <p:ph idx="1" type="body"/>
          </p:nvPr>
        </p:nvSpPr>
        <p:spPr>
          <a:xfrm>
            <a:off x="571500" y="1524000"/>
            <a:ext cx="80391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Arial"/>
              <a:buChar char="•"/>
            </a:pPr>
            <a:r>
              <a:rPr b="0" i="0" lang="en-US" sz="26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initiation</a:t>
            </a:r>
            <a:r>
              <a:rPr b="0" i="0" lang="en-US" sz="2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involves creating and assessing goals and expectations for a new system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Identifying the </a:t>
            </a:r>
            <a:r>
              <a:rPr b="0" i="0" lang="en-US" sz="26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value</a:t>
            </a:r>
            <a:r>
              <a:rPr b="0" i="0" lang="en-US" sz="2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of the new project is a key to success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</a:t>
            </a:r>
            <a:r>
              <a:rPr b="0" i="0" lang="en-US" sz="26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system request </a:t>
            </a:r>
            <a:r>
              <a:rPr b="0" i="0" lang="en-US" sz="2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describes an overview of the proposed system.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</a:t>
            </a:r>
            <a:r>
              <a:rPr b="0" i="0" lang="en-US" sz="26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feasibility study</a:t>
            </a:r>
            <a:r>
              <a:rPr b="0" i="0" lang="en-US" sz="2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is concerned with ensuring that technical, economic, and organizational benefits outweigh costs and risks</a:t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60642" lvl="0" marL="182563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7" name="Google Shape;397;p35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type="ctrTitle"/>
          </p:nvPr>
        </p:nvSpPr>
        <p:spPr>
          <a:xfrm>
            <a:off x="946150" y="758825"/>
            <a:ext cx="7064375" cy="4041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Schoolbook"/>
              <a:buNone/>
            </a:pPr>
            <a:r>
              <a:rPr b="0" i="0" lang="en-US" sz="6600" u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IDENTIFYING BUSINESS VALUE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62" name="Google Shape;162;p4"/>
          <p:cNvSpPr txBox="1"/>
          <p:nvPr>
            <p:ph idx="1" type="subTitle"/>
          </p:nvPr>
        </p:nvSpPr>
        <p:spPr>
          <a:xfrm>
            <a:off x="946150" y="4800600"/>
            <a:ext cx="7064375" cy="169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i="0" lang="en-US" sz="2000" u="none">
                <a:solidFill>
                  <a:srgbClr val="D9D9D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</p:txBody>
      </p:sp>
      <p:sp>
        <p:nvSpPr>
          <p:cNvPr id="163" name="Google Shape;163;p4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946150" y="365125"/>
            <a:ext cx="7269162" cy="854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value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69" name="Google Shape;169;p5"/>
          <p:cNvSpPr txBox="1"/>
          <p:nvPr>
            <p:ph idx="1" type="body"/>
          </p:nvPr>
        </p:nvSpPr>
        <p:spPr>
          <a:xfrm>
            <a:off x="838200" y="1676400"/>
            <a:ext cx="7467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Tangible value </a:t>
            </a: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can be quantified and measured easily, e.g.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2% reduction in operating costs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5% increase in sales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Intangible value </a:t>
            </a: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system provides important but hard-to-measure benefits, e.g.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improved customer service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better competitive position</a:t>
            </a:r>
            <a:endParaRPr/>
          </a:p>
        </p:txBody>
      </p:sp>
      <p:sp>
        <p:nvSpPr>
          <p:cNvPr id="170" name="Google Shape;170;p5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946150" y="365125"/>
            <a:ext cx="72691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System Request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76" name="Google Shape;176;p6"/>
          <p:cNvSpPr txBox="1"/>
          <p:nvPr>
            <p:ph idx="1" type="body"/>
          </p:nvPr>
        </p:nvSpPr>
        <p:spPr>
          <a:xfrm>
            <a:off x="946150" y="1828800"/>
            <a:ext cx="7269162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Describes business reasons for building a system – the </a:t>
            </a:r>
            <a:r>
              <a:rPr b="1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value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sponsor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prepares the document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Approval committee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reviews and judges the system request</a:t>
            </a:r>
            <a:endParaRPr/>
          </a:p>
        </p:txBody>
      </p:sp>
      <p:sp>
        <p:nvSpPr>
          <p:cNvPr id="177" name="Google Shape;177;p6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System Request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84" name="Google Shape;184;p7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182562" lvl="0" marL="18256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Lists key elements of the project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sponsor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need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requirements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value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Special issues or constraints</a:t>
            </a:r>
            <a:endParaRPr/>
          </a:p>
        </p:txBody>
      </p:sp>
      <p:sp>
        <p:nvSpPr>
          <p:cNvPr id="185" name="Google Shape;185;p7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Clipping" id="191" name="Google Shape;1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0"/>
            <a:ext cx="654843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Screen Clipping" id="197" name="Google Shape;197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587"/>
            <a:ext cx="6283325" cy="688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9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1999-03-22T21:30:00Z</dcterms:created>
  <dc:creator>Fred Niederman</dc:creator>
</cp:coreProperties>
</file>