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9866300" cy="6735750"/>
  <p:embeddedFontLst>
    <p:embeddedFont>
      <p:font typeface="Garamond"/>
      <p:regular r:id="rId28"/>
      <p:bold r:id="rId29"/>
      <p:italic r:id="rId30"/>
      <p:boldItalic r:id="rId31"/>
    </p:embeddedFont>
    <p:embeddedFont>
      <p:font typeface="Corbel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1591">
          <p15:clr>
            <a:srgbClr val="A4A3A4"/>
          </p15:clr>
        </p15:guide>
        <p15:guide id="2" pos="4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hFlUvisOn7DfzmT9Y7gSX0qfh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591" orient="horz"/>
        <p:guide pos="4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1175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5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28" name="Google Shape;28;p24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203200" y="0"/>
              <a:ext cx="1336675" cy="3862389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207963" y="3776664"/>
              <a:ext cx="1936750" cy="3081337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646113" y="3886201"/>
              <a:ext cx="2373312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641350" y="3881439"/>
              <a:ext cx="3340100" cy="2976562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203200" y="3771901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4" name="Google Shape;34;p24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560388" y="3867150"/>
            <a:ext cx="61912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Google Shape;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938" y="76200"/>
            <a:ext cx="1295400" cy="118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4"/>
          <p:cNvGrpSpPr/>
          <p:nvPr/>
        </p:nvGrpSpPr>
        <p:grpSpPr>
          <a:xfrm>
            <a:off x="990600" y="2764533"/>
            <a:ext cx="7597902" cy="281185"/>
            <a:chOff x="504" y="3635"/>
            <a:chExt cx="4786" cy="177"/>
          </a:xfrm>
        </p:grpSpPr>
        <p:sp>
          <p:nvSpPr>
            <p:cNvPr id="38" name="Google Shape;38;p24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" name="Google Shape;40;p24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326313" y="611663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624263" y="6116638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/>
          <p:nvPr>
            <p:ph idx="2" type="pic"/>
          </p:nvPr>
        </p:nvSpPr>
        <p:spPr>
          <a:xfrm>
            <a:off x="1789975" y="932112"/>
            <a:ext cx="6171065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lang="en-US" sz="80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/>
          </a:p>
        </p:txBody>
      </p:sp>
      <p:sp>
        <p:nvSpPr>
          <p:cNvPr id="101" name="Google Shape;101;p3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lang="en-US" sz="80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/>
          </a:p>
        </p:txBody>
      </p:sp>
      <p:sp>
        <p:nvSpPr>
          <p:cNvPr id="102" name="Google Shape;102;p35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lang="en-US" sz="80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/>
          </a:p>
        </p:txBody>
      </p:sp>
      <p:sp>
        <p:nvSpPr>
          <p:cNvPr id="114" name="Google Shape;114;p37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lang="en-US" sz="8000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/>
          </a:p>
        </p:txBody>
      </p:sp>
      <p:sp>
        <p:nvSpPr>
          <p:cNvPr id="115" name="Google Shape;115;p37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2522538" y="274638"/>
            <a:ext cx="4624387" cy="770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" type="body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7400925" y="6492875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964122" y="158376"/>
            <a:ext cx="679026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982133" y="1676400"/>
            <a:ext cx="3739896" cy="435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946904" y="1676400"/>
            <a:ext cx="3739896" cy="4337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29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4" type="body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5697495" y="914400"/>
            <a:ext cx="2461371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1" name="Google Shape;11;p2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23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982663" y="1814513"/>
            <a:ext cx="7704137" cy="462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8"/>
            <a:ext cx="1295400" cy="118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23"/>
          <p:cNvGrpSpPr/>
          <p:nvPr/>
        </p:nvGrpSpPr>
        <p:grpSpPr>
          <a:xfrm>
            <a:off x="533400" y="1316733"/>
            <a:ext cx="7597902" cy="281185"/>
            <a:chOff x="504" y="3635"/>
            <a:chExt cx="4786" cy="177"/>
          </a:xfrm>
        </p:grpSpPr>
        <p:sp>
          <p:nvSpPr>
            <p:cNvPr id="24" name="Google Shape;24;p23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828800" y="2618581"/>
            <a:ext cx="6946900" cy="1420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Lecture 3: </a:t>
            </a:r>
            <a:r>
              <a:rPr b="1" lang="en-US" sz="2400"/>
              <a:t>Requirements Determination</a:t>
            </a:r>
            <a:endParaRPr b="1" sz="1800"/>
          </a:p>
        </p:txBody>
      </p:sp>
      <p:sp>
        <p:nvSpPr>
          <p:cNvPr descr="Rectangle: Click to edit Master text styles&#10;Second level&#10;Third level&#10;Fourth level&#10;Fifth level" id="142" name="Google Shape;142;p1"/>
          <p:cNvSpPr txBox="1"/>
          <p:nvPr>
            <p:ph idx="1" type="subTitle"/>
          </p:nvPr>
        </p:nvSpPr>
        <p:spPr>
          <a:xfrm>
            <a:off x="2751576" y="4953000"/>
            <a:ext cx="57626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Prepared by: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Dr. Muhammad Iqbal Hossain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rPr b="1" lang="en-US"/>
              <a:t>Assistant professor</a:t>
            </a:r>
            <a:br>
              <a:rPr lang="en-US"/>
            </a:br>
            <a:r>
              <a:rPr lang="en-US"/>
              <a:t>Department of Computer Science &amp; Engineering</a:t>
            </a:r>
            <a:br>
              <a:rPr lang="en-US"/>
            </a:br>
            <a:r>
              <a:rPr lang="en-US"/>
              <a:t>BRAC University.</a:t>
            </a:r>
            <a:endParaRPr/>
          </a:p>
          <a:p>
            <a:pPr indent="0" lvl="0" marL="0" rtl="0" algn="r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1828800" y="1664474"/>
            <a:ext cx="69140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ID: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CSE471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Title: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Analysis and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381000" y="302476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7ED8"/>
                </a:solidFill>
              </a:rPr>
              <a:t>Types of Nonfunctional Requirements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Clipping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96528"/>
            <a:ext cx="8760725" cy="544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7ED8"/>
              </a:solidFill>
            </a:endParaRPr>
          </a:p>
        </p:txBody>
      </p:sp>
      <p:sp>
        <p:nvSpPr>
          <p:cNvPr descr="Rectangle: Click to edit Master text styles&#10;Second level&#10;Third level&#10;Fourth level&#10;Fifth level" id="210" name="Google Shape;210;p11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Screen Clipping"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3" y="1417638"/>
            <a:ext cx="8791575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segment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7ED8"/>
              </a:solidFill>
            </a:endParaRPr>
          </a:p>
        </p:txBody>
      </p:sp>
      <p:sp>
        <p:nvSpPr>
          <p:cNvPr descr="Rectangle: Click to edit Master text styles&#10;Second level&#10;Third level&#10;Fourth level&#10;Fifth level" id="220" name="Google Shape;220;p13"/>
          <p:cNvSpPr txBox="1"/>
          <p:nvPr>
            <p:ph idx="1" type="body"/>
          </p:nvPr>
        </p:nvSpPr>
        <p:spPr>
          <a:xfrm>
            <a:off x="982663" y="2667000"/>
            <a:ext cx="7856537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b="1" lang="en-US" sz="3200"/>
              <a:t>Segment 2</a:t>
            </a:r>
            <a:endParaRPr/>
          </a:p>
          <a:p>
            <a:pPr indent="0" lvl="0" marL="0" rtl="0" algn="ct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REQUIREMENTS ANALYSIS STRATEGIES</a:t>
            </a:r>
            <a:endParaRPr/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982133" y="2286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7ED8"/>
                </a:solidFill>
              </a:rPr>
              <a:t>Requirement Gathering Techniques</a:t>
            </a:r>
            <a:endParaRPr sz="3200">
              <a:solidFill>
                <a:srgbClr val="337ED8"/>
              </a:solidFill>
            </a:endParaRPr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 analyst search for requirements using a variety of techniques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Make sure that the current business processes and the needs for the new system are well understood before moving into design.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Five most commonly used requirements elicitation techniques: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2900"/>
              <a:buFont typeface="Corbel"/>
              <a:buAutoNum type="arabicPeriod"/>
            </a:pPr>
            <a:r>
              <a:rPr lang="en-US"/>
              <a:t>Interviews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2900"/>
              <a:buFont typeface="Corbel"/>
              <a:buAutoNum type="arabicPeriod"/>
            </a:pPr>
            <a:r>
              <a:rPr lang="en-US"/>
              <a:t>JAD sessions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2900"/>
              <a:buFont typeface="Corbel"/>
              <a:buAutoNum type="arabicPeriod"/>
            </a:pPr>
            <a:r>
              <a:rPr lang="en-US"/>
              <a:t>Questionnaires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2900"/>
              <a:buFont typeface="Corbel"/>
              <a:buAutoNum type="arabicPeriod"/>
            </a:pPr>
            <a:r>
              <a:rPr lang="en-US"/>
              <a:t>Document analysis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2900"/>
              <a:buFont typeface="Corbel"/>
              <a:buAutoNum type="arabicPeriod"/>
            </a:pPr>
            <a:r>
              <a:rPr lang="en-US"/>
              <a:t>Observation.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Analysis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Ask users to identify problems and solutions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Improvements tend to be small and incremental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Rarely finds improvements with significant business value</a:t>
            </a:r>
            <a:endParaRPr/>
          </a:p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 Analysis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Users are not asked for solutions, but for: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list of (prioritized)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All possible root causes for those problems.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Analysts investigate each root cause to find: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Solutions for the highest priority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Root causes that are common to multiple problems. </a:t>
            </a:r>
            <a:endParaRPr/>
          </a:p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Duration Analysis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time needed for each process step</a:t>
            </a:r>
            <a:endParaRPr/>
          </a:p>
          <a:p>
            <a:pPr indent="-29464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time needed for overall process</a:t>
            </a:r>
            <a:endParaRPr/>
          </a:p>
          <a:p>
            <a:pPr indent="-29464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Compare the two – a large difference indicates a badly fragmented process</a:t>
            </a:r>
            <a:endParaRPr/>
          </a:p>
          <a:p>
            <a:pPr indent="-29464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Potential solutions: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Process integration – change the process to use fewer people, each with broader responsibilities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Parallelization – change the process so that individual step are performed simultaneously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252" name="Google Shape;252;p1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Activity-Based Costing</a:t>
            </a:r>
            <a:endParaRPr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cost of each process step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Consider both direct and indirect costs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Identify most costly steps and focus improvement efforts on them</a:t>
            </a:r>
            <a:endParaRPr sz="3200"/>
          </a:p>
        </p:txBody>
      </p:sp>
      <p:sp>
        <p:nvSpPr>
          <p:cNvPr id="260" name="Google Shape;260;p1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Benchmarking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8" name="Google Shape;268;p18"/>
          <p:cNvSpPr txBox="1"/>
          <p:nvPr/>
        </p:nvSpPr>
        <p:spPr>
          <a:xfrm>
            <a:off x="571500" y="1676400"/>
            <a:ext cx="8039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Studying how other organizations perform the same business process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Informal benchmarking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Common for customer-facing processes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 with other business’ processes as if you are a customer</a:t>
            </a:r>
            <a:endParaRPr/>
          </a:p>
          <a:p>
            <a:pPr indent="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Rectangle: Click to edit Master text styles&#10;Second level&#10;Third level&#10;Fourth level&#10;Fifth level" id="269" name="Google Shape;269;p18"/>
          <p:cNvSpPr/>
          <p:nvPr/>
        </p:nvSpPr>
        <p:spPr>
          <a:xfrm>
            <a:off x="914400" y="3429000"/>
            <a:ext cx="5562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6" name="Google Shape;276;p19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Technology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7" name="Google Shape;277;p19"/>
          <p:cNvSpPr txBox="1"/>
          <p:nvPr>
            <p:ph idx="1" type="body"/>
          </p:nvPr>
        </p:nvSpPr>
        <p:spPr>
          <a:xfrm>
            <a:off x="762000" y="1855788"/>
            <a:ext cx="81618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Analysts list important and interesting technologies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Managers list important and interesting technologies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group identifies how each might be applied to the business and how the business might benefit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7ED8"/>
                </a:solidFill>
              </a:rPr>
              <a:t>Objectives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9" name="Google Shape;149;p2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how to create a requirements definition.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Become familiar with requirements analysis techniques.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when to use each requirements analysis technique.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what and where to use </a:t>
            </a:r>
            <a:r>
              <a:rPr lang="en-US"/>
              <a:t>REQUIREMENTS ANALYSIS STRATEGIES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20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Activity Elimination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5" name="Google Shape;285;p20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Identify what would happen if each organizational activity were eliminated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Use “force-fit” to test all possibilities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Comparing Analysis Techniques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2" name="Google Shape;292;p21"/>
          <p:cNvSpPr txBox="1"/>
          <p:nvPr>
            <p:ph idx="1" type="body"/>
          </p:nvPr>
        </p:nvSpPr>
        <p:spPr>
          <a:xfrm>
            <a:off x="982133" y="1678542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Potential business value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Project cost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Breadth of analysis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Risk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982133" y="4114800"/>
            <a:ext cx="7857067" cy="228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83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1: </a:t>
            </a:r>
            <a:r>
              <a:rPr lang="en-US" sz="2800"/>
              <a:t>Requirements Specification</a:t>
            </a:r>
            <a:endParaRPr b="1"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2: </a:t>
            </a:r>
            <a:r>
              <a:rPr lang="en-US" sz="2800"/>
              <a:t>Requirement Gathering Techniques and Interview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3</a:t>
            </a:r>
            <a:r>
              <a:rPr lang="en-US" sz="2800"/>
              <a:t>: JOINT APPLICATION DESIGN (JAD)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4</a:t>
            </a:r>
            <a:r>
              <a:rPr lang="en-US" sz="2800"/>
              <a:t>: Other Requirement Gathering Techniques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7ED8"/>
                </a:solidFill>
              </a:rPr>
              <a:t>Key Ideas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3" name="Google Shape;163;p4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goal of the analysis phase is to truly understand the requirements of the new system and develop a system that addresses them.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first challenge is </a:t>
            </a:r>
            <a:r>
              <a:rPr lang="en-US" sz="2800">
                <a:solidFill>
                  <a:srgbClr val="FF5050"/>
                </a:solidFill>
              </a:rPr>
              <a:t>collecting and integrating the information</a:t>
            </a:r>
            <a:r>
              <a:rPr lang="en-US" sz="2800"/>
              <a:t> 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second challenge is finding the </a:t>
            </a:r>
            <a:r>
              <a:rPr lang="en-US" sz="2800">
                <a:solidFill>
                  <a:srgbClr val="FF5050"/>
                </a:solidFill>
              </a:rPr>
              <a:t>right people</a:t>
            </a:r>
            <a:r>
              <a:rPr lang="en-US" sz="2800"/>
              <a:t> to participate.</a:t>
            </a:r>
            <a:endParaRPr/>
          </a:p>
          <a:p>
            <a:pPr indent="-27940" lvl="0" marL="28575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7ED8"/>
                </a:solidFill>
              </a:rPr>
              <a:t>Analysis Phase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0" name="Google Shape;170;p5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60"/>
              <a:buFont typeface="Arial"/>
              <a:buChar char="•"/>
            </a:pPr>
            <a:r>
              <a:rPr lang="en-US" sz="2800"/>
              <a:t>This phase takes the general ideas in the system request and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</a:pPr>
            <a:r>
              <a:rPr lang="en-US" sz="2400"/>
              <a:t>refines them into a detailed requirements definition (this chapter),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</a:pPr>
            <a:r>
              <a:rPr lang="en-US" sz="2400"/>
              <a:t>functional models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</a:pPr>
            <a:r>
              <a:rPr lang="en-US" sz="2400"/>
              <a:t>structural models and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</a:pPr>
            <a:r>
              <a:rPr lang="en-US" sz="2400"/>
              <a:t>behavioral models </a:t>
            </a:r>
            <a:endParaRPr/>
          </a:p>
          <a:p>
            <a:pPr indent="-64769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None/>
            </a:pPr>
            <a:r>
              <a:t/>
            </a:r>
            <a:endParaRPr sz="2400"/>
          </a:p>
          <a:p>
            <a:pPr indent="-285750" lvl="0" marL="2857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Clr>
                <a:srgbClr val="366092"/>
              </a:buClr>
              <a:buSzPts val="4060"/>
              <a:buFont typeface="Arial"/>
              <a:buChar char="•"/>
            </a:pPr>
            <a:r>
              <a:rPr lang="en-US" sz="2800"/>
              <a:t>This becomes the system proposal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</a:pPr>
            <a:r>
              <a:rPr lang="en-US" sz="2400"/>
              <a:t>Includes revised project management deliverables,</a:t>
            </a:r>
            <a:endParaRPr/>
          </a:p>
          <a:p>
            <a:pPr indent="-285750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ts val="2900"/>
              <a:buFont typeface="Arial"/>
              <a:buChar char="•"/>
            </a:pPr>
            <a:r>
              <a:rPr lang="en-US" sz="2000"/>
              <a:t>feasibility analysis and </a:t>
            </a:r>
            <a:endParaRPr/>
          </a:p>
          <a:p>
            <a:pPr indent="-285750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ts val="2900"/>
              <a:buFont typeface="Arial"/>
              <a:buChar char="•"/>
            </a:pPr>
            <a:r>
              <a:rPr lang="en-US" sz="2000"/>
              <a:t>workplan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7ED8"/>
                </a:solidFill>
              </a:rPr>
              <a:t>Requirement Specification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7" name="Google Shape;177;p6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 statement of what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system must do or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characteristics it must have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Written from businessperson perspective – </a:t>
            </a:r>
            <a:r>
              <a:rPr b="1" lang="en-US" sz="2800"/>
              <a:t>business requirement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Later requirements become more technical – </a:t>
            </a:r>
            <a:r>
              <a:rPr b="1" lang="en-US" sz="2800"/>
              <a:t>system requirement</a:t>
            </a:r>
            <a:endParaRPr/>
          </a:p>
          <a:p>
            <a:pPr indent="0" lvl="0" marL="285750" rtl="0" algn="l"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7ED8"/>
                </a:solidFill>
              </a:rPr>
              <a:t>Functional vs. Nonfunctional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184" name="Google Shape;184;p7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</a:t>
            </a:r>
            <a:r>
              <a:rPr b="1" i="1" lang="en-US" sz="2800"/>
              <a:t>functional requirement </a:t>
            </a:r>
            <a:r>
              <a:rPr lang="en-US" sz="2800"/>
              <a:t>relates directly to a process the system has to perform or information it needs to contain.</a:t>
            </a:r>
            <a:endParaRPr/>
          </a:p>
          <a:p>
            <a:pPr indent="-27940" lvl="0" marL="285750" rtl="0" algn="just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85750" lvl="0" marL="285750" rtl="0" algn="just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i="1" lang="en-US" sz="2800"/>
              <a:t>Nonfunctional requirements </a:t>
            </a:r>
            <a:r>
              <a:rPr lang="en-US" sz="2800"/>
              <a:t>refer to behavioral properties that the system must have, such as performance and usability.</a:t>
            </a:r>
            <a:endParaRPr/>
          </a:p>
          <a:p>
            <a:pPr indent="-27940" lvl="0" marL="285750" rtl="0" algn="just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914400" y="304799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7ED8"/>
                </a:solidFill>
              </a:rPr>
              <a:t>Functional Requirements example</a:t>
            </a:r>
            <a:endParaRPr/>
          </a:p>
        </p:txBody>
      </p:sp>
      <p:pic>
        <p:nvPicPr>
          <p:cNvPr descr="Screen Clipping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199"/>
            <a:ext cx="8839200" cy="49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6858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7ED8"/>
                </a:solidFill>
              </a:rPr>
              <a:t>Nonfunctional Requirements example</a:t>
            </a:r>
            <a:endParaRPr/>
          </a:p>
        </p:txBody>
      </p:sp>
      <p:pic>
        <p:nvPicPr>
          <p:cNvPr descr="Screen Clipping"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8839200" cy="514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cU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