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2"/>
  </p:notesMasterIdLst>
  <p:sldIdLst>
    <p:sldId id="256" r:id="rId2"/>
    <p:sldId id="274" r:id="rId3"/>
    <p:sldId id="258" r:id="rId4"/>
    <p:sldId id="282" r:id="rId5"/>
    <p:sldId id="280" r:id="rId6"/>
    <p:sldId id="275" r:id="rId7"/>
    <p:sldId id="276" r:id="rId8"/>
    <p:sldId id="278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2"/>
  </p:normalViewPr>
  <p:slideViewPr>
    <p:cSldViewPr>
      <p:cViewPr varScale="1">
        <p:scale>
          <a:sx n="85" d="100"/>
          <a:sy n="85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2285" y="-96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8F399D-19B0-467B-889F-3331EC885FA1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9ECA5-D417-4A28-A285-819A422DA327}">
      <dgm:prSet custT="1"/>
      <dgm:spPr/>
      <dgm:t>
        <a:bodyPr/>
        <a:lstStyle/>
        <a:p>
          <a:r>
            <a: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AI-Innovative -  AI-powered features to make the financial dashboard more insightful, user-friendly, and responsive to individual needs</a:t>
          </a:r>
          <a:r>
            <a:rPr lang="en-US" sz="800" b="0" i="0" dirty="0" smtClean="0"/>
            <a:t>.</a:t>
          </a:r>
          <a:endParaRPr lang="en-US" sz="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63B793-1E41-4456-94F0-7483C2E5AA14}" type="parTrans" cxnId="{D99AB7ED-1B01-4DB2-B7A4-669F60241CFD}">
      <dgm:prSet/>
      <dgm:spPr/>
      <dgm:t>
        <a:bodyPr/>
        <a:lstStyle/>
        <a:p>
          <a:endParaRPr lang="en-US"/>
        </a:p>
      </dgm:t>
    </dgm:pt>
    <dgm:pt modelId="{A6A269DB-FA77-4213-831E-B8BEEFE1CC6C}" type="sibTrans" cxnId="{D99AB7ED-1B01-4DB2-B7A4-669F60241CFD}">
      <dgm:prSet/>
      <dgm:spPr/>
      <dgm:t>
        <a:bodyPr/>
        <a:lstStyle/>
        <a:p>
          <a:endParaRPr lang="en-US"/>
        </a:p>
      </dgm:t>
    </dgm:pt>
    <dgm:pt modelId="{F39AFD3A-6094-4EC5-AD86-3CC945E2695B}">
      <dgm:prSet custT="1"/>
      <dgm:spPr/>
      <dgm:t>
        <a:bodyPr/>
        <a:lstStyle/>
        <a:p>
          <a:r>
            <a:rPr lang="en-US" sz="800" dirty="0" smtClean="0"/>
            <a:t>Personalized Recommendations: use of collaborative filtering to recommend investments based on a customer's historical preferences and behavior.</a:t>
          </a:r>
          <a:endParaRPr lang="en-US" sz="800" dirty="0" smtClean="0">
            <a:solidFill>
              <a:schemeClr val="tx1"/>
            </a:solidFill>
            <a:latin typeface="Arial" panose="020B0604020202020204" pitchFamily="34" charset="0"/>
            <a:ea typeface="Microsoft Himalaya" panose="01010100010101010101" pitchFamily="2" charset="0"/>
            <a:cs typeface="Arial" panose="020B0604020202020204" pitchFamily="34" charset="0"/>
          </a:endParaRPr>
        </a:p>
      </dgm:t>
    </dgm:pt>
    <dgm:pt modelId="{098045A7-A4EE-4DE8-98DF-D86A755C4A2D}" type="parTrans" cxnId="{F574F78B-37E7-46B4-B759-C57F9F23E086}">
      <dgm:prSet/>
      <dgm:spPr/>
      <dgm:t>
        <a:bodyPr/>
        <a:lstStyle/>
        <a:p>
          <a:endParaRPr lang="en-US"/>
        </a:p>
      </dgm:t>
    </dgm:pt>
    <dgm:pt modelId="{7EBDADCD-C853-408E-A0DF-B49EC44DD513}" type="sibTrans" cxnId="{F574F78B-37E7-46B4-B759-C57F9F23E086}">
      <dgm:prSet/>
      <dgm:spPr/>
      <dgm:t>
        <a:bodyPr/>
        <a:lstStyle/>
        <a:p>
          <a:endParaRPr lang="en-US"/>
        </a:p>
      </dgm:t>
    </dgm:pt>
    <dgm:pt modelId="{01B458B6-33E5-4CD0-A43C-857A3A679778}">
      <dgm:prSet custT="1"/>
      <dgm:spPr/>
      <dgm:t>
        <a:bodyPr/>
        <a:lstStyle/>
        <a:p>
          <a:endParaRPr lang="en-US" sz="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80DB3F-5D19-491D-A9B2-5799D374E1CE}" type="parTrans" cxnId="{5B837D0D-784C-4ECB-8608-92328926DEDC}">
      <dgm:prSet/>
      <dgm:spPr/>
      <dgm:t>
        <a:bodyPr/>
        <a:lstStyle/>
        <a:p>
          <a:endParaRPr lang="en-US"/>
        </a:p>
      </dgm:t>
    </dgm:pt>
    <dgm:pt modelId="{21C96D04-1F37-43C8-AE21-27D9D299AB66}" type="sibTrans" cxnId="{5B837D0D-784C-4ECB-8608-92328926DEDC}">
      <dgm:prSet/>
      <dgm:spPr/>
      <dgm:t>
        <a:bodyPr/>
        <a:lstStyle/>
        <a:p>
          <a:endParaRPr lang="en-US"/>
        </a:p>
      </dgm:t>
    </dgm:pt>
    <dgm:pt modelId="{81483B6C-007C-4D03-9A0C-F5FD654E0C0B}">
      <dgm:prSet custT="1"/>
      <dgm:spPr/>
      <dgm:t>
        <a:bodyPr/>
        <a:lstStyle/>
        <a:p>
          <a:endParaRPr lang="en-US" sz="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E58630-0B01-4822-90CB-50F743044948}" type="parTrans" cxnId="{30BBB65C-45B5-43DC-B38E-F4DE031956FE}">
      <dgm:prSet/>
      <dgm:spPr/>
      <dgm:t>
        <a:bodyPr/>
        <a:lstStyle/>
        <a:p>
          <a:endParaRPr lang="en-US"/>
        </a:p>
      </dgm:t>
    </dgm:pt>
    <dgm:pt modelId="{D4445BD5-3F8F-43A9-A133-305F5586A260}" type="sibTrans" cxnId="{30BBB65C-45B5-43DC-B38E-F4DE031956FE}">
      <dgm:prSet/>
      <dgm:spPr/>
      <dgm:t>
        <a:bodyPr/>
        <a:lstStyle/>
        <a:p>
          <a:endParaRPr lang="en-US"/>
        </a:p>
      </dgm:t>
    </dgm:pt>
    <dgm:pt modelId="{33EA7626-B465-485A-9719-33B9FEBB7E13}">
      <dgm:prSet phldrT="[Text]"/>
      <dgm:spPr>
        <a:solidFill>
          <a:schemeClr val="accent1">
            <a:lumMod val="75000"/>
          </a:schemeClr>
        </a:solidFill>
        <a:ln>
          <a:solidFill>
            <a:schemeClr val="accent2"/>
          </a:solidFill>
        </a:ln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ENHANCE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BABCF4-D7C0-46B8-8C80-DA0D5F5296DA}" type="parTrans" cxnId="{817BF579-07CC-4647-A9E7-195BDF228AF0}">
      <dgm:prSet/>
      <dgm:spPr/>
      <dgm:t>
        <a:bodyPr/>
        <a:lstStyle/>
        <a:p>
          <a:endParaRPr lang="en-US"/>
        </a:p>
      </dgm:t>
    </dgm:pt>
    <dgm:pt modelId="{B916C053-64C0-49AC-B1DC-FC3002135ABE}" type="sibTrans" cxnId="{817BF579-07CC-4647-A9E7-195BDF228AF0}">
      <dgm:prSet/>
      <dgm:spPr/>
      <dgm:t>
        <a:bodyPr/>
        <a:lstStyle/>
        <a:p>
          <a:endParaRPr lang="en-US"/>
        </a:p>
      </dgm:t>
    </dgm:pt>
    <dgm:pt modelId="{7BC8F6A5-BF35-4A29-BBAB-AA90D271A07C}">
      <dgm:prSet custT="1"/>
      <dgm:spPr/>
      <dgm:t>
        <a:bodyPr/>
        <a:lstStyle/>
        <a:p>
          <a:r>
            <a: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Additional Data/columns :</a:t>
          </a:r>
          <a:endParaRPr lang="en-US" sz="8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B39A60-353D-41DD-ACFD-54DCE756159D}" type="parTrans" cxnId="{6BD69D9C-FD7D-45B5-860A-5FFC3B636CDF}">
      <dgm:prSet/>
      <dgm:spPr/>
      <dgm:t>
        <a:bodyPr/>
        <a:lstStyle/>
        <a:p>
          <a:endParaRPr lang="en-US"/>
        </a:p>
      </dgm:t>
    </dgm:pt>
    <dgm:pt modelId="{7650CD25-4FD1-4BF8-A9E7-24F7CD79A141}" type="sibTrans" cxnId="{6BD69D9C-FD7D-45B5-860A-5FFC3B636CDF}">
      <dgm:prSet/>
      <dgm:spPr/>
      <dgm:t>
        <a:bodyPr/>
        <a:lstStyle/>
        <a:p>
          <a:endParaRPr lang="en-US"/>
        </a:p>
      </dgm:t>
    </dgm:pt>
    <dgm:pt modelId="{E8F71029-D114-4FE8-89AF-28B254684C76}">
      <dgm:prSet/>
      <dgm:spPr/>
      <dgm:t>
        <a:bodyPr/>
        <a:lstStyle/>
        <a:p>
          <a:endParaRPr lang="en-US" sz="12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EC06E8-6946-4834-9824-4D93F091DCD9}" type="parTrans" cxnId="{B13BB146-4C27-4C31-942E-CC1D002F7E48}">
      <dgm:prSet/>
      <dgm:spPr/>
      <dgm:t>
        <a:bodyPr/>
        <a:lstStyle/>
        <a:p>
          <a:endParaRPr lang="en-US"/>
        </a:p>
      </dgm:t>
    </dgm:pt>
    <dgm:pt modelId="{E67B17F2-6E2B-40AC-B7B7-A23DBA04229C}" type="sibTrans" cxnId="{B13BB146-4C27-4C31-942E-CC1D002F7E48}">
      <dgm:prSet/>
      <dgm:spPr/>
      <dgm:t>
        <a:bodyPr/>
        <a:lstStyle/>
        <a:p>
          <a:endParaRPr lang="en-US"/>
        </a:p>
      </dgm:t>
    </dgm:pt>
    <dgm:pt modelId="{F79B6C4F-C86C-4D2D-B54F-C9FC68A7DDEF}">
      <dgm:prSet custT="1"/>
      <dgm:spPr/>
      <dgm:t>
        <a:bodyPr/>
        <a:lstStyle/>
        <a:p>
          <a:r>
            <a:rPr lang="en-US" sz="1000" dirty="0" smtClean="0"/>
            <a:t>Credit Scores: Credit score information can be valuable for assessing a customer's creditworthiness and financial health.</a:t>
          </a:r>
          <a:endParaRPr lang="en-US" sz="1000" dirty="0"/>
        </a:p>
      </dgm:t>
    </dgm:pt>
    <dgm:pt modelId="{431E0762-4F0E-46CA-8C30-8F5B0A6A47F7}" type="parTrans" cxnId="{8BD723A2-D735-489F-A800-321941308440}">
      <dgm:prSet/>
      <dgm:spPr/>
      <dgm:t>
        <a:bodyPr/>
        <a:lstStyle/>
        <a:p>
          <a:endParaRPr lang="en-US"/>
        </a:p>
      </dgm:t>
    </dgm:pt>
    <dgm:pt modelId="{DF107DC2-0DB5-405A-A857-235B32413FB5}" type="sibTrans" cxnId="{8BD723A2-D735-489F-A800-321941308440}">
      <dgm:prSet/>
      <dgm:spPr/>
      <dgm:t>
        <a:bodyPr/>
        <a:lstStyle/>
        <a:p>
          <a:endParaRPr lang="en-US"/>
        </a:p>
      </dgm:t>
    </dgm:pt>
    <dgm:pt modelId="{B49CAC4E-F344-4761-8916-9213D39F13B5}">
      <dgm:prSet custT="1"/>
      <dgm:spPr/>
      <dgm:t>
        <a:bodyPr/>
        <a:lstStyle/>
        <a:p>
          <a:r>
            <a:rPr lang="en-US" sz="1000" dirty="0" smtClean="0"/>
            <a:t>Employment and Income: Employment information, including the name of the employer, job title, and income. Total annual income or salary.</a:t>
          </a:r>
          <a:endParaRPr lang="en-US" sz="1000" dirty="0"/>
        </a:p>
      </dgm:t>
    </dgm:pt>
    <dgm:pt modelId="{15FEC75B-64D4-4001-BEEF-FDE56C33568A}" type="parTrans" cxnId="{5A46C9D2-0FE2-4315-B4FF-2517BE65D918}">
      <dgm:prSet/>
      <dgm:spPr/>
      <dgm:t>
        <a:bodyPr/>
        <a:lstStyle/>
        <a:p>
          <a:endParaRPr lang="en-US"/>
        </a:p>
      </dgm:t>
    </dgm:pt>
    <dgm:pt modelId="{4CC1B438-A47C-48C4-8036-DECDCD51B151}" type="sibTrans" cxnId="{5A46C9D2-0FE2-4315-B4FF-2517BE65D918}">
      <dgm:prSet/>
      <dgm:spPr/>
      <dgm:t>
        <a:bodyPr/>
        <a:lstStyle/>
        <a:p>
          <a:endParaRPr lang="en-US"/>
        </a:p>
      </dgm:t>
    </dgm:pt>
    <dgm:pt modelId="{181101EF-2B0E-434C-9DD0-1686D4AF29FD}">
      <dgm:prSet custT="1"/>
      <dgm:spPr/>
      <dgm:t>
        <a:bodyPr/>
        <a:lstStyle/>
        <a:p>
          <a:r>
            <a:rPr lang="en-US" sz="1000" dirty="0" smtClean="0"/>
            <a:t>Family and Dependents: Information about family members or dependents can be valuable for financial planning and offering family-centric services.</a:t>
          </a:r>
          <a:endParaRPr lang="en-US" sz="1000" dirty="0"/>
        </a:p>
      </dgm:t>
    </dgm:pt>
    <dgm:pt modelId="{F30AFCEF-05FA-47CC-B25C-281CF926D6C7}" type="parTrans" cxnId="{FF3DEDCE-08E0-40F7-B73C-6E72B83929CA}">
      <dgm:prSet/>
      <dgm:spPr/>
      <dgm:t>
        <a:bodyPr/>
        <a:lstStyle/>
        <a:p>
          <a:endParaRPr lang="en-US"/>
        </a:p>
      </dgm:t>
    </dgm:pt>
    <dgm:pt modelId="{02D4E14F-A2AB-4E9C-BDBF-DB6D8A283301}" type="sibTrans" cxnId="{FF3DEDCE-08E0-40F7-B73C-6E72B83929CA}">
      <dgm:prSet/>
      <dgm:spPr/>
      <dgm:t>
        <a:bodyPr/>
        <a:lstStyle/>
        <a:p>
          <a:endParaRPr lang="en-US"/>
        </a:p>
      </dgm:t>
    </dgm:pt>
    <dgm:pt modelId="{F253C328-857A-4284-89CC-7F436728B2A8}">
      <dgm:prSet custT="1"/>
      <dgm:spPr/>
      <dgm:t>
        <a:bodyPr/>
        <a:lstStyle/>
        <a:p>
          <a:r>
            <a:rPr lang="en-US" sz="1000" dirty="0" smtClean="0"/>
            <a:t>Demographics: Other demographic data, such as marital status, education level, and occupation.</a:t>
          </a:r>
          <a:endParaRPr lang="en-US" sz="1000" dirty="0"/>
        </a:p>
      </dgm:t>
    </dgm:pt>
    <dgm:pt modelId="{5103A6EA-0286-45CE-B75B-E619139C33F9}" type="parTrans" cxnId="{5A0204C0-ABB1-4428-9984-81D91FA583DA}">
      <dgm:prSet/>
      <dgm:spPr/>
      <dgm:t>
        <a:bodyPr/>
        <a:lstStyle/>
        <a:p>
          <a:endParaRPr lang="en-US"/>
        </a:p>
      </dgm:t>
    </dgm:pt>
    <dgm:pt modelId="{66EB723F-F391-4AAA-93F6-25F9929AE431}" type="sibTrans" cxnId="{5A0204C0-ABB1-4428-9984-81D91FA583DA}">
      <dgm:prSet/>
      <dgm:spPr/>
      <dgm:t>
        <a:bodyPr/>
        <a:lstStyle/>
        <a:p>
          <a:endParaRPr lang="en-US"/>
        </a:p>
      </dgm:t>
    </dgm:pt>
    <dgm:pt modelId="{3FEDD19B-B9C6-43E1-89B2-8955EFDCEE9B}">
      <dgm:prSet custT="1"/>
      <dgm:spPr/>
      <dgm:t>
        <a:bodyPr/>
        <a:lstStyle/>
        <a:p>
          <a:r>
            <a:rPr lang="en-US" sz="1000" dirty="0" smtClean="0"/>
            <a:t>Preferences and Risk Tolerance: Customer preferences for investment styles (e.g., conservative, aggressive)</a:t>
          </a:r>
          <a:endParaRPr lang="en-US" sz="1000" dirty="0"/>
        </a:p>
      </dgm:t>
    </dgm:pt>
    <dgm:pt modelId="{2EE31280-D2CC-400A-9A7F-5DC2F2F3F4DE}" type="parTrans" cxnId="{2DAC2DCE-8307-4382-A7AB-1BFE47D0F339}">
      <dgm:prSet/>
      <dgm:spPr/>
      <dgm:t>
        <a:bodyPr/>
        <a:lstStyle/>
        <a:p>
          <a:endParaRPr lang="en-US"/>
        </a:p>
      </dgm:t>
    </dgm:pt>
    <dgm:pt modelId="{DB79420E-2B5B-4007-83F1-D12A38113426}" type="sibTrans" cxnId="{2DAC2DCE-8307-4382-A7AB-1BFE47D0F339}">
      <dgm:prSet/>
      <dgm:spPr/>
      <dgm:t>
        <a:bodyPr/>
        <a:lstStyle/>
        <a:p>
          <a:endParaRPr lang="en-US"/>
        </a:p>
      </dgm:t>
    </dgm:pt>
    <dgm:pt modelId="{FA02DC29-9EAF-450D-95D0-9D56C6F44C95}">
      <dgm:prSet custT="1"/>
      <dgm:spPr/>
      <dgm:t>
        <a:bodyPr/>
        <a:lstStyle/>
        <a:p>
          <a:r>
            <a:rPr lang="en-US" sz="1000" dirty="0" smtClean="0"/>
            <a:t>and risk tolerance levels.</a:t>
          </a:r>
          <a:endParaRPr lang="en-US" sz="1000" dirty="0"/>
        </a:p>
      </dgm:t>
    </dgm:pt>
    <dgm:pt modelId="{E6E1EFF9-9A43-4999-955F-F5A85A3E4D75}" type="parTrans" cxnId="{A44B0116-E08D-4C46-870D-20A2CE8D352C}">
      <dgm:prSet/>
      <dgm:spPr/>
      <dgm:t>
        <a:bodyPr/>
        <a:lstStyle/>
        <a:p>
          <a:endParaRPr lang="en-US"/>
        </a:p>
      </dgm:t>
    </dgm:pt>
    <dgm:pt modelId="{5356109A-DEBB-4C1E-AB88-6E8771285AD9}" type="sibTrans" cxnId="{A44B0116-E08D-4C46-870D-20A2CE8D352C}">
      <dgm:prSet/>
      <dgm:spPr/>
      <dgm:t>
        <a:bodyPr/>
        <a:lstStyle/>
        <a:p>
          <a:endParaRPr lang="en-US"/>
        </a:p>
      </dgm:t>
    </dgm:pt>
    <dgm:pt modelId="{57B54326-8CE9-4C29-9925-19DFDA2FF0E2}">
      <dgm:prSet custT="1"/>
      <dgm:spPr/>
      <dgm:t>
        <a:bodyPr/>
        <a:lstStyle/>
        <a:p>
          <a:r>
            <a:rPr lang="en-US" sz="1000" dirty="0" smtClean="0"/>
            <a:t>USER PIC-PROFILE PIC</a:t>
          </a:r>
          <a:endParaRPr lang="en-US" sz="1000" dirty="0"/>
        </a:p>
      </dgm:t>
    </dgm:pt>
    <dgm:pt modelId="{5C8FEE5B-382B-43F1-A736-42EF350C8514}" type="parTrans" cxnId="{94E2ACCD-4067-4F45-A8F3-B86BDA78C4B0}">
      <dgm:prSet/>
      <dgm:spPr/>
      <dgm:t>
        <a:bodyPr/>
        <a:lstStyle/>
        <a:p>
          <a:endParaRPr lang="en-US"/>
        </a:p>
      </dgm:t>
    </dgm:pt>
    <dgm:pt modelId="{F3C3400E-6A89-40A0-9070-82ED88A5FD25}" type="sibTrans" cxnId="{94E2ACCD-4067-4F45-A8F3-B86BDA78C4B0}">
      <dgm:prSet/>
      <dgm:spPr/>
      <dgm:t>
        <a:bodyPr/>
        <a:lstStyle/>
        <a:p>
          <a:endParaRPr lang="en-US"/>
        </a:p>
      </dgm:t>
    </dgm:pt>
    <dgm:pt modelId="{A8CB1D26-22EC-425F-9836-8E790384ACF1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accent2">
              <a:lumMod val="75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obliqueTopRight"/>
          <a:lightRig rig="harsh" dir="t">
            <a:rot lat="0" lon="0" rev="3000000"/>
          </a:lightRig>
        </a:scene3d>
        <a:sp3d>
          <a:bevelT w="152400" h="50800" prst="softRound"/>
        </a:sp3d>
      </dgm:spPr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INNOVATE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F016481-F06C-4299-A897-74C6B2CE3B2A}" type="sibTrans" cxnId="{1C038972-00CA-46F6-AF9D-197A700B9025}">
      <dgm:prSet/>
      <dgm:spPr/>
      <dgm:t>
        <a:bodyPr/>
        <a:lstStyle/>
        <a:p>
          <a:endParaRPr lang="en-US"/>
        </a:p>
      </dgm:t>
    </dgm:pt>
    <dgm:pt modelId="{4B4631C9-9DA6-4F6C-86D9-7A50DCF0F49F}" type="parTrans" cxnId="{1C038972-00CA-46F6-AF9D-197A700B9025}">
      <dgm:prSet/>
      <dgm:spPr/>
      <dgm:t>
        <a:bodyPr/>
        <a:lstStyle/>
        <a:p>
          <a:endParaRPr lang="en-US"/>
        </a:p>
      </dgm:t>
    </dgm:pt>
    <dgm:pt modelId="{90D1538F-6A96-4CC5-8C05-D73CB0AC4F56}">
      <dgm:prSet custT="1"/>
      <dgm:spPr/>
      <dgm:t>
        <a:bodyPr/>
        <a:lstStyle/>
        <a:p>
          <a:endParaRPr lang="en-US" sz="800" dirty="0" smtClean="0">
            <a:solidFill>
              <a:schemeClr val="tx1"/>
            </a:solidFill>
            <a:latin typeface="Arial" panose="020B0604020202020204" pitchFamily="34" charset="0"/>
            <a:ea typeface="Microsoft Himalaya" panose="01010100010101010101" pitchFamily="2" charset="0"/>
            <a:cs typeface="Arial" panose="020B0604020202020204" pitchFamily="34" charset="0"/>
          </a:endParaRPr>
        </a:p>
      </dgm:t>
    </dgm:pt>
    <dgm:pt modelId="{C48F0DC2-AAC3-4CA3-B7EC-54B1BE6A9172}" type="parTrans" cxnId="{DC33BAB7-D542-401B-BA08-AB0D02C65312}">
      <dgm:prSet/>
      <dgm:spPr/>
      <dgm:t>
        <a:bodyPr/>
        <a:lstStyle/>
        <a:p>
          <a:endParaRPr lang="en-US"/>
        </a:p>
      </dgm:t>
    </dgm:pt>
    <dgm:pt modelId="{3909FD7E-EFEC-4405-83F9-BB9EF26929CC}" type="sibTrans" cxnId="{DC33BAB7-D542-401B-BA08-AB0D02C65312}">
      <dgm:prSet/>
      <dgm:spPr/>
      <dgm:t>
        <a:bodyPr/>
        <a:lstStyle/>
        <a:p>
          <a:endParaRPr lang="en-US"/>
        </a:p>
      </dgm:t>
    </dgm:pt>
    <dgm:pt modelId="{0BA57DD5-3B2E-4B26-B00A-BA85F13802CE}">
      <dgm:prSet custT="1"/>
      <dgm:spPr/>
      <dgm:t>
        <a:bodyPr/>
        <a:lstStyle/>
        <a:p>
          <a:endParaRPr lang="en-US" sz="800" dirty="0"/>
        </a:p>
      </dgm:t>
    </dgm:pt>
    <dgm:pt modelId="{E4988B50-16DB-458A-98E2-161D91103780}" type="parTrans" cxnId="{9BD7BE47-3CEB-4310-B0D8-F2619A041D5B}">
      <dgm:prSet/>
      <dgm:spPr/>
      <dgm:t>
        <a:bodyPr/>
        <a:lstStyle/>
        <a:p>
          <a:endParaRPr lang="en-US"/>
        </a:p>
      </dgm:t>
    </dgm:pt>
    <dgm:pt modelId="{4E98B42D-B56D-4322-8801-C3A9521AF246}" type="sibTrans" cxnId="{9BD7BE47-3CEB-4310-B0D8-F2619A041D5B}">
      <dgm:prSet/>
      <dgm:spPr/>
      <dgm:t>
        <a:bodyPr/>
        <a:lstStyle/>
        <a:p>
          <a:endParaRPr lang="en-US"/>
        </a:p>
      </dgm:t>
    </dgm:pt>
    <dgm:pt modelId="{489160A0-857F-4433-8219-0ACB40838BFB}">
      <dgm:prSet custT="1"/>
      <dgm:spPr/>
      <dgm:t>
        <a:bodyPr/>
        <a:lstStyle/>
        <a:p>
          <a:r>
            <a:rPr lang="en-US" sz="800" smtClean="0"/>
            <a:t>Sentiment Analysis: Employ natural language processing (NLP) techniques to analyze news and social media sentiment, providing insights into market trends.</a:t>
          </a:r>
          <a:endParaRPr lang="en-US" sz="800" dirty="0"/>
        </a:p>
      </dgm:t>
    </dgm:pt>
    <dgm:pt modelId="{EDB15254-8815-454F-8C23-8F7CBCBEB03B}" type="parTrans" cxnId="{44E4D655-70A6-4CB6-8183-8133D9F379AA}">
      <dgm:prSet/>
      <dgm:spPr/>
      <dgm:t>
        <a:bodyPr/>
        <a:lstStyle/>
        <a:p>
          <a:endParaRPr lang="en-US"/>
        </a:p>
      </dgm:t>
    </dgm:pt>
    <dgm:pt modelId="{D78AA1DE-F1B1-440C-B578-634A654065C5}" type="sibTrans" cxnId="{44E4D655-70A6-4CB6-8183-8133D9F379AA}">
      <dgm:prSet/>
      <dgm:spPr/>
      <dgm:t>
        <a:bodyPr/>
        <a:lstStyle/>
        <a:p>
          <a:endParaRPr lang="en-US"/>
        </a:p>
      </dgm:t>
    </dgm:pt>
    <dgm:pt modelId="{41CE593C-16D4-49AD-9976-D63BCB2021E5}">
      <dgm:prSet custT="1"/>
      <dgm:spPr/>
      <dgm:t>
        <a:bodyPr/>
        <a:lstStyle/>
        <a:p>
          <a:endParaRPr lang="en-US" sz="800" dirty="0"/>
        </a:p>
      </dgm:t>
    </dgm:pt>
    <dgm:pt modelId="{A8416389-9ADD-46D0-A42D-40659B28B9AD}" type="parTrans" cxnId="{E933345F-58AB-4FDE-B265-D755086E62CB}">
      <dgm:prSet/>
      <dgm:spPr/>
      <dgm:t>
        <a:bodyPr/>
        <a:lstStyle/>
        <a:p>
          <a:endParaRPr lang="en-US"/>
        </a:p>
      </dgm:t>
    </dgm:pt>
    <dgm:pt modelId="{38630C5E-3EC2-42C3-B9D0-BEBFE398A814}" type="sibTrans" cxnId="{E933345F-58AB-4FDE-B265-D755086E62CB}">
      <dgm:prSet/>
      <dgm:spPr/>
      <dgm:t>
        <a:bodyPr/>
        <a:lstStyle/>
        <a:p>
          <a:endParaRPr lang="en-US"/>
        </a:p>
      </dgm:t>
    </dgm:pt>
    <dgm:pt modelId="{F1F4A779-1510-4309-AB3F-F3E6C094FEB5}">
      <dgm:prSet custT="1"/>
      <dgm:spPr/>
      <dgm:t>
        <a:bodyPr/>
        <a:lstStyle/>
        <a:p>
          <a:r>
            <a:rPr lang="en-US" sz="800" dirty="0" smtClean="0"/>
            <a:t>Natural Language Processing (NLP): Utilize NLP algorithms to extract insights from unstructured data sources, such as user-generated text or social media comments. This can help in understanding user sentiment and feedback.</a:t>
          </a:r>
          <a:endParaRPr lang="en-US" sz="800" dirty="0"/>
        </a:p>
      </dgm:t>
    </dgm:pt>
    <dgm:pt modelId="{C471C6AC-C955-42E0-986A-E4CF3496D640}" type="parTrans" cxnId="{DF8AE2B3-06E2-4502-BBDC-385C3E91098C}">
      <dgm:prSet/>
      <dgm:spPr/>
      <dgm:t>
        <a:bodyPr/>
        <a:lstStyle/>
        <a:p>
          <a:endParaRPr lang="en-US"/>
        </a:p>
      </dgm:t>
    </dgm:pt>
    <dgm:pt modelId="{128D6812-3FF5-46C6-96E8-9BB8708237EB}" type="sibTrans" cxnId="{DF8AE2B3-06E2-4502-BBDC-385C3E91098C}">
      <dgm:prSet/>
      <dgm:spPr/>
      <dgm:t>
        <a:bodyPr/>
        <a:lstStyle/>
        <a:p>
          <a:endParaRPr lang="en-US"/>
        </a:p>
      </dgm:t>
    </dgm:pt>
    <dgm:pt modelId="{9DC344E6-FE37-411D-A13A-DAB92E5B364F}">
      <dgm:prSet custT="1"/>
      <dgm:spPr/>
      <dgm:t>
        <a:bodyPr/>
        <a:lstStyle/>
        <a:p>
          <a:endParaRPr lang="en-US" sz="800" dirty="0"/>
        </a:p>
      </dgm:t>
    </dgm:pt>
    <dgm:pt modelId="{E35098D1-2361-46D7-AFB0-CFB0593538AB}" type="parTrans" cxnId="{8FD35465-D9CA-4ED5-8970-E2039DFBF265}">
      <dgm:prSet/>
      <dgm:spPr/>
      <dgm:t>
        <a:bodyPr/>
        <a:lstStyle/>
        <a:p>
          <a:endParaRPr lang="en-US"/>
        </a:p>
      </dgm:t>
    </dgm:pt>
    <dgm:pt modelId="{6A63DC8A-1030-4B81-B352-3C857121E9F8}" type="sibTrans" cxnId="{8FD35465-D9CA-4ED5-8970-E2039DFBF265}">
      <dgm:prSet/>
      <dgm:spPr/>
      <dgm:t>
        <a:bodyPr/>
        <a:lstStyle/>
        <a:p>
          <a:endParaRPr lang="en-US"/>
        </a:p>
      </dgm:t>
    </dgm:pt>
    <dgm:pt modelId="{9B336BC9-BDCC-45B4-BB16-2EB31957EFBB}">
      <dgm:prSet custT="1"/>
      <dgm:spPr/>
      <dgm:t>
        <a:bodyPr/>
        <a:lstStyle/>
        <a:p>
          <a:r>
            <a:rPr lang="en-US" sz="800" smtClean="0"/>
            <a:t>Automation of Queries: Implement natural language query processing or chatbots to allow users to interact with the dashboard using plain language. AI-powered chatbots can interpret user queries and retrieve relevant data and visualizations.</a:t>
          </a:r>
          <a:endParaRPr lang="en-US" sz="800" dirty="0"/>
        </a:p>
      </dgm:t>
    </dgm:pt>
    <dgm:pt modelId="{578FB7F8-5D5E-47DF-84D0-83D689B936DD}" type="parTrans" cxnId="{CEBD0672-589E-4EFD-BECA-9A4629D6CC8C}">
      <dgm:prSet/>
      <dgm:spPr/>
      <dgm:t>
        <a:bodyPr/>
        <a:lstStyle/>
        <a:p>
          <a:endParaRPr lang="en-US"/>
        </a:p>
      </dgm:t>
    </dgm:pt>
    <dgm:pt modelId="{2EBE9E6C-9951-4F4D-AABE-4E628E6EC949}" type="sibTrans" cxnId="{CEBD0672-589E-4EFD-BECA-9A4629D6CC8C}">
      <dgm:prSet/>
      <dgm:spPr/>
      <dgm:t>
        <a:bodyPr/>
        <a:lstStyle/>
        <a:p>
          <a:endParaRPr lang="en-US"/>
        </a:p>
      </dgm:t>
    </dgm:pt>
    <dgm:pt modelId="{E3575E5D-69E6-4619-B008-6AE9B2C3EE49}">
      <dgm:prSet custT="1"/>
      <dgm:spPr/>
      <dgm:t>
        <a:bodyPr/>
        <a:lstStyle/>
        <a:p>
          <a:endParaRPr lang="en-US" sz="800" dirty="0"/>
        </a:p>
      </dgm:t>
    </dgm:pt>
    <dgm:pt modelId="{8B7DD5DC-C849-4D09-B861-B65167BF36F6}" type="parTrans" cxnId="{79F5351F-DC4E-4C84-BA23-D4079B7EB0D2}">
      <dgm:prSet/>
      <dgm:spPr/>
      <dgm:t>
        <a:bodyPr/>
        <a:lstStyle/>
        <a:p>
          <a:endParaRPr lang="en-US"/>
        </a:p>
      </dgm:t>
    </dgm:pt>
    <dgm:pt modelId="{1DBF6195-3979-4B2E-8997-C7B31D4D2553}" type="sibTrans" cxnId="{79F5351F-DC4E-4C84-BA23-D4079B7EB0D2}">
      <dgm:prSet/>
      <dgm:spPr/>
      <dgm:t>
        <a:bodyPr/>
        <a:lstStyle/>
        <a:p>
          <a:endParaRPr lang="en-US"/>
        </a:p>
      </dgm:t>
    </dgm:pt>
    <dgm:pt modelId="{AED34483-2449-4A0D-A30C-0411F0EE156C}">
      <dgm:prSet custT="1"/>
      <dgm:spPr/>
      <dgm:t>
        <a:bodyPr/>
        <a:lstStyle/>
        <a:p>
          <a:r>
            <a:rPr lang="en-US" sz="800" smtClean="0"/>
            <a:t>Personalization: Use AI to personalize the dashboard for individual users or user segments. Machine learning algorithms can tailor the content and recommendations based on user behavior and preferences.</a:t>
          </a:r>
          <a:endParaRPr lang="en-US" sz="800" dirty="0"/>
        </a:p>
      </dgm:t>
    </dgm:pt>
    <dgm:pt modelId="{946DA634-813D-4780-806E-1F203DF6B600}" type="parTrans" cxnId="{D2D35543-660B-44FC-865A-433532C42ED6}">
      <dgm:prSet/>
      <dgm:spPr/>
      <dgm:t>
        <a:bodyPr/>
        <a:lstStyle/>
        <a:p>
          <a:endParaRPr lang="en-US"/>
        </a:p>
      </dgm:t>
    </dgm:pt>
    <dgm:pt modelId="{ECD9CF2C-104D-4FA4-B397-814FEEC8F016}" type="sibTrans" cxnId="{D2D35543-660B-44FC-865A-433532C42ED6}">
      <dgm:prSet/>
      <dgm:spPr/>
      <dgm:t>
        <a:bodyPr/>
        <a:lstStyle/>
        <a:p>
          <a:endParaRPr lang="en-US"/>
        </a:p>
      </dgm:t>
    </dgm:pt>
    <dgm:pt modelId="{E2D88135-53F3-4216-B822-6BF22CA89939}">
      <dgm:prSet custT="1"/>
      <dgm:spPr/>
      <dgm:t>
        <a:bodyPr/>
        <a:lstStyle/>
        <a:p>
          <a:endParaRPr lang="en-US" sz="800" dirty="0"/>
        </a:p>
      </dgm:t>
    </dgm:pt>
    <dgm:pt modelId="{8DABCC9E-F3E7-4A39-88F7-32B7FCE854F6}" type="parTrans" cxnId="{294A2395-58C4-4DF3-BC56-29D47875C332}">
      <dgm:prSet/>
      <dgm:spPr/>
      <dgm:t>
        <a:bodyPr/>
        <a:lstStyle/>
        <a:p>
          <a:endParaRPr lang="en-US"/>
        </a:p>
      </dgm:t>
    </dgm:pt>
    <dgm:pt modelId="{8377A7E5-319D-4191-B308-D744FE1C0A3C}" type="sibTrans" cxnId="{294A2395-58C4-4DF3-BC56-29D47875C332}">
      <dgm:prSet/>
      <dgm:spPr/>
      <dgm:t>
        <a:bodyPr/>
        <a:lstStyle/>
        <a:p>
          <a:endParaRPr lang="en-US"/>
        </a:p>
      </dgm:t>
    </dgm:pt>
    <dgm:pt modelId="{B118D9C6-AC22-4131-B4DF-3FE6AC69E7A6}">
      <dgm:prSet custT="1"/>
      <dgm:spPr/>
      <dgm:t>
        <a:bodyPr/>
        <a:lstStyle/>
        <a:p>
          <a:r>
            <a:rPr lang="en-US" sz="800" dirty="0" smtClean="0"/>
            <a:t>Real-time Data Updates: Implement AI tools for real-time data processing and updates. AI can continuously monitor data sources and trigger alerts or updates when significant changes occur.</a:t>
          </a:r>
          <a:endParaRPr lang="en-US" sz="800" dirty="0"/>
        </a:p>
      </dgm:t>
    </dgm:pt>
    <dgm:pt modelId="{CFEEFA7D-C77F-4010-A947-5EF90573757B}" type="parTrans" cxnId="{2D458F63-286C-4239-8097-854BF0ECC27E}">
      <dgm:prSet/>
      <dgm:spPr/>
      <dgm:t>
        <a:bodyPr/>
        <a:lstStyle/>
        <a:p>
          <a:endParaRPr lang="en-US"/>
        </a:p>
      </dgm:t>
    </dgm:pt>
    <dgm:pt modelId="{76916914-EFF6-42B2-809B-53AA2FF132DA}" type="sibTrans" cxnId="{2D458F63-286C-4239-8097-854BF0ECC27E}">
      <dgm:prSet/>
      <dgm:spPr/>
      <dgm:t>
        <a:bodyPr/>
        <a:lstStyle/>
        <a:p>
          <a:endParaRPr lang="en-US"/>
        </a:p>
      </dgm:t>
    </dgm:pt>
    <dgm:pt modelId="{03595EF9-2437-4A1D-B7AB-5A4C091A7E23}">
      <dgm:prSet custT="1"/>
      <dgm:spPr/>
      <dgm:t>
        <a:bodyPr/>
        <a:lstStyle/>
        <a:p>
          <a:endParaRPr lang="en-US" sz="800" dirty="0"/>
        </a:p>
      </dgm:t>
    </dgm:pt>
    <dgm:pt modelId="{9A44A484-F6AA-4A1B-A863-FD0C3BE6C6BC}" type="parTrans" cxnId="{9433BBA6-7893-4CCA-BEAE-A927789AAB6B}">
      <dgm:prSet/>
      <dgm:spPr/>
      <dgm:t>
        <a:bodyPr/>
        <a:lstStyle/>
        <a:p>
          <a:endParaRPr lang="en-US"/>
        </a:p>
      </dgm:t>
    </dgm:pt>
    <dgm:pt modelId="{B39CDBF5-E896-455D-8945-D394CA39A305}" type="sibTrans" cxnId="{9433BBA6-7893-4CCA-BEAE-A927789AAB6B}">
      <dgm:prSet/>
      <dgm:spPr/>
      <dgm:t>
        <a:bodyPr/>
        <a:lstStyle/>
        <a:p>
          <a:endParaRPr lang="en-US"/>
        </a:p>
      </dgm:t>
    </dgm:pt>
    <dgm:pt modelId="{853DA00C-653A-4AEF-926B-A0B91DB883AE}">
      <dgm:prSet custT="1"/>
      <dgm:spPr/>
      <dgm:t>
        <a:bodyPr/>
        <a:lstStyle/>
        <a:p>
          <a:r>
            <a:rPr lang="en-US" sz="800" dirty="0" smtClean="0"/>
            <a:t>Automation of Reports: Automatically generate and distribute reports based on predefined criteria. AI can identify when specific conditions are met and trigger the report generation and distribution process.</a:t>
          </a:r>
          <a:endParaRPr lang="en-US" sz="800" dirty="0"/>
        </a:p>
      </dgm:t>
    </dgm:pt>
    <dgm:pt modelId="{4BE0006C-2B25-4B1C-A68E-035DFEB3FBCC}" type="parTrans" cxnId="{19F440CC-9F05-49D3-AF22-67A2772BA318}">
      <dgm:prSet/>
      <dgm:spPr/>
      <dgm:t>
        <a:bodyPr/>
        <a:lstStyle/>
        <a:p>
          <a:endParaRPr lang="en-US"/>
        </a:p>
      </dgm:t>
    </dgm:pt>
    <dgm:pt modelId="{ADA65DF8-2538-4CAE-A098-4C19CC88D09A}" type="sibTrans" cxnId="{19F440CC-9F05-49D3-AF22-67A2772BA318}">
      <dgm:prSet/>
      <dgm:spPr/>
      <dgm:t>
        <a:bodyPr/>
        <a:lstStyle/>
        <a:p>
          <a:endParaRPr lang="en-US"/>
        </a:p>
      </dgm:t>
    </dgm:pt>
    <dgm:pt modelId="{761C7AE6-4B9B-414F-AC7A-497AE4D8947B}">
      <dgm:prSet custT="1"/>
      <dgm:spPr/>
      <dgm:t>
        <a:bodyPr/>
        <a:lstStyle/>
        <a:p>
          <a:endParaRPr lang="en-US" sz="800" dirty="0"/>
        </a:p>
      </dgm:t>
    </dgm:pt>
    <dgm:pt modelId="{CBFD5E2B-985C-4978-A780-D07039006629}" type="parTrans" cxnId="{BBBC81E7-A92C-43EF-89CA-8DE9DF47E913}">
      <dgm:prSet/>
      <dgm:spPr/>
      <dgm:t>
        <a:bodyPr/>
        <a:lstStyle/>
        <a:p>
          <a:endParaRPr lang="en-US"/>
        </a:p>
      </dgm:t>
    </dgm:pt>
    <dgm:pt modelId="{37BCA7DA-AA8F-4BE9-81D0-AA6E5A055A07}" type="sibTrans" cxnId="{BBBC81E7-A92C-43EF-89CA-8DE9DF47E913}">
      <dgm:prSet/>
      <dgm:spPr/>
      <dgm:t>
        <a:bodyPr/>
        <a:lstStyle/>
        <a:p>
          <a:endParaRPr lang="en-US"/>
        </a:p>
      </dgm:t>
    </dgm:pt>
    <dgm:pt modelId="{62D858DB-0549-45BB-BAEF-E2A2D3774FE4}">
      <dgm:prSet custT="1"/>
      <dgm:spPr/>
      <dgm:t>
        <a:bodyPr/>
        <a:lstStyle/>
        <a:p>
          <a:r>
            <a:rPr lang="en-US" sz="800" dirty="0" smtClean="0"/>
            <a:t>Natural Language Generation (NLG): Use NLG tools to automatically create human-readable narratives that explain data insights and trends, making the dashboard more user-friendly.</a:t>
          </a:r>
          <a:endParaRPr lang="en-US" sz="800" dirty="0"/>
        </a:p>
      </dgm:t>
    </dgm:pt>
    <dgm:pt modelId="{53320372-3355-46F1-9C77-563F54D32012}" type="parTrans" cxnId="{18466DCB-5EC7-4018-9DD3-8407F4629E5C}">
      <dgm:prSet/>
      <dgm:spPr/>
      <dgm:t>
        <a:bodyPr/>
        <a:lstStyle/>
        <a:p>
          <a:endParaRPr lang="en-US"/>
        </a:p>
      </dgm:t>
    </dgm:pt>
    <dgm:pt modelId="{BE68CF4E-7BF3-44B2-9411-2F3E2BD84ACA}" type="sibTrans" cxnId="{18466DCB-5EC7-4018-9DD3-8407F4629E5C}">
      <dgm:prSet/>
      <dgm:spPr/>
      <dgm:t>
        <a:bodyPr/>
        <a:lstStyle/>
        <a:p>
          <a:endParaRPr lang="en-US"/>
        </a:p>
      </dgm:t>
    </dgm:pt>
    <dgm:pt modelId="{4E6A707F-74B5-4F2D-BB87-0017A26E9F08}">
      <dgm:prSet custT="1"/>
      <dgm:spPr/>
      <dgm:t>
        <a:bodyPr/>
        <a:lstStyle/>
        <a:p>
          <a:r>
            <a:rPr lang="en-US" sz="800" dirty="0" smtClean="0"/>
            <a:t>User Feedback Analysis: Analyze user feedback and interactions with the dashboard                   using AI sentiment analysis and user behavior modeling to improve the system continuously.</a:t>
          </a:r>
          <a:endParaRPr lang="en-US" sz="800" dirty="0"/>
        </a:p>
      </dgm:t>
    </dgm:pt>
    <dgm:pt modelId="{C955FB65-B197-446E-9EDE-86D31386B279}" type="parTrans" cxnId="{BDFDAD7D-9DC0-4909-9341-7BABECB86C30}">
      <dgm:prSet/>
      <dgm:spPr/>
      <dgm:t>
        <a:bodyPr/>
        <a:lstStyle/>
        <a:p>
          <a:endParaRPr lang="en-US"/>
        </a:p>
      </dgm:t>
    </dgm:pt>
    <dgm:pt modelId="{4E6E9537-7EAF-420D-892D-4B26B19FF43A}" type="sibTrans" cxnId="{BDFDAD7D-9DC0-4909-9341-7BABECB86C30}">
      <dgm:prSet/>
      <dgm:spPr/>
      <dgm:t>
        <a:bodyPr/>
        <a:lstStyle/>
        <a:p>
          <a:endParaRPr lang="en-US"/>
        </a:p>
      </dgm:t>
    </dgm:pt>
    <dgm:pt modelId="{C4A2D28E-9EE8-4930-93F8-6D0EA4E275C4}">
      <dgm:prSet custT="1"/>
      <dgm:spPr/>
      <dgm:t>
        <a:bodyPr/>
        <a:lstStyle/>
        <a:p>
          <a:endParaRPr lang="en-US" sz="800" dirty="0"/>
        </a:p>
      </dgm:t>
    </dgm:pt>
    <dgm:pt modelId="{B3EAC863-1715-4CB0-A25D-9FBE2C6D2AAC}" type="parTrans" cxnId="{C59A5CFE-F8F5-4446-9239-B4793CD773C4}">
      <dgm:prSet/>
      <dgm:spPr/>
      <dgm:t>
        <a:bodyPr/>
        <a:lstStyle/>
        <a:p>
          <a:endParaRPr lang="en-US"/>
        </a:p>
      </dgm:t>
    </dgm:pt>
    <dgm:pt modelId="{1499436B-EA2D-44FD-837D-AE6FEACECDDE}" type="sibTrans" cxnId="{C59A5CFE-F8F5-4446-9239-B4793CD773C4}">
      <dgm:prSet/>
      <dgm:spPr/>
      <dgm:t>
        <a:bodyPr/>
        <a:lstStyle/>
        <a:p>
          <a:endParaRPr lang="en-US"/>
        </a:p>
      </dgm:t>
    </dgm:pt>
    <dgm:pt modelId="{5FC16AEB-CFA8-4EC9-9AC2-17718065B5C0}">
      <dgm:prSet custT="1"/>
      <dgm:spPr/>
      <dgm:t>
        <a:bodyPr/>
        <a:lstStyle/>
        <a:p>
          <a:r>
            <a: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User-Generated Content:</a:t>
          </a:r>
          <a:endParaRPr lang="en-US" sz="8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D64942-E09F-4E57-849B-425990876C0B}" type="parTrans" cxnId="{2978777F-D355-4BD9-96DD-E9EF1C8D8293}">
      <dgm:prSet/>
      <dgm:spPr/>
      <dgm:t>
        <a:bodyPr/>
        <a:lstStyle/>
        <a:p>
          <a:endParaRPr lang="en-US"/>
        </a:p>
      </dgm:t>
    </dgm:pt>
    <dgm:pt modelId="{2D5036A8-3EE9-484C-BBB2-E76390D7B870}" type="sibTrans" cxnId="{2978777F-D355-4BD9-96DD-E9EF1C8D8293}">
      <dgm:prSet/>
      <dgm:spPr/>
      <dgm:t>
        <a:bodyPr/>
        <a:lstStyle/>
        <a:p>
          <a:endParaRPr lang="en-US"/>
        </a:p>
      </dgm:t>
    </dgm:pt>
    <dgm:pt modelId="{A85FE124-19ED-44AF-A45C-FC4AAFAB7260}">
      <dgm:prSet custT="1"/>
      <dgm:spPr/>
      <dgm:t>
        <a:bodyPr/>
        <a:lstStyle/>
        <a:p>
          <a:r>
            <a: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User Feedback Data:</a:t>
          </a:r>
          <a:endParaRPr lang="en-US" sz="8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ECAF46-AD6C-4C43-A75E-25F937726CA8}" type="parTrans" cxnId="{9C909341-8B11-49DB-A78E-633AC271C0EA}">
      <dgm:prSet/>
      <dgm:spPr/>
      <dgm:t>
        <a:bodyPr/>
        <a:lstStyle/>
        <a:p>
          <a:endParaRPr lang="en-US"/>
        </a:p>
      </dgm:t>
    </dgm:pt>
    <dgm:pt modelId="{E6E9ADF8-10F2-4F03-96E2-6C1554782D99}" type="sibTrans" cxnId="{9C909341-8B11-49DB-A78E-633AC271C0EA}">
      <dgm:prSet/>
      <dgm:spPr/>
      <dgm:t>
        <a:bodyPr/>
        <a:lstStyle/>
        <a:p>
          <a:endParaRPr lang="en-US"/>
        </a:p>
      </dgm:t>
    </dgm:pt>
    <dgm:pt modelId="{4E897D51-47FD-4FE4-8319-624DD0B2074F}">
      <dgm:prSet custT="1"/>
      <dgm:spPr/>
      <dgm:t>
        <a:bodyPr/>
        <a:lstStyle/>
        <a:p>
          <a:r>
            <a: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Query and Interaction Data:</a:t>
          </a:r>
          <a:endParaRPr lang="en-US" sz="8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09113F-04ED-4DFF-A99D-A0C6778744B9}" type="parTrans" cxnId="{CEBE7F36-BBC0-4865-918E-5351728EB762}">
      <dgm:prSet/>
      <dgm:spPr/>
      <dgm:t>
        <a:bodyPr/>
        <a:lstStyle/>
        <a:p>
          <a:endParaRPr lang="en-US"/>
        </a:p>
      </dgm:t>
    </dgm:pt>
    <dgm:pt modelId="{0DF237E3-1197-4B26-932F-9FBF4CC7A597}" type="sibTrans" cxnId="{CEBE7F36-BBC0-4865-918E-5351728EB762}">
      <dgm:prSet/>
      <dgm:spPr/>
      <dgm:t>
        <a:bodyPr/>
        <a:lstStyle/>
        <a:p>
          <a:endParaRPr lang="en-US"/>
        </a:p>
      </dgm:t>
    </dgm:pt>
    <dgm:pt modelId="{2EC40CBC-9E28-406D-85D6-657630981ED8}">
      <dgm:prSet custT="1"/>
      <dgm:spPr/>
      <dgm:t>
        <a:bodyPr/>
        <a:lstStyle/>
        <a:p>
          <a:r>
            <a: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News and Social Media Data:</a:t>
          </a:r>
          <a:endParaRPr lang="en-US" sz="1000" dirty="0"/>
        </a:p>
      </dgm:t>
    </dgm:pt>
    <dgm:pt modelId="{4D49BF4F-EAA8-4840-BFFF-EC4BF4555C1F}" type="parTrans" cxnId="{E59CDDBC-17C8-40AD-9E4B-1ED75E891DE3}">
      <dgm:prSet/>
      <dgm:spPr/>
      <dgm:t>
        <a:bodyPr/>
        <a:lstStyle/>
        <a:p>
          <a:endParaRPr lang="en-US"/>
        </a:p>
      </dgm:t>
    </dgm:pt>
    <dgm:pt modelId="{80E24526-06E9-4931-A392-6AA2CBBA79CF}" type="sibTrans" cxnId="{E59CDDBC-17C8-40AD-9E4B-1ED75E891DE3}">
      <dgm:prSet/>
      <dgm:spPr/>
      <dgm:t>
        <a:bodyPr/>
        <a:lstStyle/>
        <a:p>
          <a:endParaRPr lang="en-US"/>
        </a:p>
      </dgm:t>
    </dgm:pt>
    <dgm:pt modelId="{9E7602DD-0EDA-43C6-8215-002319EB489B}">
      <dgm:prSet custT="1"/>
      <dgm:spPr/>
      <dgm:t>
        <a:bodyPr/>
        <a:lstStyle/>
        <a:p>
          <a:endParaRPr lang="en-US" sz="1000" dirty="0"/>
        </a:p>
      </dgm:t>
    </dgm:pt>
    <dgm:pt modelId="{4CCA70CE-414F-4AD6-97F2-37D89F302C5D}" type="parTrans" cxnId="{771B220E-5763-482B-97BD-694B4608B06F}">
      <dgm:prSet/>
      <dgm:spPr/>
      <dgm:t>
        <a:bodyPr/>
        <a:lstStyle/>
        <a:p>
          <a:endParaRPr lang="en-US"/>
        </a:p>
      </dgm:t>
    </dgm:pt>
    <dgm:pt modelId="{667040DC-92B4-435F-87A5-E08994E4A386}" type="sibTrans" cxnId="{771B220E-5763-482B-97BD-694B4608B06F}">
      <dgm:prSet/>
      <dgm:spPr/>
      <dgm:t>
        <a:bodyPr/>
        <a:lstStyle/>
        <a:p>
          <a:endParaRPr lang="en-US"/>
        </a:p>
      </dgm:t>
    </dgm:pt>
    <dgm:pt modelId="{0153EC9D-1D19-4216-8755-BCDA654531EE}">
      <dgm:prSet custT="1"/>
      <dgm:spPr/>
      <dgm:t>
        <a:bodyPr/>
        <a:lstStyle/>
        <a:p>
          <a:endParaRPr lang="en-US" sz="1000" dirty="0"/>
        </a:p>
      </dgm:t>
    </dgm:pt>
    <dgm:pt modelId="{82ED681A-8A79-4276-A3A2-41957280B314}" type="parTrans" cxnId="{B73069F1-1C29-4647-AB61-D2A2ACF26CCA}">
      <dgm:prSet/>
      <dgm:spPr/>
      <dgm:t>
        <a:bodyPr/>
        <a:lstStyle/>
        <a:p>
          <a:endParaRPr lang="en-US"/>
        </a:p>
      </dgm:t>
    </dgm:pt>
    <dgm:pt modelId="{8CF20B25-E4EF-4906-B463-822B77DEE3EE}" type="sibTrans" cxnId="{B73069F1-1C29-4647-AB61-D2A2ACF26CCA}">
      <dgm:prSet/>
      <dgm:spPr/>
      <dgm:t>
        <a:bodyPr/>
        <a:lstStyle/>
        <a:p>
          <a:endParaRPr lang="en-US"/>
        </a:p>
      </dgm:t>
    </dgm:pt>
    <dgm:pt modelId="{AE610146-6A86-4D8D-9B32-88C3D5F21D23}" type="pres">
      <dgm:prSet presAssocID="{058F399D-19B0-467B-889F-3331EC885FA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55D628-8B19-40F0-87F6-ABE1A4385AE5}" type="pres">
      <dgm:prSet presAssocID="{A8CB1D26-22EC-425F-9836-8E790384ACF1}" presName="compNode" presStyleCnt="0"/>
      <dgm:spPr/>
    </dgm:pt>
    <dgm:pt modelId="{43BF1C41-0285-4FA4-A249-5F748E3E6B08}" type="pres">
      <dgm:prSet presAssocID="{A8CB1D26-22EC-425F-9836-8E790384ACF1}" presName="childRect" presStyleLbl="bgAcc1" presStyleIdx="0" presStyleCnt="2" custScaleX="147482" custScaleY="239818" custLinFactNeighborX="-3483" custLinFactNeighborY="-3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1CB2F-9556-4723-B6C0-D8ACE6D28B30}" type="pres">
      <dgm:prSet presAssocID="{A8CB1D26-22EC-425F-9836-8E790384ACF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3AF94-70E6-48A6-9C50-1F7C9B3145A4}" type="pres">
      <dgm:prSet presAssocID="{A8CB1D26-22EC-425F-9836-8E790384ACF1}" presName="parentRect" presStyleLbl="alignNode1" presStyleIdx="0" presStyleCnt="2" custScaleX="147682" custLinFactNeighborX="-3764" custLinFactNeighborY="66967"/>
      <dgm:spPr/>
      <dgm:t>
        <a:bodyPr/>
        <a:lstStyle/>
        <a:p>
          <a:endParaRPr lang="en-US"/>
        </a:p>
      </dgm:t>
    </dgm:pt>
    <dgm:pt modelId="{530A56A6-32B1-43EA-A14E-F8716149C396}" type="pres">
      <dgm:prSet presAssocID="{A8CB1D26-22EC-425F-9836-8E790384ACF1}" presName="adorn" presStyleLbl="fgAccFollowNode1" presStyleIdx="0" presStyleCnt="2" custScaleX="113176" custScaleY="128985" custLinFactNeighborX="79868" custLinFactNeighborY="-946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D3667B5D-C75A-436A-A534-949AFD516DDE}" type="pres">
      <dgm:prSet presAssocID="{1F016481-F06C-4299-A897-74C6B2CE3B2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97A1A69-974E-41A7-8794-0343162E8D70}" type="pres">
      <dgm:prSet presAssocID="{33EA7626-B465-485A-9719-33B9FEBB7E13}" presName="compNode" presStyleCnt="0"/>
      <dgm:spPr/>
    </dgm:pt>
    <dgm:pt modelId="{A8A0D597-5B8C-4484-98B2-FB69F5CB4F37}" type="pres">
      <dgm:prSet presAssocID="{33EA7626-B465-485A-9719-33B9FEBB7E13}" presName="childRect" presStyleLbl="bgAcc1" presStyleIdx="1" presStyleCnt="2" custScaleX="178117" custScaleY="239589" custLinFactNeighborX="35584" custLinFactNeighborY="17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0FD6DF-CFCF-4411-8B36-45B199180FD3}" type="pres">
      <dgm:prSet presAssocID="{33EA7626-B465-485A-9719-33B9FEBB7E1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A671C-84B3-4766-BA0F-F7D272E21D32}" type="pres">
      <dgm:prSet presAssocID="{33EA7626-B465-485A-9719-33B9FEBB7E13}" presName="parentRect" presStyleLbl="alignNode1" presStyleIdx="1" presStyleCnt="2" custScaleX="180522" custScaleY="87402" custLinFactNeighborX="37479" custLinFactNeighborY="80050"/>
      <dgm:spPr/>
      <dgm:t>
        <a:bodyPr/>
        <a:lstStyle/>
        <a:p>
          <a:endParaRPr lang="en-US"/>
        </a:p>
      </dgm:t>
    </dgm:pt>
    <dgm:pt modelId="{7ACD164A-4175-4C50-A642-196E887220A6}" type="pres">
      <dgm:prSet presAssocID="{33EA7626-B465-485A-9719-33B9FEBB7E13}" presName="adorn" presStyleLbl="fgAccFollowNode1" presStyleIdx="1" presStyleCnt="2" custScaleX="126213" custScaleY="138180" custLinFactX="100000" custLinFactNeighborX="133114" custLinFactNeighborY="-778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</dgm:ptLst>
  <dgm:cxnLst>
    <dgm:cxn modelId="{B73069F1-1C29-4647-AB61-D2A2ACF26CCA}" srcId="{E8F71029-D114-4FE8-89AF-28B254684C76}" destId="{0153EC9D-1D19-4216-8755-BCDA654531EE}" srcOrd="7" destOrd="0" parTransId="{82ED681A-8A79-4276-A3A2-41957280B314}" sibTransId="{8CF20B25-E4EF-4906-B463-822B77DEE3EE}"/>
    <dgm:cxn modelId="{BBBC81E7-A92C-43EF-89CA-8DE9DF47E913}" srcId="{01B458B6-33E5-4CD0-A43C-857A3A679778}" destId="{761C7AE6-4B9B-414F-AC7A-497AE4D8947B}" srcOrd="13" destOrd="0" parTransId="{CBFD5E2B-985C-4978-A780-D07039006629}" sibTransId="{37BCA7DA-AA8F-4BE9-81D0-AA6E5A055A07}"/>
    <dgm:cxn modelId="{2978777F-D355-4BD9-96DD-E9EF1C8D8293}" srcId="{33EA7626-B465-485A-9719-33B9FEBB7E13}" destId="{5FC16AEB-CFA8-4EC9-9AC2-17718065B5C0}" srcOrd="3" destOrd="0" parTransId="{E6D64942-E09F-4E57-849B-425990876C0B}" sibTransId="{2D5036A8-3EE9-484C-BBB2-E76390D7B870}"/>
    <dgm:cxn modelId="{6BD69D9C-FD7D-45B5-860A-5FFC3B636CDF}" srcId="{33EA7626-B465-485A-9719-33B9FEBB7E13}" destId="{7BC8F6A5-BF35-4A29-BBAB-AA90D271A07C}" srcOrd="0" destOrd="0" parTransId="{66B39A60-353D-41DD-ACFD-54DCE756159D}" sibTransId="{7650CD25-4FD1-4BF8-A9E7-24F7CD79A141}"/>
    <dgm:cxn modelId="{2D458F63-286C-4239-8097-854BF0ECC27E}" srcId="{01B458B6-33E5-4CD0-A43C-857A3A679778}" destId="{B118D9C6-AC22-4131-B4DF-3FE6AC69E7A6}" srcOrd="10" destOrd="0" parTransId="{CFEEFA7D-C77F-4010-A947-5EF90573757B}" sibTransId="{76916914-EFF6-42B2-809B-53AA2FF132DA}"/>
    <dgm:cxn modelId="{969B870A-123F-4D42-8752-D5075D73B691}" type="presOf" srcId="{E2D88135-53F3-4216-B822-6BF22CA89939}" destId="{43BF1C41-0285-4FA4-A249-5F748E3E6B08}" srcOrd="0" destOrd="12" presId="urn:microsoft.com/office/officeart/2005/8/layout/bList2"/>
    <dgm:cxn modelId="{1AE016CD-3F88-44A5-BAF6-A3E523088982}" type="presOf" srcId="{A8CB1D26-22EC-425F-9836-8E790384ACF1}" destId="{97A3AF94-70E6-48A6-9C50-1F7C9B3145A4}" srcOrd="1" destOrd="0" presId="urn:microsoft.com/office/officeart/2005/8/layout/bList2"/>
    <dgm:cxn modelId="{94E2ACCD-4067-4F45-A8F3-B86BDA78C4B0}" srcId="{E8F71029-D114-4FE8-89AF-28B254684C76}" destId="{57B54326-8CE9-4C29-9925-19DFDA2FF0E2}" srcOrd="6" destOrd="0" parTransId="{5C8FEE5B-382B-43F1-A736-42EF350C8514}" sibTransId="{F3C3400E-6A89-40A0-9070-82ED88A5FD25}"/>
    <dgm:cxn modelId="{D99AB7ED-1B01-4DB2-B7A4-669F60241CFD}" srcId="{A8CB1D26-22EC-425F-9836-8E790384ACF1}" destId="{6209ECA5-D417-4A28-A285-819A422DA327}" srcOrd="1" destOrd="0" parTransId="{E463B793-1E41-4456-94F0-7483C2E5AA14}" sibTransId="{A6A269DB-FA77-4213-831E-B8BEEFE1CC6C}"/>
    <dgm:cxn modelId="{817BF579-07CC-4647-A9E7-195BDF228AF0}" srcId="{058F399D-19B0-467B-889F-3331EC885FA1}" destId="{33EA7626-B465-485A-9719-33B9FEBB7E13}" srcOrd="1" destOrd="0" parTransId="{38BABCF4-D7C0-46B8-8C80-DA0D5F5296DA}" sibTransId="{B916C053-64C0-49AC-B1DC-FC3002135ABE}"/>
    <dgm:cxn modelId="{1BF910BB-A2A4-45FF-B0DD-274B1EF77E4B}" type="presOf" srcId="{41CE593C-16D4-49AD-9976-D63BCB2021E5}" destId="{43BF1C41-0285-4FA4-A249-5F748E3E6B08}" srcOrd="0" destOrd="6" presId="urn:microsoft.com/office/officeart/2005/8/layout/bList2"/>
    <dgm:cxn modelId="{DF8AE2B3-06E2-4502-BBDC-385C3E91098C}" srcId="{01B458B6-33E5-4CD0-A43C-857A3A679778}" destId="{F1F4A779-1510-4309-AB3F-F3E6C094FEB5}" srcOrd="4" destOrd="0" parTransId="{C471C6AC-C955-42E0-986A-E4CF3496D640}" sibTransId="{128D6812-3FF5-46C6-96E8-9BB8708237EB}"/>
    <dgm:cxn modelId="{E06C5D70-6B08-4411-A09C-CD7A10DA8E90}" type="presOf" srcId="{AED34483-2449-4A0D-A30C-0411F0EE156C}" destId="{43BF1C41-0285-4FA4-A249-5F748E3E6B08}" srcOrd="0" destOrd="11" presId="urn:microsoft.com/office/officeart/2005/8/layout/bList2"/>
    <dgm:cxn modelId="{E08F5DDE-76AB-4822-AD1A-4014B1ED527B}" type="presOf" srcId="{058F399D-19B0-467B-889F-3331EC885FA1}" destId="{AE610146-6A86-4D8D-9B32-88C3D5F21D23}" srcOrd="0" destOrd="0" presId="urn:microsoft.com/office/officeart/2005/8/layout/bList2"/>
    <dgm:cxn modelId="{A4DA53EE-17EF-4A05-948C-A8C215B03DD1}" type="presOf" srcId="{FA02DC29-9EAF-450D-95D0-9D56C6F44C95}" destId="{A8A0D597-5B8C-4484-98B2-FB69F5CB4F37}" srcOrd="0" destOrd="7" presId="urn:microsoft.com/office/officeart/2005/8/layout/bList2"/>
    <dgm:cxn modelId="{854A4ED5-7396-446D-9B6B-2C9BB30F26EA}" type="presOf" srcId="{761C7AE6-4B9B-414F-AC7A-497AE4D8947B}" destId="{43BF1C41-0285-4FA4-A249-5F748E3E6B08}" srcOrd="0" destOrd="16" presId="urn:microsoft.com/office/officeart/2005/8/layout/bList2"/>
    <dgm:cxn modelId="{8FD35465-D9CA-4ED5-8970-E2039DFBF265}" srcId="{01B458B6-33E5-4CD0-A43C-857A3A679778}" destId="{9DC344E6-FE37-411D-A13A-DAB92E5B364F}" srcOrd="5" destOrd="0" parTransId="{E35098D1-2361-46D7-AFB0-CFB0593538AB}" sibTransId="{6A63DC8A-1030-4B81-B352-3C857121E9F8}"/>
    <dgm:cxn modelId="{E1B232AC-5D0D-43D1-B19D-1EE02017A62E}" type="presOf" srcId="{E3575E5D-69E6-4619-B008-6AE9B2C3EE49}" destId="{43BF1C41-0285-4FA4-A249-5F748E3E6B08}" srcOrd="0" destOrd="10" presId="urn:microsoft.com/office/officeart/2005/8/layout/bList2"/>
    <dgm:cxn modelId="{68D68B65-0342-4A98-8FE2-76C87F89730E}" type="presOf" srcId="{B118D9C6-AC22-4131-B4DF-3FE6AC69E7A6}" destId="{43BF1C41-0285-4FA4-A249-5F748E3E6B08}" srcOrd="0" destOrd="13" presId="urn:microsoft.com/office/officeart/2005/8/layout/bList2"/>
    <dgm:cxn modelId="{5B837D0D-784C-4ECB-8608-92328926DEDC}" srcId="{A8CB1D26-22EC-425F-9836-8E790384ACF1}" destId="{01B458B6-33E5-4CD0-A43C-857A3A679778}" srcOrd="2" destOrd="0" parTransId="{9180DB3F-5D19-491D-A9B2-5799D374E1CE}" sibTransId="{21C96D04-1F37-43C8-AE21-27D9D299AB66}"/>
    <dgm:cxn modelId="{87730D53-1486-4626-9A56-B7A7478A8D8A}" type="presOf" srcId="{853DA00C-653A-4AEF-926B-A0B91DB883AE}" destId="{43BF1C41-0285-4FA4-A249-5F748E3E6B08}" srcOrd="0" destOrd="15" presId="urn:microsoft.com/office/officeart/2005/8/layout/bList2"/>
    <dgm:cxn modelId="{136F9FE2-6215-4F39-A7AA-20D5BC7138DC}" type="presOf" srcId="{4E6A707F-74B5-4F2D-BB87-0017A26E9F08}" destId="{43BF1C41-0285-4FA4-A249-5F748E3E6B08}" srcOrd="0" destOrd="19" presId="urn:microsoft.com/office/officeart/2005/8/layout/bList2"/>
    <dgm:cxn modelId="{CEB1285E-80D6-4946-8C40-539DF97BC000}" type="presOf" srcId="{9E7602DD-0EDA-43C6-8215-002319EB489B}" destId="{A8A0D597-5B8C-4484-98B2-FB69F5CB4F37}" srcOrd="0" destOrd="10" presId="urn:microsoft.com/office/officeart/2005/8/layout/bList2"/>
    <dgm:cxn modelId="{F8480EC5-D9C3-4483-8754-F9691CF1F49C}" type="presOf" srcId="{57B54326-8CE9-4C29-9925-19DFDA2FF0E2}" destId="{A8A0D597-5B8C-4484-98B2-FB69F5CB4F37}" srcOrd="0" destOrd="8" presId="urn:microsoft.com/office/officeart/2005/8/layout/bList2"/>
    <dgm:cxn modelId="{C59A5CFE-F8F5-4446-9239-B4793CD773C4}" srcId="{01B458B6-33E5-4CD0-A43C-857A3A679778}" destId="{C4A2D28E-9EE8-4930-93F8-6D0EA4E275C4}" srcOrd="15" destOrd="0" parTransId="{B3EAC863-1715-4CB0-A25D-9FBE2C6D2AAC}" sibTransId="{1499436B-EA2D-44FD-837D-AE6FEACECDDE}"/>
    <dgm:cxn modelId="{9F5E4943-2E3A-46D7-9C7A-D08F1E8EA768}" type="presOf" srcId="{2EC40CBC-9E28-406D-85D6-657630981ED8}" destId="{A8A0D597-5B8C-4484-98B2-FB69F5CB4F37}" srcOrd="0" destOrd="14" presId="urn:microsoft.com/office/officeart/2005/8/layout/bList2"/>
    <dgm:cxn modelId="{5A0204C0-ABB1-4428-9984-81D91FA583DA}" srcId="{E8F71029-D114-4FE8-89AF-28B254684C76}" destId="{F253C328-857A-4284-89CC-7F436728B2A8}" srcOrd="3" destOrd="0" parTransId="{5103A6EA-0286-45CE-B75B-E619139C33F9}" sibTransId="{66EB723F-F391-4AAA-93F6-25F9929AE431}"/>
    <dgm:cxn modelId="{EE7DBE7C-3B9A-45AA-B9CE-C83E02FE0B49}" type="presOf" srcId="{A8CB1D26-22EC-425F-9836-8E790384ACF1}" destId="{F891CB2F-9556-4723-B6C0-D8ACE6D28B30}" srcOrd="0" destOrd="0" presId="urn:microsoft.com/office/officeart/2005/8/layout/bList2"/>
    <dgm:cxn modelId="{F574F78B-37E7-46B4-B759-C57F9F23E086}" srcId="{01B458B6-33E5-4CD0-A43C-857A3A679778}" destId="{F39AFD3A-6094-4EC5-AD86-3CC945E2695B}" srcOrd="0" destOrd="0" parTransId="{098045A7-A4EE-4DE8-98DF-D86A755C4A2D}" sibTransId="{7EBDADCD-C853-408E-A0DF-B49EC44DD513}"/>
    <dgm:cxn modelId="{4A63D445-DC28-4214-882C-120E31E21675}" type="presOf" srcId="{0153EC9D-1D19-4216-8755-BCDA654531EE}" destId="{A8A0D597-5B8C-4484-98B2-FB69F5CB4F37}" srcOrd="0" destOrd="9" presId="urn:microsoft.com/office/officeart/2005/8/layout/bList2"/>
    <dgm:cxn modelId="{CEBE7F36-BBC0-4865-918E-5351728EB762}" srcId="{5FC16AEB-CFA8-4EC9-9AC2-17718065B5C0}" destId="{4E897D51-47FD-4FE4-8319-624DD0B2074F}" srcOrd="1" destOrd="0" parTransId="{AD09113F-04ED-4DFF-A99D-A0C6778744B9}" sibTransId="{0DF237E3-1197-4B26-932F-9FBF4CC7A597}"/>
    <dgm:cxn modelId="{3B71E2A2-B491-4004-AC02-16863A18DFF3}" type="presOf" srcId="{03595EF9-2437-4A1D-B7AB-5A4C091A7E23}" destId="{43BF1C41-0285-4FA4-A249-5F748E3E6B08}" srcOrd="0" destOrd="14" presId="urn:microsoft.com/office/officeart/2005/8/layout/bList2"/>
    <dgm:cxn modelId="{B2C66EC2-E490-4D1A-835E-F40CA8AD37EB}" type="presOf" srcId="{181101EF-2B0E-434C-9DD0-1686D4AF29FD}" destId="{A8A0D597-5B8C-4484-98B2-FB69F5CB4F37}" srcOrd="0" destOrd="4" presId="urn:microsoft.com/office/officeart/2005/8/layout/bList2"/>
    <dgm:cxn modelId="{EF1D1C06-7F64-4E56-BD35-64F5FC65B860}" type="presOf" srcId="{F253C328-857A-4284-89CC-7F436728B2A8}" destId="{A8A0D597-5B8C-4484-98B2-FB69F5CB4F37}" srcOrd="0" destOrd="5" presId="urn:microsoft.com/office/officeart/2005/8/layout/bList2"/>
    <dgm:cxn modelId="{9C909341-8B11-49DB-A78E-633AC271C0EA}" srcId="{5FC16AEB-CFA8-4EC9-9AC2-17718065B5C0}" destId="{A85FE124-19ED-44AF-A45C-FC4AAFAB7260}" srcOrd="0" destOrd="0" parTransId="{E9ECAF46-AD6C-4C43-A75E-25F937726CA8}" sibTransId="{E6E9ADF8-10F2-4F03-96E2-6C1554782D99}"/>
    <dgm:cxn modelId="{FF3DEDCE-08E0-40F7-B73C-6E72B83929CA}" srcId="{E8F71029-D114-4FE8-89AF-28B254684C76}" destId="{181101EF-2B0E-434C-9DD0-1686D4AF29FD}" srcOrd="2" destOrd="0" parTransId="{F30AFCEF-05FA-47CC-B25C-281CF926D6C7}" sibTransId="{02D4E14F-A2AB-4E9C-BDBF-DB6D8A283301}"/>
    <dgm:cxn modelId="{055AFED2-00F8-4572-8A4E-1A00CAC2C412}" type="presOf" srcId="{5FC16AEB-CFA8-4EC9-9AC2-17718065B5C0}" destId="{A8A0D597-5B8C-4484-98B2-FB69F5CB4F37}" srcOrd="0" destOrd="11" presId="urn:microsoft.com/office/officeart/2005/8/layout/bList2"/>
    <dgm:cxn modelId="{9BD7BE47-3CEB-4310-B0D8-F2619A041D5B}" srcId="{01B458B6-33E5-4CD0-A43C-857A3A679778}" destId="{0BA57DD5-3B2E-4B26-B00A-BA85F13802CE}" srcOrd="1" destOrd="0" parTransId="{E4988B50-16DB-458A-98E2-161D91103780}" sibTransId="{4E98B42D-B56D-4322-8801-C3A9521AF246}"/>
    <dgm:cxn modelId="{A44B0116-E08D-4C46-870D-20A2CE8D352C}" srcId="{E8F71029-D114-4FE8-89AF-28B254684C76}" destId="{FA02DC29-9EAF-450D-95D0-9D56C6F44C95}" srcOrd="5" destOrd="0" parTransId="{E6E1EFF9-9A43-4999-955F-F5A85A3E4D75}" sibTransId="{5356109A-DEBB-4C1E-AB88-6E8771285AD9}"/>
    <dgm:cxn modelId="{E59CDDBC-17C8-40AD-9E4B-1ED75E891DE3}" srcId="{5FC16AEB-CFA8-4EC9-9AC2-17718065B5C0}" destId="{2EC40CBC-9E28-406D-85D6-657630981ED8}" srcOrd="2" destOrd="0" parTransId="{4D49BF4F-EAA8-4840-BFFF-EC4BF4555C1F}" sibTransId="{80E24526-06E9-4931-A392-6AA2CBBA79CF}"/>
    <dgm:cxn modelId="{3CA45410-150D-4624-8B59-F3775A1256BD}" type="presOf" srcId="{62D858DB-0549-45BB-BAEF-E2A2D3774FE4}" destId="{43BF1C41-0285-4FA4-A249-5F748E3E6B08}" srcOrd="0" destOrd="17" presId="urn:microsoft.com/office/officeart/2005/8/layout/bList2"/>
    <dgm:cxn modelId="{771B220E-5763-482B-97BD-694B4608B06F}" srcId="{33EA7626-B465-485A-9719-33B9FEBB7E13}" destId="{9E7602DD-0EDA-43C6-8215-002319EB489B}" srcOrd="2" destOrd="0" parTransId="{4CCA70CE-414F-4AD6-97F2-37D89F302C5D}" sibTransId="{667040DC-92B4-435F-87A5-E08994E4A386}"/>
    <dgm:cxn modelId="{A9F244BB-0232-4FB9-AE8F-2907696E6DFC}" type="presOf" srcId="{33EA7626-B465-485A-9719-33B9FEBB7E13}" destId="{851A671C-84B3-4766-BA0F-F7D272E21D32}" srcOrd="1" destOrd="0" presId="urn:microsoft.com/office/officeart/2005/8/layout/bList2"/>
    <dgm:cxn modelId="{0CE3D7CD-FE43-4DD8-B21A-AA332D677E8D}" type="presOf" srcId="{6209ECA5-D417-4A28-A285-819A422DA327}" destId="{43BF1C41-0285-4FA4-A249-5F748E3E6B08}" srcOrd="0" destOrd="1" presId="urn:microsoft.com/office/officeart/2005/8/layout/bList2"/>
    <dgm:cxn modelId="{44E4D655-70A6-4CB6-8183-8133D9F379AA}" srcId="{01B458B6-33E5-4CD0-A43C-857A3A679778}" destId="{489160A0-857F-4433-8219-0ACB40838BFB}" srcOrd="2" destOrd="0" parTransId="{EDB15254-8815-454F-8C23-8F7CBCBEB03B}" sibTransId="{D78AA1DE-F1B1-440C-B578-634A654065C5}"/>
    <dgm:cxn modelId="{18466DCB-5EC7-4018-9DD3-8407F4629E5C}" srcId="{01B458B6-33E5-4CD0-A43C-857A3A679778}" destId="{62D858DB-0549-45BB-BAEF-E2A2D3774FE4}" srcOrd="14" destOrd="0" parTransId="{53320372-3355-46F1-9C77-563F54D32012}" sibTransId="{BE68CF4E-7BF3-44B2-9411-2F3E2BD84ACA}"/>
    <dgm:cxn modelId="{B13BB146-4C27-4C31-942E-CC1D002F7E48}" srcId="{33EA7626-B465-485A-9719-33B9FEBB7E13}" destId="{E8F71029-D114-4FE8-89AF-28B254684C76}" srcOrd="1" destOrd="0" parTransId="{24EC06E8-6946-4834-9824-4D93F091DCD9}" sibTransId="{E67B17F2-6E2B-40AC-B7B7-A23DBA04229C}"/>
    <dgm:cxn modelId="{9433BBA6-7893-4CCA-BEAE-A927789AAB6B}" srcId="{01B458B6-33E5-4CD0-A43C-857A3A679778}" destId="{03595EF9-2437-4A1D-B7AB-5A4C091A7E23}" srcOrd="11" destOrd="0" parTransId="{9A44A484-F6AA-4A1B-A863-FD0C3BE6C6BC}" sibTransId="{B39CDBF5-E896-455D-8945-D394CA39A305}"/>
    <dgm:cxn modelId="{FC180819-44DE-4EB9-AF2A-CC15F9063FDD}" type="presOf" srcId="{F79B6C4F-C86C-4D2D-B54F-C9FC68A7DDEF}" destId="{A8A0D597-5B8C-4484-98B2-FB69F5CB4F37}" srcOrd="0" destOrd="2" presId="urn:microsoft.com/office/officeart/2005/8/layout/bList2"/>
    <dgm:cxn modelId="{63C9C566-8441-44C2-8243-D71A79812CE5}" type="presOf" srcId="{489160A0-857F-4433-8219-0ACB40838BFB}" destId="{43BF1C41-0285-4FA4-A249-5F748E3E6B08}" srcOrd="0" destOrd="5" presId="urn:microsoft.com/office/officeart/2005/8/layout/bList2"/>
    <dgm:cxn modelId="{2DAC2DCE-8307-4382-A7AB-1BFE47D0F339}" srcId="{E8F71029-D114-4FE8-89AF-28B254684C76}" destId="{3FEDD19B-B9C6-43E1-89B2-8955EFDCEE9B}" srcOrd="4" destOrd="0" parTransId="{2EE31280-D2CC-400A-9A7F-5DC2F2F3F4DE}" sibTransId="{DB79420E-2B5B-4007-83F1-D12A38113426}"/>
    <dgm:cxn modelId="{51C0A377-B4B2-458C-B0E5-A51AE6369BDF}" type="presOf" srcId="{E8F71029-D114-4FE8-89AF-28B254684C76}" destId="{A8A0D597-5B8C-4484-98B2-FB69F5CB4F37}" srcOrd="0" destOrd="1" presId="urn:microsoft.com/office/officeart/2005/8/layout/bList2"/>
    <dgm:cxn modelId="{FD0554F5-9B41-4D29-9361-B3088895F792}" type="presOf" srcId="{9B336BC9-BDCC-45B4-BB16-2EB31957EFBB}" destId="{43BF1C41-0285-4FA4-A249-5F748E3E6B08}" srcOrd="0" destOrd="9" presId="urn:microsoft.com/office/officeart/2005/8/layout/bList2"/>
    <dgm:cxn modelId="{8C1DF41F-9F19-48AE-9C30-BFDFC02DD626}" type="presOf" srcId="{1F016481-F06C-4299-A897-74C6B2CE3B2A}" destId="{D3667B5D-C75A-436A-A534-949AFD516DDE}" srcOrd="0" destOrd="0" presId="urn:microsoft.com/office/officeart/2005/8/layout/bList2"/>
    <dgm:cxn modelId="{BDFDAD7D-9DC0-4909-9341-7BABECB86C30}" srcId="{01B458B6-33E5-4CD0-A43C-857A3A679778}" destId="{4E6A707F-74B5-4F2D-BB87-0017A26E9F08}" srcOrd="16" destOrd="0" parTransId="{C955FB65-B197-446E-9EDE-86D31386B279}" sibTransId="{4E6E9537-7EAF-420D-892D-4B26B19FF43A}"/>
    <dgm:cxn modelId="{2731C614-41D3-4B2B-BE15-B89516FEEE2F}" type="presOf" srcId="{F1F4A779-1510-4309-AB3F-F3E6C094FEB5}" destId="{43BF1C41-0285-4FA4-A249-5F748E3E6B08}" srcOrd="0" destOrd="7" presId="urn:microsoft.com/office/officeart/2005/8/layout/bList2"/>
    <dgm:cxn modelId="{F0FFB2F4-35B1-451D-98C4-B73098C1FC53}" type="presOf" srcId="{0BA57DD5-3B2E-4B26-B00A-BA85F13802CE}" destId="{43BF1C41-0285-4FA4-A249-5F748E3E6B08}" srcOrd="0" destOrd="4" presId="urn:microsoft.com/office/officeart/2005/8/layout/bList2"/>
    <dgm:cxn modelId="{E2445029-C317-4B4D-B7DA-89722438BCE9}" type="presOf" srcId="{33EA7626-B465-485A-9719-33B9FEBB7E13}" destId="{F70FD6DF-CFCF-4411-8B36-45B199180FD3}" srcOrd="0" destOrd="0" presId="urn:microsoft.com/office/officeart/2005/8/layout/bList2"/>
    <dgm:cxn modelId="{EE4DC942-C4EB-471D-8AE6-78E16B8B2AC2}" type="presOf" srcId="{81483B6C-007C-4D03-9A0C-F5FD654E0C0B}" destId="{43BF1C41-0285-4FA4-A249-5F748E3E6B08}" srcOrd="0" destOrd="0" presId="urn:microsoft.com/office/officeart/2005/8/layout/bList2"/>
    <dgm:cxn modelId="{1C038972-00CA-46F6-AF9D-197A700B9025}" srcId="{058F399D-19B0-467B-889F-3331EC885FA1}" destId="{A8CB1D26-22EC-425F-9836-8E790384ACF1}" srcOrd="0" destOrd="0" parTransId="{4B4631C9-9DA6-4F6C-86D9-7A50DCF0F49F}" sibTransId="{1F016481-F06C-4299-A897-74C6B2CE3B2A}"/>
    <dgm:cxn modelId="{835CD2C2-2376-4597-9D9A-83D18DADA4C4}" type="presOf" srcId="{90D1538F-6A96-4CC5-8C05-D73CB0AC4F56}" destId="{43BF1C41-0285-4FA4-A249-5F748E3E6B08}" srcOrd="0" destOrd="20" presId="urn:microsoft.com/office/officeart/2005/8/layout/bList2"/>
    <dgm:cxn modelId="{E234D218-FFA0-4C6D-9BD5-1C424646ADFB}" type="presOf" srcId="{01B458B6-33E5-4CD0-A43C-857A3A679778}" destId="{43BF1C41-0285-4FA4-A249-5F748E3E6B08}" srcOrd="0" destOrd="2" presId="urn:microsoft.com/office/officeart/2005/8/layout/bList2"/>
    <dgm:cxn modelId="{5A46C9D2-0FE2-4315-B4FF-2517BE65D918}" srcId="{E8F71029-D114-4FE8-89AF-28B254684C76}" destId="{B49CAC4E-F344-4761-8916-9213D39F13B5}" srcOrd="1" destOrd="0" parTransId="{15FEC75B-64D4-4001-BEEF-FDE56C33568A}" sibTransId="{4CC1B438-A47C-48C4-8036-DECDCD51B151}"/>
    <dgm:cxn modelId="{D2D35543-660B-44FC-865A-433532C42ED6}" srcId="{01B458B6-33E5-4CD0-A43C-857A3A679778}" destId="{AED34483-2449-4A0D-A30C-0411F0EE156C}" srcOrd="8" destOrd="0" parTransId="{946DA634-813D-4780-806E-1F203DF6B600}" sibTransId="{ECD9CF2C-104D-4FA4-B397-814FEEC8F016}"/>
    <dgm:cxn modelId="{19F440CC-9F05-49D3-AF22-67A2772BA318}" srcId="{01B458B6-33E5-4CD0-A43C-857A3A679778}" destId="{853DA00C-653A-4AEF-926B-A0B91DB883AE}" srcOrd="12" destOrd="0" parTransId="{4BE0006C-2B25-4B1C-A68E-035DFEB3FBCC}" sibTransId="{ADA65DF8-2538-4CAE-A098-4C19CC88D09A}"/>
    <dgm:cxn modelId="{8328A194-1460-4E28-B787-268963BCD0CB}" type="presOf" srcId="{B49CAC4E-F344-4761-8916-9213D39F13B5}" destId="{A8A0D597-5B8C-4484-98B2-FB69F5CB4F37}" srcOrd="0" destOrd="3" presId="urn:microsoft.com/office/officeart/2005/8/layout/bList2"/>
    <dgm:cxn modelId="{8BD723A2-D735-489F-A800-321941308440}" srcId="{E8F71029-D114-4FE8-89AF-28B254684C76}" destId="{F79B6C4F-C86C-4D2D-B54F-C9FC68A7DDEF}" srcOrd="0" destOrd="0" parTransId="{431E0762-4F0E-46CA-8C30-8F5B0A6A47F7}" sibTransId="{DF107DC2-0DB5-405A-A857-235B32413FB5}"/>
    <dgm:cxn modelId="{E933345F-58AB-4FDE-B265-D755086E62CB}" srcId="{01B458B6-33E5-4CD0-A43C-857A3A679778}" destId="{41CE593C-16D4-49AD-9976-D63BCB2021E5}" srcOrd="3" destOrd="0" parTransId="{A8416389-9ADD-46D0-A42D-40659B28B9AD}" sibTransId="{38630C5E-3EC2-42C3-B9D0-BEBFE398A814}"/>
    <dgm:cxn modelId="{C2BB6683-52DD-4399-A0C9-84C3EA9E77DD}" type="presOf" srcId="{9DC344E6-FE37-411D-A13A-DAB92E5B364F}" destId="{43BF1C41-0285-4FA4-A249-5F748E3E6B08}" srcOrd="0" destOrd="8" presId="urn:microsoft.com/office/officeart/2005/8/layout/bList2"/>
    <dgm:cxn modelId="{79F5351F-DC4E-4C84-BA23-D4079B7EB0D2}" srcId="{01B458B6-33E5-4CD0-A43C-857A3A679778}" destId="{E3575E5D-69E6-4619-B008-6AE9B2C3EE49}" srcOrd="7" destOrd="0" parTransId="{8B7DD5DC-C849-4D09-B861-B65167BF36F6}" sibTransId="{1DBF6195-3979-4B2E-8997-C7B31D4D2553}"/>
    <dgm:cxn modelId="{30BBB65C-45B5-43DC-B38E-F4DE031956FE}" srcId="{A8CB1D26-22EC-425F-9836-8E790384ACF1}" destId="{81483B6C-007C-4D03-9A0C-F5FD654E0C0B}" srcOrd="0" destOrd="0" parTransId="{D4E58630-0B01-4822-90CB-50F743044948}" sibTransId="{D4445BD5-3F8F-43A9-A133-305F5586A260}"/>
    <dgm:cxn modelId="{AC937B9E-92C9-44CA-8E42-A43A0C25EF48}" type="presOf" srcId="{A85FE124-19ED-44AF-A45C-FC4AAFAB7260}" destId="{A8A0D597-5B8C-4484-98B2-FB69F5CB4F37}" srcOrd="0" destOrd="12" presId="urn:microsoft.com/office/officeart/2005/8/layout/bList2"/>
    <dgm:cxn modelId="{2597C718-A30E-4754-90B1-EB0BCACC3E58}" type="presOf" srcId="{7BC8F6A5-BF35-4A29-BBAB-AA90D271A07C}" destId="{A8A0D597-5B8C-4484-98B2-FB69F5CB4F37}" srcOrd="0" destOrd="0" presId="urn:microsoft.com/office/officeart/2005/8/layout/bList2"/>
    <dgm:cxn modelId="{482462FD-5BE9-40E1-A416-0E76354CFEF9}" type="presOf" srcId="{C4A2D28E-9EE8-4930-93F8-6D0EA4E275C4}" destId="{43BF1C41-0285-4FA4-A249-5F748E3E6B08}" srcOrd="0" destOrd="18" presId="urn:microsoft.com/office/officeart/2005/8/layout/bList2"/>
    <dgm:cxn modelId="{B47340CE-5F94-4BD6-A658-B2835C6E6EC2}" type="presOf" srcId="{F39AFD3A-6094-4EC5-AD86-3CC945E2695B}" destId="{43BF1C41-0285-4FA4-A249-5F748E3E6B08}" srcOrd="0" destOrd="3" presId="urn:microsoft.com/office/officeart/2005/8/layout/bList2"/>
    <dgm:cxn modelId="{294A2395-58C4-4DF3-BC56-29D47875C332}" srcId="{01B458B6-33E5-4CD0-A43C-857A3A679778}" destId="{E2D88135-53F3-4216-B822-6BF22CA89939}" srcOrd="9" destOrd="0" parTransId="{8DABCC9E-F3E7-4A39-88F7-32B7FCE854F6}" sibTransId="{8377A7E5-319D-4191-B308-D744FE1C0A3C}"/>
    <dgm:cxn modelId="{DC33BAB7-D542-401B-BA08-AB0D02C65312}" srcId="{A8CB1D26-22EC-425F-9836-8E790384ACF1}" destId="{90D1538F-6A96-4CC5-8C05-D73CB0AC4F56}" srcOrd="3" destOrd="0" parTransId="{C48F0DC2-AAC3-4CA3-B7EC-54B1BE6A9172}" sibTransId="{3909FD7E-EFEC-4405-83F9-BB9EF26929CC}"/>
    <dgm:cxn modelId="{CEBD0672-589E-4EFD-BECA-9A4629D6CC8C}" srcId="{01B458B6-33E5-4CD0-A43C-857A3A679778}" destId="{9B336BC9-BDCC-45B4-BB16-2EB31957EFBB}" srcOrd="6" destOrd="0" parTransId="{578FB7F8-5D5E-47DF-84D0-83D689B936DD}" sibTransId="{2EBE9E6C-9951-4F4D-AABE-4E628E6EC949}"/>
    <dgm:cxn modelId="{481147F0-B722-49E3-B43A-1EFCDB0DBB54}" type="presOf" srcId="{4E897D51-47FD-4FE4-8319-624DD0B2074F}" destId="{A8A0D597-5B8C-4484-98B2-FB69F5CB4F37}" srcOrd="0" destOrd="13" presId="urn:microsoft.com/office/officeart/2005/8/layout/bList2"/>
    <dgm:cxn modelId="{4E9BFB07-7F7A-43B0-8C09-9D4FE74C5C0D}" type="presOf" srcId="{3FEDD19B-B9C6-43E1-89B2-8955EFDCEE9B}" destId="{A8A0D597-5B8C-4484-98B2-FB69F5CB4F37}" srcOrd="0" destOrd="6" presId="urn:microsoft.com/office/officeart/2005/8/layout/bList2"/>
    <dgm:cxn modelId="{A79F629F-AF11-4017-B2B4-2D70B5BD3052}" type="presParOf" srcId="{AE610146-6A86-4D8D-9B32-88C3D5F21D23}" destId="{4455D628-8B19-40F0-87F6-ABE1A4385AE5}" srcOrd="0" destOrd="0" presId="urn:microsoft.com/office/officeart/2005/8/layout/bList2"/>
    <dgm:cxn modelId="{22E6EFBA-B31D-48EA-BC92-E3615F634236}" type="presParOf" srcId="{4455D628-8B19-40F0-87F6-ABE1A4385AE5}" destId="{43BF1C41-0285-4FA4-A249-5F748E3E6B08}" srcOrd="0" destOrd="0" presId="urn:microsoft.com/office/officeart/2005/8/layout/bList2"/>
    <dgm:cxn modelId="{137B8E4D-AE22-4345-8BEA-D9B64FC7196F}" type="presParOf" srcId="{4455D628-8B19-40F0-87F6-ABE1A4385AE5}" destId="{F891CB2F-9556-4723-B6C0-D8ACE6D28B30}" srcOrd="1" destOrd="0" presId="urn:microsoft.com/office/officeart/2005/8/layout/bList2"/>
    <dgm:cxn modelId="{BC0FE3E9-25D2-41C3-813E-E40506A92A61}" type="presParOf" srcId="{4455D628-8B19-40F0-87F6-ABE1A4385AE5}" destId="{97A3AF94-70E6-48A6-9C50-1F7C9B3145A4}" srcOrd="2" destOrd="0" presId="urn:microsoft.com/office/officeart/2005/8/layout/bList2"/>
    <dgm:cxn modelId="{A1F1B004-4C38-464D-A9FF-A6D3C858F015}" type="presParOf" srcId="{4455D628-8B19-40F0-87F6-ABE1A4385AE5}" destId="{530A56A6-32B1-43EA-A14E-F8716149C396}" srcOrd="3" destOrd="0" presId="urn:microsoft.com/office/officeart/2005/8/layout/bList2"/>
    <dgm:cxn modelId="{AA4874B0-6F69-4257-8563-720BF9296536}" type="presParOf" srcId="{AE610146-6A86-4D8D-9B32-88C3D5F21D23}" destId="{D3667B5D-C75A-436A-A534-949AFD516DDE}" srcOrd="1" destOrd="0" presId="urn:microsoft.com/office/officeart/2005/8/layout/bList2"/>
    <dgm:cxn modelId="{11A544BA-C311-416C-9144-9175BAF0D42D}" type="presParOf" srcId="{AE610146-6A86-4D8D-9B32-88C3D5F21D23}" destId="{D97A1A69-974E-41A7-8794-0343162E8D70}" srcOrd="2" destOrd="0" presId="urn:microsoft.com/office/officeart/2005/8/layout/bList2"/>
    <dgm:cxn modelId="{5FB88C9B-0A5C-45B8-B8D6-7B7CB148BDBA}" type="presParOf" srcId="{D97A1A69-974E-41A7-8794-0343162E8D70}" destId="{A8A0D597-5B8C-4484-98B2-FB69F5CB4F37}" srcOrd="0" destOrd="0" presId="urn:microsoft.com/office/officeart/2005/8/layout/bList2"/>
    <dgm:cxn modelId="{8D5A0010-7836-4D1F-827F-5C0C3520832A}" type="presParOf" srcId="{D97A1A69-974E-41A7-8794-0343162E8D70}" destId="{F70FD6DF-CFCF-4411-8B36-45B199180FD3}" srcOrd="1" destOrd="0" presId="urn:microsoft.com/office/officeart/2005/8/layout/bList2"/>
    <dgm:cxn modelId="{2547D74B-B3C7-4D9F-BDEF-9CC2DBB25DFF}" type="presParOf" srcId="{D97A1A69-974E-41A7-8794-0343162E8D70}" destId="{851A671C-84B3-4766-BA0F-F7D272E21D32}" srcOrd="2" destOrd="0" presId="urn:microsoft.com/office/officeart/2005/8/layout/bList2"/>
    <dgm:cxn modelId="{D8061587-FEC3-4F89-B84F-D45F7DDBBD28}" type="presParOf" srcId="{D97A1A69-974E-41A7-8794-0343162E8D70}" destId="{7ACD164A-4175-4C50-A642-196E887220A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F1C41-0285-4FA4-A249-5F748E3E6B08}">
      <dsp:nvSpPr>
        <dsp:cNvPr id="0" name=""/>
        <dsp:cNvSpPr/>
      </dsp:nvSpPr>
      <dsp:spPr>
        <a:xfrm>
          <a:off x="1477007" y="0"/>
          <a:ext cx="4401186" cy="534232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30480" rIns="10160" bIns="1016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AI-Innovative -  AI-powered features to make the financial dashboard more insightful, user-friendly, and responsive to individual needs</a:t>
          </a:r>
          <a:r>
            <a:rPr lang="en-US" sz="800" b="0" i="0" kern="1200" dirty="0" smtClean="0"/>
            <a:t>.</a:t>
          </a:r>
          <a:endParaRPr lang="en-US" sz="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Personalized Recommendations: use of collaborative filtering to recommend investments based on a customer's historical preferences and behavior.</a:t>
          </a:r>
          <a:endParaRPr lang="en-US" sz="800" kern="1200" dirty="0" smtClean="0">
            <a:solidFill>
              <a:schemeClr val="tx1"/>
            </a:solidFill>
            <a:latin typeface="Arial" panose="020B0604020202020204" pitchFamily="34" charset="0"/>
            <a:ea typeface="Microsoft Himalaya" panose="01010100010101010101" pitchFamily="2" charset="0"/>
            <a:cs typeface="Arial" panose="020B0604020202020204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smtClean="0"/>
            <a:t>Sentiment Analysis: Employ natural language processing (NLP) techniques to analyze news and social media sentiment, providing insights into market trends.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Natural Language Processing (NLP): Utilize NLP algorithms to extract insights from unstructured data sources, such as user-generated text or social media comments. This can help in understanding user sentiment and feedback.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smtClean="0"/>
            <a:t>Automation of Queries: Implement natural language query processing or chatbots to allow users to interact with the dashboard using plain language. AI-powered chatbots can interpret user queries and retrieve relevant data and visualizations.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smtClean="0"/>
            <a:t>Personalization: Use AI to personalize the dashboard for individual users or user segments. Machine learning algorithms can tailor the content and recommendations based on user behavior and preferences.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Real-time Data Updates: Implement AI tools for real-time data processing and updates. AI can continuously monitor data sources and trigger alerts or updates when significant changes occur.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Automation of Reports: Automatically generate and distribute reports based on predefined criteria. AI can identify when specific conditions are met and trigger the report generation and distribution process.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Natural Language Generation (NLG): Use NLG tools to automatically create human-readable narratives that explain data insights and trends, making the dashboard more user-friendly.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User Feedback Analysis: Analyze user feedback and interactions with the dashboard                   using AI sentiment analysis and user behavior modeling to improve the system continuously.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kern="1200" dirty="0" smtClean="0">
            <a:solidFill>
              <a:schemeClr val="tx1"/>
            </a:solidFill>
            <a:latin typeface="Arial" panose="020B0604020202020204" pitchFamily="34" charset="0"/>
            <a:ea typeface="Microsoft Himalaya" panose="01010100010101010101" pitchFamily="2" charset="0"/>
            <a:cs typeface="Arial" panose="020B0604020202020204" pitchFamily="34" charset="0"/>
          </a:endParaRPr>
        </a:p>
      </dsp:txBody>
      <dsp:txXfrm>
        <a:off x="1580132" y="103125"/>
        <a:ext cx="4194936" cy="5239196"/>
      </dsp:txXfrm>
    </dsp:sp>
    <dsp:sp modelId="{97A3AF94-70E6-48A6-9C50-1F7C9B3145A4}">
      <dsp:nvSpPr>
        <dsp:cNvPr id="0" name=""/>
        <dsp:cNvSpPr/>
      </dsp:nvSpPr>
      <dsp:spPr>
        <a:xfrm>
          <a:off x="1465637" y="4385905"/>
          <a:ext cx="4407154" cy="95789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obliqueTopRight"/>
          <a:lightRig rig="harsh" dir="t">
            <a:rot lat="0" lon="0" rev="3000000"/>
          </a:lightRig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0" rIns="67310" bIns="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INNOVATE</a:t>
          </a:r>
          <a:endParaRPr lang="en-US" sz="5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65637" y="4385905"/>
        <a:ext cx="3103629" cy="957892"/>
      </dsp:txXfrm>
    </dsp:sp>
    <dsp:sp modelId="{530A56A6-32B1-43EA-A14E-F8716149C396}">
      <dsp:nvSpPr>
        <dsp:cNvPr id="0" name=""/>
        <dsp:cNvSpPr/>
      </dsp:nvSpPr>
      <dsp:spPr>
        <a:xfrm>
          <a:off x="5240805" y="3687617"/>
          <a:ext cx="1182096" cy="13472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0D597-5B8C-4484-98B2-FB69F5CB4F37}">
      <dsp:nvSpPr>
        <dsp:cNvPr id="0" name=""/>
        <dsp:cNvSpPr/>
      </dsp:nvSpPr>
      <dsp:spPr>
        <a:xfrm>
          <a:off x="7341670" y="6577"/>
          <a:ext cx="5315401" cy="53372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30480" rIns="10160" bIns="1016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Additional Data/columns :</a:t>
          </a:r>
          <a:endParaRPr lang="en-US" sz="8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Credit Scores: Credit score information can be valuable for assessing a customer's creditworthiness and financial health.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Employment and Income: Employment information, including the name of the employer, job title, and income. Total annual income or salary.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Family and Dependents: Information about family members or dependents can be valuable for financial planning and offering family-centric services.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Demographics: Other demographic data, such as marital status, education level, and occupation.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Preferences and Risk Tolerance: Customer preferences for investment styles (e.g., conservative, aggressive)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and risk tolerance levels.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USER PIC-PROFILE PIC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User-Generated Content:</a:t>
          </a:r>
          <a:endParaRPr lang="en-US" sz="8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User Feedback Data:</a:t>
          </a:r>
          <a:endParaRPr lang="en-US" sz="8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Query and Interaction Data:</a:t>
          </a:r>
          <a:endParaRPr lang="en-US" sz="8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News and Social Media Data:</a:t>
          </a:r>
          <a:endParaRPr lang="en-US" sz="1000" kern="1200" dirty="0"/>
        </a:p>
      </dsp:txBody>
      <dsp:txXfrm>
        <a:off x="7466216" y="131123"/>
        <a:ext cx="5066309" cy="5212674"/>
      </dsp:txXfrm>
    </dsp:sp>
    <dsp:sp modelId="{851A671C-84B3-4766-BA0F-F7D272E21D32}">
      <dsp:nvSpPr>
        <dsp:cNvPr id="0" name=""/>
        <dsp:cNvSpPr/>
      </dsp:nvSpPr>
      <dsp:spPr>
        <a:xfrm>
          <a:off x="7362335" y="4506580"/>
          <a:ext cx="5387172" cy="83721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0" rIns="67310" bIns="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ENHANCE</a:t>
          </a:r>
          <a:endParaRPr lang="en-US" sz="5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62335" y="4506580"/>
        <a:ext cx="3793783" cy="837217"/>
      </dsp:txXfrm>
    </dsp:sp>
    <dsp:sp modelId="{7ACD164A-4175-4C50-A642-196E887220A6}">
      <dsp:nvSpPr>
        <dsp:cNvPr id="0" name=""/>
        <dsp:cNvSpPr/>
      </dsp:nvSpPr>
      <dsp:spPr>
        <a:xfrm>
          <a:off x="11890750" y="3657176"/>
          <a:ext cx="1318265" cy="14432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D7B52-30AD-4ED0-AE0E-C1BDF84639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E3EF8-11B9-4318-95CD-A95E3E282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1C5-D729-464F-A57A-1CC570FB70D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0CD-B01A-47B6-8EAF-97B76B4DE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2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1C5-D729-464F-A57A-1CC570FB70D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0CD-B01A-47B6-8EAF-97B76B4DE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1C5-D729-464F-A57A-1CC570FB70D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0CD-B01A-47B6-8EAF-97B76B4DE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1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1C5-D729-464F-A57A-1CC570FB70D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0CD-B01A-47B6-8EAF-97B76B4DE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5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1C5-D729-464F-A57A-1CC570FB70D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0CD-B01A-47B6-8EAF-97B76B4DE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1C5-D729-464F-A57A-1CC570FB70D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0CD-B01A-47B6-8EAF-97B76B4DE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1C5-D729-464F-A57A-1CC570FB70D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0CD-B01A-47B6-8EAF-97B76B4DE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7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1C5-D729-464F-A57A-1CC570FB70D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0CD-B01A-47B6-8EAF-97B76B4DE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1C5-D729-464F-A57A-1CC570FB70D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0CD-B01A-47B6-8EAF-97B76B4DE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1C5-D729-464F-A57A-1CC570FB70D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0CD-B01A-47B6-8EAF-97B76B4DE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F1C5-D729-464F-A57A-1CC570FB70D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0CD-B01A-47B6-8EAF-97B76B4DE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6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EF1C5-D729-464F-A57A-1CC570FB70D7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170CD-B01A-47B6-8EAF-97B76B4DE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9654" y="8072470"/>
            <a:ext cx="6400800" cy="1781172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Team Name :</a:t>
            </a:r>
          </a:p>
          <a:p>
            <a:pPr algn="l"/>
            <a:r>
              <a:rPr lang="en-IN" sz="2400" dirty="0"/>
              <a:t>Team Leader Name:</a:t>
            </a:r>
          </a:p>
          <a:p>
            <a:pPr algn="l"/>
            <a:r>
              <a:rPr lang="en-IN" sz="2400" dirty="0"/>
              <a:t>Team Members: (Count &amp; Names) </a:t>
            </a:r>
            <a:endParaRPr lang="en-US" sz="2400" dirty="0"/>
          </a:p>
        </p:txBody>
      </p:sp>
      <p:pic>
        <p:nvPicPr>
          <p:cNvPr id="8" name="Picture 7" descr="Growth-Genie-Hackathon-ppt-bann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38348" y="4357695"/>
            <a:ext cx="6858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Bahnschrift" pitchFamily="34" charset="0"/>
              </a:rPr>
              <a:t>Team Name: </a:t>
            </a:r>
            <a:r>
              <a:rPr lang="en-US" sz="2800" b="1" dirty="0">
                <a:solidFill>
                  <a:schemeClr val="bg1"/>
                </a:solidFill>
                <a:latin typeface="Bahnschrift" pitchFamily="34" charset="0"/>
              </a:rPr>
              <a:t>Innovation Catalyst</a:t>
            </a:r>
            <a:endParaRPr lang="en-IN" sz="2800" b="1" dirty="0">
              <a:solidFill>
                <a:schemeClr val="bg1"/>
              </a:solidFill>
              <a:latin typeface="Bahnschrift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Bahnschrift" pitchFamily="34" charset="0"/>
              </a:rPr>
              <a:t>Team Leader name: Razia Patel</a:t>
            </a:r>
          </a:p>
          <a:p>
            <a:r>
              <a:rPr lang="en-IN" sz="2800" b="1" dirty="0">
                <a:solidFill>
                  <a:schemeClr val="bg1"/>
                </a:solidFill>
                <a:latin typeface="Bahnschrift" pitchFamily="34" charset="0"/>
              </a:rPr>
              <a:t>Team Member(s) : Razia P</a:t>
            </a:r>
            <a:r>
              <a:rPr lang="en-IN" sz="2800" b="1" dirty="0" smtClean="0">
                <a:solidFill>
                  <a:schemeClr val="bg1"/>
                </a:solidFill>
                <a:latin typeface="Bahnschrift" pitchFamily="34" charset="0"/>
              </a:rPr>
              <a:t>atel</a:t>
            </a:r>
            <a:endParaRPr lang="en-US" sz="2800" b="1" dirty="0">
              <a:solidFill>
                <a:schemeClr val="bg1"/>
              </a:solidFill>
              <a:latin typeface="Bahnschrift" pitchFamily="34" charset="0"/>
            </a:endParaRPr>
          </a:p>
        </p:txBody>
      </p:sp>
      <p:pic>
        <p:nvPicPr>
          <p:cNvPr id="5" name="Picture 4" descr="TG-Logo-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282" y="142852"/>
            <a:ext cx="1928794" cy="714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987" y="258598"/>
            <a:ext cx="3905978" cy="930625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Thank </a:t>
            </a:r>
            <a:r>
              <a:rPr lang="en-I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You for this opportunity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!!!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B6A01-4FD4-45CA-AD60-31379B2DF3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12224" y="548680"/>
            <a:ext cx="4079776" cy="1365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 descr="Logo-1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440" y="122111"/>
            <a:ext cx="20320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E650E0-FFCE-4660-B74E-10F13CB7F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55" y="548680"/>
            <a:ext cx="3647473" cy="1365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869154" y="2132856"/>
            <a:ext cx="8021644" cy="2340751"/>
            <a:chOff x="479376" y="1997928"/>
            <a:chExt cx="8021644" cy="2340751"/>
          </a:xfrm>
        </p:grpSpPr>
        <p:sp>
          <p:nvSpPr>
            <p:cNvPr id="10" name="Rectangle 9"/>
            <p:cNvSpPr/>
            <p:nvPr/>
          </p:nvSpPr>
          <p:spPr>
            <a:xfrm>
              <a:off x="479376" y="1997928"/>
              <a:ext cx="7704856" cy="234075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87488" y="2132856"/>
              <a:ext cx="701353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Name : Razia Patel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Email ID : razia.pateldo@gmail.com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Linked 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 : https://www.linkedin.com/in/razia-patel-59bb69201/</a:t>
              </a:r>
              <a:endPara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Git 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hub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: https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://github.com/iamraziapatel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95400" y="1052736"/>
            <a:ext cx="10513168" cy="5124227"/>
          </a:xfrm>
          <a:prstGeom prst="rect">
            <a:avLst/>
          </a:prstGeom>
          <a:noFill/>
        </p:spPr>
      </p:sp>
      <p:grpSp>
        <p:nvGrpSpPr>
          <p:cNvPr id="22" name="Group 21"/>
          <p:cNvGrpSpPr/>
          <p:nvPr/>
        </p:nvGrpSpPr>
        <p:grpSpPr>
          <a:xfrm>
            <a:off x="2640952" y="1054468"/>
            <a:ext cx="6622063" cy="2006686"/>
            <a:chOff x="2640952" y="1054468"/>
            <a:chExt cx="6622063" cy="2006686"/>
          </a:xfrm>
        </p:grpSpPr>
        <p:sp>
          <p:nvSpPr>
            <p:cNvPr id="18" name="Freeform 17"/>
            <p:cNvSpPr/>
            <p:nvPr/>
          </p:nvSpPr>
          <p:spPr>
            <a:xfrm>
              <a:off x="4826233" y="1200264"/>
              <a:ext cx="4436782" cy="1715094"/>
            </a:xfrm>
            <a:custGeom>
              <a:avLst/>
              <a:gdLst>
                <a:gd name="connsiteX0" fmla="*/ 0 w 4436782"/>
                <a:gd name="connsiteY0" fmla="*/ 0 h 1715094"/>
                <a:gd name="connsiteX1" fmla="*/ 4436782 w 4436782"/>
                <a:gd name="connsiteY1" fmla="*/ 0 h 1715094"/>
                <a:gd name="connsiteX2" fmla="*/ 4436782 w 4436782"/>
                <a:gd name="connsiteY2" fmla="*/ 1715094 h 1715094"/>
                <a:gd name="connsiteX3" fmla="*/ 0 w 4436782"/>
                <a:gd name="connsiteY3" fmla="*/ 1715094 h 1715094"/>
                <a:gd name="connsiteX4" fmla="*/ 0 w 4436782"/>
                <a:gd name="connsiteY4" fmla="*/ 0 h 171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6782" h="1715094">
                  <a:moveTo>
                    <a:pt x="0" y="0"/>
                  </a:moveTo>
                  <a:lnTo>
                    <a:pt x="4436782" y="0"/>
                  </a:lnTo>
                  <a:lnTo>
                    <a:pt x="4436782" y="1715094"/>
                  </a:lnTo>
                  <a:lnTo>
                    <a:pt x="0" y="171509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Problem </a:t>
              </a:r>
              <a:r>
                <a:rPr lang="en-GB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Statement-</a:t>
              </a:r>
            </a:p>
            <a:p>
              <a:pPr lvl="0" defTabSz="1066800">
                <a:spcBef>
                  <a:spcPct val="0"/>
                </a:spcBef>
                <a:spcAft>
                  <a:spcPts val="600"/>
                </a:spcAft>
              </a:pPr>
              <a:r>
                <a:rPr lang="en-US" sz="1800" b="0" i="0" kern="1200" dirty="0" smtClean="0"/>
                <a:t>Develop </a:t>
              </a:r>
              <a:r>
                <a:rPr lang="en-US" dirty="0" smtClean="0"/>
                <a:t>a </a:t>
              </a:r>
              <a:r>
                <a:rPr lang="en-US" dirty="0"/>
                <a:t>web-based platform for XYZ Bank to host Advanced Analytics and Tax Assessment Features for its retail customers</a:t>
              </a:r>
              <a:endParaRPr lang="en-IN" sz="16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40952" y="1054468"/>
              <a:ext cx="1986619" cy="2006686"/>
            </a:xfrm>
            <a:prstGeom prst="rect">
              <a:avLst/>
            </a:prstGeom>
            <a:blipFill>
              <a:blip r:embed="rId2"/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3" name="Group 22"/>
          <p:cNvGrpSpPr/>
          <p:nvPr/>
        </p:nvGrpSpPr>
        <p:grpSpPr>
          <a:xfrm>
            <a:off x="1814863" y="3194559"/>
            <a:ext cx="8274240" cy="2782972"/>
            <a:chOff x="1814863" y="3194559"/>
            <a:chExt cx="8274240" cy="2782972"/>
          </a:xfrm>
        </p:grpSpPr>
        <p:sp>
          <p:nvSpPr>
            <p:cNvPr id="20" name="Freeform 19"/>
            <p:cNvSpPr/>
            <p:nvPr/>
          </p:nvSpPr>
          <p:spPr>
            <a:xfrm>
              <a:off x="1814863" y="3194559"/>
              <a:ext cx="7007676" cy="2782972"/>
            </a:xfrm>
            <a:custGeom>
              <a:avLst/>
              <a:gdLst>
                <a:gd name="connsiteX0" fmla="*/ 0 w 7007676"/>
                <a:gd name="connsiteY0" fmla="*/ 0 h 2782972"/>
                <a:gd name="connsiteX1" fmla="*/ 7007676 w 7007676"/>
                <a:gd name="connsiteY1" fmla="*/ 0 h 2782972"/>
                <a:gd name="connsiteX2" fmla="*/ 7007676 w 7007676"/>
                <a:gd name="connsiteY2" fmla="*/ 2782972 h 2782972"/>
                <a:gd name="connsiteX3" fmla="*/ 0 w 7007676"/>
                <a:gd name="connsiteY3" fmla="*/ 2782972 h 2782972"/>
                <a:gd name="connsiteX4" fmla="*/ 0 w 7007676"/>
                <a:gd name="connsiteY4" fmla="*/ 0 h 278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7676" h="2782972">
                  <a:moveTo>
                    <a:pt x="0" y="0"/>
                  </a:moveTo>
                  <a:lnTo>
                    <a:pt x="7007676" y="0"/>
                  </a:lnTo>
                  <a:lnTo>
                    <a:pt x="7007676" y="2782972"/>
                  </a:lnTo>
                  <a:lnTo>
                    <a:pt x="0" y="278297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spcBef>
                  <a:spcPct val="0"/>
                </a:spcBef>
                <a:spcAft>
                  <a:spcPts val="600"/>
                </a:spcAft>
              </a:pPr>
              <a:endParaRPr lang="en-GB" b="1" i="0" kern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defTabSz="800100">
                <a:spcBef>
                  <a:spcPct val="0"/>
                </a:spcBef>
                <a:spcAft>
                  <a:spcPts val="600"/>
                </a:spcAft>
              </a:pPr>
              <a:r>
                <a:rPr lang="en-GB" b="1" i="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Objectives:</a:t>
              </a:r>
            </a:p>
            <a:p>
              <a:pPr lvl="0" defTabSz="800100">
                <a:spcBef>
                  <a:spcPct val="0"/>
                </a:spcBef>
                <a:spcAft>
                  <a:spcPts val="600"/>
                </a:spcAft>
              </a:pPr>
              <a:r>
                <a:rPr lang="en-GB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Investment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Dashboard: Insights &amp; Tax Info</a:t>
              </a:r>
            </a:p>
            <a:p>
              <a:pPr lvl="0" defTabSz="800100">
                <a:spcBef>
                  <a:spcPct val="0"/>
                </a:spcBef>
                <a:spcAft>
                  <a:spcPts val="600"/>
                </a:spcAft>
              </a:pP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Popular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Investments: Top mutual funds, FDs, stocks</a:t>
              </a:r>
            </a:p>
            <a:p>
              <a:pPr lvl="0" defTabSz="800100">
                <a:spcBef>
                  <a:spcPct val="0"/>
                </a:spcBef>
                <a:spcAft>
                  <a:spcPts val="600"/>
                </a:spcAft>
              </a:pP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High-Return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Investments</a:t>
              </a:r>
            </a:p>
            <a:p>
              <a:pPr lvl="0" defTabSz="800100">
                <a:spcBef>
                  <a:spcPct val="0"/>
                </a:spcBef>
                <a:spcAft>
                  <a:spcPts val="600"/>
                </a:spcAft>
              </a:pP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Identify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Rich Investors</a:t>
              </a:r>
            </a:p>
            <a:p>
              <a:pPr lvl="0" defTabSz="800100">
                <a:spcBef>
                  <a:spcPct val="0"/>
                </a:spcBef>
                <a:spcAft>
                  <a:spcPts val="600"/>
                </a:spcAft>
              </a:pP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Historical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Returns for Top 5 Customers</a:t>
              </a:r>
            </a:p>
            <a:p>
              <a:pPr lvl="0" defTabSz="800100">
                <a:spcBef>
                  <a:spcPct val="0"/>
                </a:spcBef>
                <a:spcAft>
                  <a:spcPts val="600"/>
                </a:spcAft>
              </a:pP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Tax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Assessment for Informed Wealth Management</a:t>
              </a:r>
              <a:endParaRPr lang="en-I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</a:pPr>
              <a:endParaRPr lang="en-GB" sz="1800" b="1" i="0" kern="1200" dirty="0" smtClean="0"/>
            </a:p>
            <a:p>
              <a:pPr lvl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800" b="1" i="0" kern="1200" dirty="0" smtClean="0"/>
                <a:t>-</a:t>
              </a:r>
              <a:endParaRPr lang="en-IN" sz="1800" i="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69025" y="3194559"/>
              <a:ext cx="2720078" cy="2782972"/>
            </a:xfrm>
            <a:prstGeom prst="rect">
              <a:avLst/>
            </a:prstGeom>
            <a:blipFill>
              <a:blip r:embed="rId3"/>
              <a:srcRect/>
              <a:stretch>
                <a:fillRect l="-23000" r="-23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shade val="90000"/>
                <a:hueOff val="415426"/>
                <a:satOff val="-8871"/>
                <a:lumOff val="33109"/>
                <a:alphaOff val="-50000"/>
              </a:schemeClr>
            </a:effectRef>
            <a:fontRef idx="minor">
              <a:schemeClr val="lt1"/>
            </a:fontRef>
          </p:style>
        </p:sp>
      </p:grpSp>
      <p:sp>
        <p:nvSpPr>
          <p:cNvPr id="6" name="Title 1"/>
          <p:cNvSpPr txBox="1">
            <a:spLocks/>
          </p:cNvSpPr>
          <p:nvPr/>
        </p:nvSpPr>
        <p:spPr>
          <a:xfrm>
            <a:off x="3071664" y="175829"/>
            <a:ext cx="699514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Brief Summary of Project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THEME 2 : Data Analytics Dashboard</a:t>
            </a:r>
            <a:r>
              <a:rPr lang="en-US" sz="3600" dirty="0">
                <a:latin typeface="Bahnschrift" pitchFamily="34" charset="0"/>
              </a:rPr>
              <a:t/>
            </a:r>
            <a:br>
              <a:rPr lang="en-US" sz="3600" dirty="0">
                <a:latin typeface="Bahnschrift" pitchFamily="34" charset="0"/>
              </a:rPr>
            </a:b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E650E0-FFCE-4660-B74E-10F13CB7F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55" y="548680"/>
            <a:ext cx="242333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3B6A01-4FD4-45CA-AD60-31379B2DF3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760296" y="548680"/>
            <a:ext cx="3431704" cy="1857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3" descr="Logo-1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697" y="96044"/>
            <a:ext cx="2032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0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49878" y="1151934"/>
            <a:ext cx="8394530" cy="5300793"/>
            <a:chOff x="120648" y="630406"/>
            <a:chExt cx="8840806" cy="6107878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15" y="2946680"/>
              <a:ext cx="2121256" cy="984292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120648" y="1444950"/>
              <a:ext cx="2205959" cy="2346626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55576" y="1338337"/>
              <a:ext cx="936104" cy="2928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08" y="1810896"/>
              <a:ext cx="1982713" cy="132206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4211960" y="1028676"/>
              <a:ext cx="4572000" cy="3840484"/>
            </a:xfrm>
            <a:prstGeom prst="roundRect">
              <a:avLst/>
            </a:prstGeom>
            <a:noFill/>
            <a:ln>
              <a:solidFill>
                <a:srgbClr val="002060"/>
              </a:solidFill>
              <a:prstDash val="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517740" y="1474022"/>
              <a:ext cx="3960440" cy="936104"/>
            </a:xfrm>
            <a:prstGeom prst="roundRect">
              <a:avLst/>
            </a:prstGeom>
            <a:ln/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72000" y="2855472"/>
              <a:ext cx="3960440" cy="936104"/>
            </a:xfrm>
            <a:prstGeom prst="roundRect">
              <a:avLst/>
            </a:prstGeom>
            <a:ln/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572000" y="3928872"/>
              <a:ext cx="3960440" cy="583354"/>
            </a:xfrm>
            <a:prstGeom prst="roundRect">
              <a:avLst/>
            </a:prstGeom>
            <a:ln/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37731" y="1357481"/>
              <a:ext cx="1243401" cy="2928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</a:t>
              </a:r>
              <a:r>
                <a:rPr lang="en-US" dirty="0"/>
                <a:t>APP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27235" y="1720020"/>
              <a:ext cx="2143909" cy="480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Presentation layer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37108" y="3100642"/>
              <a:ext cx="1731557" cy="480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Business </a:t>
              </a:r>
              <a:r>
                <a:rPr lang="en-US" dirty="0"/>
                <a:t>Logic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605874" y="2682464"/>
              <a:ext cx="1784172" cy="352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 END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557" y="5829780"/>
              <a:ext cx="873575" cy="652803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2326607" y="2089353"/>
              <a:ext cx="18853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737108" y="3986776"/>
              <a:ext cx="1335169" cy="480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Layer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13539" y="1855768"/>
              <a:ext cx="1051836" cy="320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HTTP Request</a:t>
              </a:r>
            </a:p>
          </p:txBody>
        </p:sp>
        <p:cxnSp>
          <p:nvCxnSpPr>
            <p:cNvPr id="45" name="Straight Arrow Connector 44"/>
            <p:cNvCxnSpPr>
              <a:stCxn id="9" idx="1"/>
            </p:cNvCxnSpPr>
            <p:nvPr/>
          </p:nvCxnSpPr>
          <p:spPr>
            <a:xfrm flipH="1">
              <a:off x="2346502" y="2948918"/>
              <a:ext cx="18654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715459" y="2926364"/>
              <a:ext cx="1175752" cy="320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HTML Response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768555" y="6417705"/>
              <a:ext cx="1612333" cy="283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Data via YAHOO Finance API 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4400236" y="5568657"/>
              <a:ext cx="4277401" cy="1169627"/>
              <a:chOff x="4364872" y="5568657"/>
              <a:chExt cx="3473991" cy="1169627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4860032" y="5568657"/>
                <a:ext cx="0" cy="587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860032" y="5584607"/>
                <a:ext cx="25300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381939" y="5568657"/>
                <a:ext cx="8107" cy="2507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7740" y="5839651"/>
                <a:ext cx="662997" cy="510584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4364872" y="6252849"/>
                <a:ext cx="610333" cy="283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 Excel </a:t>
                </a:r>
                <a:r>
                  <a:rPr lang="en-US" sz="1000" b="1" dirty="0"/>
                  <a:t>files) </a:t>
                </a:r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30876" y="5840720"/>
                <a:ext cx="534029" cy="583555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7209554" y="6417705"/>
                <a:ext cx="629309" cy="320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Database</a:t>
                </a:r>
              </a:p>
            </p:txBody>
          </p:sp>
        </p:grpSp>
        <p:sp>
          <p:nvSpPr>
            <p:cNvPr id="62" name="Rounded Rectangle 61"/>
            <p:cNvSpPr/>
            <p:nvPr/>
          </p:nvSpPr>
          <p:spPr>
            <a:xfrm>
              <a:off x="3946492" y="836712"/>
              <a:ext cx="5014962" cy="4405459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627235" y="630406"/>
              <a:ext cx="1244759" cy="292894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3B6A01-4FD4-45CA-AD60-31379B2DF3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760296" y="548680"/>
            <a:ext cx="3431704" cy="1857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990" y="183032"/>
            <a:ext cx="5842992" cy="1143000"/>
          </a:xfrm>
          <a:effectLst/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High level design diagram</a:t>
            </a:r>
            <a:r>
              <a:rPr lang="en-US" sz="3600" dirty="0">
                <a:latin typeface="Bahnschrift" pitchFamily="34" charset="0"/>
              </a:rPr>
              <a:t/>
            </a:r>
            <a:br>
              <a:rPr lang="en-US" sz="3600" dirty="0">
                <a:latin typeface="Bahnschrift" pitchFamily="34" charset="0"/>
              </a:rPr>
            </a:br>
            <a:endParaRPr lang="en-US" sz="3600" dirty="0">
              <a:latin typeface="Bahnschrift" pitchFamily="34" charset="0"/>
            </a:endParaRPr>
          </a:p>
        </p:txBody>
      </p:sp>
      <p:pic>
        <p:nvPicPr>
          <p:cNvPr id="4" name="Content Placeholder 3" descr="Logo-100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0043697" y="96044"/>
            <a:ext cx="2032000" cy="1028700"/>
          </a:xfr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E650E0-FFCE-4660-B74E-10F13CB7F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55" y="548680"/>
            <a:ext cx="269382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76676" y="516460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960096" y="4520817"/>
            <a:ext cx="0" cy="9306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607137" y="4615235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 Vector database  </a:t>
            </a:r>
            <a:endParaRPr lang="en-US" sz="10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9580343" y="1401819"/>
            <a:ext cx="2276298" cy="3762789"/>
          </a:xfrm>
          <a:prstGeom prst="round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9929119" y="1235120"/>
            <a:ext cx="1660459" cy="31597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Generative-AI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0691207" y="3802331"/>
            <a:ext cx="1093425" cy="514066"/>
          </a:xfrm>
          <a:prstGeom prst="roundRect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scrapper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758" y="3413873"/>
            <a:ext cx="668523" cy="122222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10035055" y="2399305"/>
            <a:ext cx="5416" cy="122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0255440" y="4081737"/>
            <a:ext cx="426924" cy="1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9746476" y="2004024"/>
            <a:ext cx="1889462" cy="377299"/>
          </a:xfrm>
          <a:prstGeom prst="roundRect">
            <a:avLst/>
          </a:prstGeom>
          <a:ln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Chabot(LLM)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68" idx="1"/>
          </p:cNvCxnSpPr>
          <p:nvPr/>
        </p:nvCxnSpPr>
        <p:spPr>
          <a:xfrm flipH="1" flipV="1">
            <a:off x="8873963" y="2176436"/>
            <a:ext cx="872513" cy="1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84062" y="4360598"/>
            <a:ext cx="963510" cy="23287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11382" y="4616227"/>
            <a:ext cx="949543" cy="165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3B6A01-4FD4-45CA-AD60-31379B2DF3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744980" y="626296"/>
            <a:ext cx="3431704" cy="1857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3066674" y="260648"/>
            <a:ext cx="5842992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Financial Chabot  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Detailed Design Diagram</a:t>
            </a:r>
            <a:r>
              <a:rPr lang="en-US" sz="3600" dirty="0" smtClean="0">
                <a:latin typeface="Bahnschrift" pitchFamily="34" charset="0"/>
              </a:rPr>
              <a:t/>
            </a:r>
            <a:br>
              <a:rPr lang="en-US" sz="3600" dirty="0" smtClean="0">
                <a:latin typeface="Bahnschrift" pitchFamily="34" charset="0"/>
              </a:rPr>
            </a:br>
            <a:endParaRPr lang="en-US" sz="3600" dirty="0">
              <a:latin typeface="Bahnschrift" pitchFamily="34" charset="0"/>
            </a:endParaRPr>
          </a:p>
        </p:txBody>
      </p:sp>
      <p:pic>
        <p:nvPicPr>
          <p:cNvPr id="7" name="Content Placeholder 3" descr="Logo-1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8381" y="173660"/>
            <a:ext cx="2032000" cy="1028700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E650E0-FFCE-4660-B74E-10F13CB7F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485" y="554288"/>
            <a:ext cx="269382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48036" y="1706416"/>
            <a:ext cx="11812344" cy="4680520"/>
            <a:chOff x="248036" y="1706416"/>
            <a:chExt cx="11812344" cy="4680520"/>
          </a:xfrm>
        </p:grpSpPr>
        <p:sp>
          <p:nvSpPr>
            <p:cNvPr id="13" name="Pentagon 12"/>
            <p:cNvSpPr/>
            <p:nvPr/>
          </p:nvSpPr>
          <p:spPr>
            <a:xfrm flipH="1">
              <a:off x="8909666" y="2930552"/>
              <a:ext cx="3150714" cy="1224136"/>
            </a:xfrm>
            <a:prstGeom prst="homePlate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Technology </a:t>
              </a:r>
            </a:p>
            <a:p>
              <a:pPr algn="ctr"/>
              <a:r>
                <a:rPr lang="en-US" b="1" dirty="0" smtClean="0"/>
                <a:t>Beautiful Soup </a:t>
              </a:r>
            </a:p>
            <a:p>
              <a:pPr algn="ctr"/>
              <a:r>
                <a:rPr lang="en-US" b="1" dirty="0" smtClean="0"/>
                <a:t>LangChain Framework</a:t>
              </a:r>
            </a:p>
            <a:p>
              <a:pPr algn="ctr"/>
              <a:r>
                <a:rPr lang="en-US" b="1" dirty="0" smtClean="0"/>
                <a:t>LLM (OpenAI / PaLM)</a:t>
              </a:r>
              <a:endParaRPr lang="en-US" b="1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48036" y="1706416"/>
              <a:ext cx="8568952" cy="4680520"/>
              <a:chOff x="248036" y="1706416"/>
              <a:chExt cx="8568952" cy="468052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48036" y="1706416"/>
                <a:ext cx="8568952" cy="4680520"/>
              </a:xfrm>
              <a:prstGeom prst="rect">
                <a:avLst/>
              </a:prstGeom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749" y="1803538"/>
                <a:ext cx="8391525" cy="44862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4567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3B6A01-4FD4-45CA-AD60-31379B2DF3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4907" y="476672"/>
            <a:ext cx="4104639" cy="1857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3737282" y="-94828"/>
            <a:ext cx="5842992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Technology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Stack</a:t>
            </a:r>
          </a:p>
        </p:txBody>
      </p:sp>
      <p:pic>
        <p:nvPicPr>
          <p:cNvPr id="15" name="Content Placeholder 3" descr="Logo-1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243" y="24036"/>
            <a:ext cx="2032000" cy="10287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E650E0-FFCE-4660-B74E-10F13CB7F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7801" y="476672"/>
            <a:ext cx="269382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91344" y="747359"/>
            <a:ext cx="11521281" cy="6616233"/>
            <a:chOff x="191344" y="747359"/>
            <a:chExt cx="11521281" cy="6616233"/>
          </a:xfrm>
        </p:grpSpPr>
        <p:grpSp>
          <p:nvGrpSpPr>
            <p:cNvPr id="75" name="Group 74"/>
            <p:cNvGrpSpPr/>
            <p:nvPr/>
          </p:nvGrpSpPr>
          <p:grpSpPr>
            <a:xfrm>
              <a:off x="4149449" y="747359"/>
              <a:ext cx="7563175" cy="2708434"/>
              <a:chOff x="4149449" y="747359"/>
              <a:chExt cx="7563175" cy="2708434"/>
            </a:xfrm>
          </p:grpSpPr>
          <p:sp>
            <p:nvSpPr>
              <p:cNvPr id="25" name="Pentagon 24"/>
              <p:cNvSpPr/>
              <p:nvPr/>
            </p:nvSpPr>
            <p:spPr>
              <a:xfrm>
                <a:off x="4149449" y="896707"/>
                <a:ext cx="3461029" cy="1032444"/>
              </a:xfrm>
              <a:prstGeom prst="homePlat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/>
                  <a:t>Front-End (User Interface</a:t>
                </a:r>
                <a:r>
                  <a:rPr lang="en-US" sz="1200" b="1" dirty="0" smtClean="0"/>
                  <a:t>)/web development</a:t>
                </a:r>
              </a:p>
              <a:p>
                <a:r>
                  <a:rPr lang="en-US" sz="1200" b="1" dirty="0"/>
                  <a:t> </a:t>
                </a:r>
                <a:endParaRPr lang="en-US" sz="1200" b="1" dirty="0" smtClean="0"/>
              </a:p>
              <a:p>
                <a:r>
                  <a:rPr lang="en-US" sz="1200" b="1" dirty="0" smtClean="0"/>
                  <a:t>+ Generative AI (</a:t>
                </a:r>
                <a:r>
                  <a:rPr lang="en-US" sz="1200" b="1" dirty="0" err="1" smtClean="0">
                    <a:sym typeface="Wingdings" panose="05000000000000000000" pitchFamily="2" charset="2"/>
                  </a:rPr>
                  <a:t>Chatbot</a:t>
                </a:r>
                <a:r>
                  <a:rPr lang="en-US" sz="1200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1200" b="1" dirty="0" smtClean="0"/>
                  <a:t>) </a:t>
                </a:r>
                <a:endParaRPr lang="en-US" sz="12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823346" y="747359"/>
                <a:ext cx="3889278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514350">
                  <a:buFont typeface="Wingdings" panose="05000000000000000000" pitchFamily="2" charset="2"/>
                  <a:buChar char="Ø"/>
                  <a:defRPr/>
                </a:pPr>
                <a:r>
                  <a:rPr lang="en-US" sz="1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AngularJS </a:t>
                </a:r>
                <a:r>
                  <a:rPr lang="en-US" sz="1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(Front-End Framework): </a:t>
                </a:r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AngularJS to create dynamic and interactive user </a:t>
                </a:r>
                <a:r>
                  <a:rPr lang="en-US" sz="1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interfaces</a:t>
                </a:r>
              </a:p>
              <a:p>
                <a:pPr marL="171450" indent="-171450" defTabSz="514350">
                  <a:buFont typeface="Wingdings" panose="05000000000000000000" pitchFamily="2" charset="2"/>
                  <a:buChar char="Ø"/>
                  <a:defRPr/>
                </a:pPr>
                <a:endPara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 defTabSz="514350">
                  <a:buFont typeface="Wingdings" panose="05000000000000000000" pitchFamily="2" charset="2"/>
                  <a:buChar char="Ø"/>
                  <a:defRPr/>
                </a:pPr>
                <a:r>
                  <a:rPr lang="en-US" sz="1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Incorporating a </a:t>
                </a:r>
                <a:r>
                  <a:rPr lang="en-US" sz="1000" b="1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chatbot</a:t>
                </a:r>
                <a:r>
                  <a:rPr lang="en-US" sz="1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into front-end </a:t>
                </a:r>
                <a:r>
                  <a:rPr lang="en-US" sz="1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analytics: </a:t>
                </a:r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 provide an intriguing contextual layer to current reporting, enhancing the overall data insights and complementing the existing visualizations</a:t>
                </a:r>
                <a:r>
                  <a:rPr lang="en-US" sz="1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.(</a:t>
                </a:r>
                <a:r>
                  <a:rPr lang="en-US" sz="1000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Langchain</a:t>
                </a:r>
                <a:r>
                  <a:rPr lang="en-US" sz="1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,</a:t>
                </a:r>
                <a:r>
                  <a:rPr lang="en-US" sz="1000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openAI,custom</a:t>
                </a:r>
                <a:r>
                  <a:rPr lang="en-US" sz="1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data)</a:t>
                </a:r>
              </a:p>
              <a:p>
                <a:pPr marL="171450" indent="-171450" defTabSz="514350">
                  <a:buFont typeface="Wingdings" panose="05000000000000000000" pitchFamily="2" charset="2"/>
                  <a:buChar char="Ø"/>
                  <a:defRPr/>
                </a:pPr>
                <a:endParaRPr lang="en-US" sz="1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 defTabSz="514350">
                  <a:buFont typeface="Wingdings" panose="05000000000000000000" pitchFamily="2" charset="2"/>
                  <a:buChar char="Ø"/>
                  <a:defRPr/>
                </a:pPr>
                <a:r>
                  <a:rPr lang="en-US" sz="1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 Development</a:t>
                </a:r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585788" lvl="1" indent="-128588" defTabSz="514350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HTML/CSS: For structuring and styling the web pages.</a:t>
                </a:r>
              </a:p>
              <a:p>
                <a:pPr marL="585788" lvl="1" indent="-128588" defTabSz="514350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Bootstrap: A CSS framework for responsive design.</a:t>
                </a:r>
              </a:p>
              <a:p>
                <a:pPr marL="585788" lvl="1" indent="-128588" defTabSz="514350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JavaScript: For enhancing user interactions and user experience</a:t>
                </a:r>
                <a:r>
                  <a:rPr lang="en-US" sz="1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171450" indent="-171450" defTabSz="514350">
                  <a:buFont typeface="Wingdings" panose="05000000000000000000" pitchFamily="2" charset="2"/>
                  <a:buChar char="Ø"/>
                  <a:defRPr/>
                </a:pPr>
                <a:r>
                  <a:rPr lang="en-US" sz="1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Visualization:</a:t>
                </a:r>
              </a:p>
              <a:p>
                <a:pPr marL="128588" indent="-128588" defTabSz="514350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Charting Libraries: </a:t>
                </a:r>
                <a:r>
                  <a:rPr lang="en-US" sz="1000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Seaborn</a:t>
                </a:r>
                <a:r>
                  <a:rPr lang="en-US" sz="1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, Plotly </a:t>
                </a:r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charting and graph creation.</a:t>
                </a:r>
              </a:p>
              <a:p>
                <a:pPr defTabSz="514350">
                  <a:defRPr/>
                </a:pPr>
                <a:endParaRPr lang="en-US" sz="10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35424" y="873629"/>
              <a:ext cx="5250507" cy="2585323"/>
              <a:chOff x="335424" y="873629"/>
              <a:chExt cx="5250507" cy="2585323"/>
            </a:xfrm>
          </p:grpSpPr>
          <p:sp>
            <p:nvSpPr>
              <p:cNvPr id="39" name="Pentagon 38"/>
              <p:cNvSpPr/>
              <p:nvPr/>
            </p:nvSpPr>
            <p:spPr>
              <a:xfrm flipH="1">
                <a:off x="2485655" y="1946762"/>
                <a:ext cx="3100276" cy="1128690"/>
              </a:xfrm>
              <a:prstGeom prst="homePlat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/>
                  <a:t>Back-End (Server-Side</a:t>
                </a:r>
                <a:r>
                  <a:rPr lang="en-US" sz="1200" b="1" dirty="0" smtClean="0"/>
                  <a:t>)/Database</a:t>
                </a:r>
                <a:endParaRPr lang="en-US" sz="12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35424" y="873629"/>
                <a:ext cx="214416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514350">
                  <a:buFont typeface="Wingdings" panose="05000000000000000000" pitchFamily="2" charset="2"/>
                  <a:buChar char="Ø"/>
                  <a:defRPr/>
                </a:pPr>
                <a:r>
                  <a:rPr lang="en-US" sz="900" b="1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Django or Flask (Back-End Framework): </a:t>
                </a:r>
                <a:r>
                  <a:rPr lang="en-US" sz="9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Choice between Django or Flask to build the back-end of this </a:t>
                </a:r>
                <a:r>
                  <a:rPr lang="en-US" sz="900" dirty="0" smtClean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application </a:t>
                </a:r>
                <a:r>
                  <a:rPr lang="en-US" sz="9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based on below considerations </a:t>
                </a:r>
              </a:p>
              <a:p>
                <a:pPr marL="128588" indent="-128588" defTabSz="514350">
                  <a:buFont typeface="Arial" panose="020B0604020202020204" pitchFamily="34" charset="0"/>
                  <a:buChar char="•"/>
                  <a:defRPr/>
                </a:pPr>
                <a:r>
                  <a:rPr lang="en-US" sz="9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Flask: For a lightweight, modular back-end with flexibility.</a:t>
                </a:r>
              </a:p>
              <a:p>
                <a:pPr marL="128588" indent="-128588" defTabSz="514350">
                  <a:buFont typeface="Arial" panose="020B0604020202020204" pitchFamily="34" charset="0"/>
                  <a:buChar char="•"/>
                  <a:defRPr/>
                </a:pPr>
                <a:r>
                  <a:rPr lang="en-US" sz="9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Django: For a feature-rich, full-stack framework with built-in features</a:t>
                </a:r>
                <a:r>
                  <a:rPr lang="en-US" sz="900" dirty="0" smtClean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128588" indent="-128588" defTabSz="514350">
                  <a:buFont typeface="Arial" panose="020B0604020202020204" pitchFamily="34" charset="0"/>
                  <a:buChar char="•"/>
                  <a:defRPr/>
                </a:pPr>
                <a:endParaRPr lang="en-US" sz="9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 defTabSz="514350">
                  <a:buFont typeface="Wingdings" panose="05000000000000000000" pitchFamily="2" charset="2"/>
                  <a:buChar char="Ø"/>
                  <a:defRPr/>
                </a:pPr>
                <a:r>
                  <a:rPr lang="en-US" sz="900" b="1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Python: </a:t>
                </a:r>
                <a:r>
                  <a:rPr lang="en-US" sz="9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developing server-side logic and data </a:t>
                </a:r>
                <a:r>
                  <a:rPr lang="en-US" sz="900" dirty="0" smtClean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processing</a:t>
                </a:r>
              </a:p>
              <a:p>
                <a:pPr defTabSz="514350">
                  <a:defRPr/>
                </a:pPr>
                <a:r>
                  <a:rPr lang="en-US" sz="900" dirty="0" smtClean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sz="900" b="1" dirty="0" smtClean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r>
                  <a:rPr lang="en-US" sz="900" dirty="0" smtClean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Relational </a:t>
                </a:r>
                <a:r>
                  <a:rPr lang="en-US" sz="900" dirty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Database: Use of database MySQL for structured financial data and customer </a:t>
                </a:r>
                <a:r>
                  <a:rPr lang="en-US" sz="900" dirty="0" smtClean="0">
                    <a:solidFill>
                      <a:srgbClr val="92D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  <a:endParaRPr lang="en-US" sz="900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defTabSz="514350">
                  <a:defRPr/>
                </a:pPr>
                <a:endParaRPr lang="en-US" sz="900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91344" y="3393274"/>
              <a:ext cx="5616624" cy="3970318"/>
              <a:chOff x="191344" y="3393274"/>
              <a:chExt cx="5616624" cy="3970318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344" y="3393274"/>
                <a:ext cx="269413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514350">
                  <a:buFont typeface="Wingdings" panose="05000000000000000000" pitchFamily="2" charset="2"/>
                  <a:buChar char="Ø"/>
                  <a:defRPr/>
                </a:pPr>
                <a:r>
                  <a:rPr lang="en-US" sz="900" b="1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ETL :</a:t>
                </a:r>
              </a:p>
              <a:p>
                <a:pPr marL="171450" indent="-171450" defTabSz="514350">
                  <a:buFont typeface="Arial" panose="020B0604020202020204" pitchFamily="34" charset="0"/>
                  <a:buChar char="•"/>
                  <a:defRPr/>
                </a:pPr>
                <a:r>
                  <a:rPr lang="en-US" sz="90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Extract:/transform Python –pandas, </a:t>
                </a:r>
                <a:r>
                  <a:rPr lang="en-US" sz="900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numpy</a:t>
                </a:r>
                <a:r>
                  <a:rPr lang="en-US" sz="90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libraries to extract data</a:t>
                </a:r>
                <a:r>
                  <a:rPr lang="en-US" sz="9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clean, aggregate, and transform data.</a:t>
                </a:r>
                <a:r>
                  <a:rPr lang="en-US" sz="90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from various sources, such as databases, external APIs, or excel files. </a:t>
                </a:r>
              </a:p>
              <a:p>
                <a:pPr marL="128588" indent="-128588" defTabSz="514350">
                  <a:buFont typeface="Arial" panose="020B0604020202020204" pitchFamily="34" charset="0"/>
                  <a:buChar char="•"/>
                  <a:defRPr/>
                </a:pPr>
                <a:r>
                  <a:rPr lang="en-US" sz="90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Load::After data transformation, the processed data will be loaded  into chosen databases (</a:t>
                </a:r>
                <a:r>
                  <a:rPr lang="en-US" sz="900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Mysql</a:t>
                </a:r>
                <a:r>
                  <a:rPr lang="en-US" sz="90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). Use of libraries like </a:t>
                </a:r>
                <a:r>
                  <a:rPr lang="en-US" sz="900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SQLAlchemy</a:t>
                </a:r>
                <a:r>
                  <a:rPr lang="en-US" sz="90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(for Flask) or Django ORM (for Django) to interact with the database and store the transformed data.</a:t>
                </a:r>
              </a:p>
              <a:p>
                <a:pPr marL="128588" indent="-128588" defTabSz="514350">
                  <a:buFont typeface="Arial" panose="020B0604020202020204" pitchFamily="34" charset="0"/>
                  <a:buChar char="•"/>
                  <a:defRPr/>
                </a:pPr>
                <a:endParaRPr lang="en-US" sz="90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 defTabSz="514350">
                  <a:buFont typeface="Wingdings" panose="05000000000000000000" pitchFamily="2" charset="2"/>
                  <a:buChar char="Ø"/>
                  <a:defRPr/>
                </a:pPr>
                <a:r>
                  <a:rPr lang="en-US" sz="900" b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ETL Workflow</a:t>
                </a:r>
                <a:r>
                  <a:rPr lang="en-US" sz="900" b="1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900" dirty="0">
                    <a:solidFill>
                      <a:srgbClr val="00B0F0"/>
                    </a:solidFill>
                  </a:rPr>
                  <a:t> </a:t>
                </a:r>
                <a:r>
                  <a:rPr lang="en-US" sz="90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ETL </a:t>
                </a:r>
                <a:r>
                  <a:rPr lang="en-US" sz="9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workflow </a:t>
                </a:r>
                <a:r>
                  <a:rPr lang="en-US" sz="90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will be created within the </a:t>
                </a:r>
                <a:r>
                  <a:rPr lang="en-US" sz="9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Flask or Django application by defining specific endpoints or modules </a:t>
                </a:r>
                <a:r>
                  <a:rPr lang="en-US" sz="90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dedicated </a:t>
                </a:r>
                <a:r>
                  <a:rPr lang="en-US" sz="9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ETL </a:t>
                </a:r>
                <a:r>
                  <a:rPr lang="en-US" sz="90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processes</a:t>
                </a:r>
              </a:p>
              <a:p>
                <a:pPr marL="171450" indent="-171450" defTabSz="514350">
                  <a:buFont typeface="Wingdings" panose="05000000000000000000" pitchFamily="2" charset="2"/>
                  <a:buChar char="Ø"/>
                  <a:defRPr/>
                </a:pPr>
                <a:endParaRPr lang="en-US" sz="90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 defTabSz="514350">
                  <a:buFont typeface="Wingdings" panose="05000000000000000000" pitchFamily="2" charset="2"/>
                  <a:buChar char="Ø"/>
                  <a:defRPr/>
                </a:pPr>
                <a:r>
                  <a:rPr lang="en-US" sz="900" b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Schedule ETL </a:t>
                </a:r>
                <a:r>
                  <a:rPr lang="en-US" sz="900" b="1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Jobs: To</a:t>
                </a:r>
                <a:r>
                  <a:rPr lang="en-US" sz="900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900" dirty="0">
                    <a:solidFill>
                      <a:srgbClr val="00B0F0"/>
                    </a:solidFill>
                  </a:rPr>
                  <a:t>automate ETL processes and schedule data updates, </a:t>
                </a:r>
                <a:r>
                  <a:rPr lang="en-US" sz="900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900" dirty="0">
                    <a:solidFill>
                      <a:srgbClr val="00B0F0"/>
                    </a:solidFill>
                  </a:rPr>
                  <a:t>task scheduler or </a:t>
                </a:r>
                <a:r>
                  <a:rPr lang="en-US" sz="900" dirty="0" err="1">
                    <a:solidFill>
                      <a:srgbClr val="00B0F0"/>
                    </a:solidFill>
                  </a:rPr>
                  <a:t>cron</a:t>
                </a:r>
                <a:r>
                  <a:rPr lang="en-US" sz="900" dirty="0">
                    <a:solidFill>
                      <a:srgbClr val="00B0F0"/>
                    </a:solidFill>
                  </a:rPr>
                  <a:t> </a:t>
                </a:r>
                <a:r>
                  <a:rPr lang="en-US" sz="900" dirty="0" smtClean="0">
                    <a:solidFill>
                      <a:srgbClr val="00B0F0"/>
                    </a:solidFill>
                  </a:rPr>
                  <a:t>jobs will be considered for this purpose. </a:t>
                </a:r>
                <a:r>
                  <a:rPr lang="en-US" sz="900" dirty="0">
                    <a:solidFill>
                      <a:srgbClr val="00B0F0"/>
                    </a:solidFill>
                  </a:rPr>
                  <a:t>Popular libraries for scheduling tasks include: </a:t>
                </a:r>
                <a:r>
                  <a:rPr lang="en-US" sz="900" b="1" dirty="0">
                    <a:solidFill>
                      <a:srgbClr val="00B0F0"/>
                    </a:solidFill>
                  </a:rPr>
                  <a:t>Celery</a:t>
                </a:r>
                <a:r>
                  <a:rPr lang="en-US" sz="900" dirty="0">
                    <a:solidFill>
                      <a:srgbClr val="00B0F0"/>
                    </a:solidFill>
                  </a:rPr>
                  <a:t>: A distributed task queue that can be used with Flask or Django to run ETL jobs at specified intervals.</a:t>
                </a:r>
              </a:p>
              <a:p>
                <a:pPr marL="171450" indent="-171450" defTabSz="514350">
                  <a:buFont typeface="Wingdings" panose="05000000000000000000" pitchFamily="2" charset="2"/>
                  <a:buChar char="Ø"/>
                  <a:defRPr/>
                </a:pPr>
                <a:endParaRPr lang="en-US" sz="9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 defTabSz="514350">
                  <a:buFont typeface="Wingdings" panose="05000000000000000000" pitchFamily="2" charset="2"/>
                  <a:buChar char="Ø"/>
                  <a:defRPr/>
                </a:pPr>
                <a:endParaRPr lang="en-US" sz="9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85788" lvl="1" indent="-128588" defTabSz="514350">
                  <a:buFont typeface="Arial" panose="020B0604020202020204" pitchFamily="34" charset="0"/>
                  <a:buChar char="•"/>
                  <a:defRPr/>
                </a:pPr>
                <a:endParaRPr lang="en-US" sz="900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514350">
                  <a:defRPr/>
                </a:pPr>
                <a:endParaRPr lang="en-US" sz="9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Pentagon 45"/>
              <p:cNvSpPr/>
              <p:nvPr/>
            </p:nvSpPr>
            <p:spPr>
              <a:xfrm flipH="1">
                <a:off x="2727200" y="4138711"/>
                <a:ext cx="3080768" cy="1131286"/>
              </a:xfrm>
              <a:prstGeom prst="homePlat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/>
                  <a:t>ETL </a:t>
                </a:r>
                <a:r>
                  <a:rPr lang="en-US" sz="1200" b="1" dirty="0" smtClean="0"/>
                  <a:t>Tools/Components</a:t>
                </a:r>
                <a:endParaRPr lang="en-US" sz="1200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141298" y="5269997"/>
              <a:ext cx="7571327" cy="1063259"/>
              <a:chOff x="4141298" y="5269997"/>
              <a:chExt cx="7571327" cy="106325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823347" y="5378433"/>
                <a:ext cx="3889278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514350">
                  <a:buFont typeface="Wingdings" panose="05000000000000000000" pitchFamily="2" charset="2"/>
                  <a:buChar char="Ø"/>
                  <a:defRPr/>
                </a:pPr>
                <a:r>
                  <a:rPr lang="en-US" sz="10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 Services</a:t>
                </a:r>
                <a:r>
                  <a:rPr lang="en-US" sz="10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(Scalability-optional </a:t>
                </a:r>
                <a:r>
                  <a:rPr lang="en-US" sz="1000" b="1" dirty="0" smtClean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marL="171450" indent="-171450" defTabSz="514350">
                  <a:buFont typeface="Arial" panose="020B0604020202020204" pitchFamily="34" charset="0"/>
                  <a:buChar char="•"/>
                  <a:defRPr/>
                </a:pPr>
                <a:r>
                  <a:rPr lang="en-US" sz="1000" b="1" dirty="0" smtClean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AWS- </a:t>
                </a:r>
                <a:r>
                  <a:rPr lang="en-US" sz="10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 of cloud computing services for hosting, scaling, and ensuring data security</a:t>
                </a:r>
                <a:r>
                  <a:rPr lang="en-US" sz="900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defTabSz="514350">
                  <a:defRPr/>
                </a:pPr>
                <a:endParaRPr lang="en-US" sz="9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Pentagon 47"/>
              <p:cNvSpPr/>
              <p:nvPr/>
            </p:nvSpPr>
            <p:spPr>
              <a:xfrm>
                <a:off x="4141298" y="5269997"/>
                <a:ext cx="3594864" cy="1063259"/>
              </a:xfrm>
              <a:prstGeom prst="homePlat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/>
                  <a:t>Cloud Services</a:t>
                </a:r>
                <a:r>
                  <a:rPr lang="en-US" sz="1200" b="1" dirty="0">
                    <a:sym typeface="Wingdings" panose="05000000000000000000" pitchFamily="2" charset="2"/>
                  </a:rPr>
                  <a:t>(Scalability-optional </a:t>
                </a:r>
                <a:r>
                  <a:rPr lang="en-US" sz="1200" b="1" dirty="0" smtClean="0">
                    <a:sym typeface="Wingdings" panose="05000000000000000000" pitchFamily="2" charset="2"/>
                  </a:rPr>
                  <a:t>)</a:t>
                </a:r>
              </a:p>
              <a:p>
                <a:endParaRPr lang="en-US" sz="1200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141298" y="3075452"/>
              <a:ext cx="7466466" cy="1484850"/>
              <a:chOff x="4141298" y="3075452"/>
              <a:chExt cx="7466466" cy="1484850"/>
            </a:xfrm>
          </p:grpSpPr>
          <p:sp>
            <p:nvSpPr>
              <p:cNvPr id="42" name="Pentagon 41"/>
              <p:cNvSpPr/>
              <p:nvPr/>
            </p:nvSpPr>
            <p:spPr>
              <a:xfrm>
                <a:off x="4141298" y="3075452"/>
                <a:ext cx="3594864" cy="1050056"/>
              </a:xfrm>
              <a:prstGeom prst="homePlat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/>
                  <a:t>Data Analysis </a:t>
                </a:r>
                <a:r>
                  <a:rPr lang="en-US" sz="1200" b="1" dirty="0" smtClean="0"/>
                  <a:t>,Feature engineering ,clustering and </a:t>
                </a:r>
                <a:r>
                  <a:rPr lang="en-US" sz="1200" b="1" dirty="0"/>
                  <a:t>ETL (Extract, Transform, Load):</a:t>
                </a:r>
                <a:endParaRPr lang="en-US" sz="12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928206" y="3406140"/>
                <a:ext cx="3679558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514350">
                  <a:buFont typeface="Wingdings" panose="05000000000000000000" pitchFamily="2" charset="2"/>
                  <a:buChar char="Ø"/>
                  <a:defRPr/>
                </a:pPr>
                <a:r>
                  <a:rPr lang="en-US" sz="1000" b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Python </a:t>
                </a:r>
                <a:r>
                  <a:rPr lang="en-US" sz="1000" b="1" dirty="0" smtClean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libraries:</a:t>
                </a:r>
              </a:p>
              <a:p>
                <a:pPr marL="171450" indent="-171450" defTabSz="514350">
                  <a:buFont typeface="Arial" panose="020B0604020202020204" pitchFamily="34" charset="0"/>
                  <a:buChar char="•"/>
                  <a:defRPr/>
                </a:pPr>
                <a:r>
                  <a:rPr lang="en-US" sz="1000" b="1" dirty="0" smtClean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Python </a:t>
                </a:r>
                <a:r>
                  <a:rPr lang="en-US" sz="1000" b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1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ibraries like Pandas, </a:t>
                </a:r>
                <a:r>
                  <a:rPr lang="en-US" sz="1000" dirty="0" err="1" smtClean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NumPy</a:t>
                </a:r>
                <a:r>
                  <a:rPr lang="en-US" sz="1000" dirty="0" smtClean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, </a:t>
                </a:r>
                <a:r>
                  <a:rPr lang="en-US" sz="1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sz="1000" dirty="0" err="1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Scikit</a:t>
                </a:r>
                <a:r>
                  <a:rPr lang="en-US" sz="1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-Learn ,</a:t>
                </a:r>
                <a:r>
                  <a:rPr lang="en-US" sz="1000" dirty="0" err="1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scipy</a:t>
                </a:r>
                <a:r>
                  <a:rPr lang="en-US" sz="1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data manipulation, analysis, clustering analysis and ETL processes.  These will be integrated within the Django or Flask application to handle data processing tasks.</a:t>
                </a:r>
              </a:p>
              <a:p>
                <a:pPr defTabSz="514350">
                  <a:defRPr/>
                </a:pPr>
                <a:endParaRPr lang="en-US" sz="9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024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334620" y="1170372"/>
            <a:ext cx="2087841" cy="597976"/>
            <a:chOff x="1758507" y="2281021"/>
            <a:chExt cx="2783787" cy="797300"/>
          </a:xfrm>
        </p:grpSpPr>
        <p:sp>
          <p:nvSpPr>
            <p:cNvPr id="65" name="TextBox 64"/>
            <p:cNvSpPr txBox="1"/>
            <p:nvPr/>
          </p:nvSpPr>
          <p:spPr>
            <a:xfrm>
              <a:off x="1758507" y="2281021"/>
              <a:ext cx="2354435" cy="4001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Problem Definition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77247" y="2631875"/>
              <a:ext cx="2765047" cy="446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r>
                <a:rPr lang="en-US" sz="788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</a:t>
              </a:r>
              <a:r>
                <a:rPr lang="en-US" sz="788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Investment Dashboard with Insights &amp; Tax Info 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90679" y="1221025"/>
            <a:ext cx="2050250" cy="728484"/>
            <a:chOff x="5025175" y="2243975"/>
            <a:chExt cx="2919753" cy="971312"/>
          </a:xfrm>
        </p:grpSpPr>
        <p:sp>
          <p:nvSpPr>
            <p:cNvPr id="63" name="TextBox 62"/>
            <p:cNvSpPr txBox="1"/>
            <p:nvPr/>
          </p:nvSpPr>
          <p:spPr>
            <a:xfrm>
              <a:off x="5025175" y="2243975"/>
              <a:ext cx="1865108" cy="4001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3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Sources</a:t>
              </a:r>
              <a:endParaRPr 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5175" y="2538179"/>
              <a:ext cx="29197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r>
                <a:rPr lang="en-US" sz="9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  <a:r>
                <a:rPr lang="en-US" sz="9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 - Theme 2 </a:t>
              </a:r>
              <a:endParaRPr lang="en-US" sz="9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r>
                <a:rPr lang="en-US" sz="9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Yahoo </a:t>
              </a:r>
              <a:r>
                <a:rPr lang="en-US" sz="9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Finance </a:t>
              </a:r>
              <a:r>
                <a:rPr lang="en-US" sz="9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endParaRPr lang="en-US" sz="900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endParaRPr lang="en-US" sz="900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181769" y="3055953"/>
            <a:ext cx="3733897" cy="549996"/>
            <a:chOff x="4186079" y="4450061"/>
            <a:chExt cx="4978529" cy="733327"/>
          </a:xfrm>
        </p:grpSpPr>
        <p:sp>
          <p:nvSpPr>
            <p:cNvPr id="59" name="TextBox 58"/>
            <p:cNvSpPr txBox="1"/>
            <p:nvPr/>
          </p:nvSpPr>
          <p:spPr>
            <a:xfrm>
              <a:off x="4186079" y="4450061"/>
              <a:ext cx="2896416" cy="4001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Clustering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399562" y="4875612"/>
              <a:ext cx="276504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 algn="ctr" defTabSz="514350">
                <a:buFont typeface="Arial" panose="020B0604020202020204" pitchFamily="34" charset="0"/>
                <a:buChar char="•"/>
                <a:defRPr/>
              </a:pPr>
              <a:endParaRPr lang="en-US" sz="900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8636" y="5505379"/>
            <a:ext cx="2319193" cy="728096"/>
            <a:chOff x="4355785" y="5416110"/>
            <a:chExt cx="3025295" cy="1203727"/>
          </a:xfrm>
        </p:grpSpPr>
        <p:sp>
          <p:nvSpPr>
            <p:cNvPr id="57" name="TextBox 56"/>
            <p:cNvSpPr txBox="1"/>
            <p:nvPr/>
          </p:nvSpPr>
          <p:spPr>
            <a:xfrm>
              <a:off x="4359473" y="5416110"/>
              <a:ext cx="3021607" cy="8395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3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Feature Engineering /</a:t>
              </a:r>
            </a:p>
            <a:p>
              <a:r>
                <a:rPr lang="en-US" sz="13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  <a:endParaRPr 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55785" y="6193504"/>
              <a:ext cx="2765043" cy="42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r>
                <a:rPr lang="en-US" sz="9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Manipulation </a:t>
              </a:r>
              <a:r>
                <a:rPr lang="en-US" sz="9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preparation of data for </a:t>
              </a:r>
              <a:r>
                <a:rPr lang="en-US" sz="9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analysis, </a:t>
              </a:r>
              <a:r>
                <a:rPr lang="en-US" sz="9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reporting</a:t>
              </a:r>
              <a:endParaRPr lang="en-US" sz="900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512417" y="1064174"/>
            <a:ext cx="2247813" cy="1283390"/>
            <a:chOff x="9579843" y="2294574"/>
            <a:chExt cx="2997084" cy="1711185"/>
          </a:xfrm>
        </p:grpSpPr>
        <p:sp>
          <p:nvSpPr>
            <p:cNvPr id="55" name="TextBox 54"/>
            <p:cNvSpPr txBox="1"/>
            <p:nvPr/>
          </p:nvSpPr>
          <p:spPr>
            <a:xfrm>
              <a:off x="9579843" y="2294574"/>
              <a:ext cx="2987952" cy="6771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Data Cleansing &amp; EDA</a:t>
              </a:r>
            </a:p>
            <a:p>
              <a:pPr algn="ctr"/>
              <a:endParaRPr 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811880" y="2589988"/>
              <a:ext cx="2765047" cy="141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Missing Value Treatment</a:t>
              </a:r>
            </a:p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Univariate Analysis</a:t>
              </a:r>
            </a:p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Bivariate Analysis</a:t>
              </a:r>
            </a:p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Outlier Check &amp; Treatment (if applicable)</a:t>
              </a:r>
            </a:p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r>
                <a:rPr lang="en-US" sz="9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Ensuring </a:t>
              </a:r>
              <a:r>
                <a:rPr lang="en-US" sz="9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consistency and eliminating duplications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5532" y="2150979"/>
            <a:ext cx="12192000" cy="3237782"/>
            <a:chOff x="-14990" y="1922398"/>
            <a:chExt cx="12181544" cy="3558978"/>
          </a:xfrm>
        </p:grpSpPr>
        <p:sp>
          <p:nvSpPr>
            <p:cNvPr id="194" name="Freeform 193"/>
            <p:cNvSpPr/>
            <p:nvPr/>
          </p:nvSpPr>
          <p:spPr>
            <a:xfrm>
              <a:off x="-14288" y="2042710"/>
              <a:ext cx="12180842" cy="3342092"/>
            </a:xfrm>
            <a:custGeom>
              <a:avLst/>
              <a:gdLst>
                <a:gd name="connsiteX0" fmla="*/ 0 w 12162971"/>
                <a:gd name="connsiteY0" fmla="*/ 0 h 3425372"/>
                <a:gd name="connsiteX1" fmla="*/ 8069943 w 12162971"/>
                <a:gd name="connsiteY1" fmla="*/ 0 h 3425372"/>
                <a:gd name="connsiteX2" fmla="*/ 8069943 w 12162971"/>
                <a:gd name="connsiteY2" fmla="*/ 1567543 h 3425372"/>
                <a:gd name="connsiteX3" fmla="*/ 1901371 w 12162971"/>
                <a:gd name="connsiteY3" fmla="*/ 1567543 h 3425372"/>
                <a:gd name="connsiteX4" fmla="*/ 1901371 w 12162971"/>
                <a:gd name="connsiteY4" fmla="*/ 3425372 h 3425372"/>
                <a:gd name="connsiteX5" fmla="*/ 12162971 w 12162971"/>
                <a:gd name="connsiteY5" fmla="*/ 3425372 h 3425372"/>
                <a:gd name="connsiteX0" fmla="*/ 0 w 12162971"/>
                <a:gd name="connsiteY0" fmla="*/ 0 h 3425372"/>
                <a:gd name="connsiteX1" fmla="*/ 8069943 w 12162971"/>
                <a:gd name="connsiteY1" fmla="*/ 0 h 3425372"/>
                <a:gd name="connsiteX2" fmla="*/ 8069943 w 12162971"/>
                <a:gd name="connsiteY2" fmla="*/ 1567543 h 3425372"/>
                <a:gd name="connsiteX3" fmla="*/ 1901371 w 12162971"/>
                <a:gd name="connsiteY3" fmla="*/ 1567543 h 3425372"/>
                <a:gd name="connsiteX4" fmla="*/ 1901371 w 12162971"/>
                <a:gd name="connsiteY4" fmla="*/ 3425372 h 3425372"/>
                <a:gd name="connsiteX5" fmla="*/ 12162971 w 12162971"/>
                <a:gd name="connsiteY5" fmla="*/ 3425372 h 3425372"/>
                <a:gd name="connsiteX0" fmla="*/ 0 w 12162971"/>
                <a:gd name="connsiteY0" fmla="*/ 0 h 3425372"/>
                <a:gd name="connsiteX1" fmla="*/ 8069943 w 12162971"/>
                <a:gd name="connsiteY1" fmla="*/ 0 h 3425372"/>
                <a:gd name="connsiteX2" fmla="*/ 8069943 w 12162971"/>
                <a:gd name="connsiteY2" fmla="*/ 1567543 h 3425372"/>
                <a:gd name="connsiteX3" fmla="*/ 1901371 w 12162971"/>
                <a:gd name="connsiteY3" fmla="*/ 1567543 h 3425372"/>
                <a:gd name="connsiteX4" fmla="*/ 1901371 w 12162971"/>
                <a:gd name="connsiteY4" fmla="*/ 3425372 h 3425372"/>
                <a:gd name="connsiteX5" fmla="*/ 12162971 w 12162971"/>
                <a:gd name="connsiteY5" fmla="*/ 3425372 h 3425372"/>
                <a:gd name="connsiteX0" fmla="*/ 0 w 12162971"/>
                <a:gd name="connsiteY0" fmla="*/ 0 h 3425372"/>
                <a:gd name="connsiteX1" fmla="*/ 8069943 w 12162971"/>
                <a:gd name="connsiteY1" fmla="*/ 0 h 3425372"/>
                <a:gd name="connsiteX2" fmla="*/ 8069943 w 12162971"/>
                <a:gd name="connsiteY2" fmla="*/ 1567543 h 3425372"/>
                <a:gd name="connsiteX3" fmla="*/ 1901371 w 12162971"/>
                <a:gd name="connsiteY3" fmla="*/ 1567543 h 3425372"/>
                <a:gd name="connsiteX4" fmla="*/ 1901371 w 12162971"/>
                <a:gd name="connsiteY4" fmla="*/ 3425372 h 3425372"/>
                <a:gd name="connsiteX5" fmla="*/ 12162971 w 12162971"/>
                <a:gd name="connsiteY5" fmla="*/ 3425372 h 3425372"/>
                <a:gd name="connsiteX0" fmla="*/ 0 w 12162971"/>
                <a:gd name="connsiteY0" fmla="*/ 0 h 3425372"/>
                <a:gd name="connsiteX1" fmla="*/ 8069943 w 12162971"/>
                <a:gd name="connsiteY1" fmla="*/ 0 h 3425372"/>
                <a:gd name="connsiteX2" fmla="*/ 8069943 w 12162971"/>
                <a:gd name="connsiteY2" fmla="*/ 1567543 h 3425372"/>
                <a:gd name="connsiteX3" fmla="*/ 1901371 w 12162971"/>
                <a:gd name="connsiteY3" fmla="*/ 1567543 h 3425372"/>
                <a:gd name="connsiteX4" fmla="*/ 1901371 w 12162971"/>
                <a:gd name="connsiteY4" fmla="*/ 3425372 h 3425372"/>
                <a:gd name="connsiteX5" fmla="*/ 12162971 w 12162971"/>
                <a:gd name="connsiteY5" fmla="*/ 3425372 h 3425372"/>
                <a:gd name="connsiteX0" fmla="*/ 0 w 12162971"/>
                <a:gd name="connsiteY0" fmla="*/ 0 h 3425372"/>
                <a:gd name="connsiteX1" fmla="*/ 8069943 w 12162971"/>
                <a:gd name="connsiteY1" fmla="*/ 0 h 3425372"/>
                <a:gd name="connsiteX2" fmla="*/ 8069943 w 12162971"/>
                <a:gd name="connsiteY2" fmla="*/ 1567543 h 3425372"/>
                <a:gd name="connsiteX3" fmla="*/ 1901371 w 12162971"/>
                <a:gd name="connsiteY3" fmla="*/ 1567543 h 3425372"/>
                <a:gd name="connsiteX4" fmla="*/ 1901371 w 12162971"/>
                <a:gd name="connsiteY4" fmla="*/ 3425372 h 3425372"/>
                <a:gd name="connsiteX5" fmla="*/ 12162971 w 12162971"/>
                <a:gd name="connsiteY5" fmla="*/ 3425372 h 3425372"/>
                <a:gd name="connsiteX0" fmla="*/ 0 w 12162971"/>
                <a:gd name="connsiteY0" fmla="*/ 0 h 3425372"/>
                <a:gd name="connsiteX1" fmla="*/ 8069943 w 12162971"/>
                <a:gd name="connsiteY1" fmla="*/ 0 h 3425372"/>
                <a:gd name="connsiteX2" fmla="*/ 8069943 w 12162971"/>
                <a:gd name="connsiteY2" fmla="*/ 1567543 h 3425372"/>
                <a:gd name="connsiteX3" fmla="*/ 1901371 w 12162971"/>
                <a:gd name="connsiteY3" fmla="*/ 1567543 h 3425372"/>
                <a:gd name="connsiteX4" fmla="*/ 1901371 w 12162971"/>
                <a:gd name="connsiteY4" fmla="*/ 3425372 h 3425372"/>
                <a:gd name="connsiteX5" fmla="*/ 12162971 w 12162971"/>
                <a:gd name="connsiteY5" fmla="*/ 3425372 h 3425372"/>
                <a:gd name="connsiteX0" fmla="*/ 0 w 12162971"/>
                <a:gd name="connsiteY0" fmla="*/ 0 h 3425383"/>
                <a:gd name="connsiteX1" fmla="*/ 8069943 w 12162971"/>
                <a:gd name="connsiteY1" fmla="*/ 0 h 3425383"/>
                <a:gd name="connsiteX2" fmla="*/ 8069943 w 12162971"/>
                <a:gd name="connsiteY2" fmla="*/ 1567543 h 3425383"/>
                <a:gd name="connsiteX3" fmla="*/ 1901371 w 12162971"/>
                <a:gd name="connsiteY3" fmla="*/ 1567543 h 3425383"/>
                <a:gd name="connsiteX4" fmla="*/ 1901371 w 12162971"/>
                <a:gd name="connsiteY4" fmla="*/ 3425372 h 3425383"/>
                <a:gd name="connsiteX5" fmla="*/ 12162971 w 12162971"/>
                <a:gd name="connsiteY5" fmla="*/ 3425372 h 3425383"/>
                <a:gd name="connsiteX0" fmla="*/ 0 w 12162971"/>
                <a:gd name="connsiteY0" fmla="*/ 0 h 3425381"/>
                <a:gd name="connsiteX1" fmla="*/ 8069943 w 12162971"/>
                <a:gd name="connsiteY1" fmla="*/ 0 h 3425381"/>
                <a:gd name="connsiteX2" fmla="*/ 8069943 w 12162971"/>
                <a:gd name="connsiteY2" fmla="*/ 1567543 h 3425381"/>
                <a:gd name="connsiteX3" fmla="*/ 1901371 w 12162971"/>
                <a:gd name="connsiteY3" fmla="*/ 1567543 h 3425381"/>
                <a:gd name="connsiteX4" fmla="*/ 1901371 w 12162971"/>
                <a:gd name="connsiteY4" fmla="*/ 3425372 h 3425381"/>
                <a:gd name="connsiteX5" fmla="*/ 12162971 w 12162971"/>
                <a:gd name="connsiteY5" fmla="*/ 3425372 h 3425381"/>
                <a:gd name="connsiteX0" fmla="*/ 0 w 12162971"/>
                <a:gd name="connsiteY0" fmla="*/ 0 h 3425382"/>
                <a:gd name="connsiteX1" fmla="*/ 8069943 w 12162971"/>
                <a:gd name="connsiteY1" fmla="*/ 0 h 3425382"/>
                <a:gd name="connsiteX2" fmla="*/ 8069943 w 12162971"/>
                <a:gd name="connsiteY2" fmla="*/ 1567543 h 3425382"/>
                <a:gd name="connsiteX3" fmla="*/ 1901371 w 12162971"/>
                <a:gd name="connsiteY3" fmla="*/ 1567543 h 3425382"/>
                <a:gd name="connsiteX4" fmla="*/ 1901371 w 12162971"/>
                <a:gd name="connsiteY4" fmla="*/ 3425372 h 3425382"/>
                <a:gd name="connsiteX5" fmla="*/ 12162971 w 12162971"/>
                <a:gd name="connsiteY5" fmla="*/ 3425372 h 3425382"/>
                <a:gd name="connsiteX0" fmla="*/ 0 w 12162971"/>
                <a:gd name="connsiteY0" fmla="*/ 0 h 3425372"/>
                <a:gd name="connsiteX1" fmla="*/ 8069943 w 12162971"/>
                <a:gd name="connsiteY1" fmla="*/ 0 h 3425372"/>
                <a:gd name="connsiteX2" fmla="*/ 8069943 w 12162971"/>
                <a:gd name="connsiteY2" fmla="*/ 1567543 h 3425372"/>
                <a:gd name="connsiteX3" fmla="*/ 1901371 w 12162971"/>
                <a:gd name="connsiteY3" fmla="*/ 1567543 h 3425372"/>
                <a:gd name="connsiteX4" fmla="*/ 1901371 w 12162971"/>
                <a:gd name="connsiteY4" fmla="*/ 3425372 h 3425372"/>
                <a:gd name="connsiteX5" fmla="*/ 12162971 w 12162971"/>
                <a:gd name="connsiteY5" fmla="*/ 3425372 h 3425372"/>
                <a:gd name="connsiteX0" fmla="*/ 0 w 12162971"/>
                <a:gd name="connsiteY0" fmla="*/ 443 h 3425815"/>
                <a:gd name="connsiteX1" fmla="*/ 7976454 w 12162971"/>
                <a:gd name="connsiteY1" fmla="*/ 0 h 3425815"/>
                <a:gd name="connsiteX2" fmla="*/ 8069943 w 12162971"/>
                <a:gd name="connsiteY2" fmla="*/ 443 h 3425815"/>
                <a:gd name="connsiteX3" fmla="*/ 8069943 w 12162971"/>
                <a:gd name="connsiteY3" fmla="*/ 1567986 h 3425815"/>
                <a:gd name="connsiteX4" fmla="*/ 1901371 w 12162971"/>
                <a:gd name="connsiteY4" fmla="*/ 1567986 h 3425815"/>
                <a:gd name="connsiteX5" fmla="*/ 1901371 w 12162971"/>
                <a:gd name="connsiteY5" fmla="*/ 3425815 h 3425815"/>
                <a:gd name="connsiteX6" fmla="*/ 12162971 w 12162971"/>
                <a:gd name="connsiteY6" fmla="*/ 3425815 h 3425815"/>
                <a:gd name="connsiteX0" fmla="*/ 0 w 12162971"/>
                <a:gd name="connsiteY0" fmla="*/ 5653 h 3431025"/>
                <a:gd name="connsiteX1" fmla="*/ 7976454 w 12162971"/>
                <a:gd name="connsiteY1" fmla="*/ 5210 h 3431025"/>
                <a:gd name="connsiteX2" fmla="*/ 8069943 w 12162971"/>
                <a:gd name="connsiteY2" fmla="*/ 5653 h 3431025"/>
                <a:gd name="connsiteX3" fmla="*/ 8069943 w 12162971"/>
                <a:gd name="connsiteY3" fmla="*/ 1573196 h 3431025"/>
                <a:gd name="connsiteX4" fmla="*/ 1901371 w 12162971"/>
                <a:gd name="connsiteY4" fmla="*/ 1573196 h 3431025"/>
                <a:gd name="connsiteX5" fmla="*/ 1901371 w 12162971"/>
                <a:gd name="connsiteY5" fmla="*/ 3431025 h 3431025"/>
                <a:gd name="connsiteX6" fmla="*/ 12162971 w 12162971"/>
                <a:gd name="connsiteY6" fmla="*/ 3431025 h 3431025"/>
                <a:gd name="connsiteX0" fmla="*/ 0 w 12162971"/>
                <a:gd name="connsiteY0" fmla="*/ 645 h 3426017"/>
                <a:gd name="connsiteX1" fmla="*/ 7976454 w 12162971"/>
                <a:gd name="connsiteY1" fmla="*/ 202 h 3426017"/>
                <a:gd name="connsiteX2" fmla="*/ 8069943 w 12162971"/>
                <a:gd name="connsiteY2" fmla="*/ 9934 h 3426017"/>
                <a:gd name="connsiteX3" fmla="*/ 8069943 w 12162971"/>
                <a:gd name="connsiteY3" fmla="*/ 1568188 h 3426017"/>
                <a:gd name="connsiteX4" fmla="*/ 1901371 w 12162971"/>
                <a:gd name="connsiteY4" fmla="*/ 1568188 h 3426017"/>
                <a:gd name="connsiteX5" fmla="*/ 1901371 w 12162971"/>
                <a:gd name="connsiteY5" fmla="*/ 3426017 h 3426017"/>
                <a:gd name="connsiteX6" fmla="*/ 12162971 w 12162971"/>
                <a:gd name="connsiteY6" fmla="*/ 3426017 h 3426017"/>
                <a:gd name="connsiteX0" fmla="*/ 0 w 12162971"/>
                <a:gd name="connsiteY0" fmla="*/ 443 h 3425815"/>
                <a:gd name="connsiteX1" fmla="*/ 7976454 w 12162971"/>
                <a:gd name="connsiteY1" fmla="*/ 0 h 3425815"/>
                <a:gd name="connsiteX2" fmla="*/ 8069943 w 12162971"/>
                <a:gd name="connsiteY2" fmla="*/ 12828 h 3425815"/>
                <a:gd name="connsiteX3" fmla="*/ 8069943 w 12162971"/>
                <a:gd name="connsiteY3" fmla="*/ 1567986 h 3425815"/>
                <a:gd name="connsiteX4" fmla="*/ 1901371 w 12162971"/>
                <a:gd name="connsiteY4" fmla="*/ 1567986 h 3425815"/>
                <a:gd name="connsiteX5" fmla="*/ 1901371 w 12162971"/>
                <a:gd name="connsiteY5" fmla="*/ 3425815 h 3425815"/>
                <a:gd name="connsiteX6" fmla="*/ 12162971 w 12162971"/>
                <a:gd name="connsiteY6" fmla="*/ 3425815 h 3425815"/>
                <a:gd name="connsiteX0" fmla="*/ 0 w 12162971"/>
                <a:gd name="connsiteY0" fmla="*/ 1457 h 3426829"/>
                <a:gd name="connsiteX1" fmla="*/ 7976454 w 12162971"/>
                <a:gd name="connsiteY1" fmla="*/ 1014 h 3426829"/>
                <a:gd name="connsiteX2" fmla="*/ 8069943 w 12162971"/>
                <a:gd name="connsiteY2" fmla="*/ 13842 h 3426829"/>
                <a:gd name="connsiteX3" fmla="*/ 8069943 w 12162971"/>
                <a:gd name="connsiteY3" fmla="*/ 1569000 h 3426829"/>
                <a:gd name="connsiteX4" fmla="*/ 1901371 w 12162971"/>
                <a:gd name="connsiteY4" fmla="*/ 1569000 h 3426829"/>
                <a:gd name="connsiteX5" fmla="*/ 1901371 w 12162971"/>
                <a:gd name="connsiteY5" fmla="*/ 3426829 h 3426829"/>
                <a:gd name="connsiteX6" fmla="*/ 12162971 w 12162971"/>
                <a:gd name="connsiteY6" fmla="*/ 3426829 h 3426829"/>
                <a:gd name="connsiteX0" fmla="*/ 0 w 12162971"/>
                <a:gd name="connsiteY0" fmla="*/ 9289 h 3434661"/>
                <a:gd name="connsiteX1" fmla="*/ 7976454 w 12162971"/>
                <a:gd name="connsiteY1" fmla="*/ 8846 h 3434661"/>
                <a:gd name="connsiteX2" fmla="*/ 8069943 w 12162971"/>
                <a:gd name="connsiteY2" fmla="*/ 21674 h 3434661"/>
                <a:gd name="connsiteX3" fmla="*/ 8069943 w 12162971"/>
                <a:gd name="connsiteY3" fmla="*/ 1576832 h 3434661"/>
                <a:gd name="connsiteX4" fmla="*/ 1901371 w 12162971"/>
                <a:gd name="connsiteY4" fmla="*/ 1576832 h 3434661"/>
                <a:gd name="connsiteX5" fmla="*/ 1901371 w 12162971"/>
                <a:gd name="connsiteY5" fmla="*/ 3434661 h 3434661"/>
                <a:gd name="connsiteX6" fmla="*/ 12162971 w 12162971"/>
                <a:gd name="connsiteY6" fmla="*/ 3434661 h 3434661"/>
                <a:gd name="connsiteX0" fmla="*/ 0 w 12162971"/>
                <a:gd name="connsiteY0" fmla="*/ 1000 h 3426372"/>
                <a:gd name="connsiteX1" fmla="*/ 7976454 w 12162971"/>
                <a:gd name="connsiteY1" fmla="*/ 557 h 3426372"/>
                <a:gd name="connsiteX2" fmla="*/ 8069943 w 12162971"/>
                <a:gd name="connsiteY2" fmla="*/ 13385 h 3426372"/>
                <a:gd name="connsiteX3" fmla="*/ 8069943 w 12162971"/>
                <a:gd name="connsiteY3" fmla="*/ 1568543 h 3426372"/>
                <a:gd name="connsiteX4" fmla="*/ 1901371 w 12162971"/>
                <a:gd name="connsiteY4" fmla="*/ 1568543 h 3426372"/>
                <a:gd name="connsiteX5" fmla="*/ 1901371 w 12162971"/>
                <a:gd name="connsiteY5" fmla="*/ 3426372 h 3426372"/>
                <a:gd name="connsiteX6" fmla="*/ 12162971 w 12162971"/>
                <a:gd name="connsiteY6" fmla="*/ 3426372 h 3426372"/>
                <a:gd name="connsiteX0" fmla="*/ 0 w 12162971"/>
                <a:gd name="connsiteY0" fmla="*/ 7001 h 3432373"/>
                <a:gd name="connsiteX1" fmla="*/ 7949334 w 12162971"/>
                <a:gd name="connsiteY1" fmla="*/ 366 h 3432373"/>
                <a:gd name="connsiteX2" fmla="*/ 8069943 w 12162971"/>
                <a:gd name="connsiteY2" fmla="*/ 19386 h 3432373"/>
                <a:gd name="connsiteX3" fmla="*/ 8069943 w 12162971"/>
                <a:gd name="connsiteY3" fmla="*/ 1574544 h 3432373"/>
                <a:gd name="connsiteX4" fmla="*/ 1901371 w 12162971"/>
                <a:gd name="connsiteY4" fmla="*/ 1574544 h 3432373"/>
                <a:gd name="connsiteX5" fmla="*/ 1901371 w 12162971"/>
                <a:gd name="connsiteY5" fmla="*/ 3432373 h 3432373"/>
                <a:gd name="connsiteX6" fmla="*/ 12162971 w 12162971"/>
                <a:gd name="connsiteY6" fmla="*/ 3432373 h 3432373"/>
                <a:gd name="connsiteX0" fmla="*/ 0 w 12162971"/>
                <a:gd name="connsiteY0" fmla="*/ 3981 h 3429353"/>
                <a:gd name="connsiteX1" fmla="*/ 7940293 w 12162971"/>
                <a:gd name="connsiteY1" fmla="*/ 443 h 3429353"/>
                <a:gd name="connsiteX2" fmla="*/ 8069943 w 12162971"/>
                <a:gd name="connsiteY2" fmla="*/ 16366 h 3429353"/>
                <a:gd name="connsiteX3" fmla="*/ 8069943 w 12162971"/>
                <a:gd name="connsiteY3" fmla="*/ 1571524 h 3429353"/>
                <a:gd name="connsiteX4" fmla="*/ 1901371 w 12162971"/>
                <a:gd name="connsiteY4" fmla="*/ 1571524 h 3429353"/>
                <a:gd name="connsiteX5" fmla="*/ 1901371 w 12162971"/>
                <a:gd name="connsiteY5" fmla="*/ 3429353 h 3429353"/>
                <a:gd name="connsiteX6" fmla="*/ 12162971 w 12162971"/>
                <a:gd name="connsiteY6" fmla="*/ 3429353 h 3429353"/>
                <a:gd name="connsiteX0" fmla="*/ 0 w 12162971"/>
                <a:gd name="connsiteY0" fmla="*/ 4094 h 3429466"/>
                <a:gd name="connsiteX1" fmla="*/ 7940293 w 12162971"/>
                <a:gd name="connsiteY1" fmla="*/ 556 h 3429466"/>
                <a:gd name="connsiteX2" fmla="*/ 8072956 w 12162971"/>
                <a:gd name="connsiteY2" fmla="*/ 13383 h 3429466"/>
                <a:gd name="connsiteX3" fmla="*/ 8069943 w 12162971"/>
                <a:gd name="connsiteY3" fmla="*/ 1571637 h 3429466"/>
                <a:gd name="connsiteX4" fmla="*/ 1901371 w 12162971"/>
                <a:gd name="connsiteY4" fmla="*/ 1571637 h 3429466"/>
                <a:gd name="connsiteX5" fmla="*/ 1901371 w 12162971"/>
                <a:gd name="connsiteY5" fmla="*/ 3429466 h 3429466"/>
                <a:gd name="connsiteX6" fmla="*/ 12162971 w 12162971"/>
                <a:gd name="connsiteY6" fmla="*/ 3429466 h 3429466"/>
                <a:gd name="connsiteX0" fmla="*/ 0 w 12162971"/>
                <a:gd name="connsiteY0" fmla="*/ 4637 h 3430009"/>
                <a:gd name="connsiteX1" fmla="*/ 7940293 w 12162971"/>
                <a:gd name="connsiteY1" fmla="*/ 1099 h 3430009"/>
                <a:gd name="connsiteX2" fmla="*/ 8072956 w 12162971"/>
                <a:gd name="connsiteY2" fmla="*/ 7733 h 3430009"/>
                <a:gd name="connsiteX3" fmla="*/ 8069943 w 12162971"/>
                <a:gd name="connsiteY3" fmla="*/ 1572180 h 3430009"/>
                <a:gd name="connsiteX4" fmla="*/ 1901371 w 12162971"/>
                <a:gd name="connsiteY4" fmla="*/ 1572180 h 3430009"/>
                <a:gd name="connsiteX5" fmla="*/ 1901371 w 12162971"/>
                <a:gd name="connsiteY5" fmla="*/ 3430009 h 3430009"/>
                <a:gd name="connsiteX6" fmla="*/ 12162971 w 12162971"/>
                <a:gd name="connsiteY6" fmla="*/ 3430009 h 3430009"/>
                <a:gd name="connsiteX0" fmla="*/ 0 w 12162971"/>
                <a:gd name="connsiteY0" fmla="*/ 3905 h 3429277"/>
                <a:gd name="connsiteX1" fmla="*/ 7940293 w 12162971"/>
                <a:gd name="connsiteY1" fmla="*/ 367 h 3429277"/>
                <a:gd name="connsiteX2" fmla="*/ 8072956 w 12162971"/>
                <a:gd name="connsiteY2" fmla="*/ 19386 h 3429277"/>
                <a:gd name="connsiteX3" fmla="*/ 8069943 w 12162971"/>
                <a:gd name="connsiteY3" fmla="*/ 1571448 h 3429277"/>
                <a:gd name="connsiteX4" fmla="*/ 1901371 w 12162971"/>
                <a:gd name="connsiteY4" fmla="*/ 1571448 h 3429277"/>
                <a:gd name="connsiteX5" fmla="*/ 1901371 w 12162971"/>
                <a:gd name="connsiteY5" fmla="*/ 3429277 h 3429277"/>
                <a:gd name="connsiteX6" fmla="*/ 12162971 w 12162971"/>
                <a:gd name="connsiteY6" fmla="*/ 3429277 h 3429277"/>
                <a:gd name="connsiteX0" fmla="*/ 0 w 12162971"/>
                <a:gd name="connsiteY0" fmla="*/ 3905 h 3429277"/>
                <a:gd name="connsiteX1" fmla="*/ 7940293 w 12162971"/>
                <a:gd name="connsiteY1" fmla="*/ 367 h 3429277"/>
                <a:gd name="connsiteX2" fmla="*/ 8072956 w 12162971"/>
                <a:gd name="connsiteY2" fmla="*/ 19386 h 3429277"/>
                <a:gd name="connsiteX3" fmla="*/ 8069943 w 12162971"/>
                <a:gd name="connsiteY3" fmla="*/ 1571448 h 3429277"/>
                <a:gd name="connsiteX4" fmla="*/ 1922465 w 12162971"/>
                <a:gd name="connsiteY4" fmla="*/ 1565256 h 3429277"/>
                <a:gd name="connsiteX5" fmla="*/ 1901371 w 12162971"/>
                <a:gd name="connsiteY5" fmla="*/ 3429277 h 3429277"/>
                <a:gd name="connsiteX6" fmla="*/ 12162971 w 12162971"/>
                <a:gd name="connsiteY6" fmla="*/ 3429277 h 3429277"/>
                <a:gd name="connsiteX0" fmla="*/ 0 w 12162971"/>
                <a:gd name="connsiteY0" fmla="*/ 3905 h 3429277"/>
                <a:gd name="connsiteX1" fmla="*/ 7940293 w 12162971"/>
                <a:gd name="connsiteY1" fmla="*/ 367 h 3429277"/>
                <a:gd name="connsiteX2" fmla="*/ 8072956 w 12162971"/>
                <a:gd name="connsiteY2" fmla="*/ 19386 h 3429277"/>
                <a:gd name="connsiteX3" fmla="*/ 8069943 w 12162971"/>
                <a:gd name="connsiteY3" fmla="*/ 1571448 h 3429277"/>
                <a:gd name="connsiteX4" fmla="*/ 1922465 w 12162971"/>
                <a:gd name="connsiteY4" fmla="*/ 1565256 h 3429277"/>
                <a:gd name="connsiteX5" fmla="*/ 1901371 w 12162971"/>
                <a:gd name="connsiteY5" fmla="*/ 3429277 h 3429277"/>
                <a:gd name="connsiteX6" fmla="*/ 12162971 w 12162971"/>
                <a:gd name="connsiteY6" fmla="*/ 3429277 h 3429277"/>
                <a:gd name="connsiteX0" fmla="*/ 0 w 12162971"/>
                <a:gd name="connsiteY0" fmla="*/ 3905 h 3429277"/>
                <a:gd name="connsiteX1" fmla="*/ 7940293 w 12162971"/>
                <a:gd name="connsiteY1" fmla="*/ 367 h 3429277"/>
                <a:gd name="connsiteX2" fmla="*/ 8072956 w 12162971"/>
                <a:gd name="connsiteY2" fmla="*/ 19386 h 3429277"/>
                <a:gd name="connsiteX3" fmla="*/ 8069943 w 12162971"/>
                <a:gd name="connsiteY3" fmla="*/ 1571448 h 3429277"/>
                <a:gd name="connsiteX4" fmla="*/ 1922465 w 12162971"/>
                <a:gd name="connsiteY4" fmla="*/ 1565256 h 3429277"/>
                <a:gd name="connsiteX5" fmla="*/ 1901371 w 12162971"/>
                <a:gd name="connsiteY5" fmla="*/ 3429277 h 3429277"/>
                <a:gd name="connsiteX6" fmla="*/ 12162971 w 12162971"/>
                <a:gd name="connsiteY6" fmla="*/ 3429277 h 3429277"/>
                <a:gd name="connsiteX0" fmla="*/ 0 w 12162971"/>
                <a:gd name="connsiteY0" fmla="*/ 3905 h 3429277"/>
                <a:gd name="connsiteX1" fmla="*/ 7940293 w 12162971"/>
                <a:gd name="connsiteY1" fmla="*/ 367 h 3429277"/>
                <a:gd name="connsiteX2" fmla="*/ 8072956 w 12162971"/>
                <a:gd name="connsiteY2" fmla="*/ 19386 h 3429277"/>
                <a:gd name="connsiteX3" fmla="*/ 8069943 w 12162971"/>
                <a:gd name="connsiteY3" fmla="*/ 1571448 h 3429277"/>
                <a:gd name="connsiteX4" fmla="*/ 1922465 w 12162971"/>
                <a:gd name="connsiteY4" fmla="*/ 1565256 h 3429277"/>
                <a:gd name="connsiteX5" fmla="*/ 1901371 w 12162971"/>
                <a:gd name="connsiteY5" fmla="*/ 3429277 h 3429277"/>
                <a:gd name="connsiteX6" fmla="*/ 12162971 w 12162971"/>
                <a:gd name="connsiteY6" fmla="*/ 3429277 h 3429277"/>
                <a:gd name="connsiteX0" fmla="*/ 0 w 12162971"/>
                <a:gd name="connsiteY0" fmla="*/ 3905 h 3429277"/>
                <a:gd name="connsiteX1" fmla="*/ 7940293 w 12162971"/>
                <a:gd name="connsiteY1" fmla="*/ 367 h 3429277"/>
                <a:gd name="connsiteX2" fmla="*/ 8072956 w 12162971"/>
                <a:gd name="connsiteY2" fmla="*/ 19386 h 3429277"/>
                <a:gd name="connsiteX3" fmla="*/ 8069943 w 12162971"/>
                <a:gd name="connsiteY3" fmla="*/ 1571448 h 3429277"/>
                <a:gd name="connsiteX4" fmla="*/ 1922465 w 12162971"/>
                <a:gd name="connsiteY4" fmla="*/ 1565256 h 3429277"/>
                <a:gd name="connsiteX5" fmla="*/ 1901371 w 12162971"/>
                <a:gd name="connsiteY5" fmla="*/ 3429277 h 3429277"/>
                <a:gd name="connsiteX6" fmla="*/ 12162971 w 12162971"/>
                <a:gd name="connsiteY6" fmla="*/ 3429277 h 3429277"/>
                <a:gd name="connsiteX0" fmla="*/ 0 w 12162971"/>
                <a:gd name="connsiteY0" fmla="*/ 3905 h 3429277"/>
                <a:gd name="connsiteX1" fmla="*/ 7940293 w 12162971"/>
                <a:gd name="connsiteY1" fmla="*/ 367 h 3429277"/>
                <a:gd name="connsiteX2" fmla="*/ 8072956 w 12162971"/>
                <a:gd name="connsiteY2" fmla="*/ 19386 h 3429277"/>
                <a:gd name="connsiteX3" fmla="*/ 8069943 w 12162971"/>
                <a:gd name="connsiteY3" fmla="*/ 1571448 h 3429277"/>
                <a:gd name="connsiteX4" fmla="*/ 1922465 w 12162971"/>
                <a:gd name="connsiteY4" fmla="*/ 1565256 h 3429277"/>
                <a:gd name="connsiteX5" fmla="*/ 1901371 w 12162971"/>
                <a:gd name="connsiteY5" fmla="*/ 3429277 h 3429277"/>
                <a:gd name="connsiteX6" fmla="*/ 12162971 w 12162971"/>
                <a:gd name="connsiteY6" fmla="*/ 3429277 h 342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62971" h="3429277">
                  <a:moveTo>
                    <a:pt x="0" y="3905"/>
                  </a:moveTo>
                  <a:lnTo>
                    <a:pt x="7940293" y="367"/>
                  </a:lnTo>
                  <a:cubicBezTo>
                    <a:pt x="7983510" y="-2582"/>
                    <a:pt x="8032753" y="13046"/>
                    <a:pt x="8072956" y="19386"/>
                  </a:cubicBezTo>
                  <a:cubicBezTo>
                    <a:pt x="9117985" y="324186"/>
                    <a:pt x="8795658" y="1585963"/>
                    <a:pt x="8069943" y="1571448"/>
                  </a:cubicBezTo>
                  <a:lnTo>
                    <a:pt x="1922465" y="1565256"/>
                  </a:lnTo>
                  <a:cubicBezTo>
                    <a:pt x="788443" y="1675947"/>
                    <a:pt x="838814" y="3365608"/>
                    <a:pt x="1901371" y="3429277"/>
                  </a:cubicBezTo>
                  <a:lnTo>
                    <a:pt x="12162971" y="3429277"/>
                  </a:lnTo>
                </a:path>
              </a:pathLst>
            </a:custGeom>
            <a:noFill/>
            <a:ln w="4413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-14990" y="1922398"/>
              <a:ext cx="12180842" cy="3558978"/>
              <a:chOff x="-14990" y="1922398"/>
              <a:chExt cx="12180842" cy="3558978"/>
            </a:xfrm>
          </p:grpSpPr>
          <p:sp>
            <p:nvSpPr>
              <p:cNvPr id="196" name="Freeform 195"/>
              <p:cNvSpPr/>
              <p:nvPr/>
            </p:nvSpPr>
            <p:spPr>
              <a:xfrm>
                <a:off x="-14990" y="2031330"/>
                <a:ext cx="12180842" cy="3342092"/>
              </a:xfrm>
              <a:custGeom>
                <a:avLst/>
                <a:gdLst>
                  <a:gd name="connsiteX0" fmla="*/ 0 w 12162971"/>
                  <a:gd name="connsiteY0" fmla="*/ 0 h 3425372"/>
                  <a:gd name="connsiteX1" fmla="*/ 8069943 w 12162971"/>
                  <a:gd name="connsiteY1" fmla="*/ 0 h 3425372"/>
                  <a:gd name="connsiteX2" fmla="*/ 8069943 w 12162971"/>
                  <a:gd name="connsiteY2" fmla="*/ 1567543 h 3425372"/>
                  <a:gd name="connsiteX3" fmla="*/ 1901371 w 12162971"/>
                  <a:gd name="connsiteY3" fmla="*/ 1567543 h 3425372"/>
                  <a:gd name="connsiteX4" fmla="*/ 1901371 w 12162971"/>
                  <a:gd name="connsiteY4" fmla="*/ 3425372 h 3425372"/>
                  <a:gd name="connsiteX5" fmla="*/ 12162971 w 12162971"/>
                  <a:gd name="connsiteY5" fmla="*/ 3425372 h 3425372"/>
                  <a:gd name="connsiteX0" fmla="*/ 0 w 12162971"/>
                  <a:gd name="connsiteY0" fmla="*/ 0 h 3425372"/>
                  <a:gd name="connsiteX1" fmla="*/ 8069943 w 12162971"/>
                  <a:gd name="connsiteY1" fmla="*/ 0 h 3425372"/>
                  <a:gd name="connsiteX2" fmla="*/ 8069943 w 12162971"/>
                  <a:gd name="connsiteY2" fmla="*/ 1567543 h 3425372"/>
                  <a:gd name="connsiteX3" fmla="*/ 1901371 w 12162971"/>
                  <a:gd name="connsiteY3" fmla="*/ 1567543 h 3425372"/>
                  <a:gd name="connsiteX4" fmla="*/ 1901371 w 12162971"/>
                  <a:gd name="connsiteY4" fmla="*/ 3425372 h 3425372"/>
                  <a:gd name="connsiteX5" fmla="*/ 12162971 w 12162971"/>
                  <a:gd name="connsiteY5" fmla="*/ 3425372 h 3425372"/>
                  <a:gd name="connsiteX0" fmla="*/ 0 w 12162971"/>
                  <a:gd name="connsiteY0" fmla="*/ 0 h 3425372"/>
                  <a:gd name="connsiteX1" fmla="*/ 8069943 w 12162971"/>
                  <a:gd name="connsiteY1" fmla="*/ 0 h 3425372"/>
                  <a:gd name="connsiteX2" fmla="*/ 8069943 w 12162971"/>
                  <a:gd name="connsiteY2" fmla="*/ 1567543 h 3425372"/>
                  <a:gd name="connsiteX3" fmla="*/ 1901371 w 12162971"/>
                  <a:gd name="connsiteY3" fmla="*/ 1567543 h 3425372"/>
                  <a:gd name="connsiteX4" fmla="*/ 1901371 w 12162971"/>
                  <a:gd name="connsiteY4" fmla="*/ 3425372 h 3425372"/>
                  <a:gd name="connsiteX5" fmla="*/ 12162971 w 12162971"/>
                  <a:gd name="connsiteY5" fmla="*/ 3425372 h 3425372"/>
                  <a:gd name="connsiteX0" fmla="*/ 0 w 12162971"/>
                  <a:gd name="connsiteY0" fmla="*/ 0 h 3425372"/>
                  <a:gd name="connsiteX1" fmla="*/ 8069943 w 12162971"/>
                  <a:gd name="connsiteY1" fmla="*/ 0 h 3425372"/>
                  <a:gd name="connsiteX2" fmla="*/ 8069943 w 12162971"/>
                  <a:gd name="connsiteY2" fmla="*/ 1567543 h 3425372"/>
                  <a:gd name="connsiteX3" fmla="*/ 1901371 w 12162971"/>
                  <a:gd name="connsiteY3" fmla="*/ 1567543 h 3425372"/>
                  <a:gd name="connsiteX4" fmla="*/ 1901371 w 12162971"/>
                  <a:gd name="connsiteY4" fmla="*/ 3425372 h 3425372"/>
                  <a:gd name="connsiteX5" fmla="*/ 12162971 w 12162971"/>
                  <a:gd name="connsiteY5" fmla="*/ 3425372 h 3425372"/>
                  <a:gd name="connsiteX0" fmla="*/ 0 w 12162971"/>
                  <a:gd name="connsiteY0" fmla="*/ 0 h 3425372"/>
                  <a:gd name="connsiteX1" fmla="*/ 8069943 w 12162971"/>
                  <a:gd name="connsiteY1" fmla="*/ 0 h 3425372"/>
                  <a:gd name="connsiteX2" fmla="*/ 8069943 w 12162971"/>
                  <a:gd name="connsiteY2" fmla="*/ 1567543 h 3425372"/>
                  <a:gd name="connsiteX3" fmla="*/ 1901371 w 12162971"/>
                  <a:gd name="connsiteY3" fmla="*/ 1567543 h 3425372"/>
                  <a:gd name="connsiteX4" fmla="*/ 1901371 w 12162971"/>
                  <a:gd name="connsiteY4" fmla="*/ 3425372 h 3425372"/>
                  <a:gd name="connsiteX5" fmla="*/ 12162971 w 12162971"/>
                  <a:gd name="connsiteY5" fmla="*/ 3425372 h 3425372"/>
                  <a:gd name="connsiteX0" fmla="*/ 0 w 12162971"/>
                  <a:gd name="connsiteY0" fmla="*/ 0 h 3425372"/>
                  <a:gd name="connsiteX1" fmla="*/ 8069943 w 12162971"/>
                  <a:gd name="connsiteY1" fmla="*/ 0 h 3425372"/>
                  <a:gd name="connsiteX2" fmla="*/ 8069943 w 12162971"/>
                  <a:gd name="connsiteY2" fmla="*/ 1567543 h 3425372"/>
                  <a:gd name="connsiteX3" fmla="*/ 1901371 w 12162971"/>
                  <a:gd name="connsiteY3" fmla="*/ 1567543 h 3425372"/>
                  <a:gd name="connsiteX4" fmla="*/ 1901371 w 12162971"/>
                  <a:gd name="connsiteY4" fmla="*/ 3425372 h 3425372"/>
                  <a:gd name="connsiteX5" fmla="*/ 12162971 w 12162971"/>
                  <a:gd name="connsiteY5" fmla="*/ 3425372 h 3425372"/>
                  <a:gd name="connsiteX0" fmla="*/ 0 w 12162971"/>
                  <a:gd name="connsiteY0" fmla="*/ 0 h 3425372"/>
                  <a:gd name="connsiteX1" fmla="*/ 8069943 w 12162971"/>
                  <a:gd name="connsiteY1" fmla="*/ 0 h 3425372"/>
                  <a:gd name="connsiteX2" fmla="*/ 8069943 w 12162971"/>
                  <a:gd name="connsiteY2" fmla="*/ 1567543 h 3425372"/>
                  <a:gd name="connsiteX3" fmla="*/ 1901371 w 12162971"/>
                  <a:gd name="connsiteY3" fmla="*/ 1567543 h 3425372"/>
                  <a:gd name="connsiteX4" fmla="*/ 1901371 w 12162971"/>
                  <a:gd name="connsiteY4" fmla="*/ 3425372 h 3425372"/>
                  <a:gd name="connsiteX5" fmla="*/ 12162971 w 12162971"/>
                  <a:gd name="connsiteY5" fmla="*/ 3425372 h 3425372"/>
                  <a:gd name="connsiteX0" fmla="*/ 0 w 12162971"/>
                  <a:gd name="connsiteY0" fmla="*/ 0 h 3425383"/>
                  <a:gd name="connsiteX1" fmla="*/ 8069943 w 12162971"/>
                  <a:gd name="connsiteY1" fmla="*/ 0 h 3425383"/>
                  <a:gd name="connsiteX2" fmla="*/ 8069943 w 12162971"/>
                  <a:gd name="connsiteY2" fmla="*/ 1567543 h 3425383"/>
                  <a:gd name="connsiteX3" fmla="*/ 1901371 w 12162971"/>
                  <a:gd name="connsiteY3" fmla="*/ 1567543 h 3425383"/>
                  <a:gd name="connsiteX4" fmla="*/ 1901371 w 12162971"/>
                  <a:gd name="connsiteY4" fmla="*/ 3425372 h 3425383"/>
                  <a:gd name="connsiteX5" fmla="*/ 12162971 w 12162971"/>
                  <a:gd name="connsiteY5" fmla="*/ 3425372 h 3425383"/>
                  <a:gd name="connsiteX0" fmla="*/ 0 w 12162971"/>
                  <a:gd name="connsiteY0" fmla="*/ 0 h 3425381"/>
                  <a:gd name="connsiteX1" fmla="*/ 8069943 w 12162971"/>
                  <a:gd name="connsiteY1" fmla="*/ 0 h 3425381"/>
                  <a:gd name="connsiteX2" fmla="*/ 8069943 w 12162971"/>
                  <a:gd name="connsiteY2" fmla="*/ 1567543 h 3425381"/>
                  <a:gd name="connsiteX3" fmla="*/ 1901371 w 12162971"/>
                  <a:gd name="connsiteY3" fmla="*/ 1567543 h 3425381"/>
                  <a:gd name="connsiteX4" fmla="*/ 1901371 w 12162971"/>
                  <a:gd name="connsiteY4" fmla="*/ 3425372 h 3425381"/>
                  <a:gd name="connsiteX5" fmla="*/ 12162971 w 12162971"/>
                  <a:gd name="connsiteY5" fmla="*/ 3425372 h 3425381"/>
                  <a:gd name="connsiteX0" fmla="*/ 0 w 12162971"/>
                  <a:gd name="connsiteY0" fmla="*/ 0 h 3425382"/>
                  <a:gd name="connsiteX1" fmla="*/ 8069943 w 12162971"/>
                  <a:gd name="connsiteY1" fmla="*/ 0 h 3425382"/>
                  <a:gd name="connsiteX2" fmla="*/ 8069943 w 12162971"/>
                  <a:gd name="connsiteY2" fmla="*/ 1567543 h 3425382"/>
                  <a:gd name="connsiteX3" fmla="*/ 1901371 w 12162971"/>
                  <a:gd name="connsiteY3" fmla="*/ 1567543 h 3425382"/>
                  <a:gd name="connsiteX4" fmla="*/ 1901371 w 12162971"/>
                  <a:gd name="connsiteY4" fmla="*/ 3425372 h 3425382"/>
                  <a:gd name="connsiteX5" fmla="*/ 12162971 w 12162971"/>
                  <a:gd name="connsiteY5" fmla="*/ 3425372 h 3425382"/>
                  <a:gd name="connsiteX0" fmla="*/ 0 w 12162971"/>
                  <a:gd name="connsiteY0" fmla="*/ 0 h 3425372"/>
                  <a:gd name="connsiteX1" fmla="*/ 8069943 w 12162971"/>
                  <a:gd name="connsiteY1" fmla="*/ 0 h 3425372"/>
                  <a:gd name="connsiteX2" fmla="*/ 8069943 w 12162971"/>
                  <a:gd name="connsiteY2" fmla="*/ 1567543 h 3425372"/>
                  <a:gd name="connsiteX3" fmla="*/ 1901371 w 12162971"/>
                  <a:gd name="connsiteY3" fmla="*/ 1567543 h 3425372"/>
                  <a:gd name="connsiteX4" fmla="*/ 1901371 w 12162971"/>
                  <a:gd name="connsiteY4" fmla="*/ 3425372 h 3425372"/>
                  <a:gd name="connsiteX5" fmla="*/ 12162971 w 12162971"/>
                  <a:gd name="connsiteY5" fmla="*/ 3425372 h 3425372"/>
                  <a:gd name="connsiteX0" fmla="*/ 0 w 12162971"/>
                  <a:gd name="connsiteY0" fmla="*/ 443 h 3425815"/>
                  <a:gd name="connsiteX1" fmla="*/ 7976454 w 12162971"/>
                  <a:gd name="connsiteY1" fmla="*/ 0 h 3425815"/>
                  <a:gd name="connsiteX2" fmla="*/ 8069943 w 12162971"/>
                  <a:gd name="connsiteY2" fmla="*/ 443 h 3425815"/>
                  <a:gd name="connsiteX3" fmla="*/ 8069943 w 12162971"/>
                  <a:gd name="connsiteY3" fmla="*/ 1567986 h 3425815"/>
                  <a:gd name="connsiteX4" fmla="*/ 1901371 w 12162971"/>
                  <a:gd name="connsiteY4" fmla="*/ 1567986 h 3425815"/>
                  <a:gd name="connsiteX5" fmla="*/ 1901371 w 12162971"/>
                  <a:gd name="connsiteY5" fmla="*/ 3425815 h 3425815"/>
                  <a:gd name="connsiteX6" fmla="*/ 12162971 w 12162971"/>
                  <a:gd name="connsiteY6" fmla="*/ 3425815 h 3425815"/>
                  <a:gd name="connsiteX0" fmla="*/ 0 w 12162971"/>
                  <a:gd name="connsiteY0" fmla="*/ 5653 h 3431025"/>
                  <a:gd name="connsiteX1" fmla="*/ 7976454 w 12162971"/>
                  <a:gd name="connsiteY1" fmla="*/ 5210 h 3431025"/>
                  <a:gd name="connsiteX2" fmla="*/ 8069943 w 12162971"/>
                  <a:gd name="connsiteY2" fmla="*/ 5653 h 3431025"/>
                  <a:gd name="connsiteX3" fmla="*/ 8069943 w 12162971"/>
                  <a:gd name="connsiteY3" fmla="*/ 1573196 h 3431025"/>
                  <a:gd name="connsiteX4" fmla="*/ 1901371 w 12162971"/>
                  <a:gd name="connsiteY4" fmla="*/ 1573196 h 3431025"/>
                  <a:gd name="connsiteX5" fmla="*/ 1901371 w 12162971"/>
                  <a:gd name="connsiteY5" fmla="*/ 3431025 h 3431025"/>
                  <a:gd name="connsiteX6" fmla="*/ 12162971 w 12162971"/>
                  <a:gd name="connsiteY6" fmla="*/ 3431025 h 3431025"/>
                  <a:gd name="connsiteX0" fmla="*/ 0 w 12162971"/>
                  <a:gd name="connsiteY0" fmla="*/ 645 h 3426017"/>
                  <a:gd name="connsiteX1" fmla="*/ 7976454 w 12162971"/>
                  <a:gd name="connsiteY1" fmla="*/ 202 h 3426017"/>
                  <a:gd name="connsiteX2" fmla="*/ 8069943 w 12162971"/>
                  <a:gd name="connsiteY2" fmla="*/ 9934 h 3426017"/>
                  <a:gd name="connsiteX3" fmla="*/ 8069943 w 12162971"/>
                  <a:gd name="connsiteY3" fmla="*/ 1568188 h 3426017"/>
                  <a:gd name="connsiteX4" fmla="*/ 1901371 w 12162971"/>
                  <a:gd name="connsiteY4" fmla="*/ 1568188 h 3426017"/>
                  <a:gd name="connsiteX5" fmla="*/ 1901371 w 12162971"/>
                  <a:gd name="connsiteY5" fmla="*/ 3426017 h 3426017"/>
                  <a:gd name="connsiteX6" fmla="*/ 12162971 w 12162971"/>
                  <a:gd name="connsiteY6" fmla="*/ 3426017 h 3426017"/>
                  <a:gd name="connsiteX0" fmla="*/ 0 w 12162971"/>
                  <a:gd name="connsiteY0" fmla="*/ 443 h 3425815"/>
                  <a:gd name="connsiteX1" fmla="*/ 7976454 w 12162971"/>
                  <a:gd name="connsiteY1" fmla="*/ 0 h 3425815"/>
                  <a:gd name="connsiteX2" fmla="*/ 8069943 w 12162971"/>
                  <a:gd name="connsiteY2" fmla="*/ 12828 h 3425815"/>
                  <a:gd name="connsiteX3" fmla="*/ 8069943 w 12162971"/>
                  <a:gd name="connsiteY3" fmla="*/ 1567986 h 3425815"/>
                  <a:gd name="connsiteX4" fmla="*/ 1901371 w 12162971"/>
                  <a:gd name="connsiteY4" fmla="*/ 1567986 h 3425815"/>
                  <a:gd name="connsiteX5" fmla="*/ 1901371 w 12162971"/>
                  <a:gd name="connsiteY5" fmla="*/ 3425815 h 3425815"/>
                  <a:gd name="connsiteX6" fmla="*/ 12162971 w 12162971"/>
                  <a:gd name="connsiteY6" fmla="*/ 3425815 h 3425815"/>
                  <a:gd name="connsiteX0" fmla="*/ 0 w 12162971"/>
                  <a:gd name="connsiteY0" fmla="*/ 1457 h 3426829"/>
                  <a:gd name="connsiteX1" fmla="*/ 7976454 w 12162971"/>
                  <a:gd name="connsiteY1" fmla="*/ 1014 h 3426829"/>
                  <a:gd name="connsiteX2" fmla="*/ 8069943 w 12162971"/>
                  <a:gd name="connsiteY2" fmla="*/ 13842 h 3426829"/>
                  <a:gd name="connsiteX3" fmla="*/ 8069943 w 12162971"/>
                  <a:gd name="connsiteY3" fmla="*/ 1569000 h 3426829"/>
                  <a:gd name="connsiteX4" fmla="*/ 1901371 w 12162971"/>
                  <a:gd name="connsiteY4" fmla="*/ 1569000 h 3426829"/>
                  <a:gd name="connsiteX5" fmla="*/ 1901371 w 12162971"/>
                  <a:gd name="connsiteY5" fmla="*/ 3426829 h 3426829"/>
                  <a:gd name="connsiteX6" fmla="*/ 12162971 w 12162971"/>
                  <a:gd name="connsiteY6" fmla="*/ 3426829 h 3426829"/>
                  <a:gd name="connsiteX0" fmla="*/ 0 w 12162971"/>
                  <a:gd name="connsiteY0" fmla="*/ 9289 h 3434661"/>
                  <a:gd name="connsiteX1" fmla="*/ 7976454 w 12162971"/>
                  <a:gd name="connsiteY1" fmla="*/ 8846 h 3434661"/>
                  <a:gd name="connsiteX2" fmla="*/ 8069943 w 12162971"/>
                  <a:gd name="connsiteY2" fmla="*/ 21674 h 3434661"/>
                  <a:gd name="connsiteX3" fmla="*/ 8069943 w 12162971"/>
                  <a:gd name="connsiteY3" fmla="*/ 1576832 h 3434661"/>
                  <a:gd name="connsiteX4" fmla="*/ 1901371 w 12162971"/>
                  <a:gd name="connsiteY4" fmla="*/ 1576832 h 3434661"/>
                  <a:gd name="connsiteX5" fmla="*/ 1901371 w 12162971"/>
                  <a:gd name="connsiteY5" fmla="*/ 3434661 h 3434661"/>
                  <a:gd name="connsiteX6" fmla="*/ 12162971 w 12162971"/>
                  <a:gd name="connsiteY6" fmla="*/ 3434661 h 3434661"/>
                  <a:gd name="connsiteX0" fmla="*/ 0 w 12162971"/>
                  <a:gd name="connsiteY0" fmla="*/ 1000 h 3426372"/>
                  <a:gd name="connsiteX1" fmla="*/ 7976454 w 12162971"/>
                  <a:gd name="connsiteY1" fmla="*/ 557 h 3426372"/>
                  <a:gd name="connsiteX2" fmla="*/ 8069943 w 12162971"/>
                  <a:gd name="connsiteY2" fmla="*/ 13385 h 3426372"/>
                  <a:gd name="connsiteX3" fmla="*/ 8069943 w 12162971"/>
                  <a:gd name="connsiteY3" fmla="*/ 1568543 h 3426372"/>
                  <a:gd name="connsiteX4" fmla="*/ 1901371 w 12162971"/>
                  <a:gd name="connsiteY4" fmla="*/ 1568543 h 3426372"/>
                  <a:gd name="connsiteX5" fmla="*/ 1901371 w 12162971"/>
                  <a:gd name="connsiteY5" fmla="*/ 3426372 h 3426372"/>
                  <a:gd name="connsiteX6" fmla="*/ 12162971 w 12162971"/>
                  <a:gd name="connsiteY6" fmla="*/ 3426372 h 3426372"/>
                  <a:gd name="connsiteX0" fmla="*/ 0 w 12162971"/>
                  <a:gd name="connsiteY0" fmla="*/ 7001 h 3432373"/>
                  <a:gd name="connsiteX1" fmla="*/ 7949334 w 12162971"/>
                  <a:gd name="connsiteY1" fmla="*/ 366 h 3432373"/>
                  <a:gd name="connsiteX2" fmla="*/ 8069943 w 12162971"/>
                  <a:gd name="connsiteY2" fmla="*/ 19386 h 3432373"/>
                  <a:gd name="connsiteX3" fmla="*/ 8069943 w 12162971"/>
                  <a:gd name="connsiteY3" fmla="*/ 1574544 h 3432373"/>
                  <a:gd name="connsiteX4" fmla="*/ 1901371 w 12162971"/>
                  <a:gd name="connsiteY4" fmla="*/ 1574544 h 3432373"/>
                  <a:gd name="connsiteX5" fmla="*/ 1901371 w 12162971"/>
                  <a:gd name="connsiteY5" fmla="*/ 3432373 h 3432373"/>
                  <a:gd name="connsiteX6" fmla="*/ 12162971 w 12162971"/>
                  <a:gd name="connsiteY6" fmla="*/ 3432373 h 3432373"/>
                  <a:gd name="connsiteX0" fmla="*/ 0 w 12162971"/>
                  <a:gd name="connsiteY0" fmla="*/ 3981 h 3429353"/>
                  <a:gd name="connsiteX1" fmla="*/ 7940293 w 12162971"/>
                  <a:gd name="connsiteY1" fmla="*/ 443 h 3429353"/>
                  <a:gd name="connsiteX2" fmla="*/ 8069943 w 12162971"/>
                  <a:gd name="connsiteY2" fmla="*/ 16366 h 3429353"/>
                  <a:gd name="connsiteX3" fmla="*/ 8069943 w 12162971"/>
                  <a:gd name="connsiteY3" fmla="*/ 1571524 h 3429353"/>
                  <a:gd name="connsiteX4" fmla="*/ 1901371 w 12162971"/>
                  <a:gd name="connsiteY4" fmla="*/ 1571524 h 3429353"/>
                  <a:gd name="connsiteX5" fmla="*/ 1901371 w 12162971"/>
                  <a:gd name="connsiteY5" fmla="*/ 3429353 h 3429353"/>
                  <a:gd name="connsiteX6" fmla="*/ 12162971 w 12162971"/>
                  <a:gd name="connsiteY6" fmla="*/ 3429353 h 3429353"/>
                  <a:gd name="connsiteX0" fmla="*/ 0 w 12162971"/>
                  <a:gd name="connsiteY0" fmla="*/ 4094 h 3429466"/>
                  <a:gd name="connsiteX1" fmla="*/ 7940293 w 12162971"/>
                  <a:gd name="connsiteY1" fmla="*/ 556 h 3429466"/>
                  <a:gd name="connsiteX2" fmla="*/ 8072956 w 12162971"/>
                  <a:gd name="connsiteY2" fmla="*/ 13383 h 3429466"/>
                  <a:gd name="connsiteX3" fmla="*/ 8069943 w 12162971"/>
                  <a:gd name="connsiteY3" fmla="*/ 1571637 h 3429466"/>
                  <a:gd name="connsiteX4" fmla="*/ 1901371 w 12162971"/>
                  <a:gd name="connsiteY4" fmla="*/ 1571637 h 3429466"/>
                  <a:gd name="connsiteX5" fmla="*/ 1901371 w 12162971"/>
                  <a:gd name="connsiteY5" fmla="*/ 3429466 h 3429466"/>
                  <a:gd name="connsiteX6" fmla="*/ 12162971 w 12162971"/>
                  <a:gd name="connsiteY6" fmla="*/ 3429466 h 3429466"/>
                  <a:gd name="connsiteX0" fmla="*/ 0 w 12162971"/>
                  <a:gd name="connsiteY0" fmla="*/ 4637 h 3430009"/>
                  <a:gd name="connsiteX1" fmla="*/ 7940293 w 12162971"/>
                  <a:gd name="connsiteY1" fmla="*/ 1099 h 3430009"/>
                  <a:gd name="connsiteX2" fmla="*/ 8072956 w 12162971"/>
                  <a:gd name="connsiteY2" fmla="*/ 7733 h 3430009"/>
                  <a:gd name="connsiteX3" fmla="*/ 8069943 w 12162971"/>
                  <a:gd name="connsiteY3" fmla="*/ 1572180 h 3430009"/>
                  <a:gd name="connsiteX4" fmla="*/ 1901371 w 12162971"/>
                  <a:gd name="connsiteY4" fmla="*/ 1572180 h 3430009"/>
                  <a:gd name="connsiteX5" fmla="*/ 1901371 w 12162971"/>
                  <a:gd name="connsiteY5" fmla="*/ 3430009 h 3430009"/>
                  <a:gd name="connsiteX6" fmla="*/ 12162971 w 12162971"/>
                  <a:gd name="connsiteY6" fmla="*/ 3430009 h 3430009"/>
                  <a:gd name="connsiteX0" fmla="*/ 0 w 12162971"/>
                  <a:gd name="connsiteY0" fmla="*/ 3905 h 3429277"/>
                  <a:gd name="connsiteX1" fmla="*/ 7940293 w 12162971"/>
                  <a:gd name="connsiteY1" fmla="*/ 367 h 3429277"/>
                  <a:gd name="connsiteX2" fmla="*/ 8072956 w 12162971"/>
                  <a:gd name="connsiteY2" fmla="*/ 19386 h 3429277"/>
                  <a:gd name="connsiteX3" fmla="*/ 8069943 w 12162971"/>
                  <a:gd name="connsiteY3" fmla="*/ 1571448 h 3429277"/>
                  <a:gd name="connsiteX4" fmla="*/ 1901371 w 12162971"/>
                  <a:gd name="connsiteY4" fmla="*/ 1571448 h 3429277"/>
                  <a:gd name="connsiteX5" fmla="*/ 1901371 w 12162971"/>
                  <a:gd name="connsiteY5" fmla="*/ 3429277 h 3429277"/>
                  <a:gd name="connsiteX6" fmla="*/ 12162971 w 12162971"/>
                  <a:gd name="connsiteY6" fmla="*/ 3429277 h 3429277"/>
                  <a:gd name="connsiteX0" fmla="*/ 0 w 12162971"/>
                  <a:gd name="connsiteY0" fmla="*/ 3905 h 3429277"/>
                  <a:gd name="connsiteX1" fmla="*/ 7940293 w 12162971"/>
                  <a:gd name="connsiteY1" fmla="*/ 367 h 3429277"/>
                  <a:gd name="connsiteX2" fmla="*/ 8072956 w 12162971"/>
                  <a:gd name="connsiteY2" fmla="*/ 19386 h 3429277"/>
                  <a:gd name="connsiteX3" fmla="*/ 8069943 w 12162971"/>
                  <a:gd name="connsiteY3" fmla="*/ 1571448 h 3429277"/>
                  <a:gd name="connsiteX4" fmla="*/ 1922465 w 12162971"/>
                  <a:gd name="connsiteY4" fmla="*/ 1565256 h 3429277"/>
                  <a:gd name="connsiteX5" fmla="*/ 1901371 w 12162971"/>
                  <a:gd name="connsiteY5" fmla="*/ 3429277 h 3429277"/>
                  <a:gd name="connsiteX6" fmla="*/ 12162971 w 12162971"/>
                  <a:gd name="connsiteY6" fmla="*/ 3429277 h 3429277"/>
                  <a:gd name="connsiteX0" fmla="*/ 0 w 12162971"/>
                  <a:gd name="connsiteY0" fmla="*/ 3905 h 3429277"/>
                  <a:gd name="connsiteX1" fmla="*/ 7940293 w 12162971"/>
                  <a:gd name="connsiteY1" fmla="*/ 367 h 3429277"/>
                  <a:gd name="connsiteX2" fmla="*/ 8072956 w 12162971"/>
                  <a:gd name="connsiteY2" fmla="*/ 19386 h 3429277"/>
                  <a:gd name="connsiteX3" fmla="*/ 8069943 w 12162971"/>
                  <a:gd name="connsiteY3" fmla="*/ 1571448 h 3429277"/>
                  <a:gd name="connsiteX4" fmla="*/ 1922465 w 12162971"/>
                  <a:gd name="connsiteY4" fmla="*/ 1565256 h 3429277"/>
                  <a:gd name="connsiteX5" fmla="*/ 1901371 w 12162971"/>
                  <a:gd name="connsiteY5" fmla="*/ 3429277 h 3429277"/>
                  <a:gd name="connsiteX6" fmla="*/ 12162971 w 12162971"/>
                  <a:gd name="connsiteY6" fmla="*/ 3429277 h 3429277"/>
                  <a:gd name="connsiteX0" fmla="*/ 0 w 12162971"/>
                  <a:gd name="connsiteY0" fmla="*/ 3905 h 3429277"/>
                  <a:gd name="connsiteX1" fmla="*/ 7940293 w 12162971"/>
                  <a:gd name="connsiteY1" fmla="*/ 367 h 3429277"/>
                  <a:gd name="connsiteX2" fmla="*/ 8072956 w 12162971"/>
                  <a:gd name="connsiteY2" fmla="*/ 19386 h 3429277"/>
                  <a:gd name="connsiteX3" fmla="*/ 8069943 w 12162971"/>
                  <a:gd name="connsiteY3" fmla="*/ 1571448 h 3429277"/>
                  <a:gd name="connsiteX4" fmla="*/ 1922465 w 12162971"/>
                  <a:gd name="connsiteY4" fmla="*/ 1565256 h 3429277"/>
                  <a:gd name="connsiteX5" fmla="*/ 1901371 w 12162971"/>
                  <a:gd name="connsiteY5" fmla="*/ 3429277 h 3429277"/>
                  <a:gd name="connsiteX6" fmla="*/ 12162971 w 12162971"/>
                  <a:gd name="connsiteY6" fmla="*/ 3429277 h 3429277"/>
                  <a:gd name="connsiteX0" fmla="*/ 0 w 12162971"/>
                  <a:gd name="connsiteY0" fmla="*/ 3905 h 3429277"/>
                  <a:gd name="connsiteX1" fmla="*/ 7940293 w 12162971"/>
                  <a:gd name="connsiteY1" fmla="*/ 367 h 3429277"/>
                  <a:gd name="connsiteX2" fmla="*/ 8072956 w 12162971"/>
                  <a:gd name="connsiteY2" fmla="*/ 19386 h 3429277"/>
                  <a:gd name="connsiteX3" fmla="*/ 8069943 w 12162971"/>
                  <a:gd name="connsiteY3" fmla="*/ 1571448 h 3429277"/>
                  <a:gd name="connsiteX4" fmla="*/ 1922465 w 12162971"/>
                  <a:gd name="connsiteY4" fmla="*/ 1565256 h 3429277"/>
                  <a:gd name="connsiteX5" fmla="*/ 1901371 w 12162971"/>
                  <a:gd name="connsiteY5" fmla="*/ 3429277 h 3429277"/>
                  <a:gd name="connsiteX6" fmla="*/ 12162971 w 12162971"/>
                  <a:gd name="connsiteY6" fmla="*/ 3429277 h 3429277"/>
                  <a:gd name="connsiteX0" fmla="*/ 0 w 12162971"/>
                  <a:gd name="connsiteY0" fmla="*/ 3905 h 3429277"/>
                  <a:gd name="connsiteX1" fmla="*/ 7940293 w 12162971"/>
                  <a:gd name="connsiteY1" fmla="*/ 367 h 3429277"/>
                  <a:gd name="connsiteX2" fmla="*/ 8072956 w 12162971"/>
                  <a:gd name="connsiteY2" fmla="*/ 19386 h 3429277"/>
                  <a:gd name="connsiteX3" fmla="*/ 8069943 w 12162971"/>
                  <a:gd name="connsiteY3" fmla="*/ 1571448 h 3429277"/>
                  <a:gd name="connsiteX4" fmla="*/ 1922465 w 12162971"/>
                  <a:gd name="connsiteY4" fmla="*/ 1565256 h 3429277"/>
                  <a:gd name="connsiteX5" fmla="*/ 1901371 w 12162971"/>
                  <a:gd name="connsiteY5" fmla="*/ 3429277 h 3429277"/>
                  <a:gd name="connsiteX6" fmla="*/ 12162971 w 12162971"/>
                  <a:gd name="connsiteY6" fmla="*/ 3429277 h 3429277"/>
                  <a:gd name="connsiteX0" fmla="*/ 0 w 12162971"/>
                  <a:gd name="connsiteY0" fmla="*/ 3905 h 3429277"/>
                  <a:gd name="connsiteX1" fmla="*/ 7940293 w 12162971"/>
                  <a:gd name="connsiteY1" fmla="*/ 367 h 3429277"/>
                  <a:gd name="connsiteX2" fmla="*/ 8072956 w 12162971"/>
                  <a:gd name="connsiteY2" fmla="*/ 19386 h 3429277"/>
                  <a:gd name="connsiteX3" fmla="*/ 8069943 w 12162971"/>
                  <a:gd name="connsiteY3" fmla="*/ 1571448 h 3429277"/>
                  <a:gd name="connsiteX4" fmla="*/ 1922465 w 12162971"/>
                  <a:gd name="connsiteY4" fmla="*/ 1565256 h 3429277"/>
                  <a:gd name="connsiteX5" fmla="*/ 1901371 w 12162971"/>
                  <a:gd name="connsiteY5" fmla="*/ 3429277 h 3429277"/>
                  <a:gd name="connsiteX6" fmla="*/ 12162971 w 12162971"/>
                  <a:gd name="connsiteY6" fmla="*/ 3429277 h 342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62971" h="3429277">
                    <a:moveTo>
                      <a:pt x="0" y="3905"/>
                    </a:moveTo>
                    <a:lnTo>
                      <a:pt x="7940293" y="367"/>
                    </a:lnTo>
                    <a:cubicBezTo>
                      <a:pt x="7983510" y="-2582"/>
                      <a:pt x="8032753" y="13046"/>
                      <a:pt x="8072956" y="19386"/>
                    </a:cubicBezTo>
                    <a:cubicBezTo>
                      <a:pt x="9117985" y="324186"/>
                      <a:pt x="8795658" y="1585963"/>
                      <a:pt x="8069943" y="1571448"/>
                    </a:cubicBezTo>
                    <a:lnTo>
                      <a:pt x="1922465" y="1565256"/>
                    </a:lnTo>
                    <a:cubicBezTo>
                      <a:pt x="788443" y="1675947"/>
                      <a:pt x="838814" y="3365608"/>
                      <a:pt x="1901371" y="3429277"/>
                    </a:cubicBezTo>
                    <a:lnTo>
                      <a:pt x="12162971" y="3429277"/>
                    </a:lnTo>
                  </a:path>
                </a:pathLst>
              </a:custGeom>
              <a:noFill/>
              <a:ln w="222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>
                <a:off x="845605" y="1922398"/>
                <a:ext cx="7519855" cy="3558978"/>
                <a:chOff x="845605" y="1922398"/>
                <a:chExt cx="7519855" cy="3558978"/>
              </a:xfrm>
              <a:solidFill>
                <a:schemeClr val="tx2">
                  <a:lumMod val="65000"/>
                  <a:lumOff val="35000"/>
                </a:schemeClr>
              </a:solidFill>
            </p:grpSpPr>
            <p:sp>
              <p:nvSpPr>
                <p:cNvPr id="198" name="Isosceles Triangle 197"/>
                <p:cNvSpPr/>
                <p:nvPr/>
              </p:nvSpPr>
              <p:spPr>
                <a:xfrm rot="5400000">
                  <a:off x="793951" y="1974052"/>
                  <a:ext cx="216086" cy="11277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99" name="Isosceles Triangle 198"/>
                <p:cNvSpPr/>
                <p:nvPr/>
              </p:nvSpPr>
              <p:spPr>
                <a:xfrm rot="5400000">
                  <a:off x="4513529" y="1974052"/>
                  <a:ext cx="216086" cy="11277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00" name="Isosceles Triangle 199"/>
                <p:cNvSpPr/>
                <p:nvPr/>
              </p:nvSpPr>
              <p:spPr>
                <a:xfrm rot="10800000">
                  <a:off x="959881" y="4392865"/>
                  <a:ext cx="216086" cy="11277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01" name="Isosceles Triangle 200"/>
                <p:cNvSpPr/>
                <p:nvPr/>
              </p:nvSpPr>
              <p:spPr>
                <a:xfrm rot="16200000">
                  <a:off x="5823992" y="3505672"/>
                  <a:ext cx="216086" cy="11277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02" name="Isosceles Triangle 201"/>
                <p:cNvSpPr/>
                <p:nvPr/>
              </p:nvSpPr>
              <p:spPr>
                <a:xfrm rot="5400000">
                  <a:off x="7787036" y="1979589"/>
                  <a:ext cx="216086" cy="11277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03" name="Isosceles Triangle 202"/>
                <p:cNvSpPr/>
                <p:nvPr/>
              </p:nvSpPr>
              <p:spPr>
                <a:xfrm rot="5400000">
                  <a:off x="4481450" y="5311778"/>
                  <a:ext cx="216086" cy="11277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04" name="Isosceles Triangle 203"/>
                <p:cNvSpPr/>
                <p:nvPr/>
              </p:nvSpPr>
              <p:spPr>
                <a:xfrm rot="5400000">
                  <a:off x="8201028" y="5316944"/>
                  <a:ext cx="216086" cy="11277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36A079-8C76-4522-923F-AB2906AB82B5}"/>
              </a:ext>
            </a:extLst>
          </p:cNvPr>
          <p:cNvGrpSpPr/>
          <p:nvPr/>
        </p:nvGrpSpPr>
        <p:grpSpPr>
          <a:xfrm>
            <a:off x="4319337" y="1883683"/>
            <a:ext cx="737472" cy="737471"/>
            <a:chOff x="5507384" y="1554292"/>
            <a:chExt cx="983296" cy="983294"/>
          </a:xfrm>
          <a:solidFill>
            <a:schemeClr val="bg1"/>
          </a:solidFill>
        </p:grpSpPr>
        <p:sp>
          <p:nvSpPr>
            <p:cNvPr id="192" name="Oval 191"/>
            <p:cNvSpPr/>
            <p:nvPr/>
          </p:nvSpPr>
          <p:spPr>
            <a:xfrm>
              <a:off x="5507384" y="1554292"/>
              <a:ext cx="983296" cy="983294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3238BEA-7610-49E2-BFFA-FA67A6990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546" y="1656167"/>
              <a:ext cx="601405" cy="778506"/>
            </a:xfrm>
            <a:prstGeom prst="rect">
              <a:avLst/>
            </a:prstGeom>
            <a:grpFill/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BBD597-6530-41A6-A3FA-ECB3F4EF3C61}"/>
              </a:ext>
            </a:extLst>
          </p:cNvPr>
          <p:cNvGrpSpPr/>
          <p:nvPr/>
        </p:nvGrpSpPr>
        <p:grpSpPr>
          <a:xfrm>
            <a:off x="1695086" y="1884907"/>
            <a:ext cx="737472" cy="737471"/>
            <a:chOff x="1768286" y="1554292"/>
            <a:chExt cx="983296" cy="983294"/>
          </a:xfrm>
          <a:solidFill>
            <a:schemeClr val="bg1"/>
          </a:solidFill>
        </p:grpSpPr>
        <p:sp>
          <p:nvSpPr>
            <p:cNvPr id="168" name="Oval 167"/>
            <p:cNvSpPr/>
            <p:nvPr/>
          </p:nvSpPr>
          <p:spPr>
            <a:xfrm>
              <a:off x="1768286" y="1554292"/>
              <a:ext cx="983296" cy="983294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85D1BE-2C6A-4E0F-82A4-1CD822548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2502" y="1684493"/>
              <a:ext cx="454259" cy="674062"/>
            </a:xfrm>
            <a:prstGeom prst="rect">
              <a:avLst/>
            </a:prstGeom>
            <a:grpFill/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DC9BF0-959B-478F-9F64-25EB6C31E109}"/>
              </a:ext>
            </a:extLst>
          </p:cNvPr>
          <p:cNvGrpSpPr/>
          <p:nvPr/>
        </p:nvGrpSpPr>
        <p:grpSpPr>
          <a:xfrm>
            <a:off x="7904347" y="1956804"/>
            <a:ext cx="737472" cy="737471"/>
            <a:chOff x="7376934" y="3081730"/>
            <a:chExt cx="983296" cy="983294"/>
          </a:xfrm>
          <a:solidFill>
            <a:schemeClr val="bg1"/>
          </a:solidFill>
        </p:grpSpPr>
        <p:sp>
          <p:nvSpPr>
            <p:cNvPr id="188" name="Oval 187"/>
            <p:cNvSpPr/>
            <p:nvPr/>
          </p:nvSpPr>
          <p:spPr>
            <a:xfrm>
              <a:off x="7376934" y="3081730"/>
              <a:ext cx="983296" cy="983294"/>
            </a:xfrm>
            <a:prstGeom prst="ellipse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accent2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7FC252-BC81-49CA-9169-ADBCC1878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0355" y="3254178"/>
              <a:ext cx="598224" cy="598224"/>
            </a:xfrm>
            <a:prstGeom prst="rect">
              <a:avLst/>
            </a:prstGeom>
            <a:grpFill/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99B18F-18C6-4BDC-8D52-939E0CDBD895}"/>
              </a:ext>
            </a:extLst>
          </p:cNvPr>
          <p:cNvGrpSpPr/>
          <p:nvPr/>
        </p:nvGrpSpPr>
        <p:grpSpPr>
          <a:xfrm>
            <a:off x="2893542" y="3328718"/>
            <a:ext cx="737472" cy="737471"/>
            <a:chOff x="5777964" y="4894978"/>
            <a:chExt cx="983296" cy="983294"/>
          </a:xfrm>
        </p:grpSpPr>
        <p:sp>
          <p:nvSpPr>
            <p:cNvPr id="172" name="Oval 171"/>
            <p:cNvSpPr/>
            <p:nvPr/>
          </p:nvSpPr>
          <p:spPr>
            <a:xfrm>
              <a:off x="5777964" y="4894978"/>
              <a:ext cx="983296" cy="983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F5602B2-C4D3-4F48-9029-9AA7CFEFF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2978" y="5068049"/>
              <a:ext cx="793946" cy="594420"/>
            </a:xfrm>
            <a:prstGeom prst="rect">
              <a:avLst/>
            </a:prstGeom>
          </p:spPr>
        </p:pic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EDF4D38-6058-4FC1-89CF-FF0A84D4B1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29906" y="564418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5043045" y="5577430"/>
            <a:ext cx="2344977" cy="1472758"/>
            <a:chOff x="2828689" y="5147614"/>
            <a:chExt cx="3058929" cy="2434843"/>
          </a:xfrm>
        </p:grpSpPr>
        <p:sp>
          <p:nvSpPr>
            <p:cNvPr id="69" name="TextBox 68"/>
            <p:cNvSpPr txBox="1"/>
            <p:nvPr/>
          </p:nvSpPr>
          <p:spPr>
            <a:xfrm>
              <a:off x="2828689" y="5147614"/>
              <a:ext cx="3021607" cy="8395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3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Development/Testing/</a:t>
              </a: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 Deployment </a:t>
              </a:r>
              <a:endParaRPr lang="en-US" sz="135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84803" y="5826984"/>
              <a:ext cx="3002815" cy="175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 dashboard (</a:t>
              </a:r>
              <a:r>
                <a:rPr lang="en-US" sz="9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Dash/ Plotly /Flask)</a:t>
              </a:r>
            </a:p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r>
                <a:rPr lang="en-US" sz="9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</a:t>
              </a:r>
            </a:p>
            <a:p>
              <a:pPr marL="128588" lvl="0" indent="-128588" defTabSz="514350"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deployment for prototype demonstration. Global deployment  for Customer </a:t>
              </a:r>
            </a:p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endParaRPr lang="en-US" sz="9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endParaRPr lang="en-US" sz="900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Title 1"/>
          <p:cNvSpPr txBox="1">
            <a:spLocks/>
          </p:cNvSpPr>
          <p:nvPr/>
        </p:nvSpPr>
        <p:spPr>
          <a:xfrm>
            <a:off x="3744474" y="238045"/>
            <a:ext cx="5842992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Solution approach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9459" y="4501088"/>
            <a:ext cx="936103" cy="805754"/>
            <a:chOff x="800570" y="5355260"/>
            <a:chExt cx="936103" cy="805754"/>
          </a:xfrm>
        </p:grpSpPr>
        <p:sp>
          <p:nvSpPr>
            <p:cNvPr id="80" name="Oval 79"/>
            <p:cNvSpPr/>
            <p:nvPr/>
          </p:nvSpPr>
          <p:spPr>
            <a:xfrm>
              <a:off x="800570" y="5355260"/>
              <a:ext cx="936103" cy="8057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Content Placeholder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6533" y="5450223"/>
              <a:ext cx="432048" cy="61582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5562487" y="4867930"/>
            <a:ext cx="737472" cy="737471"/>
            <a:chOff x="5185147" y="4907258"/>
            <a:chExt cx="737472" cy="737471"/>
          </a:xfrm>
        </p:grpSpPr>
        <p:sp>
          <p:nvSpPr>
            <p:cNvPr id="180" name="Oval 179"/>
            <p:cNvSpPr/>
            <p:nvPr/>
          </p:nvSpPr>
          <p:spPr>
            <a:xfrm>
              <a:off x="5185147" y="4907258"/>
              <a:ext cx="737472" cy="7374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84" name="Content Placeholder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984" y="5051491"/>
              <a:ext cx="505868" cy="411690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8316231" y="5715368"/>
            <a:ext cx="2316366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sz="135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474414" y="4842431"/>
            <a:ext cx="2319193" cy="1678052"/>
            <a:chOff x="8760296" y="4814216"/>
            <a:chExt cx="2319193" cy="16780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9AA8A4-9EEF-4AA3-910D-30E180AE92F0}"/>
                </a:ext>
              </a:extLst>
            </p:cNvPr>
            <p:cNvGrpSpPr/>
            <p:nvPr/>
          </p:nvGrpSpPr>
          <p:grpSpPr>
            <a:xfrm>
              <a:off x="8823164" y="4814216"/>
              <a:ext cx="737472" cy="838805"/>
              <a:chOff x="9503535" y="4759866"/>
              <a:chExt cx="983296" cy="1118406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9503535" y="4894978"/>
                <a:ext cx="983296" cy="983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EACB3C2-568D-4180-9913-6EBD1B68B3CB}"/>
                  </a:ext>
                </a:extLst>
              </p:cNvPr>
              <p:cNvGrpSpPr/>
              <p:nvPr/>
            </p:nvGrpSpPr>
            <p:grpSpPr>
              <a:xfrm>
                <a:off x="9749652" y="4759866"/>
                <a:ext cx="581747" cy="984027"/>
                <a:chOff x="9749652" y="4759866"/>
                <a:chExt cx="581747" cy="984027"/>
              </a:xfrm>
            </p:grpSpPr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843D6FF4-438E-4875-93D4-5E59F1223674}"/>
                    </a:ext>
                  </a:extLst>
                </p:cNvPr>
                <p:cNvSpPr txBox="1"/>
                <p:nvPr/>
              </p:nvSpPr>
              <p:spPr>
                <a:xfrm>
                  <a:off x="9844171" y="5136696"/>
                  <a:ext cx="314993" cy="293875"/>
                </a:xfrm>
                <a:custGeom>
                  <a:avLst/>
                  <a:gdLst>
                    <a:gd name="connsiteX0" fmla="*/ 1932017 w 3512268"/>
                    <a:gd name="connsiteY0" fmla="*/ 412359 h 3511296"/>
                    <a:gd name="connsiteX1" fmla="*/ 1604425 w 3512268"/>
                    <a:gd name="connsiteY1" fmla="*/ 412360 h 3511296"/>
                    <a:gd name="connsiteX2" fmla="*/ 1604424 w 3512268"/>
                    <a:gd name="connsiteY2" fmla="*/ 724106 h 3511296"/>
                    <a:gd name="connsiteX3" fmla="*/ 1181490 w 3512268"/>
                    <a:gd name="connsiteY3" fmla="*/ 962873 h 3511296"/>
                    <a:gd name="connsiteX4" fmla="*/ 1355941 w 3512268"/>
                    <a:gd name="connsiteY4" fmla="*/ 1799357 h 3511296"/>
                    <a:gd name="connsiteX5" fmla="*/ 1889401 w 3512268"/>
                    <a:gd name="connsiteY5" fmla="*/ 2035750 h 3511296"/>
                    <a:gd name="connsiteX6" fmla="*/ 1121267 w 3512268"/>
                    <a:gd name="connsiteY6" fmla="*/ 2245529 h 3511296"/>
                    <a:gd name="connsiteX7" fmla="*/ 1027221 w 3512268"/>
                    <a:gd name="connsiteY7" fmla="*/ 2648548 h 3511296"/>
                    <a:gd name="connsiteX8" fmla="*/ 1580034 w 3512268"/>
                    <a:gd name="connsiteY8" fmla="*/ 2794846 h 3511296"/>
                    <a:gd name="connsiteX9" fmla="*/ 1579428 w 3512268"/>
                    <a:gd name="connsiteY9" fmla="*/ 3095619 h 3511296"/>
                    <a:gd name="connsiteX10" fmla="*/ 1908676 w 3512268"/>
                    <a:gd name="connsiteY10" fmla="*/ 3095618 h 3511296"/>
                    <a:gd name="connsiteX11" fmla="*/ 1908467 w 3512268"/>
                    <a:gd name="connsiteY11" fmla="*/ 2749511 h 3511296"/>
                    <a:gd name="connsiteX12" fmla="*/ 2214178 w 3512268"/>
                    <a:gd name="connsiteY12" fmla="*/ 1681436 h 3511296"/>
                    <a:gd name="connsiteX13" fmla="*/ 1618617 w 3512268"/>
                    <a:gd name="connsiteY13" fmla="*/ 1131913 h 3511296"/>
                    <a:gd name="connsiteX14" fmla="*/ 2295270 w 3512268"/>
                    <a:gd name="connsiteY14" fmla="*/ 1186572 h 3511296"/>
                    <a:gd name="connsiteX15" fmla="*/ 2404584 w 3512268"/>
                    <a:gd name="connsiteY15" fmla="*/ 812780 h 3511296"/>
                    <a:gd name="connsiteX16" fmla="*/ 1932017 w 3512268"/>
                    <a:gd name="connsiteY16" fmla="*/ 707987 h 3511296"/>
                    <a:gd name="connsiteX17" fmla="*/ 1756134 w 3512268"/>
                    <a:gd name="connsiteY17" fmla="*/ 0 h 3511296"/>
                    <a:gd name="connsiteX18" fmla="*/ 3512268 w 3512268"/>
                    <a:gd name="connsiteY18" fmla="*/ 1755648 h 3511296"/>
                    <a:gd name="connsiteX19" fmla="*/ 1756134 w 3512268"/>
                    <a:gd name="connsiteY19" fmla="*/ 3511296 h 3511296"/>
                    <a:gd name="connsiteX20" fmla="*/ 0 w 3512268"/>
                    <a:gd name="connsiteY20" fmla="*/ 1755648 h 3511296"/>
                    <a:gd name="connsiteX21" fmla="*/ 1756134 w 3512268"/>
                    <a:gd name="connsiteY21" fmla="*/ 0 h 3511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512268" h="3511296">
                      <a:moveTo>
                        <a:pt x="1932017" y="412359"/>
                      </a:moveTo>
                      <a:lnTo>
                        <a:pt x="1604425" y="412360"/>
                      </a:lnTo>
                      <a:cubicBezTo>
                        <a:pt x="1605768" y="521649"/>
                        <a:pt x="1603081" y="618847"/>
                        <a:pt x="1604424" y="724106"/>
                      </a:cubicBezTo>
                      <a:cubicBezTo>
                        <a:pt x="1399499" y="786875"/>
                        <a:pt x="1269268" y="843628"/>
                        <a:pt x="1181490" y="962873"/>
                      </a:cubicBezTo>
                      <a:cubicBezTo>
                        <a:pt x="1075597" y="1117902"/>
                        <a:pt x="873109" y="1523090"/>
                        <a:pt x="1355941" y="1799357"/>
                      </a:cubicBezTo>
                      <a:cubicBezTo>
                        <a:pt x="1663333" y="1957349"/>
                        <a:pt x="1773054" y="1962602"/>
                        <a:pt x="1889401" y="2035750"/>
                      </a:cubicBezTo>
                      <a:cubicBezTo>
                        <a:pt x="2196864" y="2315638"/>
                        <a:pt x="1724696" y="2580326"/>
                        <a:pt x="1121267" y="2245529"/>
                      </a:cubicBezTo>
                      <a:lnTo>
                        <a:pt x="1027221" y="2648548"/>
                      </a:lnTo>
                      <a:cubicBezTo>
                        <a:pt x="1205132" y="2711447"/>
                        <a:pt x="1380923" y="2759506"/>
                        <a:pt x="1580034" y="2794846"/>
                      </a:cubicBezTo>
                      <a:cubicBezTo>
                        <a:pt x="1577006" y="2883797"/>
                        <a:pt x="1578217" y="2998188"/>
                        <a:pt x="1579428" y="3095619"/>
                      </a:cubicBezTo>
                      <a:lnTo>
                        <a:pt x="1908676" y="3095618"/>
                      </a:lnTo>
                      <a:cubicBezTo>
                        <a:pt x="1908606" y="2980250"/>
                        <a:pt x="1908536" y="2864880"/>
                        <a:pt x="1908467" y="2749511"/>
                      </a:cubicBezTo>
                      <a:cubicBezTo>
                        <a:pt x="2226171" y="2771062"/>
                        <a:pt x="2894411" y="2154050"/>
                        <a:pt x="2214178" y="1681436"/>
                      </a:cubicBezTo>
                      <a:cubicBezTo>
                        <a:pt x="1968386" y="1471940"/>
                        <a:pt x="1357259" y="1446110"/>
                        <a:pt x="1618617" y="1131913"/>
                      </a:cubicBezTo>
                      <a:cubicBezTo>
                        <a:pt x="1734896" y="1059511"/>
                        <a:pt x="2033377" y="1033264"/>
                        <a:pt x="2295270" y="1186572"/>
                      </a:cubicBezTo>
                      <a:lnTo>
                        <a:pt x="2404584" y="812780"/>
                      </a:lnTo>
                      <a:cubicBezTo>
                        <a:pt x="2264252" y="758339"/>
                        <a:pt x="2216881" y="742215"/>
                        <a:pt x="1932017" y="707987"/>
                      </a:cubicBezTo>
                      <a:close/>
                      <a:moveTo>
                        <a:pt x="1756134" y="0"/>
                      </a:moveTo>
                      <a:cubicBezTo>
                        <a:pt x="2726020" y="0"/>
                        <a:pt x="3512268" y="786030"/>
                        <a:pt x="3512268" y="1755648"/>
                      </a:cubicBezTo>
                      <a:cubicBezTo>
                        <a:pt x="3512268" y="2725266"/>
                        <a:pt x="2726020" y="3511296"/>
                        <a:pt x="1756134" y="3511296"/>
                      </a:cubicBezTo>
                      <a:cubicBezTo>
                        <a:pt x="786248" y="3511296"/>
                        <a:pt x="0" y="2725266"/>
                        <a:pt x="0" y="1755648"/>
                      </a:cubicBezTo>
                      <a:cubicBezTo>
                        <a:pt x="0" y="786030"/>
                        <a:pt x="786248" y="0"/>
                        <a:pt x="1756134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800">
                    <a:defRPr/>
                  </a:pPr>
                  <a:endParaRPr lang="en-US" sz="22500" kern="0" dirty="0">
                    <a:solidFill>
                      <a:prstClr val="black"/>
                    </a:solidFill>
                    <a:latin typeface="Franklin Gothic Demi Cond" panose="020B0706030402020204" pitchFamily="34" charset="0"/>
                  </a:endParaRPr>
                </a:p>
              </p:txBody>
            </p:sp>
            <p:sp>
              <p:nvSpPr>
                <p:cNvPr id="117" name="Freeform 349">
                  <a:extLst>
                    <a:ext uri="{FF2B5EF4-FFF2-40B4-BE49-F238E27FC236}">
                      <a16:creationId xmlns:a16="http://schemas.microsoft.com/office/drawing/2014/main" id="{3C3EF7C9-2682-4CEA-BFC5-C6F72DAB5B5B}"/>
                    </a:ext>
                  </a:extLst>
                </p:cNvPr>
                <p:cNvSpPr/>
                <p:nvPr/>
              </p:nvSpPr>
              <p:spPr>
                <a:xfrm rot="21102657">
                  <a:off x="9749652" y="5060154"/>
                  <a:ext cx="520551" cy="683739"/>
                </a:xfrm>
                <a:custGeom>
                  <a:avLst/>
                  <a:gdLst>
                    <a:gd name="connsiteX0" fmla="*/ 241187 w 423281"/>
                    <a:gd name="connsiteY0" fmla="*/ 2321 h 592208"/>
                    <a:gd name="connsiteX1" fmla="*/ 416347 w 423281"/>
                    <a:gd name="connsiteY1" fmla="*/ 153996 h 592208"/>
                    <a:gd name="connsiteX2" fmla="*/ 417528 w 423281"/>
                    <a:gd name="connsiteY2" fmla="*/ 159332 h 592208"/>
                    <a:gd name="connsiteX3" fmla="*/ 370461 w 423281"/>
                    <a:gd name="connsiteY3" fmla="*/ 157810 h 592208"/>
                    <a:gd name="connsiteX4" fmla="*/ 354565 w 423281"/>
                    <a:gd name="connsiteY4" fmla="*/ 122310 h 592208"/>
                    <a:gd name="connsiteX5" fmla="*/ 234839 w 423281"/>
                    <a:gd name="connsiteY5" fmla="*/ 45893 h 592208"/>
                    <a:gd name="connsiteX6" fmla="*/ 45659 w 423281"/>
                    <a:gd name="connsiteY6" fmla="*/ 180393 h 592208"/>
                    <a:gd name="connsiteX7" fmla="*/ 188599 w 423281"/>
                    <a:gd name="connsiteY7" fmla="*/ 363278 h 592208"/>
                    <a:gd name="connsiteX8" fmla="*/ 377778 w 423281"/>
                    <a:gd name="connsiteY8" fmla="*/ 228778 h 592208"/>
                    <a:gd name="connsiteX9" fmla="*/ 378734 w 423281"/>
                    <a:gd name="connsiteY9" fmla="*/ 204641 h 592208"/>
                    <a:gd name="connsiteX10" fmla="*/ 423183 w 423281"/>
                    <a:gd name="connsiteY10" fmla="*/ 206300 h 592208"/>
                    <a:gd name="connsiteX11" fmla="*/ 423281 w 423281"/>
                    <a:gd name="connsiteY11" fmla="*/ 214288 h 592208"/>
                    <a:gd name="connsiteX12" fmla="*/ 421350 w 423281"/>
                    <a:gd name="connsiteY12" fmla="*/ 235126 h 592208"/>
                    <a:gd name="connsiteX13" fmla="*/ 285730 w 423281"/>
                    <a:gd name="connsiteY13" fmla="*/ 396996 h 592208"/>
                    <a:gd name="connsiteX14" fmla="*/ 279920 w 423281"/>
                    <a:gd name="connsiteY14" fmla="*/ 398732 h 592208"/>
                    <a:gd name="connsiteX15" fmla="*/ 280319 w 423281"/>
                    <a:gd name="connsiteY15" fmla="*/ 400777 h 592208"/>
                    <a:gd name="connsiteX16" fmla="*/ 281480 w 423281"/>
                    <a:gd name="connsiteY16" fmla="*/ 406147 h 592208"/>
                    <a:gd name="connsiteX17" fmla="*/ 307852 w 423281"/>
                    <a:gd name="connsiteY17" fmla="*/ 548068 h 592208"/>
                    <a:gd name="connsiteX18" fmla="*/ 235206 w 423281"/>
                    <a:gd name="connsiteY18" fmla="*/ 566879 h 592208"/>
                    <a:gd name="connsiteX19" fmla="*/ 209330 w 423281"/>
                    <a:gd name="connsiteY19" fmla="*/ 426694 h 592208"/>
                    <a:gd name="connsiteX20" fmla="*/ 206342 w 423281"/>
                    <a:gd name="connsiteY20" fmla="*/ 409691 h 592208"/>
                    <a:gd name="connsiteX21" fmla="*/ 206148 w 423281"/>
                    <a:gd name="connsiteY21" fmla="*/ 408925 h 592208"/>
                    <a:gd name="connsiteX22" fmla="*/ 203837 w 423281"/>
                    <a:gd name="connsiteY22" fmla="*/ 408929 h 592208"/>
                    <a:gd name="connsiteX23" fmla="*/ 182251 w 423281"/>
                    <a:gd name="connsiteY23" fmla="*/ 406850 h 592208"/>
                    <a:gd name="connsiteX24" fmla="*/ 161521 w 423281"/>
                    <a:gd name="connsiteY24" fmla="*/ 402791 h 592208"/>
                    <a:gd name="connsiteX25" fmla="*/ 160050 w 423281"/>
                    <a:gd name="connsiteY25" fmla="*/ 405660 h 592208"/>
                    <a:gd name="connsiteX26" fmla="*/ 156548 w 423281"/>
                    <a:gd name="connsiteY26" fmla="*/ 413087 h 592208"/>
                    <a:gd name="connsiteX27" fmla="*/ 91890 w 423281"/>
                    <a:gd name="connsiteY27" fmla="*/ 542147 h 592208"/>
                    <a:gd name="connsiteX28" fmla="*/ 22621 w 423281"/>
                    <a:gd name="connsiteY28" fmla="*/ 513284 h 592208"/>
                    <a:gd name="connsiteX29" fmla="*/ 86627 w 423281"/>
                    <a:gd name="connsiteY29" fmla="*/ 385908 h 592208"/>
                    <a:gd name="connsiteX30" fmla="*/ 93169 w 423281"/>
                    <a:gd name="connsiteY30" fmla="*/ 373569 h 592208"/>
                    <a:gd name="connsiteX31" fmla="*/ 93485 w 423281"/>
                    <a:gd name="connsiteY31" fmla="*/ 372857 h 592208"/>
                    <a:gd name="connsiteX32" fmla="*/ 85885 w 423281"/>
                    <a:gd name="connsiteY32" fmla="*/ 367880 h 592208"/>
                    <a:gd name="connsiteX33" fmla="*/ 2087 w 423281"/>
                    <a:gd name="connsiteY33" fmla="*/ 174045 h 592208"/>
                    <a:gd name="connsiteX34" fmla="*/ 241187 w 423281"/>
                    <a:gd name="connsiteY34" fmla="*/ 2321 h 592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23281" h="592208">
                      <a:moveTo>
                        <a:pt x="241187" y="2321"/>
                      </a:moveTo>
                      <a:cubicBezTo>
                        <a:pt x="328019" y="14971"/>
                        <a:pt x="395099" y="76763"/>
                        <a:pt x="416347" y="153996"/>
                      </a:cubicBezTo>
                      <a:lnTo>
                        <a:pt x="417528" y="159332"/>
                      </a:lnTo>
                      <a:lnTo>
                        <a:pt x="370461" y="157810"/>
                      </a:lnTo>
                      <a:lnTo>
                        <a:pt x="354565" y="122310"/>
                      </a:lnTo>
                      <a:cubicBezTo>
                        <a:pt x="329246" y="82604"/>
                        <a:pt x="286427" y="53408"/>
                        <a:pt x="234839" y="45893"/>
                      </a:cubicBezTo>
                      <a:cubicBezTo>
                        <a:pt x="143127" y="32531"/>
                        <a:pt x="58428" y="92749"/>
                        <a:pt x="45659" y="180393"/>
                      </a:cubicBezTo>
                      <a:cubicBezTo>
                        <a:pt x="32891" y="268036"/>
                        <a:pt x="96887" y="349917"/>
                        <a:pt x="188599" y="363278"/>
                      </a:cubicBezTo>
                      <a:cubicBezTo>
                        <a:pt x="280311" y="376640"/>
                        <a:pt x="365009" y="316422"/>
                        <a:pt x="377778" y="228778"/>
                      </a:cubicBezTo>
                      <a:lnTo>
                        <a:pt x="378734" y="204641"/>
                      </a:lnTo>
                      <a:lnTo>
                        <a:pt x="423183" y="206300"/>
                      </a:lnTo>
                      <a:lnTo>
                        <a:pt x="423281" y="214288"/>
                      </a:lnTo>
                      <a:cubicBezTo>
                        <a:pt x="423006" y="221192"/>
                        <a:pt x="422367" y="228144"/>
                        <a:pt x="421350" y="235126"/>
                      </a:cubicBezTo>
                      <a:cubicBezTo>
                        <a:pt x="410161" y="311925"/>
                        <a:pt x="356068" y="372264"/>
                        <a:pt x="285730" y="396996"/>
                      </a:cubicBezTo>
                      <a:lnTo>
                        <a:pt x="279920" y="398732"/>
                      </a:lnTo>
                      <a:lnTo>
                        <a:pt x="280319" y="400777"/>
                      </a:lnTo>
                      <a:cubicBezTo>
                        <a:pt x="280647" y="402369"/>
                        <a:pt x="281030" y="404151"/>
                        <a:pt x="281480" y="406147"/>
                      </a:cubicBezTo>
                      <a:cubicBezTo>
                        <a:pt x="291504" y="452386"/>
                        <a:pt x="297828" y="501830"/>
                        <a:pt x="307852" y="548068"/>
                      </a:cubicBezTo>
                      <a:cubicBezTo>
                        <a:pt x="317314" y="589868"/>
                        <a:pt x="245256" y="612923"/>
                        <a:pt x="235206" y="566879"/>
                      </a:cubicBezTo>
                      <a:lnTo>
                        <a:pt x="209330" y="426694"/>
                      </a:lnTo>
                      <a:cubicBezTo>
                        <a:pt x="208050" y="416714"/>
                        <a:pt x="206936" y="411998"/>
                        <a:pt x="206342" y="409691"/>
                      </a:cubicBezTo>
                      <a:lnTo>
                        <a:pt x="206148" y="408925"/>
                      </a:lnTo>
                      <a:lnTo>
                        <a:pt x="203837" y="408929"/>
                      </a:lnTo>
                      <a:cubicBezTo>
                        <a:pt x="196689" y="408593"/>
                        <a:pt x="189487" y="407905"/>
                        <a:pt x="182251" y="406850"/>
                      </a:cubicBezTo>
                      <a:lnTo>
                        <a:pt x="161521" y="402791"/>
                      </a:lnTo>
                      <a:lnTo>
                        <a:pt x="160050" y="405660"/>
                      </a:lnTo>
                      <a:cubicBezTo>
                        <a:pt x="159063" y="407665"/>
                        <a:pt x="157903" y="410107"/>
                        <a:pt x="156548" y="413087"/>
                      </a:cubicBezTo>
                      <a:cubicBezTo>
                        <a:pt x="136624" y="456000"/>
                        <a:pt x="111815" y="499234"/>
                        <a:pt x="91890" y="542147"/>
                      </a:cubicBezTo>
                      <a:cubicBezTo>
                        <a:pt x="74199" y="581182"/>
                        <a:pt x="2835" y="556058"/>
                        <a:pt x="22621" y="513284"/>
                      </a:cubicBezTo>
                      <a:lnTo>
                        <a:pt x="86627" y="385908"/>
                      </a:lnTo>
                      <a:cubicBezTo>
                        <a:pt x="89963" y="380089"/>
                        <a:pt x="91945" y="376179"/>
                        <a:pt x="93169" y="373569"/>
                      </a:cubicBezTo>
                      <a:lnTo>
                        <a:pt x="93485" y="372857"/>
                      </a:lnTo>
                      <a:lnTo>
                        <a:pt x="85885" y="367880"/>
                      </a:lnTo>
                      <a:cubicBezTo>
                        <a:pt x="25527" y="324109"/>
                        <a:pt x="-9102" y="250844"/>
                        <a:pt x="2087" y="174045"/>
                      </a:cubicBezTo>
                      <a:cubicBezTo>
                        <a:pt x="18362" y="62337"/>
                        <a:pt x="125410" y="-14546"/>
                        <a:pt x="241187" y="232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 defTabSz="685800">
                    <a:defRPr/>
                  </a:pPr>
                  <a:endParaRPr lang="en-US" sz="135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8" name="Freeform 350">
                  <a:extLst>
                    <a:ext uri="{FF2B5EF4-FFF2-40B4-BE49-F238E27FC236}">
                      <a16:creationId xmlns:a16="http://schemas.microsoft.com/office/drawing/2014/main" id="{5AED549E-F08F-40E0-B345-6491C3644DE6}"/>
                    </a:ext>
                  </a:extLst>
                </p:cNvPr>
                <p:cNvSpPr/>
                <p:nvPr/>
              </p:nvSpPr>
              <p:spPr>
                <a:xfrm rot="18533993" flipH="1">
                  <a:off x="9978186" y="4929549"/>
                  <a:ext cx="522895" cy="183530"/>
                </a:xfrm>
                <a:custGeom>
                  <a:avLst/>
                  <a:gdLst>
                    <a:gd name="connsiteX0" fmla="*/ 0 w 4715628"/>
                    <a:gd name="connsiteY0" fmla="*/ 104176 h 1518558"/>
                    <a:gd name="connsiteX1" fmla="*/ 358104 w 4715628"/>
                    <a:gd name="connsiteY1" fmla="*/ 785810 h 1518558"/>
                    <a:gd name="connsiteX2" fmla="*/ 76150 w 4715628"/>
                    <a:gd name="connsiteY2" fmla="*/ 1518558 h 1518558"/>
                    <a:gd name="connsiteX3" fmla="*/ 2174746 w 4715628"/>
                    <a:gd name="connsiteY3" fmla="*/ 1398031 h 1518558"/>
                    <a:gd name="connsiteX4" fmla="*/ 2419390 w 4715628"/>
                    <a:gd name="connsiteY4" fmla="*/ 843995 h 1518558"/>
                    <a:gd name="connsiteX5" fmla="*/ 4715628 w 4715628"/>
                    <a:gd name="connsiteY5" fmla="*/ 718742 h 1518558"/>
                    <a:gd name="connsiteX6" fmla="*/ 4698255 w 4715628"/>
                    <a:gd name="connsiteY6" fmla="*/ 402446 h 1518558"/>
                    <a:gd name="connsiteX7" fmla="*/ 2388531 w 4715628"/>
                    <a:gd name="connsiteY7" fmla="*/ 521318 h 1518558"/>
                    <a:gd name="connsiteX8" fmla="*/ 2101841 w 4715628"/>
                    <a:gd name="connsiteY8" fmla="*/ 0 h 151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15628" h="1518558">
                      <a:moveTo>
                        <a:pt x="0" y="104176"/>
                      </a:moveTo>
                      <a:lnTo>
                        <a:pt x="358104" y="785810"/>
                      </a:lnTo>
                      <a:lnTo>
                        <a:pt x="76150" y="1518558"/>
                      </a:lnTo>
                      <a:lnTo>
                        <a:pt x="2174746" y="1398031"/>
                      </a:lnTo>
                      <a:lnTo>
                        <a:pt x="2419390" y="843995"/>
                      </a:lnTo>
                      <a:lnTo>
                        <a:pt x="4715628" y="718742"/>
                      </a:lnTo>
                      <a:lnTo>
                        <a:pt x="4698255" y="402446"/>
                      </a:lnTo>
                      <a:lnTo>
                        <a:pt x="2388531" y="521318"/>
                      </a:lnTo>
                      <a:lnTo>
                        <a:pt x="2101841" y="0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p:grpSp>
        </p:grpSp>
        <p:grpSp>
          <p:nvGrpSpPr>
            <p:cNvPr id="90" name="Group 89"/>
            <p:cNvGrpSpPr/>
            <p:nvPr/>
          </p:nvGrpSpPr>
          <p:grpSpPr>
            <a:xfrm>
              <a:off x="8760296" y="5676119"/>
              <a:ext cx="2316366" cy="816149"/>
              <a:chOff x="2602760" y="5271381"/>
              <a:chExt cx="3021607" cy="134930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2602760" y="5271381"/>
                <a:ext cx="3021607" cy="6105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b="1" dirty="0" smtClean="0"/>
                  <a:t>Closing</a:t>
                </a:r>
                <a:endParaRPr lang="en-US" sz="135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621552" y="6010083"/>
                <a:ext cx="3002815" cy="610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8588" indent="-128588" defTabSz="514350">
                  <a:buFont typeface="Arial" panose="020B0604020202020204" pitchFamily="34" charset="0"/>
                  <a:buChar char="•"/>
                  <a:defRPr/>
                </a:pPr>
                <a:endParaRPr lang="en-US" sz="9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8588" indent="-128588" defTabSz="514350">
                  <a:buFont typeface="Arial" panose="020B0604020202020204" pitchFamily="34" charset="0"/>
                  <a:buChar char="•"/>
                  <a:defRPr/>
                </a:pPr>
                <a:endParaRPr lang="en-US" sz="9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8777529" y="5945637"/>
              <a:ext cx="23019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r>
                <a:rPr lang="en-US" sz="9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 presentation to </a:t>
              </a:r>
              <a:r>
                <a:rPr lang="en-US" sz="9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Stakeholders</a:t>
              </a:r>
            </a:p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endParaRPr lang="en-US" sz="9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endParaRPr lang="en-US" sz="9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3B6A01-4FD4-45CA-AD60-31379B2DF3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7895952" y="500520"/>
            <a:ext cx="4316031" cy="1897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Content Placeholder 3" descr="Logo-100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3680" y="29308"/>
            <a:ext cx="2032000" cy="10287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086062" y="2972962"/>
            <a:ext cx="4025166" cy="1946014"/>
            <a:chOff x="5050530" y="3029232"/>
            <a:chExt cx="4025166" cy="1946014"/>
          </a:xfrm>
        </p:grpSpPr>
        <p:sp>
          <p:nvSpPr>
            <p:cNvPr id="76" name="TextBox 75"/>
            <p:cNvSpPr txBox="1"/>
            <p:nvPr/>
          </p:nvSpPr>
          <p:spPr>
            <a:xfrm>
              <a:off x="5050530" y="3029232"/>
              <a:ext cx="4025166" cy="5770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 dirty="0" smtClean="0"/>
                <a:t>Data Storage</a:t>
              </a:r>
              <a:r>
                <a:rPr lang="en-US" sz="13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b="1" dirty="0"/>
                <a:t>Data Warehousing</a:t>
              </a:r>
              <a:endParaRPr lang="en-US" sz="135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866441" y="3913417"/>
              <a:ext cx="2073785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Choose Warehouse: Select </a:t>
              </a:r>
              <a:r>
                <a:rPr lang="en-US" sz="9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Redshift or on- prem </a:t>
              </a:r>
              <a:r>
                <a:rPr lang="en-US" sz="9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solution.</a:t>
              </a:r>
            </a:p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Security: Encrypt &amp; Control Access.</a:t>
              </a:r>
            </a:p>
            <a:p>
              <a:pPr marL="128588" indent="-128588" defTabSz="514350"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ETL Process: Automate Extraction, Transformation, Loading</a:t>
              </a: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6074233" y="3373655"/>
              <a:ext cx="864095" cy="792088"/>
              <a:chOff x="6096000" y="3356992"/>
              <a:chExt cx="864095" cy="792088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6096000" y="3356992"/>
                <a:ext cx="864095" cy="7920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2">
                    <a:lumMod val="50000"/>
                    <a:lumOff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9623" y="3448608"/>
                <a:ext cx="536848" cy="53684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1807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8200" y="1827284"/>
            <a:ext cx="10515600" cy="4348019"/>
            <a:chOff x="838200" y="1827284"/>
            <a:chExt cx="10515600" cy="4348019"/>
          </a:xfrm>
        </p:grpSpPr>
        <p:sp>
          <p:nvSpPr>
            <p:cNvPr id="3" name="Freeform 2"/>
            <p:cNvSpPr/>
            <p:nvPr/>
          </p:nvSpPr>
          <p:spPr>
            <a:xfrm>
              <a:off x="838200" y="1827284"/>
              <a:ext cx="675223" cy="964604"/>
            </a:xfrm>
            <a:custGeom>
              <a:avLst/>
              <a:gdLst>
                <a:gd name="connsiteX0" fmla="*/ 0 w 964603"/>
                <a:gd name="connsiteY0" fmla="*/ 0 h 675222"/>
                <a:gd name="connsiteX1" fmla="*/ 626992 w 964603"/>
                <a:gd name="connsiteY1" fmla="*/ 0 h 675222"/>
                <a:gd name="connsiteX2" fmla="*/ 964603 w 964603"/>
                <a:gd name="connsiteY2" fmla="*/ 337611 h 675222"/>
                <a:gd name="connsiteX3" fmla="*/ 626992 w 964603"/>
                <a:gd name="connsiteY3" fmla="*/ 675222 h 675222"/>
                <a:gd name="connsiteX4" fmla="*/ 0 w 964603"/>
                <a:gd name="connsiteY4" fmla="*/ 675222 h 675222"/>
                <a:gd name="connsiteX5" fmla="*/ 337611 w 964603"/>
                <a:gd name="connsiteY5" fmla="*/ 337611 h 675222"/>
                <a:gd name="connsiteX6" fmla="*/ 0 w 964603"/>
                <a:gd name="connsiteY6" fmla="*/ 0 h 675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603" h="675222">
                  <a:moveTo>
                    <a:pt x="964602" y="0"/>
                  </a:moveTo>
                  <a:lnTo>
                    <a:pt x="964602" y="438894"/>
                  </a:lnTo>
                  <a:lnTo>
                    <a:pt x="482302" y="675222"/>
                  </a:lnTo>
                  <a:lnTo>
                    <a:pt x="1" y="438894"/>
                  </a:lnTo>
                  <a:lnTo>
                    <a:pt x="1" y="0"/>
                  </a:lnTo>
                  <a:lnTo>
                    <a:pt x="482302" y="236328"/>
                  </a:lnTo>
                  <a:lnTo>
                    <a:pt x="9646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effectLst>
              <a:innerShdw blurRad="114300">
                <a:prstClr val="black"/>
              </a:inn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 prst="relaxedInset"/>
              <a:bevelB w="165100" h="2540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6" tIns="349676" rIns="12065" bIns="34967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1513422" y="1827284"/>
              <a:ext cx="9840378" cy="626993"/>
            </a:xfrm>
            <a:custGeom>
              <a:avLst/>
              <a:gdLst>
                <a:gd name="connsiteX0" fmla="*/ 104501 w 626992"/>
                <a:gd name="connsiteY0" fmla="*/ 0 h 9840377"/>
                <a:gd name="connsiteX1" fmla="*/ 522491 w 626992"/>
                <a:gd name="connsiteY1" fmla="*/ 0 h 9840377"/>
                <a:gd name="connsiteX2" fmla="*/ 626992 w 626992"/>
                <a:gd name="connsiteY2" fmla="*/ 104501 h 9840377"/>
                <a:gd name="connsiteX3" fmla="*/ 626992 w 626992"/>
                <a:gd name="connsiteY3" fmla="*/ 9840377 h 9840377"/>
                <a:gd name="connsiteX4" fmla="*/ 626992 w 626992"/>
                <a:gd name="connsiteY4" fmla="*/ 9840377 h 9840377"/>
                <a:gd name="connsiteX5" fmla="*/ 0 w 626992"/>
                <a:gd name="connsiteY5" fmla="*/ 9840377 h 9840377"/>
                <a:gd name="connsiteX6" fmla="*/ 0 w 626992"/>
                <a:gd name="connsiteY6" fmla="*/ 9840377 h 9840377"/>
                <a:gd name="connsiteX7" fmla="*/ 0 w 626992"/>
                <a:gd name="connsiteY7" fmla="*/ 104501 h 9840377"/>
                <a:gd name="connsiteX8" fmla="*/ 104501 w 626992"/>
                <a:gd name="connsiteY8" fmla="*/ 0 h 984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992" h="9840377">
                  <a:moveTo>
                    <a:pt x="626992" y="1640105"/>
                  </a:moveTo>
                  <a:lnTo>
                    <a:pt x="626992" y="8200272"/>
                  </a:lnTo>
                  <a:cubicBezTo>
                    <a:pt x="626992" y="9106068"/>
                    <a:pt x="624011" y="9840369"/>
                    <a:pt x="620334" y="9840369"/>
                  </a:cubicBezTo>
                  <a:lnTo>
                    <a:pt x="0" y="9840369"/>
                  </a:lnTo>
                  <a:lnTo>
                    <a:pt x="0" y="9840369"/>
                  </a:lnTo>
                  <a:lnTo>
                    <a:pt x="0" y="8"/>
                  </a:lnTo>
                  <a:lnTo>
                    <a:pt x="0" y="8"/>
                  </a:lnTo>
                  <a:lnTo>
                    <a:pt x="620334" y="8"/>
                  </a:lnTo>
                  <a:cubicBezTo>
                    <a:pt x="624011" y="8"/>
                    <a:pt x="626992" y="734309"/>
                    <a:pt x="626992" y="1640105"/>
                  </a:cubicBez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39497" rIns="39497" bIns="39498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Investment choices considered - mutual funds, fixed deposits (FDs), and stocks. Filtered level –Active /Closed /Both</a:t>
              </a:r>
              <a:endParaRPr lang="en-US" sz="14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838200" y="2673137"/>
              <a:ext cx="675223" cy="964604"/>
            </a:xfrm>
            <a:custGeom>
              <a:avLst/>
              <a:gdLst>
                <a:gd name="connsiteX0" fmla="*/ 0 w 964603"/>
                <a:gd name="connsiteY0" fmla="*/ 0 h 675222"/>
                <a:gd name="connsiteX1" fmla="*/ 626992 w 964603"/>
                <a:gd name="connsiteY1" fmla="*/ 0 h 675222"/>
                <a:gd name="connsiteX2" fmla="*/ 964603 w 964603"/>
                <a:gd name="connsiteY2" fmla="*/ 337611 h 675222"/>
                <a:gd name="connsiteX3" fmla="*/ 626992 w 964603"/>
                <a:gd name="connsiteY3" fmla="*/ 675222 h 675222"/>
                <a:gd name="connsiteX4" fmla="*/ 0 w 964603"/>
                <a:gd name="connsiteY4" fmla="*/ 675222 h 675222"/>
                <a:gd name="connsiteX5" fmla="*/ 337611 w 964603"/>
                <a:gd name="connsiteY5" fmla="*/ 337611 h 675222"/>
                <a:gd name="connsiteX6" fmla="*/ 0 w 964603"/>
                <a:gd name="connsiteY6" fmla="*/ 0 h 675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603" h="675222">
                  <a:moveTo>
                    <a:pt x="964602" y="0"/>
                  </a:moveTo>
                  <a:lnTo>
                    <a:pt x="964602" y="438894"/>
                  </a:lnTo>
                  <a:lnTo>
                    <a:pt x="482302" y="675222"/>
                  </a:lnTo>
                  <a:lnTo>
                    <a:pt x="1" y="438894"/>
                  </a:lnTo>
                  <a:lnTo>
                    <a:pt x="1" y="0"/>
                  </a:lnTo>
                  <a:lnTo>
                    <a:pt x="482302" y="236328"/>
                  </a:lnTo>
                  <a:lnTo>
                    <a:pt x="9646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6" tIns="349676" rIns="12065" bIns="34967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13422" y="2673138"/>
              <a:ext cx="9840378" cy="626993"/>
            </a:xfrm>
            <a:custGeom>
              <a:avLst/>
              <a:gdLst>
                <a:gd name="connsiteX0" fmla="*/ 104501 w 626992"/>
                <a:gd name="connsiteY0" fmla="*/ 0 h 9840377"/>
                <a:gd name="connsiteX1" fmla="*/ 522491 w 626992"/>
                <a:gd name="connsiteY1" fmla="*/ 0 h 9840377"/>
                <a:gd name="connsiteX2" fmla="*/ 626992 w 626992"/>
                <a:gd name="connsiteY2" fmla="*/ 104501 h 9840377"/>
                <a:gd name="connsiteX3" fmla="*/ 626992 w 626992"/>
                <a:gd name="connsiteY3" fmla="*/ 9840377 h 9840377"/>
                <a:gd name="connsiteX4" fmla="*/ 626992 w 626992"/>
                <a:gd name="connsiteY4" fmla="*/ 9840377 h 9840377"/>
                <a:gd name="connsiteX5" fmla="*/ 0 w 626992"/>
                <a:gd name="connsiteY5" fmla="*/ 9840377 h 9840377"/>
                <a:gd name="connsiteX6" fmla="*/ 0 w 626992"/>
                <a:gd name="connsiteY6" fmla="*/ 9840377 h 9840377"/>
                <a:gd name="connsiteX7" fmla="*/ 0 w 626992"/>
                <a:gd name="connsiteY7" fmla="*/ 104501 h 9840377"/>
                <a:gd name="connsiteX8" fmla="*/ 104501 w 626992"/>
                <a:gd name="connsiteY8" fmla="*/ 0 h 984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992" h="9840377">
                  <a:moveTo>
                    <a:pt x="626992" y="1640105"/>
                  </a:moveTo>
                  <a:lnTo>
                    <a:pt x="626992" y="8200272"/>
                  </a:lnTo>
                  <a:cubicBezTo>
                    <a:pt x="626992" y="9106068"/>
                    <a:pt x="624011" y="9840369"/>
                    <a:pt x="620334" y="9840369"/>
                  </a:cubicBezTo>
                  <a:lnTo>
                    <a:pt x="0" y="9840369"/>
                  </a:lnTo>
                  <a:lnTo>
                    <a:pt x="0" y="9840369"/>
                  </a:lnTo>
                  <a:lnTo>
                    <a:pt x="0" y="8"/>
                  </a:lnTo>
                  <a:lnTo>
                    <a:pt x="0" y="8"/>
                  </a:lnTo>
                  <a:lnTo>
                    <a:pt x="620334" y="8"/>
                  </a:lnTo>
                  <a:cubicBezTo>
                    <a:pt x="624011" y="8"/>
                    <a:pt x="626992" y="734309"/>
                    <a:pt x="626992" y="1640105"/>
                  </a:cubicBez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39497" rIns="39497" bIns="39498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Customer Preferences: will be based on investment type (mutual funds, FDs, stocks).</a:t>
              </a:r>
              <a:endParaRPr lang="en-US" sz="14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38200" y="3518991"/>
              <a:ext cx="675223" cy="964604"/>
            </a:xfrm>
            <a:custGeom>
              <a:avLst/>
              <a:gdLst>
                <a:gd name="connsiteX0" fmla="*/ 0 w 964603"/>
                <a:gd name="connsiteY0" fmla="*/ 0 h 675222"/>
                <a:gd name="connsiteX1" fmla="*/ 626992 w 964603"/>
                <a:gd name="connsiteY1" fmla="*/ 0 h 675222"/>
                <a:gd name="connsiteX2" fmla="*/ 964603 w 964603"/>
                <a:gd name="connsiteY2" fmla="*/ 337611 h 675222"/>
                <a:gd name="connsiteX3" fmla="*/ 626992 w 964603"/>
                <a:gd name="connsiteY3" fmla="*/ 675222 h 675222"/>
                <a:gd name="connsiteX4" fmla="*/ 0 w 964603"/>
                <a:gd name="connsiteY4" fmla="*/ 675222 h 675222"/>
                <a:gd name="connsiteX5" fmla="*/ 337611 w 964603"/>
                <a:gd name="connsiteY5" fmla="*/ 337611 h 675222"/>
                <a:gd name="connsiteX6" fmla="*/ 0 w 964603"/>
                <a:gd name="connsiteY6" fmla="*/ 0 h 675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603" h="675222">
                  <a:moveTo>
                    <a:pt x="964602" y="0"/>
                  </a:moveTo>
                  <a:lnTo>
                    <a:pt x="964602" y="438894"/>
                  </a:lnTo>
                  <a:lnTo>
                    <a:pt x="482302" y="675222"/>
                  </a:lnTo>
                  <a:lnTo>
                    <a:pt x="1" y="438894"/>
                  </a:lnTo>
                  <a:lnTo>
                    <a:pt x="1" y="0"/>
                  </a:lnTo>
                  <a:lnTo>
                    <a:pt x="482302" y="236328"/>
                  </a:lnTo>
                  <a:lnTo>
                    <a:pt x="9646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6" tIns="349676" rIns="12065" bIns="34967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13422" y="3518992"/>
              <a:ext cx="9840378" cy="626993"/>
            </a:xfrm>
            <a:custGeom>
              <a:avLst/>
              <a:gdLst>
                <a:gd name="connsiteX0" fmla="*/ 104501 w 626992"/>
                <a:gd name="connsiteY0" fmla="*/ 0 h 9840377"/>
                <a:gd name="connsiteX1" fmla="*/ 522491 w 626992"/>
                <a:gd name="connsiteY1" fmla="*/ 0 h 9840377"/>
                <a:gd name="connsiteX2" fmla="*/ 626992 w 626992"/>
                <a:gd name="connsiteY2" fmla="*/ 104501 h 9840377"/>
                <a:gd name="connsiteX3" fmla="*/ 626992 w 626992"/>
                <a:gd name="connsiteY3" fmla="*/ 9840377 h 9840377"/>
                <a:gd name="connsiteX4" fmla="*/ 626992 w 626992"/>
                <a:gd name="connsiteY4" fmla="*/ 9840377 h 9840377"/>
                <a:gd name="connsiteX5" fmla="*/ 0 w 626992"/>
                <a:gd name="connsiteY5" fmla="*/ 9840377 h 9840377"/>
                <a:gd name="connsiteX6" fmla="*/ 0 w 626992"/>
                <a:gd name="connsiteY6" fmla="*/ 9840377 h 9840377"/>
                <a:gd name="connsiteX7" fmla="*/ 0 w 626992"/>
                <a:gd name="connsiteY7" fmla="*/ 104501 h 9840377"/>
                <a:gd name="connsiteX8" fmla="*/ 104501 w 626992"/>
                <a:gd name="connsiteY8" fmla="*/ 0 h 984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992" h="9840377">
                  <a:moveTo>
                    <a:pt x="626992" y="1640105"/>
                  </a:moveTo>
                  <a:lnTo>
                    <a:pt x="626992" y="8200272"/>
                  </a:lnTo>
                  <a:cubicBezTo>
                    <a:pt x="626992" y="9106068"/>
                    <a:pt x="624011" y="9840369"/>
                    <a:pt x="620334" y="9840369"/>
                  </a:cubicBezTo>
                  <a:lnTo>
                    <a:pt x="0" y="9840369"/>
                  </a:lnTo>
                  <a:lnTo>
                    <a:pt x="0" y="9840369"/>
                  </a:lnTo>
                  <a:lnTo>
                    <a:pt x="0" y="8"/>
                  </a:lnTo>
                  <a:lnTo>
                    <a:pt x="0" y="8"/>
                  </a:lnTo>
                  <a:lnTo>
                    <a:pt x="620334" y="8"/>
                  </a:lnTo>
                  <a:cubicBezTo>
                    <a:pt x="624011" y="8"/>
                    <a:pt x="626992" y="734309"/>
                    <a:pt x="626992" y="1640105"/>
                  </a:cubicBez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39497" rIns="39497" bIns="39498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Latest data for stocks will be accessed using  API (via freely available financial data providers)</a:t>
              </a:r>
              <a:endParaRPr lang="en-US" sz="14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838200" y="4364845"/>
              <a:ext cx="675223" cy="964604"/>
            </a:xfrm>
            <a:custGeom>
              <a:avLst/>
              <a:gdLst>
                <a:gd name="connsiteX0" fmla="*/ 0 w 964603"/>
                <a:gd name="connsiteY0" fmla="*/ 0 h 675222"/>
                <a:gd name="connsiteX1" fmla="*/ 626992 w 964603"/>
                <a:gd name="connsiteY1" fmla="*/ 0 h 675222"/>
                <a:gd name="connsiteX2" fmla="*/ 964603 w 964603"/>
                <a:gd name="connsiteY2" fmla="*/ 337611 h 675222"/>
                <a:gd name="connsiteX3" fmla="*/ 626992 w 964603"/>
                <a:gd name="connsiteY3" fmla="*/ 675222 h 675222"/>
                <a:gd name="connsiteX4" fmla="*/ 0 w 964603"/>
                <a:gd name="connsiteY4" fmla="*/ 675222 h 675222"/>
                <a:gd name="connsiteX5" fmla="*/ 337611 w 964603"/>
                <a:gd name="connsiteY5" fmla="*/ 337611 h 675222"/>
                <a:gd name="connsiteX6" fmla="*/ 0 w 964603"/>
                <a:gd name="connsiteY6" fmla="*/ 0 h 675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603" h="675222">
                  <a:moveTo>
                    <a:pt x="964602" y="0"/>
                  </a:moveTo>
                  <a:lnTo>
                    <a:pt x="964602" y="438894"/>
                  </a:lnTo>
                  <a:lnTo>
                    <a:pt x="482302" y="675222"/>
                  </a:lnTo>
                  <a:lnTo>
                    <a:pt x="1" y="438894"/>
                  </a:lnTo>
                  <a:lnTo>
                    <a:pt x="1" y="0"/>
                  </a:lnTo>
                  <a:lnTo>
                    <a:pt x="482302" y="236328"/>
                  </a:lnTo>
                  <a:lnTo>
                    <a:pt x="9646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6" tIns="349676" rIns="12065" bIns="34967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513422" y="4364846"/>
              <a:ext cx="9840378" cy="626993"/>
            </a:xfrm>
            <a:custGeom>
              <a:avLst/>
              <a:gdLst>
                <a:gd name="connsiteX0" fmla="*/ 104501 w 626992"/>
                <a:gd name="connsiteY0" fmla="*/ 0 h 9840377"/>
                <a:gd name="connsiteX1" fmla="*/ 522491 w 626992"/>
                <a:gd name="connsiteY1" fmla="*/ 0 h 9840377"/>
                <a:gd name="connsiteX2" fmla="*/ 626992 w 626992"/>
                <a:gd name="connsiteY2" fmla="*/ 104501 h 9840377"/>
                <a:gd name="connsiteX3" fmla="*/ 626992 w 626992"/>
                <a:gd name="connsiteY3" fmla="*/ 9840377 h 9840377"/>
                <a:gd name="connsiteX4" fmla="*/ 626992 w 626992"/>
                <a:gd name="connsiteY4" fmla="*/ 9840377 h 9840377"/>
                <a:gd name="connsiteX5" fmla="*/ 0 w 626992"/>
                <a:gd name="connsiteY5" fmla="*/ 9840377 h 9840377"/>
                <a:gd name="connsiteX6" fmla="*/ 0 w 626992"/>
                <a:gd name="connsiteY6" fmla="*/ 9840377 h 9840377"/>
                <a:gd name="connsiteX7" fmla="*/ 0 w 626992"/>
                <a:gd name="connsiteY7" fmla="*/ 104501 h 9840377"/>
                <a:gd name="connsiteX8" fmla="*/ 104501 w 626992"/>
                <a:gd name="connsiteY8" fmla="*/ 0 h 984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992" h="9840377">
                  <a:moveTo>
                    <a:pt x="626992" y="1640105"/>
                  </a:moveTo>
                  <a:lnTo>
                    <a:pt x="626992" y="8200272"/>
                  </a:lnTo>
                  <a:cubicBezTo>
                    <a:pt x="626992" y="9106068"/>
                    <a:pt x="624011" y="9840369"/>
                    <a:pt x="620334" y="9840369"/>
                  </a:cubicBezTo>
                  <a:lnTo>
                    <a:pt x="0" y="9840369"/>
                  </a:lnTo>
                  <a:lnTo>
                    <a:pt x="0" y="9840369"/>
                  </a:lnTo>
                  <a:lnTo>
                    <a:pt x="0" y="8"/>
                  </a:lnTo>
                  <a:lnTo>
                    <a:pt x="0" y="8"/>
                  </a:lnTo>
                  <a:lnTo>
                    <a:pt x="620334" y="8"/>
                  </a:lnTo>
                  <a:cubicBezTo>
                    <a:pt x="624011" y="8"/>
                    <a:pt x="626992" y="734309"/>
                    <a:pt x="626992" y="1640105"/>
                  </a:cubicBez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39497" rIns="39497" bIns="39498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smtClean="0">
                  <a:latin typeface="Arial" panose="020B0604020202020204" pitchFamily="34" charset="0"/>
                  <a:cs typeface="Arial" panose="020B0604020202020204" pitchFamily="34" charset="0"/>
                </a:rPr>
                <a:t>Assumptions to simplify performance metrics will be considered for each investment type . </a:t>
              </a:r>
              <a:endParaRPr lang="en-US" sz="1400" kern="12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838200" y="5210699"/>
              <a:ext cx="675223" cy="964604"/>
            </a:xfrm>
            <a:custGeom>
              <a:avLst/>
              <a:gdLst>
                <a:gd name="connsiteX0" fmla="*/ 0 w 964603"/>
                <a:gd name="connsiteY0" fmla="*/ 0 h 675222"/>
                <a:gd name="connsiteX1" fmla="*/ 626992 w 964603"/>
                <a:gd name="connsiteY1" fmla="*/ 0 h 675222"/>
                <a:gd name="connsiteX2" fmla="*/ 964603 w 964603"/>
                <a:gd name="connsiteY2" fmla="*/ 337611 h 675222"/>
                <a:gd name="connsiteX3" fmla="*/ 626992 w 964603"/>
                <a:gd name="connsiteY3" fmla="*/ 675222 h 675222"/>
                <a:gd name="connsiteX4" fmla="*/ 0 w 964603"/>
                <a:gd name="connsiteY4" fmla="*/ 675222 h 675222"/>
                <a:gd name="connsiteX5" fmla="*/ 337611 w 964603"/>
                <a:gd name="connsiteY5" fmla="*/ 337611 h 675222"/>
                <a:gd name="connsiteX6" fmla="*/ 0 w 964603"/>
                <a:gd name="connsiteY6" fmla="*/ 0 h 675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603" h="675222">
                  <a:moveTo>
                    <a:pt x="964602" y="0"/>
                  </a:moveTo>
                  <a:lnTo>
                    <a:pt x="964602" y="438894"/>
                  </a:lnTo>
                  <a:lnTo>
                    <a:pt x="482302" y="675222"/>
                  </a:lnTo>
                  <a:lnTo>
                    <a:pt x="1" y="438894"/>
                  </a:lnTo>
                  <a:lnTo>
                    <a:pt x="1" y="0"/>
                  </a:lnTo>
                  <a:lnTo>
                    <a:pt x="482302" y="236328"/>
                  </a:lnTo>
                  <a:lnTo>
                    <a:pt x="9646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66" tIns="349676" rIns="12065" bIns="349677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13422" y="5210700"/>
              <a:ext cx="9840378" cy="626993"/>
            </a:xfrm>
            <a:custGeom>
              <a:avLst/>
              <a:gdLst>
                <a:gd name="connsiteX0" fmla="*/ 104501 w 626992"/>
                <a:gd name="connsiteY0" fmla="*/ 0 h 9840377"/>
                <a:gd name="connsiteX1" fmla="*/ 522491 w 626992"/>
                <a:gd name="connsiteY1" fmla="*/ 0 h 9840377"/>
                <a:gd name="connsiteX2" fmla="*/ 626992 w 626992"/>
                <a:gd name="connsiteY2" fmla="*/ 104501 h 9840377"/>
                <a:gd name="connsiteX3" fmla="*/ 626992 w 626992"/>
                <a:gd name="connsiteY3" fmla="*/ 9840377 h 9840377"/>
                <a:gd name="connsiteX4" fmla="*/ 626992 w 626992"/>
                <a:gd name="connsiteY4" fmla="*/ 9840377 h 9840377"/>
                <a:gd name="connsiteX5" fmla="*/ 0 w 626992"/>
                <a:gd name="connsiteY5" fmla="*/ 9840377 h 9840377"/>
                <a:gd name="connsiteX6" fmla="*/ 0 w 626992"/>
                <a:gd name="connsiteY6" fmla="*/ 9840377 h 9840377"/>
                <a:gd name="connsiteX7" fmla="*/ 0 w 626992"/>
                <a:gd name="connsiteY7" fmla="*/ 104501 h 9840377"/>
                <a:gd name="connsiteX8" fmla="*/ 104501 w 626992"/>
                <a:gd name="connsiteY8" fmla="*/ 0 h 984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992" h="9840377">
                  <a:moveTo>
                    <a:pt x="626992" y="1640105"/>
                  </a:moveTo>
                  <a:lnTo>
                    <a:pt x="626992" y="8200272"/>
                  </a:lnTo>
                  <a:cubicBezTo>
                    <a:pt x="626992" y="9106068"/>
                    <a:pt x="624011" y="9840369"/>
                    <a:pt x="620334" y="9840369"/>
                  </a:cubicBezTo>
                  <a:lnTo>
                    <a:pt x="0" y="9840369"/>
                  </a:lnTo>
                  <a:lnTo>
                    <a:pt x="0" y="9840369"/>
                  </a:lnTo>
                  <a:lnTo>
                    <a:pt x="0" y="8"/>
                  </a:lnTo>
                  <a:lnTo>
                    <a:pt x="0" y="8"/>
                  </a:lnTo>
                  <a:lnTo>
                    <a:pt x="620334" y="8"/>
                  </a:lnTo>
                  <a:cubicBezTo>
                    <a:pt x="624011" y="8"/>
                    <a:pt x="626992" y="734309"/>
                    <a:pt x="626992" y="1640105"/>
                  </a:cubicBez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39497" rIns="39497" bIns="39498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Tax calculations - Gains from mutual funds  / Stocks -15% (1 year) or 10% (&gt; Rs.1L) and Gains from FD taxed at 10%.</a:t>
              </a:r>
              <a:endParaRPr lang="en-US" sz="1400" kern="1200" dirty="0"/>
            </a:p>
          </p:txBody>
        </p:sp>
      </p:grpSp>
      <p:sp>
        <p:nvSpPr>
          <p:cNvPr id="6" name="Title 1"/>
          <p:cNvSpPr txBox="1">
            <a:spLocks/>
          </p:cNvSpPr>
          <p:nvPr/>
        </p:nvSpPr>
        <p:spPr>
          <a:xfrm>
            <a:off x="4439816" y="-43935"/>
            <a:ext cx="5842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Assumptions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3B6A01-4FD4-45CA-AD60-31379B2DF3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824192" y="548680"/>
            <a:ext cx="4367808" cy="1857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3" descr="Logo-1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697" y="96044"/>
            <a:ext cx="2032000" cy="10287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E650E0-FFCE-4660-B74E-10F13CB7F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55" y="548680"/>
            <a:ext cx="3863497" cy="1857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0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3B6A01-4FD4-45CA-AD60-31379B2DF3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832304" y="548680"/>
            <a:ext cx="3359696" cy="1365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 descr="Logo-1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440" y="122111"/>
            <a:ext cx="2032000" cy="10287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34490" y="-26321"/>
            <a:ext cx="5597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FUTURE ENHANCMENTS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E650E0-FFCE-4660-B74E-10F13CB7F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55" y="548680"/>
            <a:ext cx="269382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39171176"/>
              </p:ext>
            </p:extLst>
          </p:nvPr>
        </p:nvGraphicFramePr>
        <p:xfrm>
          <a:off x="-1017016" y="1325562"/>
          <a:ext cx="13209016" cy="5343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49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3B6A01-4FD4-45CA-AD60-31379B2DF3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328248" y="562336"/>
            <a:ext cx="386375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Logo-10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56440" y="122111"/>
            <a:ext cx="2032000" cy="1028700"/>
          </a:xfr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359696" y="328458"/>
            <a:ext cx="5597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Brief snippet of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team</a:t>
            </a:r>
          </a:p>
          <a:p>
            <a:pPr defTabSz="685800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-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itchFamily="34" charset="0"/>
              </a:rPr>
              <a:t>Razia patel</a:t>
            </a:r>
          </a:p>
          <a:p>
            <a:pPr defTabSz="685800"/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E650E0-FFCE-4660-B74E-10F13CB7F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55" y="548680"/>
            <a:ext cx="269382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11424" y="1504462"/>
            <a:ext cx="9793088" cy="5353538"/>
            <a:chOff x="695400" y="1556792"/>
            <a:chExt cx="9793088" cy="5353538"/>
          </a:xfrm>
        </p:grpSpPr>
        <p:sp>
          <p:nvSpPr>
            <p:cNvPr id="6" name="Rectangle 5"/>
            <p:cNvSpPr/>
            <p:nvPr/>
          </p:nvSpPr>
          <p:spPr>
            <a:xfrm>
              <a:off x="8112224" y="4581128"/>
              <a:ext cx="2376264" cy="22768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95400" y="1556792"/>
              <a:ext cx="8424936" cy="4536504"/>
              <a:chOff x="2257950" y="1727233"/>
              <a:chExt cx="8424936" cy="453650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257950" y="1727233"/>
                <a:ext cx="8424936" cy="453650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567608" y="2348880"/>
                <a:ext cx="7805620" cy="3293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 years of experience in the Information technology sector and a comprehensive understanding of various web based technologies</a:t>
                </a:r>
                <a:r>
                  <a:rPr 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track record is a testament to my ability to design and implement intricate solutions, consistently delivering tangible, data-driven results. My experience extends to crafting solutions that address specific business </a:t>
                </a:r>
                <a:r>
                  <a:rPr 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challenges 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collaborating closely with clients and internal teams to ensure success</a:t>
                </a:r>
                <a:r>
                  <a:rPr 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 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have keen interest in the AI , Data </a:t>
                </a:r>
                <a:r>
                  <a:rPr 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Science, python 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development, and NLP based applications</a:t>
                </a:r>
                <a:r>
                  <a:rPr 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educational background in computer engineering provides a solid underpinning </a:t>
                </a:r>
                <a:r>
                  <a:rPr 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tackling even the most intricate challenges. </a:t>
                </a: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741" y="4654615"/>
              <a:ext cx="1988992" cy="2255715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2115</TotalTime>
  <Words>1358</Words>
  <Application>Microsoft Office PowerPoint</Application>
  <PresentationFormat>Widescreen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Franklin Gothic Demi Cond</vt:lpstr>
      <vt:lpstr>Microsoft Himalaya</vt:lpstr>
      <vt:lpstr>Wingdings</vt:lpstr>
      <vt:lpstr>Office Theme</vt:lpstr>
      <vt:lpstr>PowerPoint Presentation</vt:lpstr>
      <vt:lpstr>PowerPoint Presentation</vt:lpstr>
      <vt:lpstr>High level design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this opportunity !!!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 Tijage</dc:creator>
  <cp:lastModifiedBy>HP</cp:lastModifiedBy>
  <cp:revision>238</cp:revision>
  <dcterms:created xsi:type="dcterms:W3CDTF">2023-10-09T10:15:04Z</dcterms:created>
  <dcterms:modified xsi:type="dcterms:W3CDTF">2023-11-02T15:10:24Z</dcterms:modified>
</cp:coreProperties>
</file>