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6" r:id="rId8"/>
    <p:sldId id="267" r:id="rId9"/>
    <p:sldId id="265" r:id="rId10"/>
    <p:sldId id="263" r:id="rId11"/>
    <p:sldId id="280" r:id="rId12"/>
    <p:sldId id="282" r:id="rId13"/>
    <p:sldId id="278" r:id="rId14"/>
    <p:sldId id="264" r:id="rId15"/>
    <p:sldId id="268" r:id="rId16"/>
    <p:sldId id="269" r:id="rId17"/>
    <p:sldId id="270" r:id="rId18"/>
    <p:sldId id="271"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8965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0317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77369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7996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6861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88795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6752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4654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1495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58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4804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0782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5486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9879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5554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7058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8/4/2023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1190719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Sentiment analysis using </a:t>
            </a:r>
            <a:endParaRPr lang="en-US" dirty="0"/>
          </a:p>
        </p:txBody>
      </p:sp>
      <p:sp>
        <p:nvSpPr>
          <p:cNvPr id="3" name="Subtitle 2"/>
          <p:cNvSpPr>
            <a:spLocks noGrp="1"/>
          </p:cNvSpPr>
          <p:nvPr>
            <p:ph type="subTitle" idx="1"/>
          </p:nvPr>
        </p:nvSpPr>
        <p:spPr/>
        <p:txBody>
          <a:bodyPr/>
          <a:lstStyle/>
          <a:p>
            <a:r>
              <a:rPr lang="en-US" dirty="0" smtClean="0"/>
              <a:t>Vader (</a:t>
            </a:r>
            <a:r>
              <a:rPr lang="en-US" dirty="0" err="1" smtClean="0"/>
              <a:t>valency</a:t>
            </a:r>
            <a:r>
              <a:rPr lang="en-US" dirty="0" smtClean="0"/>
              <a:t> aware dictionary of sentiment reasoning) </a:t>
            </a:r>
          </a:p>
          <a:p>
            <a:r>
              <a:rPr lang="en-US" dirty="0" smtClean="0"/>
              <a:t>&amp; Roberta(A </a:t>
            </a:r>
            <a:r>
              <a:rPr lang="en-US" dirty="0"/>
              <a:t>Robustly Optimized </a:t>
            </a:r>
            <a:r>
              <a:rPr lang="en-US" dirty="0" smtClean="0"/>
              <a:t>-BERT </a:t>
            </a:r>
            <a:r>
              <a:rPr lang="en-US" dirty="0" err="1"/>
              <a:t>Pretraining</a:t>
            </a:r>
            <a:r>
              <a:rPr lang="en-US" dirty="0"/>
              <a:t> </a:t>
            </a:r>
            <a:r>
              <a:rPr lang="en-US" dirty="0" smtClean="0"/>
              <a:t>Approach</a:t>
            </a:r>
            <a:r>
              <a:rPr lang="en-US" dirty="0"/>
              <a:t>)</a:t>
            </a:r>
            <a:r>
              <a:rPr lang="en-US" dirty="0" smtClean="0"/>
              <a:t> </a:t>
            </a:r>
            <a:endParaRPr lang="en-US" dirty="0"/>
          </a:p>
        </p:txBody>
      </p:sp>
    </p:spTree>
    <p:extLst>
      <p:ext uri="{BB962C8B-B14F-4D97-AF65-F5344CB8AC3E}">
        <p14:creationId xmlns:p14="http://schemas.microsoft.com/office/powerpoint/2010/main" val="2752444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summary</a:t>
            </a:r>
          </a:p>
        </p:txBody>
      </p:sp>
      <p:sp>
        <p:nvSpPr>
          <p:cNvPr id="3" name="Content Placeholder 2"/>
          <p:cNvSpPr>
            <a:spLocks noGrp="1"/>
          </p:cNvSpPr>
          <p:nvPr>
            <p:ph idx="1"/>
          </p:nvPr>
        </p:nvSpPr>
        <p:spPr/>
        <p:txBody>
          <a:bodyPr/>
          <a:lstStyle/>
          <a:p>
            <a:r>
              <a:rPr lang="en-US" dirty="0" smtClean="0"/>
              <a:t>VADER </a:t>
            </a:r>
            <a:r>
              <a:rPr lang="en-US" dirty="0"/>
              <a:t>is a simple and efficient tool for sentiment analysis that relies on a fixed lexicon and rules, while </a:t>
            </a:r>
            <a:r>
              <a:rPr lang="en-US" dirty="0" err="1"/>
              <a:t>RoBERTa</a:t>
            </a:r>
            <a:r>
              <a:rPr lang="en-US" dirty="0"/>
              <a:t> is a more sophisticated deep learning model that requires pre-training and can capture complex contextual relationships in text. The choice between VADER and </a:t>
            </a:r>
            <a:r>
              <a:rPr lang="en-US" dirty="0" err="1"/>
              <a:t>RoBERTa</a:t>
            </a:r>
            <a:r>
              <a:rPr lang="en-US" dirty="0"/>
              <a:t> depends on the specific task requirements, available resources, and the desired level of accuracy and flexibility needed for sentiment analysis.</a:t>
            </a:r>
          </a:p>
          <a:p>
            <a:pPr marL="0" indent="0">
              <a:buNone/>
            </a:pPr>
            <a:endParaRPr lang="en-US" dirty="0"/>
          </a:p>
        </p:txBody>
      </p:sp>
    </p:spTree>
    <p:extLst>
      <p:ext uri="{BB962C8B-B14F-4D97-AF65-F5344CB8AC3E}">
        <p14:creationId xmlns:p14="http://schemas.microsoft.com/office/powerpoint/2010/main" val="2790905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a:t>F</a:t>
            </a:r>
            <a:r>
              <a:rPr lang="en-US" sz="1800" b="1" dirty="0" smtClean="0"/>
              <a:t>ew </a:t>
            </a:r>
            <a:r>
              <a:rPr lang="en-US" sz="1800" b="1" dirty="0"/>
              <a:t>of the many advanced NLP models that have been developed since BERT's introduction. </a:t>
            </a:r>
          </a:p>
        </p:txBody>
      </p:sp>
      <p:sp>
        <p:nvSpPr>
          <p:cNvPr id="3" name="Content Placeholder 2"/>
          <p:cNvSpPr>
            <a:spLocks noGrp="1"/>
          </p:cNvSpPr>
          <p:nvPr>
            <p:ph idx="1"/>
          </p:nvPr>
        </p:nvSpPr>
        <p:spPr/>
        <p:txBody>
          <a:bodyPr>
            <a:normAutofit/>
          </a:bodyPr>
          <a:lstStyle/>
          <a:p>
            <a:r>
              <a:rPr lang="en-US" b="1" dirty="0" err="1"/>
              <a:t>RoBERTa</a:t>
            </a:r>
            <a:r>
              <a:rPr lang="en-US" b="1" dirty="0"/>
              <a:t> (A Robustly Optimized BERT </a:t>
            </a:r>
            <a:r>
              <a:rPr lang="en-US" b="1" dirty="0" err="1"/>
              <a:t>Pretraining</a:t>
            </a:r>
            <a:r>
              <a:rPr lang="en-US" b="1" dirty="0"/>
              <a:t> Approach):</a:t>
            </a:r>
            <a:r>
              <a:rPr lang="en-US" dirty="0"/>
              <a:t> </a:t>
            </a:r>
            <a:r>
              <a:rPr lang="en-US" sz="1400" dirty="0"/>
              <a:t>As mentioned earlier, </a:t>
            </a:r>
            <a:r>
              <a:rPr lang="en-US" sz="1400" dirty="0" err="1"/>
              <a:t>RoBERTa</a:t>
            </a:r>
            <a:r>
              <a:rPr lang="en-US" sz="1400" dirty="0"/>
              <a:t> is an improved version of BERT with modifications in the </a:t>
            </a:r>
            <a:r>
              <a:rPr lang="en-US" sz="1400" dirty="0" err="1"/>
              <a:t>pretraining</a:t>
            </a:r>
            <a:r>
              <a:rPr lang="en-US" sz="1400" dirty="0"/>
              <a:t> process, larger batch size, and longer training. It achieves better performance on various NLP tasks.</a:t>
            </a:r>
          </a:p>
          <a:p>
            <a:r>
              <a:rPr lang="en-US" b="1" dirty="0" err="1"/>
              <a:t>XLNet</a:t>
            </a:r>
            <a:r>
              <a:rPr lang="en-US" b="1" dirty="0"/>
              <a:t> (Generalized Autoregressive </a:t>
            </a:r>
            <a:r>
              <a:rPr lang="en-US" b="1" dirty="0" err="1"/>
              <a:t>Pretraining</a:t>
            </a:r>
            <a:r>
              <a:rPr lang="en-US" b="1" dirty="0"/>
              <a:t> for Language Understanding):</a:t>
            </a:r>
            <a:r>
              <a:rPr lang="en-US" dirty="0"/>
              <a:t> </a:t>
            </a:r>
            <a:r>
              <a:rPr lang="en-US" sz="1400" dirty="0" err="1"/>
              <a:t>XLNet</a:t>
            </a:r>
            <a:r>
              <a:rPr lang="en-US" sz="1400" dirty="0"/>
              <a:t> is a transformer-based model that combines the strengths of autoregressive models (like GPT) and bidirectional models (like BERT). It overcomes BERT's limitation of considering only left-to-right or right-to-left context and enables more comprehensive context </a:t>
            </a:r>
            <a:r>
              <a:rPr lang="en-US" sz="1400" dirty="0" smtClean="0"/>
              <a:t>modeling.</a:t>
            </a:r>
            <a:endParaRPr lang="en-US" sz="1400" dirty="0"/>
          </a:p>
          <a:p>
            <a:r>
              <a:rPr lang="en-US" b="1" dirty="0"/>
              <a:t>ALBERT (A Lite BERT for Self-supervised Learning of Language Representations):</a:t>
            </a:r>
            <a:r>
              <a:rPr lang="en-US" dirty="0"/>
              <a:t> A</a:t>
            </a:r>
            <a:r>
              <a:rPr lang="en-US" sz="1400" dirty="0"/>
              <a:t>LBERT introduces parameter reduction techniques to reduce the model size while maintaining performance. It significantly reduces the number of parameters in BERT, making it computationally efficient without sacrificing accuracy.</a:t>
            </a:r>
          </a:p>
          <a:p>
            <a:endParaRPr lang="en-US" dirty="0"/>
          </a:p>
        </p:txBody>
      </p:sp>
    </p:spTree>
    <p:extLst>
      <p:ext uri="{BB962C8B-B14F-4D97-AF65-F5344CB8AC3E}">
        <p14:creationId xmlns:p14="http://schemas.microsoft.com/office/powerpoint/2010/main" val="1111998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13807"/>
            <a:ext cx="8596668" cy="5756364"/>
          </a:xfrm>
        </p:spPr>
        <p:txBody>
          <a:bodyPr>
            <a:normAutofit/>
          </a:bodyPr>
          <a:lstStyle/>
          <a:p>
            <a:pPr marL="0" indent="0">
              <a:buNone/>
            </a:pPr>
            <a:endParaRPr lang="en-US" dirty="0"/>
          </a:p>
          <a:p>
            <a:r>
              <a:rPr lang="en-US" dirty="0"/>
              <a:t>GPT-3 (Generative Pre-trained Transformer 3): Developed by </a:t>
            </a:r>
            <a:r>
              <a:rPr lang="en-US" dirty="0" err="1"/>
              <a:t>OpenAI</a:t>
            </a:r>
            <a:r>
              <a:rPr lang="en-US" dirty="0"/>
              <a:t>, GPT-3 is a massive language model with 175 billion parameters. It is capable of generating human-like text and demonstrates impressive performance across various NLP tasks without task-specific fine-tuning.</a:t>
            </a:r>
          </a:p>
          <a:p>
            <a:endParaRPr lang="en-US" dirty="0"/>
          </a:p>
          <a:p>
            <a:r>
              <a:rPr lang="en-US" dirty="0"/>
              <a:t>ELECTRA (Efficiently Learning an Encoder that Classifies Token Replacements Accurately): ELECTRA introduces a new training method called "replaced token detection," where it tries to predict which tokens have been replaced by a masked language model during training. This method allows for more efficient training and better utilization of data.</a:t>
            </a:r>
          </a:p>
          <a:p>
            <a:endParaRPr lang="en-US" dirty="0"/>
          </a:p>
          <a:p>
            <a:r>
              <a:rPr lang="en-US" dirty="0" smtClean="0"/>
              <a:t>BART (Bidirectional and Auto-Regressive Transformers): BART is a </a:t>
            </a:r>
            <a:r>
              <a:rPr lang="en-US" dirty="0" err="1" smtClean="0"/>
              <a:t>denoising</a:t>
            </a:r>
            <a:r>
              <a:rPr lang="en-US" dirty="0" smtClean="0"/>
              <a:t> </a:t>
            </a:r>
            <a:r>
              <a:rPr lang="en-US" dirty="0" err="1" smtClean="0"/>
              <a:t>autoencoder</a:t>
            </a:r>
            <a:r>
              <a:rPr lang="en-US" dirty="0" smtClean="0"/>
              <a:t> that combines the bidirectional training of BERT with the auto-regressive generation of GPT. It can be used for both sequence-to-sequence tasks and </a:t>
            </a:r>
            <a:r>
              <a:rPr lang="en-US" dirty="0" err="1" smtClean="0"/>
              <a:t>denoising</a:t>
            </a:r>
            <a:r>
              <a:rPr lang="en-US" dirty="0" smtClean="0"/>
              <a:t> </a:t>
            </a:r>
            <a:r>
              <a:rPr lang="en-US" dirty="0" err="1" smtClean="0"/>
              <a:t>autoencoder</a:t>
            </a:r>
            <a:r>
              <a:rPr lang="en-US" dirty="0" smtClean="0"/>
              <a:t> tasks.</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75289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1832198" y="2160588"/>
            <a:ext cx="6287641" cy="3881437"/>
          </a:xfrm>
          <a:prstGeom prst="rect">
            <a:avLst/>
          </a:prstGeom>
        </p:spPr>
      </p:pic>
    </p:spTree>
    <p:extLst>
      <p:ext uri="{BB962C8B-B14F-4D97-AF65-F5344CB8AC3E}">
        <p14:creationId xmlns:p14="http://schemas.microsoft.com/office/powerpoint/2010/main" val="3469542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a:t>
            </a:r>
            <a:endParaRPr lang="en-US" dirty="0"/>
          </a:p>
        </p:txBody>
      </p:sp>
    </p:spTree>
    <p:extLst>
      <p:ext uri="{BB962C8B-B14F-4D97-AF65-F5344CB8AC3E}">
        <p14:creationId xmlns:p14="http://schemas.microsoft.com/office/powerpoint/2010/main" val="1454241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1174" y="253412"/>
            <a:ext cx="8596668" cy="6095137"/>
          </a:xfrm>
        </p:spPr>
        <p:txBody>
          <a:bodyPr>
            <a:normAutofit fontScale="92500" lnSpcReduction="20000"/>
          </a:bodyPr>
          <a:lstStyle/>
          <a:p>
            <a:endParaRPr lang="en-US" dirty="0" smtClean="0"/>
          </a:p>
          <a:p>
            <a:endParaRPr lang="en-US" dirty="0"/>
          </a:p>
          <a:p>
            <a:r>
              <a:rPr lang="en-US" dirty="0" smtClean="0"/>
              <a:t>BERT</a:t>
            </a:r>
            <a:r>
              <a:rPr lang="en-US" dirty="0"/>
              <a:t>, which stands for "Bidirectional Encoder Representations from Transformers," is a powerful natural language processing (NLP) model introduced by researchers at Google AI in 2018. It represents a significant advancement in the field of NLP and has been instrumental in numerous downstream NLP tasks due to its ability to capture contextualized word representations.</a:t>
            </a:r>
          </a:p>
          <a:p>
            <a:endParaRPr lang="en-US" dirty="0"/>
          </a:p>
          <a:p>
            <a:r>
              <a:rPr lang="en-US" dirty="0"/>
              <a:t>Intuition Behind BERT:</a:t>
            </a:r>
          </a:p>
          <a:p>
            <a:endParaRPr lang="en-US" dirty="0"/>
          </a:p>
          <a:p>
            <a:r>
              <a:rPr lang="en-US" dirty="0"/>
              <a:t>The main intuition behind BERT is to address the limitations of traditional context-independent word </a:t>
            </a:r>
            <a:r>
              <a:rPr lang="en-US" dirty="0" err="1"/>
              <a:t>embeddings</a:t>
            </a:r>
            <a:r>
              <a:rPr lang="en-US" dirty="0"/>
              <a:t> like Word2Vec and </a:t>
            </a:r>
            <a:r>
              <a:rPr lang="en-US" dirty="0" err="1"/>
              <a:t>GloVe</a:t>
            </a:r>
            <a:r>
              <a:rPr lang="en-US" dirty="0"/>
              <a:t>. These </a:t>
            </a:r>
            <a:r>
              <a:rPr lang="en-US" dirty="0" err="1"/>
              <a:t>embeddings</a:t>
            </a:r>
            <a:r>
              <a:rPr lang="en-US" dirty="0"/>
              <a:t> represent words as fixed vectors, ignoring the context in which the word appears. For example, the word "bank" could have different meanings depending on the context (e.g., "bank of a river" vs. "bank as a financial institution").</a:t>
            </a:r>
          </a:p>
          <a:p>
            <a:endParaRPr lang="en-US" dirty="0"/>
          </a:p>
          <a:p>
            <a:r>
              <a:rPr lang="en-US" dirty="0"/>
              <a:t>BERT's innovation lies in its bidirectional training approach using the Transformer architecture. This approach allows the model to consider both left and right contexts of each word when generating its contextualized word </a:t>
            </a:r>
            <a:r>
              <a:rPr lang="en-US" dirty="0" err="1"/>
              <a:t>embeddings</a:t>
            </a:r>
            <a:r>
              <a:rPr lang="en-US" dirty="0"/>
              <a:t>. BERT is "</a:t>
            </a:r>
            <a:r>
              <a:rPr lang="en-US" dirty="0" err="1"/>
              <a:t>pretrained</a:t>
            </a:r>
            <a:r>
              <a:rPr lang="en-US" dirty="0"/>
              <a:t>" on a large corpus of text data by predicting missing words in sentences. This </a:t>
            </a:r>
            <a:r>
              <a:rPr lang="en-US" dirty="0" err="1"/>
              <a:t>pretraining</a:t>
            </a:r>
            <a:r>
              <a:rPr lang="en-US" dirty="0"/>
              <a:t> process is known as the "Masked Language Model" (MLM).</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78014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Masked Language Model (MLM):</a:t>
            </a:r>
            <a:br>
              <a:rPr lang="en-US" dirty="0"/>
            </a:br>
            <a:endParaRPr lang="en-US" dirty="0"/>
          </a:p>
        </p:txBody>
      </p:sp>
      <p:sp>
        <p:nvSpPr>
          <p:cNvPr id="3" name="Content Placeholder 2"/>
          <p:cNvSpPr>
            <a:spLocks noGrp="1"/>
          </p:cNvSpPr>
          <p:nvPr>
            <p:ph idx="1"/>
          </p:nvPr>
        </p:nvSpPr>
        <p:spPr/>
        <p:txBody>
          <a:bodyPr>
            <a:normAutofit/>
          </a:bodyPr>
          <a:lstStyle/>
          <a:p>
            <a:r>
              <a:rPr lang="en-US" dirty="0"/>
              <a:t>During the MLM </a:t>
            </a:r>
            <a:r>
              <a:rPr lang="en-US" dirty="0" err="1"/>
              <a:t>pretraining</a:t>
            </a:r>
            <a:r>
              <a:rPr lang="en-US" dirty="0"/>
              <a:t>, BERT takes a sentence and masks some of the words (typically 15% of the words) with a special token "[MASK]" or substitutes them with a random word. The model's objective is to predict the original masked words based on the surrounding context. By training on this masked prediction task, BERT learns to capture deep contextual relationships between words, resulting in contextually rich word </a:t>
            </a:r>
            <a:r>
              <a:rPr lang="en-US" dirty="0" err="1"/>
              <a:t>embeddings</a:t>
            </a:r>
            <a:r>
              <a:rPr lang="en-US" dirty="0"/>
              <a:t>.</a:t>
            </a:r>
          </a:p>
          <a:p>
            <a:endParaRPr lang="en-US" dirty="0"/>
          </a:p>
          <a:p>
            <a:endParaRPr lang="en-US" dirty="0"/>
          </a:p>
        </p:txBody>
      </p:sp>
    </p:spTree>
    <p:extLst>
      <p:ext uri="{BB962C8B-B14F-4D97-AF65-F5344CB8AC3E}">
        <p14:creationId xmlns:p14="http://schemas.microsoft.com/office/powerpoint/2010/main" val="2978269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9337"/>
            <a:ext cx="8596668" cy="5902025"/>
          </a:xfrm>
        </p:spPr>
        <p:txBody>
          <a:bodyPr>
            <a:normAutofit fontScale="62500" lnSpcReduction="20000"/>
          </a:bodyPr>
          <a:lstStyle/>
          <a:p>
            <a:r>
              <a:rPr lang="en-US" dirty="0"/>
              <a:t>Key Features of BERT:</a:t>
            </a:r>
          </a:p>
          <a:p>
            <a:endParaRPr lang="en-US" dirty="0"/>
          </a:p>
          <a:p>
            <a:r>
              <a:rPr lang="en-US" dirty="0"/>
              <a:t>Bidirectional Context:</a:t>
            </a:r>
          </a:p>
          <a:p>
            <a:r>
              <a:rPr lang="en-US" dirty="0"/>
              <a:t>BERT's bidirectional approach allows it to consider both left and right contexts when generating word </a:t>
            </a:r>
            <a:r>
              <a:rPr lang="en-US" dirty="0" err="1"/>
              <a:t>embeddings</a:t>
            </a:r>
            <a:r>
              <a:rPr lang="en-US" dirty="0"/>
              <a:t>. This bi-directional attention helps the model better understand the relationship between words in a sentence.</a:t>
            </a:r>
          </a:p>
          <a:p>
            <a:endParaRPr lang="en-US" dirty="0"/>
          </a:p>
          <a:p>
            <a:r>
              <a:rPr lang="en-US" dirty="0"/>
              <a:t>Transformer Architecture:</a:t>
            </a:r>
          </a:p>
          <a:p>
            <a:r>
              <a:rPr lang="en-US" dirty="0"/>
              <a:t>BERT is built upon the Transformer architecture, which enables efficient parallelization and capturing long-range dependencies in text.</a:t>
            </a:r>
          </a:p>
          <a:p>
            <a:endParaRPr lang="en-US" dirty="0"/>
          </a:p>
          <a:p>
            <a:r>
              <a:rPr lang="en-US" dirty="0" err="1"/>
              <a:t>Pretraining</a:t>
            </a:r>
            <a:r>
              <a:rPr lang="en-US" dirty="0"/>
              <a:t> and Fine-Tuning:</a:t>
            </a:r>
          </a:p>
          <a:p>
            <a:r>
              <a:rPr lang="en-US" dirty="0"/>
              <a:t>BERT is </a:t>
            </a:r>
            <a:r>
              <a:rPr lang="en-US" dirty="0" err="1"/>
              <a:t>pretrained</a:t>
            </a:r>
            <a:r>
              <a:rPr lang="en-US" dirty="0"/>
              <a:t> on a large dataset to learn general language representations. After </a:t>
            </a:r>
            <a:r>
              <a:rPr lang="en-US" dirty="0" err="1"/>
              <a:t>pretraining</a:t>
            </a:r>
            <a:r>
              <a:rPr lang="en-US" dirty="0"/>
              <a:t>, it can be fine-tuned on specific downstream tasks with relatively small amounts of labeled data to achieve excellent performance on tasks like text classification, named entity recognition, sentiment analysis, question answering, and more.</a:t>
            </a:r>
          </a:p>
          <a:p>
            <a:endParaRPr lang="en-US" dirty="0"/>
          </a:p>
          <a:p>
            <a:r>
              <a:rPr lang="en-US" dirty="0"/>
              <a:t>Contextualized Word </a:t>
            </a:r>
            <a:r>
              <a:rPr lang="en-US" dirty="0" err="1"/>
              <a:t>Embeddings</a:t>
            </a:r>
            <a:r>
              <a:rPr lang="en-US" dirty="0"/>
              <a:t>:</a:t>
            </a:r>
          </a:p>
          <a:p>
            <a:r>
              <a:rPr lang="en-US" dirty="0"/>
              <a:t>BERT's word </a:t>
            </a:r>
            <a:r>
              <a:rPr lang="en-US" dirty="0" err="1"/>
              <a:t>embeddings</a:t>
            </a:r>
            <a:r>
              <a:rPr lang="en-US" dirty="0"/>
              <a:t> are contextualized, meaning they vary based on the context of the word in the sentence. This contextualization is key to its superior performance on various NLP tasks.</a:t>
            </a:r>
          </a:p>
          <a:p>
            <a:endParaRPr lang="en-US" dirty="0"/>
          </a:p>
          <a:p>
            <a:r>
              <a:rPr lang="en-US" dirty="0"/>
              <a:t>Open Source and Transfer Learning:</a:t>
            </a:r>
          </a:p>
          <a:p>
            <a:r>
              <a:rPr lang="en-US" dirty="0"/>
              <a:t>BERT's </a:t>
            </a:r>
            <a:r>
              <a:rPr lang="en-US" dirty="0" err="1"/>
              <a:t>pretrained</a:t>
            </a:r>
            <a:r>
              <a:rPr lang="en-US" dirty="0"/>
              <a:t> model is available as open-source, allowing researchers and developers to use it as a starting point for a wide range of NLP tasks. Transfer learning from BERT has become a common practice in the NLP community.</a:t>
            </a:r>
          </a:p>
          <a:p>
            <a:endParaRPr lang="en-US" dirty="0"/>
          </a:p>
        </p:txBody>
      </p:sp>
    </p:spTree>
    <p:extLst>
      <p:ext uri="{BB962C8B-B14F-4D97-AF65-F5344CB8AC3E}">
        <p14:creationId xmlns:p14="http://schemas.microsoft.com/office/powerpoint/2010/main" val="2852119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summary, BERT's bidirectional training approach using the Transformer architecture and the Masked Language Model (MLM) </a:t>
            </a:r>
            <a:r>
              <a:rPr lang="en-US" dirty="0" err="1"/>
              <a:t>pretraining</a:t>
            </a:r>
            <a:r>
              <a:rPr lang="en-US" dirty="0"/>
              <a:t> enable it to learn contextually rich word representations. This has made BERT a groundbreaking model, revolutionizing NLP research and serving as the foundation for various state-of-the-art NLP models and applications.</a:t>
            </a:r>
          </a:p>
          <a:p>
            <a:endParaRPr lang="en-US" dirty="0"/>
          </a:p>
          <a:p>
            <a:endParaRPr lang="en-US" dirty="0"/>
          </a:p>
        </p:txBody>
      </p:sp>
    </p:spTree>
    <p:extLst>
      <p:ext uri="{BB962C8B-B14F-4D97-AF65-F5344CB8AC3E}">
        <p14:creationId xmlns:p14="http://schemas.microsoft.com/office/powerpoint/2010/main" val="763640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
            <a:ext cx="8596668" cy="6041362"/>
          </a:xfrm>
        </p:spPr>
        <p:txBody>
          <a:bodyPr>
            <a:normAutofit fontScale="92500" lnSpcReduction="10000"/>
          </a:bodyPr>
          <a:lstStyle/>
          <a:p>
            <a:r>
              <a:rPr lang="en-US" dirty="0"/>
              <a:t>Autoregressive models are a class of statistical models that generate data by modeling the probability distribution of each data point conditioned on previous data points. In other words, the model generates data sequentially, one data point at a time, based on the probability distribution of the current data point given the previous ones.</a:t>
            </a:r>
          </a:p>
          <a:p>
            <a:r>
              <a:rPr lang="en-US" b="1" dirty="0"/>
              <a:t>Intuition:</a:t>
            </a:r>
            <a:endParaRPr lang="en-US" dirty="0"/>
          </a:p>
          <a:p>
            <a:r>
              <a:rPr lang="en-US" dirty="0"/>
              <a:t>The term "autoregressive" comes from the idea that each data point in the sequence is considered an "auto-regression" of the previous ones. In simple terms, the model predicts the next data point in the sequence based on the history of the sequence up to that point.</a:t>
            </a:r>
          </a:p>
          <a:p>
            <a:r>
              <a:rPr lang="en-US" b="1" dirty="0"/>
              <a:t>Formal Definition:</a:t>
            </a:r>
            <a:endParaRPr lang="en-US" dirty="0"/>
          </a:p>
          <a:p>
            <a:r>
              <a:rPr lang="en-US" dirty="0"/>
              <a:t>In the context of time series data, an autoregressive model of order p (often denoted as AR(p)) predicts the current data point (</a:t>
            </a:r>
            <a:r>
              <a:rPr lang="en-US" dirty="0" err="1"/>
              <a:t>yt</a:t>
            </a:r>
            <a:r>
              <a:rPr lang="en-US" dirty="0"/>
              <a:t>) based on the p previous data points (yt-1, yt-2, ..., </a:t>
            </a:r>
            <a:r>
              <a:rPr lang="en-US" dirty="0" err="1"/>
              <a:t>yt</a:t>
            </a:r>
            <a:r>
              <a:rPr lang="en-US" dirty="0"/>
              <a:t>-p) as follows:</a:t>
            </a:r>
          </a:p>
          <a:p>
            <a:r>
              <a:rPr lang="en-US" dirty="0" err="1"/>
              <a:t>yt</a:t>
            </a:r>
            <a:r>
              <a:rPr lang="en-US" dirty="0"/>
              <a:t> = </a:t>
            </a:r>
            <a:r>
              <a:rPr lang="el-GR" dirty="0"/>
              <a:t>β0 + β1 * </a:t>
            </a:r>
            <a:r>
              <a:rPr lang="en-US" dirty="0"/>
              <a:t>yt-1 + </a:t>
            </a:r>
            <a:r>
              <a:rPr lang="el-GR" dirty="0"/>
              <a:t>β2 * </a:t>
            </a:r>
            <a:r>
              <a:rPr lang="en-US" dirty="0"/>
              <a:t>yt-2 + ... + </a:t>
            </a:r>
            <a:r>
              <a:rPr lang="el-GR" dirty="0"/>
              <a:t>β</a:t>
            </a:r>
            <a:r>
              <a:rPr lang="en-US" dirty="0"/>
              <a:t>p * </a:t>
            </a:r>
            <a:r>
              <a:rPr lang="en-US" dirty="0" err="1"/>
              <a:t>yt</a:t>
            </a:r>
            <a:r>
              <a:rPr lang="en-US" dirty="0"/>
              <a:t>-p + </a:t>
            </a:r>
            <a:r>
              <a:rPr lang="el-GR" dirty="0"/>
              <a:t>ε</a:t>
            </a:r>
            <a:r>
              <a:rPr lang="en-US" dirty="0"/>
              <a:t>t</a:t>
            </a:r>
          </a:p>
          <a:p>
            <a:pPr marL="400050" lvl="1" indent="0">
              <a:buNone/>
            </a:pPr>
            <a:r>
              <a:rPr lang="en-US" sz="1500" dirty="0"/>
              <a:t>where:</a:t>
            </a:r>
          </a:p>
          <a:p>
            <a:pPr marL="400050" lvl="1" indent="0">
              <a:buNone/>
            </a:pPr>
            <a:r>
              <a:rPr lang="en-US" sz="1500" dirty="0" err="1"/>
              <a:t>yt</a:t>
            </a:r>
            <a:r>
              <a:rPr lang="en-US" sz="1500" dirty="0"/>
              <a:t> is the current data point.</a:t>
            </a:r>
          </a:p>
          <a:p>
            <a:pPr marL="400050" lvl="1" indent="0">
              <a:buNone/>
            </a:pPr>
            <a:r>
              <a:rPr lang="en-US" sz="1500" dirty="0"/>
              <a:t>β0, β1, ..., βp are the model coefficients.</a:t>
            </a:r>
          </a:p>
          <a:p>
            <a:pPr marL="400050" lvl="1" indent="0">
              <a:buNone/>
            </a:pPr>
            <a:r>
              <a:rPr lang="en-US" sz="1500" dirty="0" err="1"/>
              <a:t>εt</a:t>
            </a:r>
            <a:r>
              <a:rPr lang="en-US" sz="1500" dirty="0"/>
              <a:t> is the error term, representing random noise or unexplained variability.</a:t>
            </a:r>
          </a:p>
          <a:p>
            <a:pPr marL="400050" lvl="1" indent="0">
              <a:buNone/>
            </a:pPr>
            <a:r>
              <a:rPr lang="en-US" sz="1500" dirty="0"/>
              <a:t>In autoregressive models, the coefficients (β0, β1, ..., βp) are estimated from the training data to best fit </a:t>
            </a:r>
            <a:r>
              <a:rPr lang="en-US" dirty="0"/>
              <a:t>the historical patterns in the sequence.</a:t>
            </a:r>
          </a:p>
          <a:p>
            <a:endParaRPr lang="en-US" dirty="0"/>
          </a:p>
        </p:txBody>
      </p:sp>
    </p:spTree>
    <p:extLst>
      <p:ext uri="{BB962C8B-B14F-4D97-AF65-F5344CB8AC3E}">
        <p14:creationId xmlns:p14="http://schemas.microsoft.com/office/powerpoint/2010/main" val="3400655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VADER and </a:t>
            </a:r>
            <a:r>
              <a:rPr lang="en-US" dirty="0" err="1"/>
              <a:t>RoBERTa</a:t>
            </a:r>
            <a:r>
              <a:rPr lang="en-US" dirty="0"/>
              <a:t> are two different approaches for sentiment analysis, and they have several </a:t>
            </a:r>
            <a:r>
              <a:rPr lang="en-US" dirty="0" smtClean="0"/>
              <a:t>key differences</a:t>
            </a:r>
          </a:p>
          <a:p>
            <a:r>
              <a:rPr lang="en-US" b="1" dirty="0"/>
              <a:t>Algorithm </a:t>
            </a:r>
            <a:r>
              <a:rPr lang="en-US" b="1" dirty="0" smtClean="0"/>
              <a:t>Type:</a:t>
            </a:r>
          </a:p>
          <a:p>
            <a:r>
              <a:rPr lang="en-US" b="1" dirty="0"/>
              <a:t>Training</a:t>
            </a:r>
            <a:r>
              <a:rPr lang="en-US" b="1" dirty="0" smtClean="0"/>
              <a:t>:</a:t>
            </a:r>
          </a:p>
          <a:p>
            <a:r>
              <a:rPr lang="en-US" b="1" dirty="0"/>
              <a:t>Handling Context</a:t>
            </a:r>
            <a:r>
              <a:rPr lang="en-US" b="1" dirty="0" smtClean="0"/>
              <a:t>:</a:t>
            </a:r>
          </a:p>
          <a:p>
            <a:r>
              <a:rPr lang="en-US" b="1" dirty="0"/>
              <a:t>Performance</a:t>
            </a:r>
            <a:r>
              <a:rPr lang="en-US" b="1" dirty="0" smtClean="0"/>
              <a:t>:</a:t>
            </a:r>
          </a:p>
          <a:p>
            <a:r>
              <a:rPr lang="en-US" b="1" dirty="0"/>
              <a:t>Use Cases:</a:t>
            </a:r>
            <a:endParaRPr lang="en-US" dirty="0"/>
          </a:p>
        </p:txBody>
      </p:sp>
    </p:spTree>
    <p:extLst>
      <p:ext uri="{BB962C8B-B14F-4D97-AF65-F5344CB8AC3E}">
        <p14:creationId xmlns:p14="http://schemas.microsoft.com/office/powerpoint/2010/main" val="3716313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Autoregressive </a:t>
            </a:r>
            <a:r>
              <a:rPr lang="en-US" dirty="0"/>
              <a:t>models have various applications in time series analysis, signal processing, and natural language generation, among others. In natural language processing (NLP), autoregressive language models like GPT (Generative Pre-trained Transformer) generate text by predicting the next word in a sequence based on the previous words. This sequential generation process allows the model to create coherent and contextually appropriate text.</a:t>
            </a:r>
          </a:p>
          <a:p>
            <a:r>
              <a:rPr lang="en-US" dirty="0"/>
              <a:t>Autoregressive models are powerful tools for capturing temporal dependencies and sequential patterns in data, making them well-suited for tasks that involve time series or sequential data generation. However, they may have limitations when dealing with long sequences or capturing long-range dependencies, which is where other architectures like transformers and bidirectional models (e.g., BERT) have demonstrated their strengths.</a:t>
            </a:r>
          </a:p>
          <a:p>
            <a:endParaRPr lang="en-US" dirty="0"/>
          </a:p>
        </p:txBody>
      </p:sp>
    </p:spTree>
    <p:extLst>
      <p:ext uri="{BB962C8B-B14F-4D97-AF65-F5344CB8AC3E}">
        <p14:creationId xmlns:p14="http://schemas.microsoft.com/office/powerpoint/2010/main" val="3105460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22811"/>
            <a:ext cx="8596668" cy="5318551"/>
          </a:xfrm>
        </p:spPr>
        <p:txBody>
          <a:bodyPr>
            <a:normAutofit fontScale="92500" lnSpcReduction="10000"/>
          </a:bodyPr>
          <a:lstStyle/>
          <a:p>
            <a:r>
              <a:rPr lang="en-US" dirty="0" err="1"/>
              <a:t>XLNet's</a:t>
            </a:r>
            <a:r>
              <a:rPr lang="en-US" dirty="0"/>
              <a:t> intuition lies in overcoming the limitations of existing language models like BERT and GPT by combining the strengths of both autoregressive and bidirectional models. It achieves this through a novel training objective that allows it to model all possible permutations of the input text, effectively capturing bidirectional context while maintaining the advantages of autoregressive models.</a:t>
            </a:r>
          </a:p>
          <a:p>
            <a:endParaRPr lang="en-US" dirty="0"/>
          </a:p>
          <a:p>
            <a:r>
              <a:rPr lang="en-US" dirty="0"/>
              <a:t>Intuition Behind </a:t>
            </a:r>
            <a:r>
              <a:rPr lang="en-US" dirty="0" err="1"/>
              <a:t>XLNet</a:t>
            </a:r>
            <a:r>
              <a:rPr lang="en-US" dirty="0"/>
              <a:t>:</a:t>
            </a:r>
          </a:p>
          <a:p>
            <a:endParaRPr lang="en-US" dirty="0"/>
          </a:p>
          <a:p>
            <a:r>
              <a:rPr lang="en-US" dirty="0" err="1"/>
              <a:t>XLNet's</a:t>
            </a:r>
            <a:r>
              <a:rPr lang="en-US" dirty="0"/>
              <a:t> Training Objective:</a:t>
            </a:r>
          </a:p>
          <a:p>
            <a:endParaRPr lang="en-US" dirty="0"/>
          </a:p>
          <a:p>
            <a:r>
              <a:rPr lang="en-US" dirty="0" err="1"/>
              <a:t>XLNet</a:t>
            </a:r>
            <a:r>
              <a:rPr lang="en-US" dirty="0"/>
              <a:t> introduces a novel permutation-based training objective that combines the best of both worlds - bidirectional and autoregressive models. Instead of masking random words as in BERT or generating text sequentially as in GPT, </a:t>
            </a:r>
            <a:r>
              <a:rPr lang="en-US" dirty="0" err="1"/>
              <a:t>XLNet</a:t>
            </a:r>
            <a:r>
              <a:rPr lang="en-US" dirty="0"/>
              <a:t> generates text by considering all possible permutations of the input tokens.</a:t>
            </a:r>
          </a:p>
          <a:p>
            <a:endParaRPr lang="en-US" dirty="0"/>
          </a:p>
          <a:p>
            <a:r>
              <a:rPr lang="en-US" dirty="0" smtClean="0"/>
              <a:t>powerful </a:t>
            </a:r>
            <a:r>
              <a:rPr lang="en-US" dirty="0"/>
              <a:t>language model that achieves state-of-the-art performance on a wide range of NLP tasks, offering improved context modeling and fluency in text generation.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94251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7087"/>
            <a:ext cx="8596668" cy="5954276"/>
          </a:xfrm>
        </p:spPr>
        <p:txBody>
          <a:bodyPr>
            <a:normAutofit fontScale="77500" lnSpcReduction="20000"/>
          </a:bodyPr>
          <a:lstStyle/>
          <a:p>
            <a:pPr marL="0" indent="0">
              <a:buNone/>
            </a:pPr>
            <a:r>
              <a:rPr lang="en-US" dirty="0"/>
              <a:t>For example, given a sentence "I love </a:t>
            </a:r>
            <a:r>
              <a:rPr lang="en-US" dirty="0" err="1"/>
              <a:t>XLNet</a:t>
            </a:r>
            <a:r>
              <a:rPr lang="en-US" dirty="0"/>
              <a:t>," </a:t>
            </a:r>
            <a:r>
              <a:rPr lang="en-US" dirty="0" err="1"/>
              <a:t>XLNet</a:t>
            </a:r>
            <a:r>
              <a:rPr lang="en-US" dirty="0"/>
              <a:t> will consider various permutations such as:</a:t>
            </a:r>
          </a:p>
          <a:p>
            <a:pPr marL="0" indent="0">
              <a:buNone/>
            </a:pPr>
            <a:endParaRPr lang="en-US" dirty="0"/>
          </a:p>
          <a:p>
            <a:pPr marL="0" indent="0">
              <a:buNone/>
            </a:pPr>
            <a:r>
              <a:rPr lang="en-US" dirty="0"/>
              <a:t>"I love </a:t>
            </a:r>
            <a:r>
              <a:rPr lang="en-US" dirty="0" err="1"/>
              <a:t>XLNet</a:t>
            </a:r>
            <a:r>
              <a:rPr lang="en-US" dirty="0"/>
              <a:t>"</a:t>
            </a:r>
          </a:p>
          <a:p>
            <a:pPr marL="0" indent="0">
              <a:buNone/>
            </a:pPr>
            <a:r>
              <a:rPr lang="en-US" dirty="0"/>
              <a:t>"</a:t>
            </a:r>
            <a:r>
              <a:rPr lang="en-US" dirty="0" err="1"/>
              <a:t>XLNet</a:t>
            </a:r>
            <a:r>
              <a:rPr lang="en-US" dirty="0"/>
              <a:t> love I"</a:t>
            </a:r>
          </a:p>
          <a:p>
            <a:pPr marL="0" indent="0">
              <a:buNone/>
            </a:pPr>
            <a:r>
              <a:rPr lang="en-US" dirty="0"/>
              <a:t>"love I </a:t>
            </a:r>
            <a:r>
              <a:rPr lang="en-US" dirty="0" err="1"/>
              <a:t>XLNet</a:t>
            </a:r>
            <a:r>
              <a:rPr lang="en-US" dirty="0"/>
              <a:t>"</a:t>
            </a:r>
          </a:p>
          <a:p>
            <a:pPr marL="0" indent="0">
              <a:buNone/>
            </a:pPr>
            <a:r>
              <a:rPr lang="en-US" dirty="0"/>
              <a:t>"love </a:t>
            </a:r>
            <a:r>
              <a:rPr lang="en-US" dirty="0" err="1"/>
              <a:t>XLNet</a:t>
            </a:r>
            <a:r>
              <a:rPr lang="en-US" dirty="0"/>
              <a:t> I"</a:t>
            </a:r>
          </a:p>
          <a:p>
            <a:pPr marL="0" indent="0">
              <a:buNone/>
            </a:pPr>
            <a:r>
              <a:rPr lang="en-US" dirty="0"/>
              <a:t>...</a:t>
            </a:r>
          </a:p>
          <a:p>
            <a:pPr marL="0" indent="0">
              <a:buNone/>
            </a:pPr>
            <a:r>
              <a:rPr lang="en-US" dirty="0"/>
              <a:t>The model is trained to predict the likelihood of each word given its context, considering all possible permutations. This approach allows </a:t>
            </a:r>
            <a:r>
              <a:rPr lang="en-US" dirty="0" err="1"/>
              <a:t>XLNet</a:t>
            </a:r>
            <a:r>
              <a:rPr lang="en-US" dirty="0"/>
              <a:t> to capture bidirectional context like BERT but also enables it to capture autoregressive relationships within each permutation, similar to GPT.</a:t>
            </a:r>
          </a:p>
          <a:p>
            <a:endParaRPr lang="en-US" dirty="0"/>
          </a:p>
          <a:p>
            <a:r>
              <a:rPr lang="en-US" dirty="0"/>
              <a:t>Benefits of </a:t>
            </a:r>
            <a:r>
              <a:rPr lang="en-US" dirty="0" err="1"/>
              <a:t>XLNet</a:t>
            </a:r>
            <a:r>
              <a:rPr lang="en-US" dirty="0"/>
              <a:t>:</a:t>
            </a:r>
          </a:p>
          <a:p>
            <a:endParaRPr lang="en-US" dirty="0"/>
          </a:p>
          <a:p>
            <a:pPr>
              <a:buFont typeface="+mj-lt"/>
              <a:buAutoNum type="arabicPeriod"/>
            </a:pPr>
            <a:r>
              <a:rPr lang="en-US" dirty="0"/>
              <a:t>Context Modeling: </a:t>
            </a:r>
            <a:r>
              <a:rPr lang="en-US" dirty="0" err="1"/>
              <a:t>XLNet</a:t>
            </a:r>
            <a:r>
              <a:rPr lang="en-US" dirty="0"/>
              <a:t> can effectively capture both bidirectional and autoregressive context. This means it understands the relationships between all words in the sentence and generates text more fluently and contextually.</a:t>
            </a:r>
          </a:p>
          <a:p>
            <a:pPr>
              <a:buFont typeface="+mj-lt"/>
              <a:buAutoNum type="arabicPeriod"/>
            </a:pPr>
            <a:r>
              <a:rPr lang="en-US" dirty="0"/>
              <a:t>No Masking: Unlike BERT, </a:t>
            </a:r>
            <a:r>
              <a:rPr lang="en-US" dirty="0" err="1"/>
              <a:t>XLNet</a:t>
            </a:r>
            <a:r>
              <a:rPr lang="en-US" dirty="0"/>
              <a:t> does not need to mask words during training, which can lead to information loss. It leverages the full context of the sentence without the need for masking.</a:t>
            </a:r>
          </a:p>
          <a:p>
            <a:pPr>
              <a:buFont typeface="+mj-lt"/>
              <a:buAutoNum type="arabicPeriod"/>
            </a:pPr>
            <a:r>
              <a:rPr lang="en-US" dirty="0"/>
              <a:t>Better Generalization: By considering all permutations, </a:t>
            </a:r>
            <a:r>
              <a:rPr lang="en-US" dirty="0" err="1"/>
              <a:t>XLNet</a:t>
            </a:r>
            <a:r>
              <a:rPr lang="en-US" dirty="0"/>
              <a:t> can generalize better to different sentence structures and handle long-range dependencies in text more effectively.</a:t>
            </a:r>
          </a:p>
          <a:p>
            <a:r>
              <a:rPr lang="en-US" dirty="0" err="1"/>
              <a:t>XLNet's</a:t>
            </a:r>
            <a:r>
              <a:rPr lang="en-US" dirty="0"/>
              <a:t> combination of bidirectional and autoregressive training makes it a powerful language model that achieves state-of-the-art performance on a wide range of NLP tasks, offering improved context modeling and fluency in text generation.</a:t>
            </a:r>
          </a:p>
        </p:txBody>
      </p:sp>
    </p:spTree>
    <p:extLst>
      <p:ext uri="{BB962C8B-B14F-4D97-AF65-F5344CB8AC3E}">
        <p14:creationId xmlns:p14="http://schemas.microsoft.com/office/powerpoint/2010/main" val="831223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Algorithm Type:</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VADER</a:t>
            </a:r>
            <a:r>
              <a:rPr lang="en-US" dirty="0"/>
              <a:t>: VADER is a lexicon and rule-based sentiment analysis tool. It relies on a manually curated lexicon of words with associated sentiment scores to determine the sentiment of a given text. The lexicon is designed to capture the sentiment polarity and intensity of common words and phrases.</a:t>
            </a:r>
          </a:p>
          <a:p>
            <a:r>
              <a:rPr lang="en-US" dirty="0" err="1" smtClean="0"/>
              <a:t>RoBERTa</a:t>
            </a:r>
            <a:r>
              <a:rPr lang="en-US" dirty="0" smtClean="0"/>
              <a:t>: </a:t>
            </a:r>
            <a:r>
              <a:rPr lang="en-US" dirty="0"/>
              <a:t>is a state-of-the-art deep learning model based on the Transformer </a:t>
            </a:r>
            <a:r>
              <a:rPr lang="en-US" dirty="0" err="1" smtClean="0"/>
              <a:t>architecture</a:t>
            </a:r>
            <a:r>
              <a:rPr lang="en-US" dirty="0" err="1"/>
              <a:t>It</a:t>
            </a:r>
            <a:r>
              <a:rPr lang="en-US" dirty="0"/>
              <a:t> is a pre-trained language model that learns contextual word representations from large amounts of text data using unsupervised learning. It captures complex language patterns and semantics, enabling it to understand the context and nuances of sentiment in </a:t>
            </a:r>
            <a:r>
              <a:rPr lang="en-US" dirty="0" smtClean="0"/>
              <a:t>text</a:t>
            </a:r>
            <a:endParaRPr lang="en-US" dirty="0"/>
          </a:p>
        </p:txBody>
      </p:sp>
    </p:spTree>
    <p:extLst>
      <p:ext uri="{BB962C8B-B14F-4D97-AF65-F5344CB8AC3E}">
        <p14:creationId xmlns:p14="http://schemas.microsoft.com/office/powerpoint/2010/main" val="808573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Training:</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VADER</a:t>
            </a:r>
            <a:r>
              <a:rPr lang="en-US" dirty="0"/>
              <a:t>: VADER does not require training on specific datasets. Its lexicon and rules are pre-defined and fixed.</a:t>
            </a:r>
          </a:p>
          <a:p>
            <a:r>
              <a:rPr lang="en-US" dirty="0" err="1"/>
              <a:t>RoBERTa</a:t>
            </a:r>
            <a:r>
              <a:rPr lang="en-US" dirty="0"/>
              <a:t>: </a:t>
            </a:r>
            <a:r>
              <a:rPr lang="en-US" dirty="0" err="1"/>
              <a:t>RoBERTa</a:t>
            </a:r>
            <a:r>
              <a:rPr lang="en-US" dirty="0"/>
              <a:t> is a machine learning model that requires pre-training on a large corpus of text to learn contextual representations. After pre-training, it can be fine-tuned on specific tasks like sentiment analysis.</a:t>
            </a:r>
          </a:p>
          <a:p>
            <a:endParaRPr lang="en-US" dirty="0"/>
          </a:p>
        </p:txBody>
      </p:sp>
    </p:spTree>
    <p:extLst>
      <p:ext uri="{BB962C8B-B14F-4D97-AF65-F5344CB8AC3E}">
        <p14:creationId xmlns:p14="http://schemas.microsoft.com/office/powerpoint/2010/main" val="36575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Handling Context: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VADER</a:t>
            </a:r>
            <a:r>
              <a:rPr lang="en-US" dirty="0"/>
              <a:t>: VADER uses a lexicon and rules to analyze individual words in a text and aggregates their sentiment scores. However, it does not consider the context or syntax of the entire sentence.</a:t>
            </a:r>
          </a:p>
          <a:p>
            <a:r>
              <a:rPr lang="en-US" dirty="0" err="1"/>
              <a:t>RoBERTa</a:t>
            </a:r>
            <a:r>
              <a:rPr lang="en-US" dirty="0"/>
              <a:t>: </a:t>
            </a:r>
            <a:r>
              <a:rPr lang="en-US" dirty="0" err="1"/>
              <a:t>RoBERTa</a:t>
            </a:r>
            <a:r>
              <a:rPr lang="en-US" dirty="0"/>
              <a:t> is designed to understand the context and syntax of the entire sentence or document, which allows it to capture more nuanced sentiment relationships between words and phrases.</a:t>
            </a:r>
          </a:p>
          <a:p>
            <a:endParaRPr lang="en-US" dirty="0"/>
          </a:p>
        </p:txBody>
      </p:sp>
    </p:spTree>
    <p:extLst>
      <p:ext uri="{BB962C8B-B14F-4D97-AF65-F5344CB8AC3E}">
        <p14:creationId xmlns:p14="http://schemas.microsoft.com/office/powerpoint/2010/main" val="1458469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Performance</a:t>
            </a:r>
            <a:r>
              <a:rPr lang="en-US" b="1" dirty="0"/>
              <a:t>:</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VADER</a:t>
            </a:r>
            <a:r>
              <a:rPr lang="en-US" dirty="0"/>
              <a:t>: VADER is generally fast and efficient because it relies on a fixed lexicon and simple rules. However, its performance may be limited, especially when dealing with sarcasm, irony, or context-dependent sentiments.</a:t>
            </a:r>
          </a:p>
          <a:p>
            <a:r>
              <a:rPr lang="en-US" dirty="0" err="1"/>
              <a:t>RoBERTa</a:t>
            </a:r>
            <a:r>
              <a:rPr lang="en-US" dirty="0"/>
              <a:t>: </a:t>
            </a:r>
            <a:r>
              <a:rPr lang="en-US" dirty="0" err="1"/>
              <a:t>RoBERTa</a:t>
            </a:r>
            <a:r>
              <a:rPr lang="en-US" dirty="0"/>
              <a:t> is a more sophisticated model that can potentially achieve higher accuracy on sentiment analysis tasks, particularly in complex and diverse text data. However, it requires more computational resources and time for training and inference compared to VADER.</a:t>
            </a:r>
          </a:p>
          <a:p>
            <a:endParaRPr lang="en-US" dirty="0"/>
          </a:p>
        </p:txBody>
      </p:sp>
    </p:spTree>
    <p:extLst>
      <p:ext uri="{BB962C8B-B14F-4D97-AF65-F5344CB8AC3E}">
        <p14:creationId xmlns:p14="http://schemas.microsoft.com/office/powerpoint/2010/main" val="3267200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Use Cases for VADER</a:t>
            </a:r>
            <a:r>
              <a:rPr lang="en-US" b="1" dirty="0" smtClean="0"/>
              <a:t>:</a:t>
            </a:r>
            <a:r>
              <a:rPr lang="en-US" sz="1300" b="1" dirty="0" smtClean="0"/>
              <a:t> </a:t>
            </a:r>
            <a:r>
              <a:rPr lang="en-US" sz="1300" b="1" dirty="0"/>
              <a:t>VADER is well-suited for quick sentiment analysis tasks, especially for social media text and informal language where sentiment expressions can be straightforward.</a:t>
            </a:r>
            <a:br>
              <a:rPr lang="en-US" sz="1300" b="1" dirty="0"/>
            </a:br>
            <a:endParaRPr lang="en-US" sz="1300" b="1" dirty="0"/>
          </a:p>
        </p:txBody>
      </p:sp>
      <p:sp>
        <p:nvSpPr>
          <p:cNvPr id="3" name="Content Placeholder 2"/>
          <p:cNvSpPr>
            <a:spLocks noGrp="1"/>
          </p:cNvSpPr>
          <p:nvPr>
            <p:ph idx="1"/>
          </p:nvPr>
        </p:nvSpPr>
        <p:spPr/>
        <p:txBody>
          <a:bodyPr>
            <a:normAutofit fontScale="85000" lnSpcReduction="20000"/>
          </a:bodyPr>
          <a:lstStyle/>
          <a:p>
            <a:r>
              <a:rPr lang="en-US" b="1" dirty="0" smtClean="0"/>
              <a:t>Social </a:t>
            </a:r>
            <a:r>
              <a:rPr lang="en-US" b="1" dirty="0"/>
              <a:t>Media Monitoring:</a:t>
            </a:r>
            <a:r>
              <a:rPr lang="en-US" dirty="0"/>
              <a:t> VADER is widely used for sentiment analysis on social media platforms like Twitter, Facebook, and Instagram. It can quickly analyze large volumes of social media posts, comments, and tweets to gauge public sentiment towards a product, brand, or event.</a:t>
            </a:r>
          </a:p>
          <a:p>
            <a:r>
              <a:rPr lang="en-US" b="1" dirty="0"/>
              <a:t>Customer Feedback Analysis:</a:t>
            </a:r>
            <a:r>
              <a:rPr lang="en-US" dirty="0"/>
              <a:t> VADER can be employed to analyze customer feedback, reviews, and comments on websites, forums, or review platforms. It helps businesses gain insights into customer satisfaction and identify areas for improvement.</a:t>
            </a:r>
          </a:p>
          <a:p>
            <a:r>
              <a:rPr lang="en-US" b="1" dirty="0"/>
              <a:t>Political Sentiment Analysis:</a:t>
            </a:r>
            <a:r>
              <a:rPr lang="en-US" dirty="0"/>
              <a:t> VADER is often used in political analysis to gauge public sentiment towards political candidates, policies, or events. It can provide real-time sentiment tracking during election campaigns or important political events.</a:t>
            </a:r>
          </a:p>
          <a:p>
            <a:r>
              <a:rPr lang="en-US" b="1" dirty="0"/>
              <a:t>Brand Monitoring and Reputation Management:</a:t>
            </a:r>
            <a:r>
              <a:rPr lang="en-US" dirty="0"/>
              <a:t> Businesses can use VADER to monitor online mentions and discussions about their brand. It helps in understanding how customers perceive the brand and manage the brand's online reputation.</a:t>
            </a:r>
          </a:p>
          <a:p>
            <a:r>
              <a:rPr lang="en-US" b="1" dirty="0"/>
              <a:t>Social Listening and Market Research:</a:t>
            </a:r>
            <a:r>
              <a:rPr lang="en-US" dirty="0"/>
              <a:t> VADER is valuable for social listening and market research to track trends, consumer preferences, and sentiment shifts in specific industries or markets.</a:t>
            </a:r>
          </a:p>
        </p:txBody>
      </p:sp>
    </p:spTree>
    <p:extLst>
      <p:ext uri="{BB962C8B-B14F-4D97-AF65-F5344CB8AC3E}">
        <p14:creationId xmlns:p14="http://schemas.microsoft.com/office/powerpoint/2010/main" val="3564503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Use Cases for </a:t>
            </a:r>
            <a:r>
              <a:rPr lang="en-US" b="1" dirty="0" err="1"/>
              <a:t>RoBERTa</a:t>
            </a:r>
            <a:r>
              <a:rPr lang="en-US" sz="1400" b="1" dirty="0"/>
              <a:t>:</a:t>
            </a:r>
            <a:r>
              <a:rPr lang="en-US" sz="1400" dirty="0"/>
              <a:t/>
            </a:r>
            <a:br>
              <a:rPr lang="en-US" sz="1400" dirty="0"/>
            </a:br>
            <a:r>
              <a:rPr lang="en-US" sz="1400" b="1" dirty="0" err="1" smtClean="0"/>
              <a:t>RoBERTa</a:t>
            </a:r>
            <a:r>
              <a:rPr lang="en-US" sz="1400" b="1" dirty="0"/>
              <a:t>: </a:t>
            </a:r>
            <a:r>
              <a:rPr lang="en-US" sz="1400" b="1" dirty="0" err="1"/>
              <a:t>RoBERTa</a:t>
            </a:r>
            <a:r>
              <a:rPr lang="en-US" sz="1400" b="1" dirty="0"/>
              <a:t> is suitable for a wide range of natural language processing tasks, including sentiment analysis, and can handle various types of text data, including formal and technical language.</a:t>
            </a:r>
            <a:br>
              <a:rPr lang="en-US" sz="1400" b="1" dirty="0"/>
            </a:br>
            <a:endParaRPr lang="en-US" sz="1400" b="1" dirty="0"/>
          </a:p>
        </p:txBody>
      </p:sp>
      <p:sp>
        <p:nvSpPr>
          <p:cNvPr id="3" name="Content Placeholder 2"/>
          <p:cNvSpPr>
            <a:spLocks noGrp="1"/>
          </p:cNvSpPr>
          <p:nvPr>
            <p:ph idx="1"/>
          </p:nvPr>
        </p:nvSpPr>
        <p:spPr/>
        <p:txBody>
          <a:bodyPr>
            <a:normAutofit fontScale="77500" lnSpcReduction="20000"/>
          </a:bodyPr>
          <a:lstStyle/>
          <a:p>
            <a:r>
              <a:rPr lang="en-US" b="1" dirty="0" smtClean="0"/>
              <a:t>Domain-Specific </a:t>
            </a:r>
            <a:r>
              <a:rPr lang="en-US" b="1" dirty="0"/>
              <a:t>Sentiment Analysis:</a:t>
            </a:r>
            <a:r>
              <a:rPr lang="en-US" dirty="0"/>
              <a:t> </a:t>
            </a:r>
            <a:r>
              <a:rPr lang="en-US" dirty="0" err="1"/>
              <a:t>RoBERTa</a:t>
            </a:r>
            <a:r>
              <a:rPr lang="en-US" dirty="0"/>
              <a:t> can be fine-tuned on domain-specific datasets to perform sentiment analysis in specialized industries like healthcare, finance, or legal, where the language and sentiment expressions might be specific to the domain.</a:t>
            </a:r>
          </a:p>
          <a:p>
            <a:r>
              <a:rPr lang="en-US" b="1" dirty="0"/>
              <a:t>Sentiment Analysis on News Articles:</a:t>
            </a:r>
            <a:r>
              <a:rPr lang="en-US" dirty="0"/>
              <a:t> </a:t>
            </a:r>
            <a:r>
              <a:rPr lang="en-US" dirty="0" err="1"/>
              <a:t>RoBERTa</a:t>
            </a:r>
            <a:r>
              <a:rPr lang="en-US" dirty="0"/>
              <a:t> can be used to analyze sentiment in news articles, editorials, and opinion pieces to understand the sentiment and tone of media coverage on various topics.</a:t>
            </a:r>
          </a:p>
          <a:p>
            <a:r>
              <a:rPr lang="en-US" b="1" dirty="0"/>
              <a:t>Product and Service Reviews:</a:t>
            </a:r>
            <a:r>
              <a:rPr lang="en-US" dirty="0"/>
              <a:t> </a:t>
            </a:r>
            <a:r>
              <a:rPr lang="en-US" dirty="0" err="1"/>
              <a:t>RoBERTa</a:t>
            </a:r>
            <a:r>
              <a:rPr lang="en-US" dirty="0"/>
              <a:t> can handle a wide variety of language patterns and sentiment expressions, making it suitable for sentiment analysis on detailed product or service reviews, where sentiments may be more nuanced.</a:t>
            </a:r>
          </a:p>
          <a:p>
            <a:r>
              <a:rPr lang="en-US" b="1" dirty="0"/>
              <a:t>Sentiment Analysis in Financial Markets:</a:t>
            </a:r>
            <a:r>
              <a:rPr lang="en-US" dirty="0"/>
              <a:t> </a:t>
            </a:r>
            <a:r>
              <a:rPr lang="en-US" dirty="0" err="1"/>
              <a:t>RoBERTa</a:t>
            </a:r>
            <a:r>
              <a:rPr lang="en-US" dirty="0"/>
              <a:t> can be employed to analyze sentiments in financial news, social media discussions, and analyst reports to gain insights into market sentiment and make informed investment decisions.</a:t>
            </a:r>
          </a:p>
          <a:p>
            <a:r>
              <a:rPr lang="en-US" b="1" dirty="0"/>
              <a:t>Sentiment Analysis in Healthcare:</a:t>
            </a:r>
            <a:r>
              <a:rPr lang="en-US" dirty="0"/>
              <a:t> </a:t>
            </a:r>
            <a:r>
              <a:rPr lang="en-US" dirty="0" err="1"/>
              <a:t>RoBERTa</a:t>
            </a:r>
            <a:r>
              <a:rPr lang="en-US" dirty="0"/>
              <a:t> can be fine-tuned for analyzing sentiments in patient reviews, medical records, and healthcare surveys to understand patient satisfaction and sentiments towards healthcare providers.</a:t>
            </a:r>
          </a:p>
          <a:p>
            <a:r>
              <a:rPr lang="en-US" b="1" dirty="0"/>
              <a:t>Multilingual Sentiment Analysis:</a:t>
            </a:r>
            <a:r>
              <a:rPr lang="en-US" dirty="0"/>
              <a:t> </a:t>
            </a:r>
            <a:r>
              <a:rPr lang="en-US" dirty="0" err="1"/>
              <a:t>RoBERTa's</a:t>
            </a:r>
            <a:r>
              <a:rPr lang="en-US" dirty="0"/>
              <a:t> multilingual capabilities allow it to perform sentiment analysis on texts in various languages, making it useful for applications in multilingual settings or global businesses.</a:t>
            </a:r>
          </a:p>
          <a:p>
            <a:endParaRPr lang="en-US" dirty="0"/>
          </a:p>
        </p:txBody>
      </p:sp>
    </p:spTree>
    <p:extLst>
      <p:ext uri="{BB962C8B-B14F-4D97-AF65-F5344CB8AC3E}">
        <p14:creationId xmlns:p14="http://schemas.microsoft.com/office/powerpoint/2010/main" val="742740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Customization: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VADER</a:t>
            </a:r>
            <a:r>
              <a:rPr lang="en-US" dirty="0"/>
              <a:t>: Customizing VADER's lexicon requires manual curation of new words and their associated sentiment scores. This process can be time-consuming and may not cover all domain-specific terms.</a:t>
            </a:r>
          </a:p>
          <a:p>
            <a:r>
              <a:rPr lang="en-US" dirty="0" err="1"/>
              <a:t>RoBERTa</a:t>
            </a:r>
            <a:r>
              <a:rPr lang="en-US" dirty="0"/>
              <a:t>: </a:t>
            </a:r>
            <a:r>
              <a:rPr lang="en-US" dirty="0" err="1"/>
              <a:t>RoBERTa</a:t>
            </a:r>
            <a:r>
              <a:rPr lang="en-US" dirty="0"/>
              <a:t> can be fine-tuned on domain-specific labeled data to tailor it for specific applications, allowing for more accurate and domain-aware sentiment analysis.</a:t>
            </a:r>
          </a:p>
          <a:p>
            <a:endParaRPr lang="en-US" dirty="0"/>
          </a:p>
        </p:txBody>
      </p:sp>
    </p:spTree>
    <p:extLst>
      <p:ext uri="{BB962C8B-B14F-4D97-AF65-F5344CB8AC3E}">
        <p14:creationId xmlns:p14="http://schemas.microsoft.com/office/powerpoint/2010/main" val="20686904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58</TotalTime>
  <Words>2523</Words>
  <Application>Microsoft Office PowerPoint</Application>
  <PresentationFormat>Widescreen</PresentationFormat>
  <Paragraphs>132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Trebuchet MS</vt:lpstr>
      <vt:lpstr>Wingdings 3</vt:lpstr>
      <vt:lpstr>Facet</vt:lpstr>
      <vt:lpstr>Sentiment analysis using </vt:lpstr>
      <vt:lpstr>PowerPoint Presentation</vt:lpstr>
      <vt:lpstr>Algorithm Type: </vt:lpstr>
      <vt:lpstr>Training: </vt:lpstr>
      <vt:lpstr>Handling Context: </vt:lpstr>
      <vt:lpstr>Performance: </vt:lpstr>
      <vt:lpstr>Use Cases for VADER: VADER is well-suited for quick sentiment analysis tasks, especially for social media text and informal language where sentiment expressions can be straightforward. </vt:lpstr>
      <vt:lpstr>Use Cases for RoBERTa: RoBERTa: RoBERTa is suitable for a wide range of natural language processing tasks, including sentiment analysis, and can handle various types of text data, including formal and technical language. </vt:lpstr>
      <vt:lpstr>Customization: </vt:lpstr>
      <vt:lpstr>In summary</vt:lpstr>
      <vt:lpstr>Few of the many advanced NLP models that have been developed since BERT's introduction. </vt:lpstr>
      <vt:lpstr>PowerPoint Presentation</vt:lpstr>
      <vt:lpstr>PowerPoint Presentation</vt:lpstr>
      <vt:lpstr>THANK YOU !</vt:lpstr>
      <vt:lpstr>PowerPoint Presentation</vt:lpstr>
      <vt:lpstr>Masked Language Model (MLM): </vt:lpstr>
      <vt:lpstr>PowerPoint Presentation</vt:lpstr>
      <vt:lpstr>PowerPoint Presentation</vt:lpstr>
      <vt:lpstr>PowerPoint Presentation</vt:lpstr>
      <vt:lpstr>Applications: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using</dc:title>
  <dc:creator>HP</dc:creator>
  <cp:lastModifiedBy>HP</cp:lastModifiedBy>
  <cp:revision>18</cp:revision>
  <dcterms:created xsi:type="dcterms:W3CDTF">2023-08-04T07:57:41Z</dcterms:created>
  <dcterms:modified xsi:type="dcterms:W3CDTF">2023-08-04T09:03:37Z</dcterms:modified>
</cp:coreProperties>
</file>