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64" r:id="rId5"/>
    <p:sldId id="265" r:id="rId6"/>
    <p:sldId id="267" r:id="rId7"/>
    <p:sldId id="263" r:id="rId8"/>
    <p:sldId id="260" r:id="rId9"/>
    <p:sldId id="266" r:id="rId10"/>
    <p:sldId id="268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-116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1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rgbClr val="18424D"/>
                </a:solidFill>
              </a:defRPr>
            </a:lvl1pPr>
          </a:lstStyle>
          <a:p>
            <a:pPr lvl="0"/>
            <a:r>
              <a:rPr lang="zh-CN" altLang="en-US" dirty="0"/>
              <a:t>Your footer here</a:t>
            </a:r>
            <a:endParaRPr lang="en-US" altLang="x-none" dirty="0"/>
          </a:p>
        </p:txBody>
      </p:sp>
      <p:sp>
        <p:nvSpPr>
          <p:cNvPr id="10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rgbClr val="18424D"/>
                </a:solidFill>
              </a:defRPr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rgbClr val="18424D"/>
                </a:solidFill>
              </a:defRPr>
            </a:lvl1pPr>
          </a:lstStyle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1029" name="Title Placeholder 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>
            <a:normAutofit/>
          </a:bodyPr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Text Placeholder 16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>
            <a:normAutofit/>
          </a:bodyPr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lvl="0" algn="ctr" defTabSz="914400" eaLnBrk="1" fontAlgn="base" latinLnBrk="0" hangingPunct="1">
        <a:spcBef>
          <a:spcPct val="0"/>
        </a:spcBef>
        <a:buClr>
          <a:srgbClr val="000000"/>
        </a:buClr>
        <a:buNone/>
        <a:defRPr sz="3600" b="1" kern="1200">
          <a:solidFill>
            <a:srgbClr val="18424D"/>
          </a:solidFill>
          <a:latin typeface="+mj-lt"/>
          <a:ea typeface="+mj-ea"/>
          <a:cs typeface="+mj-cs"/>
          <a:sym typeface="MS PGothic" charset="-128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buFont typeface="Arial" charset="-116"/>
        <a:buChar char="•"/>
        <a:defRPr sz="2400" kern="1200">
          <a:solidFill>
            <a:srgbClr val="18424D"/>
          </a:solidFill>
          <a:latin typeface="+mn-lt"/>
          <a:ea typeface="+mn-ea"/>
          <a:cs typeface="+mn-cs"/>
          <a:sym typeface="Calibri" charset="0"/>
        </a:defRPr>
      </a:lvl1pPr>
      <a:lvl2pPr marL="742950" lvl="1" indent="-285750" algn="l" defTabSz="914400" eaLnBrk="1" fontAlgn="base" latinLnBrk="0" hangingPunct="1">
        <a:spcBef>
          <a:spcPct val="20000"/>
        </a:spcBef>
        <a:buFont typeface="Arial" charset="-116"/>
        <a:buChar char="–"/>
        <a:defRPr sz="2400" kern="1200">
          <a:solidFill>
            <a:srgbClr val="18424D"/>
          </a:solidFill>
          <a:latin typeface="+mn-lt"/>
          <a:ea typeface="+mn-ea"/>
          <a:cs typeface="+mn-cs"/>
          <a:sym typeface="Calibri" charset="0"/>
        </a:defRPr>
      </a:lvl2pPr>
      <a:lvl3pPr marL="1143000" lvl="2" indent="-228600" algn="l" defTabSz="914400" eaLnBrk="1" fontAlgn="base" latinLnBrk="0" hangingPunct="1">
        <a:spcBef>
          <a:spcPct val="20000"/>
        </a:spcBef>
        <a:buFont typeface="Arial" charset="-116"/>
        <a:buChar char="•"/>
        <a:defRPr sz="2400" kern="1200">
          <a:solidFill>
            <a:srgbClr val="18424D"/>
          </a:solidFill>
          <a:latin typeface="+mn-lt"/>
          <a:ea typeface="+mn-ea"/>
          <a:cs typeface="+mn-cs"/>
          <a:sym typeface="Calibri" charset="0"/>
        </a:defRPr>
      </a:lvl3pPr>
      <a:lvl4pPr marL="1600200" lvl="3" indent="-228600" algn="l" defTabSz="914400" eaLnBrk="1" fontAlgn="base" latinLnBrk="0" hangingPunct="1">
        <a:spcBef>
          <a:spcPct val="20000"/>
        </a:spcBef>
        <a:buFont typeface="Arial" charset="-116"/>
        <a:buChar char="–"/>
        <a:defRPr sz="2400" kern="1200">
          <a:solidFill>
            <a:srgbClr val="18424D"/>
          </a:solidFill>
          <a:latin typeface="+mn-lt"/>
          <a:ea typeface="+mn-ea"/>
          <a:cs typeface="+mn-cs"/>
          <a:sym typeface="Calibri" charset="0"/>
        </a:defRPr>
      </a:lvl4pPr>
      <a:lvl5pPr marL="2057400" lvl="4" indent="-228600" algn="l" defTabSz="914400" eaLnBrk="1" fontAlgn="base" latinLnBrk="0" hangingPunct="1">
        <a:spcBef>
          <a:spcPct val="20000"/>
        </a:spcBef>
        <a:buFont typeface="Arial" charset="-116"/>
        <a:buChar char="»"/>
        <a:defRPr sz="2400" kern="1200">
          <a:solidFill>
            <a:srgbClr val="18424D"/>
          </a:solidFill>
          <a:latin typeface="+mn-lt"/>
          <a:ea typeface="+mn-ea"/>
          <a:cs typeface="+mn-cs"/>
          <a:sym typeface="MS PGothic" charset="-128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charset="-116"/>
        <a:buChar char="»"/>
        <a:defRPr sz="2400" kern="1200">
          <a:solidFill>
            <a:srgbClr val="18424D"/>
          </a:solidFill>
          <a:latin typeface="+mn-lt"/>
          <a:ea typeface="+mn-ea"/>
          <a:cs typeface="+mn-cs"/>
          <a:sym typeface="MS PGothic" charset="-128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charset="-116"/>
        <a:buChar char="»"/>
        <a:defRPr sz="2400" kern="1200">
          <a:solidFill>
            <a:srgbClr val="18424D"/>
          </a:solidFill>
          <a:latin typeface="+mn-lt"/>
          <a:ea typeface="+mn-ea"/>
          <a:cs typeface="+mn-cs"/>
          <a:sym typeface="MS PGothic" charset="-128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charset="-116"/>
        <a:buChar char="»"/>
        <a:defRPr sz="2400" kern="1200">
          <a:solidFill>
            <a:srgbClr val="18424D"/>
          </a:solidFill>
          <a:latin typeface="+mn-lt"/>
          <a:ea typeface="+mn-ea"/>
          <a:cs typeface="+mn-cs"/>
          <a:sym typeface="MS PGothic" charset="-128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charset="-116"/>
        <a:buChar char="»"/>
        <a:defRPr sz="2400" kern="1200">
          <a:solidFill>
            <a:srgbClr val="18424D"/>
          </a:solidFill>
          <a:latin typeface="+mn-lt"/>
          <a:ea typeface="+mn-ea"/>
          <a:cs typeface="+mn-cs"/>
          <a:sym typeface="MS PGothic" charset="-128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7"/>
          <p:cNvSpPr/>
          <p:nvPr/>
        </p:nvSpPr>
        <p:spPr>
          <a:xfrm>
            <a:off x="71755" y="0"/>
            <a:ext cx="9144000" cy="3429000"/>
          </a:xfrm>
          <a:prstGeom prst="rect">
            <a:avLst/>
          </a:prstGeom>
          <a:gradFill rotWithShape="1">
            <a:gsLst>
              <a:gs pos="0">
                <a:srgbClr val="0A272E">
                  <a:alpha val="100000"/>
                </a:srgbClr>
              </a:gs>
              <a:gs pos="50000">
                <a:srgbClr val="103843">
                  <a:alpha val="100000"/>
                </a:srgbClr>
              </a:gs>
              <a:gs pos="100000">
                <a:srgbClr val="144450">
                  <a:alpha val="100000"/>
                </a:srgb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 anchor="ctr"/>
          <a:p>
            <a:pPr lvl="0"/>
            <a:endParaRPr>
              <a:solidFill>
                <a:srgbClr val="FFFFFF"/>
              </a:solidFill>
              <a:latin typeface="MS PGothic" charset="-128"/>
              <a:ea typeface="MS PGothic" charset="-128"/>
              <a:sym typeface="MS PGothic" charset="-128"/>
            </a:endParaRPr>
          </a:p>
        </p:txBody>
      </p:sp>
      <p:pic>
        <p:nvPicPr>
          <p:cNvPr id="4099" name="Picture 5"/>
          <p:cNvPicPr>
            <a:picLocks noChangeAspect="1"/>
          </p:cNvPicPr>
          <p:nvPr/>
        </p:nvPicPr>
        <p:blipFill>
          <a:blip r:embed="rId1"/>
          <a:srcRect b="16794"/>
          <a:stretch>
            <a:fillRect/>
          </a:stretch>
        </p:blipFill>
        <p:spPr>
          <a:xfrm>
            <a:off x="0" y="0"/>
            <a:ext cx="3127375" cy="3429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100" name="Title 1"/>
          <p:cNvSpPr>
            <a:spLocks noGrp="1"/>
          </p:cNvSpPr>
          <p:nvPr>
            <p:ph type="ctrTitle"/>
          </p:nvPr>
        </p:nvSpPr>
        <p:spPr>
          <a:xfrm>
            <a:off x="2660650" y="525780"/>
            <a:ext cx="5068570" cy="1866265"/>
          </a:xfrm>
        </p:spPr>
        <p:txBody>
          <a:bodyPr vert="horz" anchor="ctr">
            <a:normAutofit/>
          </a:bodyPr>
          <a:p>
            <a:pPr algn="r" defTabSz="914400">
              <a:buNone/>
            </a:pPr>
            <a:r>
              <a:rPr lang="en-US" altLang="x-none" sz="3600" b="0" kern="1200" dirty="0">
                <a:solidFill>
                  <a:schemeClr val="bg1"/>
                </a:solidFill>
                <a:latin typeface="Verdana" pitchFamily="4" charset="20"/>
                <a:ea typeface="Verdana" pitchFamily="4" charset="20"/>
                <a:sym typeface="Verdana" pitchFamily="4" charset="20"/>
              </a:rPr>
              <a:t> </a:t>
            </a:r>
            <a:br>
              <a:rPr lang="zh-CN" altLang="en-US" sz="3600" b="0" kern="1200" dirty="0">
                <a:solidFill>
                  <a:schemeClr val="bg1"/>
                </a:solidFill>
                <a:latin typeface="Verdana" pitchFamily="4" charset="20"/>
                <a:ea typeface="Verdana" pitchFamily="4" charset="20"/>
                <a:sym typeface="Verdana" pitchFamily="4" charset="20"/>
              </a:rPr>
            </a:br>
            <a:r>
              <a:rPr lang="zh-CN" altLang="en-US" sz="5400" b="0" kern="1200" dirty="0">
                <a:solidFill>
                  <a:schemeClr val="bg1"/>
                </a:solidFill>
                <a:latin typeface="Verdana" pitchFamily="4" charset="20"/>
                <a:ea typeface="Verdana" pitchFamily="4" charset="20"/>
                <a:sym typeface="Verdana" pitchFamily="4" charset="20"/>
              </a:rPr>
              <a:t>课表查询系统</a:t>
            </a:r>
            <a:endParaRPr lang="zh-CN" altLang="en-US" sz="5400" b="0" kern="1200" dirty="0">
              <a:solidFill>
                <a:schemeClr val="bg1"/>
              </a:solidFill>
              <a:latin typeface="Verdana" pitchFamily="4" charset="20"/>
              <a:ea typeface="Verdana" pitchFamily="4" charset="20"/>
              <a:sym typeface="Verdana" pitchFamily="4" charset="20"/>
            </a:endParaRPr>
          </a:p>
        </p:txBody>
      </p:sp>
      <p:sp>
        <p:nvSpPr>
          <p:cNvPr id="4101" name="Subtitle 2"/>
          <p:cNvSpPr>
            <a:spLocks noGrp="1"/>
          </p:cNvSpPr>
          <p:nvPr>
            <p:ph type="subTitle" idx="1"/>
          </p:nvPr>
        </p:nvSpPr>
        <p:spPr>
          <a:xfrm>
            <a:off x="4771390" y="4287520"/>
            <a:ext cx="4097020" cy="1678940"/>
          </a:xfrm>
        </p:spPr>
        <p:txBody>
          <a:bodyPr vert="horz">
            <a:normAutofit fontScale="25000"/>
          </a:bodyPr>
          <a:p>
            <a:pPr algn="l" defTabSz="914400">
              <a:spcBef>
                <a:spcPts val="0"/>
              </a:spcBef>
              <a:buFont typeface="Arial" charset="-116"/>
              <a:buNone/>
            </a:pPr>
            <a:r>
              <a:rPr lang="zh-CN" altLang="en-US" sz="11500" b="1" kern="1200">
                <a:latin typeface="Calibri" charset="0"/>
                <a:ea typeface="宋体" charset="-122"/>
                <a:sym typeface="Calibri" charset="0"/>
              </a:rPr>
              <a:t>组长：沈达</a:t>
            </a:r>
            <a:endParaRPr lang="zh-CN" altLang="en-US" sz="11500" b="1" kern="1200">
              <a:latin typeface="Calibri" charset="0"/>
              <a:ea typeface="宋体" charset="-122"/>
              <a:sym typeface="Calibri" charset="0"/>
            </a:endParaRPr>
          </a:p>
          <a:p>
            <a:pPr algn="l" defTabSz="914400">
              <a:spcBef>
                <a:spcPts val="0"/>
              </a:spcBef>
              <a:buFont typeface="Arial" charset="-116"/>
              <a:buNone/>
            </a:pPr>
            <a:r>
              <a:rPr lang="zh-CN" altLang="en-US" sz="11500" b="1" kern="1200">
                <a:latin typeface="Calibri" charset="0"/>
                <a:ea typeface="宋体" charset="-122"/>
                <a:sym typeface="Calibri" charset="0"/>
              </a:rPr>
              <a:t>成员：李若尘、董敏敏</a:t>
            </a:r>
            <a:endParaRPr lang="en-US" altLang="zh-CN" sz="11500" b="1" kern="1200">
              <a:latin typeface="Calibri" charset="0"/>
              <a:ea typeface="宋体" charset="-122"/>
              <a:sym typeface="Calibri" charset="0"/>
            </a:endParaRPr>
          </a:p>
          <a:p>
            <a:pPr algn="l" defTabSz="914400">
              <a:spcBef>
                <a:spcPts val="0"/>
              </a:spcBef>
              <a:buFont typeface="Arial" charset="-116"/>
              <a:buNone/>
            </a:pPr>
            <a:r>
              <a:rPr lang="zh-CN" altLang="en-US" sz="11500" b="1" kern="1200">
                <a:latin typeface="Calibri" charset="0"/>
                <a:ea typeface="宋体" charset="-122"/>
                <a:sym typeface="Calibri" charset="0"/>
              </a:rPr>
              <a:t>指导老师：</a:t>
            </a:r>
            <a:r>
              <a:rPr lang="en-US" altLang="zh-CN" sz="11500" b="1" kern="1200">
                <a:latin typeface="Calibri" charset="0"/>
                <a:ea typeface="宋体" charset="-122"/>
                <a:sym typeface="Calibri" charset="0"/>
              </a:rPr>
              <a:t>JohnYu</a:t>
            </a:r>
            <a:endParaRPr lang="en-US" altLang="zh-CN" sz="11500" b="1" kern="1200">
              <a:latin typeface="Calibri" charset="0"/>
              <a:ea typeface="宋体" charset="-122"/>
              <a:sym typeface="Calibri" charset="0"/>
            </a:endParaRPr>
          </a:p>
          <a:p>
            <a:pPr algn="l" defTabSz="914400">
              <a:spcBef>
                <a:spcPts val="0"/>
              </a:spcBef>
              <a:buFont typeface="Arial" charset="-116"/>
              <a:buNone/>
            </a:pPr>
            <a:endParaRPr lang="en-US" altLang="zh-CN" sz="2400" kern="1200">
              <a:latin typeface="Calibri" charset="0"/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2"/>
          <p:cNvPicPr>
            <a:picLocks noChangeAspect="1"/>
          </p:cNvPicPr>
          <p:nvPr/>
        </p:nvPicPr>
        <p:blipFill>
          <a:blip r:embed="rId1"/>
          <a:srcRect l="22334" b="10416"/>
          <a:stretch>
            <a:fillRect/>
          </a:stretch>
        </p:blipFill>
        <p:spPr>
          <a:xfrm>
            <a:off x="0" y="3171825"/>
            <a:ext cx="2428875" cy="3686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1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 vert="horz" anchor="ctr">
            <a:noAutofit/>
          </a:bodyPr>
          <a:p>
            <a:r>
              <a:rPr lang="zh-CN" altLang="zh-CN" sz="5400" dirty="0"/>
              <a:t>需求</a:t>
            </a:r>
            <a:endParaRPr lang="zh-CN" altLang="zh-CN" sz="5400" dirty="0"/>
          </a:p>
        </p:txBody>
      </p:sp>
      <p:sp>
        <p:nvSpPr>
          <p:cNvPr id="7172" name="Content Placeholder 4"/>
          <p:cNvSpPr>
            <a:spLocks noGrp="1"/>
          </p:cNvSpPr>
          <p:nvPr>
            <p:ph idx="1"/>
          </p:nvPr>
        </p:nvSpPr>
        <p:spPr>
          <a:xfrm>
            <a:off x="1488440" y="1699895"/>
            <a:ext cx="7198995" cy="2945765"/>
          </a:xfrm>
        </p:spPr>
        <p:txBody>
          <a:bodyPr vert="horz">
            <a:normAutofit fontScale="70000"/>
          </a:bodyPr>
          <a:p>
            <a:endParaRPr lang="zh-CN" altLang="en-US" sz="1600" dirty="0"/>
          </a:p>
          <a:p>
            <a:pPr algn="l">
              <a:spcBef>
                <a:spcPts val="0"/>
              </a:spcBef>
            </a:pPr>
            <a:r>
              <a:rPr lang="en-US" altLang="zh-CN" sz="3600" dirty="0"/>
              <a:t>1</a:t>
            </a:r>
            <a:r>
              <a:rPr lang="zh-CN" altLang="en-US" sz="3600" dirty="0"/>
              <a:t>、按照教师、课程、班级、教室四种方式，查询课表</a:t>
            </a:r>
            <a:endParaRPr lang="zh-CN" altLang="en-US" sz="3600" dirty="0"/>
          </a:p>
          <a:p>
            <a:pPr algn="l">
              <a:spcBef>
                <a:spcPts val="0"/>
              </a:spcBef>
            </a:pPr>
            <a:r>
              <a:rPr lang="en-US" altLang="zh-CN" sz="3600" dirty="0"/>
              <a:t>2</a:t>
            </a:r>
            <a:r>
              <a:rPr lang="zh-CN" altLang="en-US" sz="3600" dirty="0"/>
              <a:t>、</a:t>
            </a:r>
            <a:r>
              <a:rPr lang="zh-CN" altLang="en-US" sz="3600" dirty="0">
                <a:sym typeface="+mn-ea"/>
              </a:rPr>
              <a:t>课表</a:t>
            </a:r>
            <a:r>
              <a:rPr lang="zh-CN" altLang="en-US" sz="3600" dirty="0"/>
              <a:t>如果在本地缓存，直接从本地读数据库获取数据</a:t>
            </a:r>
            <a:endParaRPr lang="zh-CN" altLang="en-US" sz="3600" dirty="0"/>
          </a:p>
          <a:p>
            <a:pPr algn="l">
              <a:spcBef>
                <a:spcPts val="0"/>
              </a:spcBef>
            </a:pPr>
            <a:r>
              <a:rPr lang="en-US" altLang="zh-CN" sz="3600" dirty="0"/>
              <a:t>      </a:t>
            </a:r>
            <a:r>
              <a:rPr lang="zh-CN" altLang="en-US" sz="3600" dirty="0"/>
              <a:t>如果没有缓存，访问青果服务器，输入验证码，取得数据，并显示在</a:t>
            </a:r>
            <a:r>
              <a:rPr lang="en-US" altLang="zh-CN" sz="3600" dirty="0"/>
              <a:t>Activity</a:t>
            </a:r>
            <a:r>
              <a:rPr lang="zh-CN" altLang="en-US" sz="3600" dirty="0"/>
              <a:t>上</a:t>
            </a:r>
            <a:endParaRPr lang="zh-CN" altLang="en-US" sz="3600" dirty="0"/>
          </a:p>
          <a:p>
            <a:pPr algn="l">
              <a:spcBef>
                <a:spcPts val="0"/>
              </a:spcBef>
            </a:pPr>
            <a:endParaRPr lang="zh-CN" altLang="en-US" sz="3600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2"/>
          <p:cNvPicPr>
            <a:picLocks noChangeAspect="1"/>
          </p:cNvPicPr>
          <p:nvPr/>
        </p:nvPicPr>
        <p:blipFill>
          <a:blip r:embed="rId1"/>
          <a:srcRect l="22334" b="10416"/>
          <a:stretch>
            <a:fillRect/>
          </a:stretch>
        </p:blipFill>
        <p:spPr>
          <a:xfrm>
            <a:off x="0" y="3171825"/>
            <a:ext cx="2428875" cy="3686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1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 vert="horz" anchor="ctr">
            <a:noAutofit/>
          </a:bodyPr>
          <a:p>
            <a:r>
              <a:rPr lang="zh-CN" altLang="en-US" sz="5400" dirty="0"/>
              <a:t>小组分工</a:t>
            </a:r>
            <a:endParaRPr lang="zh-CN" altLang="en-US" sz="5400" dirty="0"/>
          </a:p>
        </p:txBody>
      </p:sp>
      <p:sp>
        <p:nvSpPr>
          <p:cNvPr id="7172" name="Content Placeholder 4"/>
          <p:cNvSpPr>
            <a:spLocks noGrp="1"/>
          </p:cNvSpPr>
          <p:nvPr>
            <p:ph idx="1"/>
          </p:nvPr>
        </p:nvSpPr>
        <p:spPr>
          <a:xfrm>
            <a:off x="457200" y="2007870"/>
            <a:ext cx="8229600" cy="4713288"/>
          </a:xfrm>
        </p:spPr>
        <p:txBody>
          <a:bodyPr vert="horz">
            <a:normAutofit/>
          </a:bodyPr>
          <a:p>
            <a:pPr algn="l">
              <a:spcBef>
                <a:spcPts val="0"/>
              </a:spcBef>
            </a:pPr>
            <a:endParaRPr lang="zh-CN" altLang="en-US" sz="1600" dirty="0"/>
          </a:p>
          <a:p>
            <a:pPr algn="l">
              <a:spcBef>
                <a:spcPts val="0"/>
              </a:spcBef>
            </a:pPr>
            <a:r>
              <a:rPr lang="en-US" altLang="zh-CN" sz="3600" b="1" dirty="0"/>
              <a:t>	</a:t>
            </a:r>
            <a:r>
              <a:rPr lang="zh-CN" altLang="en-US" sz="3600" b="1" dirty="0"/>
              <a:t>沈达：</a:t>
            </a:r>
            <a:r>
              <a:rPr lang="en-US" altLang="zh-CN" sz="3600" b="1" dirty="0"/>
              <a:t>	</a:t>
            </a:r>
            <a:r>
              <a:rPr lang="zh-CN" altLang="en-US" sz="2800" dirty="0"/>
              <a:t>服务器中间层</a:t>
            </a:r>
            <a:endParaRPr lang="zh-CN" altLang="en-US" sz="2800" dirty="0"/>
          </a:p>
          <a:p>
            <a:pPr algn="l">
              <a:spcBef>
                <a:spcPts val="0"/>
              </a:spcBef>
            </a:pPr>
            <a:r>
              <a:rPr lang="en-US" altLang="zh-CN" sz="3600" b="1" dirty="0"/>
              <a:t>	</a:t>
            </a:r>
            <a:r>
              <a:rPr lang="zh-CN" altLang="en-US" sz="3600" b="1" dirty="0"/>
              <a:t>董敏敏：</a:t>
            </a:r>
            <a:r>
              <a:rPr lang="zh-CN" altLang="en-US" sz="2800" dirty="0"/>
              <a:t>App</a:t>
            </a:r>
            <a:endParaRPr lang="zh-CN" altLang="en-US" sz="2800" b="1" dirty="0"/>
          </a:p>
          <a:p>
            <a:pPr algn="l">
              <a:spcBef>
                <a:spcPts val="0"/>
              </a:spcBef>
            </a:pPr>
            <a:r>
              <a:rPr lang="en-US" altLang="zh-CN" sz="3600" b="1" dirty="0"/>
              <a:t>	</a:t>
            </a:r>
            <a:r>
              <a:rPr lang="zh-CN" altLang="en-US" sz="3600" b="1" dirty="0"/>
              <a:t>李若尘：</a:t>
            </a:r>
            <a:r>
              <a:rPr lang="zh-CN" altLang="en-US" sz="2800" dirty="0"/>
              <a:t>远程通信</a:t>
            </a:r>
            <a:endParaRPr lang="zh-CN" altLang="en-US" sz="2800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2"/>
          <p:cNvPicPr>
            <a:picLocks noChangeAspect="1"/>
          </p:cNvPicPr>
          <p:nvPr/>
        </p:nvPicPr>
        <p:blipFill>
          <a:blip r:embed="rId1"/>
          <a:srcRect l="22334" b="10416"/>
          <a:stretch>
            <a:fillRect/>
          </a:stretch>
        </p:blipFill>
        <p:spPr>
          <a:xfrm>
            <a:off x="0" y="3171825"/>
            <a:ext cx="2428875" cy="3686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1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 vert="horz" anchor="ctr">
            <a:noAutofit/>
          </a:bodyPr>
          <a:p>
            <a:r>
              <a:rPr lang="zh-CN" altLang="en-US" sz="5400" dirty="0"/>
              <a:t>整体架构</a:t>
            </a:r>
            <a:endParaRPr lang="zh-CN" altLang="en-US" sz="5400" dirty="0"/>
          </a:p>
        </p:txBody>
      </p:sp>
      <p:sp>
        <p:nvSpPr>
          <p:cNvPr id="7172" name="Content Placeholder 4"/>
          <p:cNvSpPr>
            <a:spLocks noGrp="1"/>
          </p:cNvSpPr>
          <p:nvPr>
            <p:ph idx="1"/>
          </p:nvPr>
        </p:nvSpPr>
        <p:spPr>
          <a:xfrm>
            <a:off x="2063115" y="1342390"/>
            <a:ext cx="6262370" cy="4713605"/>
          </a:xfrm>
        </p:spPr>
        <p:txBody>
          <a:bodyPr vert="horz">
            <a:normAutofit/>
          </a:bodyPr>
          <a:p>
            <a:endParaRPr lang="zh-CN" altLang="en-US" sz="1600" dirty="0"/>
          </a:p>
          <a:p>
            <a:pPr algn="l">
              <a:spcBef>
                <a:spcPts val="0"/>
              </a:spcBef>
            </a:pPr>
            <a:r>
              <a:rPr lang="en-US" altLang="zh-CN" sz="3600" dirty="0"/>
              <a:t>1</a:t>
            </a:r>
            <a:r>
              <a:rPr lang="zh-CN" altLang="en-US" sz="3600" dirty="0"/>
              <a:t>、</a:t>
            </a:r>
            <a:r>
              <a:rPr lang="zh-CN" altLang="en-US" sz="3600" dirty="0"/>
              <a:t>框架</a:t>
            </a:r>
            <a:r>
              <a:rPr lang="en-US" altLang="zh-CN" sz="3600" dirty="0"/>
              <a:t>:</a:t>
            </a:r>
            <a:r>
              <a:rPr lang="en-US" altLang="zh-CN" sz="3600" dirty="0"/>
              <a:t>spring</a:t>
            </a:r>
            <a:r>
              <a:rPr lang="zh-CN" altLang="en-US" sz="3600" dirty="0"/>
              <a:t>、</a:t>
            </a:r>
            <a:r>
              <a:rPr lang="en-US" altLang="zh-CN" sz="3600" dirty="0"/>
              <a:t>spring mvc</a:t>
            </a:r>
            <a:endParaRPr lang="en-US" altLang="zh-CN" sz="3600" dirty="0"/>
          </a:p>
          <a:p>
            <a:pPr algn="l">
              <a:spcBef>
                <a:spcPts val="0"/>
              </a:spcBef>
            </a:pPr>
            <a:r>
              <a:rPr lang="en-US" altLang="zh-CN" sz="3600" dirty="0"/>
              <a:t>2</a:t>
            </a:r>
            <a:r>
              <a:rPr lang="zh-CN" altLang="en-US" sz="3600" dirty="0"/>
              <a:t>、数据库：</a:t>
            </a:r>
            <a:r>
              <a:rPr lang="en-US" altLang="zh-CN" sz="3600" dirty="0"/>
              <a:t>mySQL</a:t>
            </a:r>
            <a:endParaRPr lang="en-US" altLang="zh-CN" sz="3600" dirty="0"/>
          </a:p>
          <a:p>
            <a:pPr algn="l">
              <a:spcBef>
                <a:spcPts val="0"/>
              </a:spcBef>
            </a:pPr>
            <a:endParaRPr lang="en-US" altLang="zh-CN" sz="3600" dirty="0"/>
          </a:p>
          <a:p>
            <a:pPr algn="l">
              <a:spcBef>
                <a:spcPts val="0"/>
              </a:spcBef>
            </a:pPr>
            <a:r>
              <a:rPr lang="en-US" altLang="zh-CN" sz="3600" dirty="0"/>
              <a:t>	</a:t>
            </a:r>
            <a:endParaRPr lang="en-US" altLang="zh-CN" sz="3600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2"/>
          <p:cNvPicPr>
            <a:picLocks noChangeAspect="1"/>
          </p:cNvPicPr>
          <p:nvPr/>
        </p:nvPicPr>
        <p:blipFill>
          <a:blip r:embed="rId1"/>
          <a:srcRect l="22334" b="10416"/>
          <a:stretch>
            <a:fillRect/>
          </a:stretch>
        </p:blipFill>
        <p:spPr>
          <a:xfrm>
            <a:off x="0" y="3171825"/>
            <a:ext cx="2428875" cy="3686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1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 vert="horz" anchor="ctr">
            <a:normAutofit/>
          </a:bodyPr>
          <a:p>
            <a:r>
              <a:rPr lang="zh-CN" altLang="en-US" sz="3600" dirty="0"/>
              <a:t>客户端、服务器交互流程图</a:t>
            </a:r>
            <a:endParaRPr lang="zh-CN" altLang="en-US" sz="3600" dirty="0"/>
          </a:p>
        </p:txBody>
      </p:sp>
      <p:sp>
        <p:nvSpPr>
          <p:cNvPr id="7172" name="Content Placeholder 4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 vert="horz">
            <a:normAutofit/>
          </a:bodyPr>
          <a:p>
            <a:endParaRPr lang="zh-CN" altLang="en-US" sz="1600" dirty="0"/>
          </a:p>
          <a:p>
            <a:endParaRPr lang="zh-CN" altLang="en-US" sz="2400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pic>
        <p:nvPicPr>
          <p:cNvPr id="5" name="图片 4" descr="流程图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8085" y="1412875"/>
            <a:ext cx="6811010" cy="4639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2"/>
          <p:cNvPicPr>
            <a:picLocks noChangeAspect="1"/>
          </p:cNvPicPr>
          <p:nvPr/>
        </p:nvPicPr>
        <p:blipFill>
          <a:blip r:embed="rId1"/>
          <a:srcRect l="22334" b="10416"/>
          <a:stretch>
            <a:fillRect/>
          </a:stretch>
        </p:blipFill>
        <p:spPr>
          <a:xfrm>
            <a:off x="0" y="3171825"/>
            <a:ext cx="2428875" cy="3686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1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 vert="horz" anchor="ctr">
            <a:normAutofit/>
          </a:bodyPr>
          <a:p>
            <a:r>
              <a:rPr lang="zh-CN" altLang="en-US" sz="3600" dirty="0"/>
              <a:t>客户端、服务器交互流程图</a:t>
            </a:r>
            <a:endParaRPr lang="zh-CN" altLang="en-US" sz="3600" dirty="0"/>
          </a:p>
        </p:txBody>
      </p:sp>
      <p:sp>
        <p:nvSpPr>
          <p:cNvPr id="7172" name="Content Placeholder 4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 vert="horz">
            <a:normAutofit/>
          </a:bodyPr>
          <a:p>
            <a:endParaRPr lang="zh-CN" altLang="en-US" sz="1600" dirty="0"/>
          </a:p>
          <a:p>
            <a:endParaRPr lang="zh-CN" altLang="en-US" sz="2400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pic>
        <p:nvPicPr>
          <p:cNvPr id="5" name="图片 4" descr="tur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446530"/>
            <a:ext cx="8722360" cy="3450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2"/>
          <p:cNvPicPr>
            <a:picLocks noChangeAspect="1"/>
          </p:cNvPicPr>
          <p:nvPr/>
        </p:nvPicPr>
        <p:blipFill>
          <a:blip r:embed="rId1"/>
          <a:srcRect l="22334" b="10416"/>
          <a:stretch>
            <a:fillRect/>
          </a:stretch>
        </p:blipFill>
        <p:spPr>
          <a:xfrm>
            <a:off x="0" y="3171825"/>
            <a:ext cx="2428875" cy="3686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1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 vert="horz" anchor="ctr">
            <a:noAutofit/>
          </a:bodyPr>
          <a:p>
            <a:r>
              <a:rPr lang="zh-CN" altLang="en-US" sz="5400" dirty="0"/>
              <a:t>功能完善</a:t>
            </a:r>
            <a:endParaRPr lang="zh-CN" altLang="en-US" sz="5400" dirty="0"/>
          </a:p>
        </p:txBody>
      </p:sp>
      <p:sp>
        <p:nvSpPr>
          <p:cNvPr id="7172" name="Content Placeholder 4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 vert="horz">
            <a:normAutofit/>
          </a:bodyPr>
          <a:p>
            <a:endParaRPr lang="zh-CN" altLang="en-US" sz="1600" dirty="0"/>
          </a:p>
          <a:p>
            <a:endParaRPr lang="zh-CN" altLang="en-US" sz="2400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6" name="文本框 5"/>
          <p:cNvSpPr txBox="1"/>
          <p:nvPr/>
        </p:nvSpPr>
        <p:spPr>
          <a:xfrm>
            <a:off x="2428875" y="2211705"/>
            <a:ext cx="584073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>
                <a:solidFill>
                  <a:srgbClr val="18424D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4000" dirty="0">
                <a:solidFill>
                  <a:srgbClr val="18424D"/>
                </a:solidFill>
                <a:latin typeface="+mn-lt"/>
                <a:ea typeface="+mn-ea"/>
                <a:cs typeface="+mn-cs"/>
              </a:rPr>
              <a:t>、</a:t>
            </a:r>
            <a:endParaRPr lang="zh-CN" altLang="en-US" sz="4000" dirty="0">
              <a:solidFill>
                <a:srgbClr val="18424D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4000" dirty="0">
                <a:solidFill>
                  <a:srgbClr val="18424D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4000" dirty="0">
                <a:solidFill>
                  <a:srgbClr val="18424D"/>
                </a:solidFill>
                <a:latin typeface="+mn-lt"/>
                <a:ea typeface="+mn-ea"/>
                <a:cs typeface="+mn-cs"/>
              </a:rPr>
              <a:t>、</a:t>
            </a:r>
            <a:endParaRPr lang="zh-CN" altLang="en-US" sz="4000" dirty="0">
              <a:solidFill>
                <a:srgbClr val="18424D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4000" dirty="0">
                <a:solidFill>
                  <a:srgbClr val="18424D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4000" dirty="0">
                <a:solidFill>
                  <a:srgbClr val="18424D"/>
                </a:solidFill>
                <a:latin typeface="+mn-lt"/>
                <a:ea typeface="+mn-ea"/>
                <a:cs typeface="+mn-cs"/>
              </a:rPr>
              <a:t>、</a:t>
            </a:r>
            <a:endParaRPr lang="zh-CN" altLang="en-US" sz="4000" dirty="0">
              <a:solidFill>
                <a:srgbClr val="18424D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2"/>
          <p:cNvPicPr>
            <a:picLocks noChangeAspect="1"/>
          </p:cNvPicPr>
          <p:nvPr/>
        </p:nvPicPr>
        <p:blipFill>
          <a:blip r:embed="rId1"/>
          <a:srcRect l="22334" b="10416"/>
          <a:stretch>
            <a:fillRect/>
          </a:stretch>
        </p:blipFill>
        <p:spPr>
          <a:xfrm>
            <a:off x="0" y="3171825"/>
            <a:ext cx="2428875" cy="3686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2" name="Content Placeholder 4"/>
          <p:cNvSpPr>
            <a:spLocks noGrp="1"/>
          </p:cNvSpPr>
          <p:nvPr>
            <p:ph idx="1"/>
          </p:nvPr>
        </p:nvSpPr>
        <p:spPr>
          <a:xfrm>
            <a:off x="1816100" y="1414145"/>
            <a:ext cx="2739390" cy="1922145"/>
          </a:xfrm>
        </p:spPr>
        <p:txBody>
          <a:bodyPr vert="horz">
            <a:normAutofit/>
          </a:bodyPr>
          <a:p>
            <a:endParaRPr lang="zh-CN" altLang="en-US" sz="1600" dirty="0"/>
          </a:p>
          <a:p>
            <a:endParaRPr lang="zh-CN" altLang="en-US" sz="2400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p>
            <a:pPr lvl="0"/>
            <a:r>
              <a:rPr lang="zh-CN" altLang="en-US" dirty="0"/>
              <a:t>Your date here</a:t>
            </a:r>
            <a:endParaRPr lang="en-US" altLang="x-none" dirty="0"/>
          </a:p>
        </p:txBody>
      </p:sp>
      <p:sp>
        <p:nvSpPr>
          <p:cNvPr id="6" name="文本框 5"/>
          <p:cNvSpPr txBox="1"/>
          <p:nvPr/>
        </p:nvSpPr>
        <p:spPr>
          <a:xfrm>
            <a:off x="1816735" y="2239645"/>
            <a:ext cx="59886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 b="1" dirty="0">
                <a:solidFill>
                  <a:srgbClr val="18424D"/>
                </a:solidFill>
                <a:latin typeface="+mn-lt"/>
                <a:ea typeface="+mn-ea"/>
                <a:cs typeface="+mn-cs"/>
              </a:rPr>
              <a:t>谢谢！</a:t>
            </a:r>
            <a:endParaRPr lang="zh-CN" altLang="en-US" sz="7200" b="1" dirty="0">
              <a:solidFill>
                <a:srgbClr val="18424D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.::Showeet::. Sparkling - Blue">
  <a:themeElements>
    <a:clrScheme name="">
      <a:dk1>
        <a:srgbClr val="000000"/>
      </a:dk1>
      <a:lt1>
        <a:srgbClr val="FFFFFF"/>
      </a:lt1>
      <a:dk2>
        <a:srgbClr val="984807"/>
      </a:dk2>
      <a:lt2>
        <a:srgbClr val="EEECE1"/>
      </a:lt2>
      <a:accent1>
        <a:srgbClr val="0F243E"/>
      </a:accent1>
      <a:accent2>
        <a:srgbClr val="3F0040"/>
      </a:accent2>
      <a:accent3>
        <a:srgbClr val="FFFFFF"/>
      </a:accent3>
      <a:accent4>
        <a:srgbClr val="000000"/>
      </a:accent4>
      <a:accent5>
        <a:srgbClr val="AAABAF"/>
      </a:accent5>
      <a:accent6>
        <a:srgbClr val="380039"/>
      </a:accent6>
      <a:hlink>
        <a:srgbClr val="984807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Kingsoft Office WPP</Application>
  <PresentationFormat/>
  <Paragraphs>75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.::Showeet::. Sparkling - Blue</vt:lpstr>
      <vt:lpstr>默认设计模板</vt:lpstr>
      <vt:lpstr>  学生考勤系统</vt:lpstr>
      <vt:lpstr>需求</vt:lpstr>
      <vt:lpstr>小组分工</vt:lpstr>
      <vt:lpstr>技术简介</vt:lpstr>
      <vt:lpstr>客户端、服务器交互流程图</vt:lpstr>
      <vt:lpstr>客户端、服务器交互流程图</vt:lpstr>
      <vt:lpstr>功能完善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 Office</dc:creator>
  <cp:keywords>WPS</cp:keywords>
  <dc:description>WPS</dc:description>
  <cp:lastModifiedBy>Administrator</cp:lastModifiedBy>
  <cp:revision>20</cp:revision>
  <dcterms:created xsi:type="dcterms:W3CDTF">2012-04-18T19:23:00Z</dcterms:created>
  <dcterms:modified xsi:type="dcterms:W3CDTF">2015-12-15T15:09:50Z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