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DM Sans" pitchFamily="2" charset="0"/>
      <p:regular r:id="rId9"/>
    </p:embeddedFont>
    <p:embeddedFont>
      <p:font typeface="DM Sans Bold" panose="020B0604020202020204" charset="0"/>
      <p:regular r:id="rId10"/>
    </p:embeddedFont>
    <p:embeddedFont>
      <p:font typeface="DM Sans Bold Italics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hyperlink" Target="mailto:sanket@itisuniqueofficial.com" TargetMode="External"/><Relationship Id="rId4" Type="http://schemas.openxmlformats.org/officeDocument/2006/relationships/image" Target="../media/image3.png"/><Relationship Id="rId9" Type="http://schemas.openxmlformats.org/officeDocument/2006/relationships/hyperlink" Target="mailto:jaydatt@itisuniqueofficia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14744128" y="6172200"/>
            <a:ext cx="3543872" cy="4114800"/>
          </a:xfrm>
          <a:custGeom>
            <a:avLst/>
            <a:gdLst/>
            <a:ahLst/>
            <a:cxnLst/>
            <a:rect l="l" t="t" r="r" b="b"/>
            <a:pathLst>
              <a:path w="3543872" h="4114800">
                <a:moveTo>
                  <a:pt x="0" y="0"/>
                </a:moveTo>
                <a:lnTo>
                  <a:pt x="3543872" y="0"/>
                </a:lnTo>
                <a:lnTo>
                  <a:pt x="35438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4" b="-104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9525" y="-85725"/>
            <a:ext cx="4106228" cy="4114800"/>
          </a:xfrm>
          <a:custGeom>
            <a:avLst/>
            <a:gdLst/>
            <a:ahLst/>
            <a:cxnLst/>
            <a:rect l="l" t="t" r="r" b="b"/>
            <a:pathLst>
              <a:path w="4106228" h="4114800">
                <a:moveTo>
                  <a:pt x="0" y="0"/>
                </a:moveTo>
                <a:lnTo>
                  <a:pt x="4106228" y="0"/>
                </a:lnTo>
                <a:lnTo>
                  <a:pt x="41062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04" r="-104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2400" y="9475836"/>
            <a:ext cx="9011810" cy="544464"/>
          </a:xfrm>
          <a:custGeom>
            <a:avLst/>
            <a:gdLst/>
            <a:ahLst/>
            <a:cxnLst/>
            <a:rect l="l" t="t" r="r" b="b"/>
            <a:pathLst>
              <a:path w="9011810" h="544464">
                <a:moveTo>
                  <a:pt x="0" y="0"/>
                </a:moveTo>
                <a:lnTo>
                  <a:pt x="9011810" y="0"/>
                </a:lnTo>
                <a:lnTo>
                  <a:pt x="9011810" y="544464"/>
                </a:lnTo>
                <a:lnTo>
                  <a:pt x="0" y="5444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686" b="-686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6387576" y="61816"/>
            <a:ext cx="1786124" cy="1687887"/>
            <a:chOff x="0" y="0"/>
            <a:chExt cx="2381499" cy="225051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381504" cy="2250567"/>
            </a:xfrm>
            <a:custGeom>
              <a:avLst/>
              <a:gdLst/>
              <a:ahLst/>
              <a:cxnLst/>
              <a:rect l="l" t="t" r="r" b="b"/>
              <a:pathLst>
                <a:path w="2381504" h="2250567">
                  <a:moveTo>
                    <a:pt x="0" y="0"/>
                  </a:moveTo>
                  <a:lnTo>
                    <a:pt x="2381504" y="0"/>
                  </a:lnTo>
                  <a:lnTo>
                    <a:pt x="2381504" y="2250567"/>
                  </a:lnTo>
                  <a:lnTo>
                    <a:pt x="0" y="22505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99" b="-96"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1028700" y="2152650"/>
            <a:ext cx="16230600" cy="5600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7500"/>
              </a:lnSpc>
              <a:buFont typeface="Arial"/>
              <a:buChar char="•"/>
            </a:pPr>
            <a:r>
              <a:rPr lang="en-US" sz="3000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Team Name: 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Supreme X</a:t>
            </a:r>
          </a:p>
          <a:p>
            <a:pPr marL="647700" lvl="1" indent="-323850" algn="l">
              <a:lnSpc>
                <a:spcPts val="7500"/>
              </a:lnSpc>
              <a:buFont typeface="Arial"/>
              <a:buChar char="•"/>
            </a:pPr>
            <a:r>
              <a:rPr lang="en-US" sz="3000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Team Members: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Jaydatt Mahendra Khodave (1st Year, CSE, </a:t>
            </a:r>
            <a:r>
              <a:rPr lang="en-US" sz="3000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Email: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u="sng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  <a:hlinkClick r:id="rId9" tooltip="mailto:jaydatt@itisuniqueofficial.com"/>
              </a:rPr>
              <a:t>jaydatt@itisuniqueofficial.com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,</a:t>
            </a:r>
            <a:r>
              <a:rPr lang="en-US" sz="3000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 Phone: 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+91-7517651748) | Sanket Kadam (2nd Year, IT, </a:t>
            </a:r>
            <a:r>
              <a:rPr lang="en-US" sz="3000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Email: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u="sng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  <a:hlinkClick r:id="rId10" tooltip="mailto:sanket@itisuniqueofficial.com"/>
              </a:rPr>
              <a:t>sanket@itisuniqueofficial.com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3000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Phone: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+91-8766812945)</a:t>
            </a:r>
          </a:p>
          <a:p>
            <a:pPr marL="647700" lvl="1" indent="-323850" algn="l">
              <a:lnSpc>
                <a:spcPts val="7500"/>
              </a:lnSpc>
              <a:buFont typeface="Arial"/>
              <a:buChar char="•"/>
            </a:pPr>
            <a:r>
              <a:rPr lang="en-US" sz="3000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College Name: 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Jawaharlal Nehru Engineering College - JNEC</a:t>
            </a:r>
          </a:p>
          <a:p>
            <a:pPr marL="647700" lvl="1" indent="-323850" algn="l">
              <a:lnSpc>
                <a:spcPts val="7500"/>
              </a:lnSpc>
              <a:buFont typeface="Arial"/>
              <a:buChar char="•"/>
            </a:pPr>
            <a:r>
              <a:rPr lang="en-US" sz="3000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Name: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One ID for Every Skill – Trusted, Verified, Recognised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-9525" y="702628"/>
            <a:ext cx="18297525" cy="766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99"/>
              </a:lnSpc>
            </a:pPr>
            <a:r>
              <a:rPr lang="en-US" sz="5799" b="1" dirty="0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TITLE SLIDE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95032" y="285750"/>
            <a:ext cx="14892544" cy="766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99"/>
              </a:lnSpc>
            </a:pPr>
            <a:r>
              <a:rPr lang="en-US" sz="5799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 PROBLEM STATEMENT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85244" y="2628900"/>
            <a:ext cx="15317511" cy="464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India has a </a:t>
            </a:r>
            <a:r>
              <a:rPr lang="en-US" sz="3000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huge pool of talented students and professionals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, but many </a:t>
            </a:r>
            <a:r>
              <a:rPr lang="en-US" sz="3000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genuine candidates lose opportunities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due to </a:t>
            </a:r>
            <a:r>
              <a:rPr lang="en-US" sz="3000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fake resumes and certificates. Employers often fail to review resumes properly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and waste a lot of time manually verifying skills. There is no </a:t>
            </a:r>
            <a:r>
              <a:rPr lang="en-US" sz="3000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standard system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to </a:t>
            </a:r>
            <a:r>
              <a:rPr lang="en-US" sz="3000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check and showcase real talent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. While </a:t>
            </a:r>
            <a:r>
              <a:rPr lang="en-US" sz="3000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Aadhaar 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proves </a:t>
            </a:r>
            <a:r>
              <a:rPr lang="en-US" sz="3000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identity 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and </a:t>
            </a:r>
            <a:r>
              <a:rPr lang="en-US" sz="3000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PAN 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tracks </a:t>
            </a:r>
            <a:r>
              <a:rPr lang="en-US" sz="3000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taxes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, there is no </a:t>
            </a:r>
            <a:r>
              <a:rPr lang="en-US" sz="3000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Aadhaar-like system for skills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387576" y="71341"/>
            <a:ext cx="1786124" cy="1687887"/>
            <a:chOff x="0" y="0"/>
            <a:chExt cx="2381499" cy="225051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81504" cy="2250567"/>
            </a:xfrm>
            <a:custGeom>
              <a:avLst/>
              <a:gdLst/>
              <a:ahLst/>
              <a:cxnLst/>
              <a:rect l="l" t="t" r="r" b="b"/>
              <a:pathLst>
                <a:path w="2381504" h="2250567">
                  <a:moveTo>
                    <a:pt x="0" y="0"/>
                  </a:moveTo>
                  <a:lnTo>
                    <a:pt x="2381504" y="0"/>
                  </a:lnTo>
                  <a:lnTo>
                    <a:pt x="2381504" y="2250567"/>
                  </a:lnTo>
                  <a:lnTo>
                    <a:pt x="0" y="22505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99" b="-96"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>
            <a:off x="0" y="-20754"/>
            <a:ext cx="4647320" cy="5024130"/>
          </a:xfrm>
          <a:custGeom>
            <a:avLst/>
            <a:gdLst/>
            <a:ahLst/>
            <a:cxnLst/>
            <a:rect l="l" t="t" r="r" b="b"/>
            <a:pathLst>
              <a:path w="4647320" h="5024130">
                <a:moveTo>
                  <a:pt x="0" y="0"/>
                </a:moveTo>
                <a:lnTo>
                  <a:pt x="4647320" y="0"/>
                </a:lnTo>
                <a:lnTo>
                  <a:pt x="4647320" y="5024130"/>
                </a:lnTo>
                <a:lnTo>
                  <a:pt x="0" y="50241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40" b="-40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337087" y="7748684"/>
            <a:ext cx="2950913" cy="2520998"/>
          </a:xfrm>
          <a:custGeom>
            <a:avLst/>
            <a:gdLst/>
            <a:ahLst/>
            <a:cxnLst/>
            <a:rect l="l" t="t" r="r" b="b"/>
            <a:pathLst>
              <a:path w="2950913" h="2520998">
                <a:moveTo>
                  <a:pt x="0" y="0"/>
                </a:moveTo>
                <a:lnTo>
                  <a:pt x="2950913" y="0"/>
                </a:lnTo>
                <a:lnTo>
                  <a:pt x="2950913" y="2520998"/>
                </a:lnTo>
                <a:lnTo>
                  <a:pt x="0" y="25209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8337" b="-8337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95032" y="285750"/>
            <a:ext cx="14892544" cy="766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99"/>
              </a:lnSpc>
            </a:pPr>
            <a:r>
              <a:rPr lang="en-US" sz="5799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WHY THIS PROBLEM IS IMPORTANT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85244" y="2152650"/>
            <a:ext cx="15317511" cy="6553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7500"/>
              </a:lnSpc>
              <a:buFont typeface="Arial"/>
              <a:buChar char="•"/>
            </a:pPr>
            <a:r>
              <a:rPr lang="en-US" sz="3000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48% recruiters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in India encounter </a:t>
            </a:r>
            <a:r>
              <a:rPr lang="en-US" sz="3000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fake information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in resumes. (Naukri Hiring Trends Report)</a:t>
            </a:r>
          </a:p>
          <a:p>
            <a:pPr marL="647700" lvl="1" indent="-323850" algn="l">
              <a:lnSpc>
                <a:spcPts val="75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India produces </a:t>
            </a:r>
            <a:r>
              <a:rPr lang="en-US" sz="3000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1.5M+ engineering &amp; technical graduates annually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, but </a:t>
            </a:r>
            <a:r>
              <a:rPr lang="en-US" sz="3000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verification is slow &amp; unreliable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647700" lvl="1" indent="-323850" algn="l">
              <a:lnSpc>
                <a:spcPts val="75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Lack of a </a:t>
            </a:r>
            <a:r>
              <a:rPr lang="en-US" sz="3000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standard system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creates mismatch between </a:t>
            </a:r>
            <a:r>
              <a:rPr lang="en-US" sz="3000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real skills &amp; job opportunities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647700" lvl="1" indent="-323850" algn="l">
              <a:lnSpc>
                <a:spcPts val="75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Employers spend </a:t>
            </a:r>
            <a:r>
              <a:rPr lang="en-US" sz="3000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30–40% extra time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on hiring due to verification delays.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387576" y="71341"/>
            <a:ext cx="1786124" cy="1687887"/>
            <a:chOff x="0" y="0"/>
            <a:chExt cx="2381499" cy="225051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81504" cy="2250567"/>
            </a:xfrm>
            <a:custGeom>
              <a:avLst/>
              <a:gdLst/>
              <a:ahLst/>
              <a:cxnLst/>
              <a:rect l="l" t="t" r="r" b="b"/>
              <a:pathLst>
                <a:path w="2381504" h="2250567">
                  <a:moveTo>
                    <a:pt x="0" y="0"/>
                  </a:moveTo>
                  <a:lnTo>
                    <a:pt x="2381504" y="0"/>
                  </a:lnTo>
                  <a:lnTo>
                    <a:pt x="2381504" y="2250567"/>
                  </a:lnTo>
                  <a:lnTo>
                    <a:pt x="0" y="22505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99" b="-96"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>
            <a:off x="0" y="-20754"/>
            <a:ext cx="4647320" cy="5024130"/>
          </a:xfrm>
          <a:custGeom>
            <a:avLst/>
            <a:gdLst/>
            <a:ahLst/>
            <a:cxnLst/>
            <a:rect l="l" t="t" r="r" b="b"/>
            <a:pathLst>
              <a:path w="4647320" h="5024130">
                <a:moveTo>
                  <a:pt x="0" y="0"/>
                </a:moveTo>
                <a:lnTo>
                  <a:pt x="4647320" y="0"/>
                </a:lnTo>
                <a:lnTo>
                  <a:pt x="4647320" y="5024130"/>
                </a:lnTo>
                <a:lnTo>
                  <a:pt x="0" y="50241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40" b="-40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337087" y="7748684"/>
            <a:ext cx="2950913" cy="2520998"/>
          </a:xfrm>
          <a:custGeom>
            <a:avLst/>
            <a:gdLst/>
            <a:ahLst/>
            <a:cxnLst/>
            <a:rect l="l" t="t" r="r" b="b"/>
            <a:pathLst>
              <a:path w="2950913" h="2520998">
                <a:moveTo>
                  <a:pt x="0" y="0"/>
                </a:moveTo>
                <a:lnTo>
                  <a:pt x="2950913" y="0"/>
                </a:lnTo>
                <a:lnTo>
                  <a:pt x="2950913" y="2520998"/>
                </a:lnTo>
                <a:lnTo>
                  <a:pt x="0" y="25209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8337" b="-8337"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95032" y="285750"/>
            <a:ext cx="14892544" cy="766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99"/>
              </a:lnSpc>
            </a:pPr>
            <a:r>
              <a:rPr lang="en-US" sz="5799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PROPOSED SOLUTION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387576" y="71341"/>
            <a:ext cx="1786124" cy="1687887"/>
            <a:chOff x="0" y="0"/>
            <a:chExt cx="2381499" cy="225051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81504" cy="2250567"/>
            </a:xfrm>
            <a:custGeom>
              <a:avLst/>
              <a:gdLst/>
              <a:ahLst/>
              <a:cxnLst/>
              <a:rect l="l" t="t" r="r" b="b"/>
              <a:pathLst>
                <a:path w="2381504" h="2250567">
                  <a:moveTo>
                    <a:pt x="0" y="0"/>
                  </a:moveTo>
                  <a:lnTo>
                    <a:pt x="2381504" y="0"/>
                  </a:lnTo>
                  <a:lnTo>
                    <a:pt x="2381504" y="2250567"/>
                  </a:lnTo>
                  <a:lnTo>
                    <a:pt x="0" y="22505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99" b="-96"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0" y="-20754"/>
            <a:ext cx="4647320" cy="5024130"/>
          </a:xfrm>
          <a:custGeom>
            <a:avLst/>
            <a:gdLst/>
            <a:ahLst/>
            <a:cxnLst/>
            <a:rect l="l" t="t" r="r" b="b"/>
            <a:pathLst>
              <a:path w="4647320" h="5024130">
                <a:moveTo>
                  <a:pt x="0" y="0"/>
                </a:moveTo>
                <a:lnTo>
                  <a:pt x="4647320" y="0"/>
                </a:lnTo>
                <a:lnTo>
                  <a:pt x="4647320" y="5024130"/>
                </a:lnTo>
                <a:lnTo>
                  <a:pt x="0" y="50241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40" b="-40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337087" y="7748684"/>
            <a:ext cx="2950913" cy="2520998"/>
          </a:xfrm>
          <a:custGeom>
            <a:avLst/>
            <a:gdLst/>
            <a:ahLst/>
            <a:cxnLst/>
            <a:rect l="l" t="t" r="r" b="b"/>
            <a:pathLst>
              <a:path w="2950913" h="2520998">
                <a:moveTo>
                  <a:pt x="0" y="0"/>
                </a:moveTo>
                <a:lnTo>
                  <a:pt x="2950913" y="0"/>
                </a:lnTo>
                <a:lnTo>
                  <a:pt x="2950913" y="2520998"/>
                </a:lnTo>
                <a:lnTo>
                  <a:pt x="0" y="25209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8337" b="-8337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485244" y="1676400"/>
            <a:ext cx="15317511" cy="6553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00"/>
              </a:lnSpc>
            </a:pPr>
            <a:r>
              <a:rPr lang="en-US" sz="3000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Skill Identity Card (Physical + Digital)</a:t>
            </a:r>
          </a:p>
          <a:p>
            <a:pPr marL="647700" lvl="1" indent="-323850" algn="l">
              <a:lnSpc>
                <a:spcPts val="75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Unique </a:t>
            </a:r>
            <a:r>
              <a:rPr lang="en-US" sz="3000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Skill Card ID + QR Code.</a:t>
            </a:r>
          </a:p>
          <a:p>
            <a:pPr marL="647700" lvl="1" indent="-323850" algn="l">
              <a:lnSpc>
                <a:spcPts val="7500"/>
              </a:lnSpc>
              <a:buFont typeface="Arial"/>
              <a:buChar char="•"/>
            </a:pPr>
            <a:r>
              <a:rPr lang="en-US" sz="3000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Front: 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Photo, Name, DOB, Card ID, Govt. branding.</a:t>
            </a:r>
          </a:p>
          <a:p>
            <a:pPr marL="647700" lvl="1" indent="-323850" algn="l">
              <a:lnSpc>
                <a:spcPts val="7500"/>
              </a:lnSpc>
              <a:buFont typeface="Arial"/>
              <a:buChar char="•"/>
            </a:pPr>
            <a:r>
              <a:rPr lang="en-US" sz="3000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Back: 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Address (DigiPin), QR → real-time verification.</a:t>
            </a:r>
          </a:p>
          <a:p>
            <a:pPr algn="l">
              <a:lnSpc>
                <a:spcPts val="7500"/>
              </a:lnSpc>
            </a:pPr>
            <a:r>
              <a:rPr lang="en-US" sz="3000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Web Portal / Mobile App:</a:t>
            </a:r>
          </a:p>
          <a:p>
            <a:pPr marL="647700" lvl="1" indent="-323850" algn="l">
              <a:lnSpc>
                <a:spcPts val="75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Enter ID / Scan QR → View verified skills.</a:t>
            </a:r>
          </a:p>
          <a:p>
            <a:pPr marL="647700" lvl="1" indent="-323850" algn="l">
              <a:lnSpc>
                <a:spcPts val="75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Shows: Skill Name, Score (%), Issuing Authority, Certificate Download.</a:t>
            </a:r>
          </a:p>
        </p:txBody>
      </p:sp>
      <p:sp>
        <p:nvSpPr>
          <p:cNvPr id="8" name="Freeform 8"/>
          <p:cNvSpPr/>
          <p:nvPr/>
        </p:nvSpPr>
        <p:spPr>
          <a:xfrm>
            <a:off x="11054693" y="1302040"/>
            <a:ext cx="4136404" cy="2945976"/>
          </a:xfrm>
          <a:custGeom>
            <a:avLst/>
            <a:gdLst/>
            <a:ahLst/>
            <a:cxnLst/>
            <a:rect l="l" t="t" r="r" b="b"/>
            <a:pathLst>
              <a:path w="4136404" h="2945976">
                <a:moveTo>
                  <a:pt x="0" y="0"/>
                </a:moveTo>
                <a:lnTo>
                  <a:pt x="4136405" y="0"/>
                </a:lnTo>
                <a:lnTo>
                  <a:pt x="4136405" y="2945976"/>
                </a:lnTo>
                <a:lnTo>
                  <a:pt x="0" y="29459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3122896" y="4497861"/>
            <a:ext cx="4136404" cy="2945976"/>
          </a:xfrm>
          <a:custGeom>
            <a:avLst/>
            <a:gdLst/>
            <a:ahLst/>
            <a:cxnLst/>
            <a:rect l="l" t="t" r="r" b="b"/>
            <a:pathLst>
              <a:path w="4136404" h="2945976">
                <a:moveTo>
                  <a:pt x="0" y="0"/>
                </a:moveTo>
                <a:lnTo>
                  <a:pt x="4136404" y="0"/>
                </a:lnTo>
                <a:lnTo>
                  <a:pt x="4136404" y="2945976"/>
                </a:lnTo>
                <a:lnTo>
                  <a:pt x="0" y="294597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95032" y="285750"/>
            <a:ext cx="14892544" cy="766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99"/>
              </a:lnSpc>
            </a:pPr>
            <a:r>
              <a:rPr lang="en-US" sz="5799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KEY FEATURES &amp; TECH APPROACH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85244" y="1521103"/>
            <a:ext cx="7658756" cy="831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✔ Verified skill database (centralised &amp; secure).</a:t>
            </a:r>
          </a:p>
          <a:p>
            <a:pPr marL="647700" lvl="1" indent="-323850" algn="l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✔ Resume-ready → Only Skill ID needed.</a:t>
            </a:r>
          </a:p>
          <a:p>
            <a:pPr marL="647700" lvl="1" indent="-323850" algn="l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✔ Skill updates only via authorised centres (Govt./Universities/NSDC-approved).</a:t>
            </a:r>
          </a:p>
          <a:p>
            <a:pPr marL="647700" lvl="1" indent="-323850" algn="l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✔ Blockchain for tamper-proof verification.</a:t>
            </a:r>
          </a:p>
          <a:p>
            <a:pPr marL="647700" lvl="1" indent="-323850" algn="l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✔ Integration with DigiLocker + Job Portals.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387576" y="71341"/>
            <a:ext cx="1786124" cy="1687887"/>
            <a:chOff x="0" y="0"/>
            <a:chExt cx="2381499" cy="225051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81504" cy="2250567"/>
            </a:xfrm>
            <a:custGeom>
              <a:avLst/>
              <a:gdLst/>
              <a:ahLst/>
              <a:cxnLst/>
              <a:rect l="l" t="t" r="r" b="b"/>
              <a:pathLst>
                <a:path w="2381504" h="2250567">
                  <a:moveTo>
                    <a:pt x="0" y="0"/>
                  </a:moveTo>
                  <a:lnTo>
                    <a:pt x="2381504" y="0"/>
                  </a:lnTo>
                  <a:lnTo>
                    <a:pt x="2381504" y="2250567"/>
                  </a:lnTo>
                  <a:lnTo>
                    <a:pt x="0" y="22505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99" b="-96"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>
            <a:off x="0" y="-20754"/>
            <a:ext cx="4647320" cy="5024130"/>
          </a:xfrm>
          <a:custGeom>
            <a:avLst/>
            <a:gdLst/>
            <a:ahLst/>
            <a:cxnLst/>
            <a:rect l="l" t="t" r="r" b="b"/>
            <a:pathLst>
              <a:path w="4647320" h="5024130">
                <a:moveTo>
                  <a:pt x="0" y="0"/>
                </a:moveTo>
                <a:lnTo>
                  <a:pt x="4647320" y="0"/>
                </a:lnTo>
                <a:lnTo>
                  <a:pt x="4647320" y="5024130"/>
                </a:lnTo>
                <a:lnTo>
                  <a:pt x="0" y="50241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40" b="-40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337087" y="7748684"/>
            <a:ext cx="2950913" cy="2520998"/>
          </a:xfrm>
          <a:custGeom>
            <a:avLst/>
            <a:gdLst/>
            <a:ahLst/>
            <a:cxnLst/>
            <a:rect l="l" t="t" r="r" b="b"/>
            <a:pathLst>
              <a:path w="2950913" h="2520998">
                <a:moveTo>
                  <a:pt x="0" y="0"/>
                </a:moveTo>
                <a:lnTo>
                  <a:pt x="2950913" y="0"/>
                </a:lnTo>
                <a:lnTo>
                  <a:pt x="2950913" y="2520998"/>
                </a:lnTo>
                <a:lnTo>
                  <a:pt x="0" y="25209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8337" b="-8337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144000" y="2577036"/>
            <a:ext cx="8115300" cy="612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00"/>
              </a:lnSpc>
              <a:spcBef>
                <a:spcPct val="0"/>
              </a:spcBef>
            </a:pPr>
            <a:r>
              <a:rPr lang="en-US" sz="4600" b="1" i="1" u="sng">
                <a:solidFill>
                  <a:srgbClr val="01386A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Technology Stack (Planned):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44000" y="3478205"/>
            <a:ext cx="8115300" cy="374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6000"/>
              </a:lnSpc>
              <a:buFont typeface="Arial"/>
              <a:buChar char="•"/>
            </a:pPr>
            <a:r>
              <a:rPr lang="en-US" sz="3000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Backend: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PHP / Python (FastAPI)</a:t>
            </a:r>
          </a:p>
          <a:p>
            <a:pPr marL="647700" lvl="1" indent="-323850" algn="l">
              <a:lnSpc>
                <a:spcPts val="6000"/>
              </a:lnSpc>
              <a:buFont typeface="Arial"/>
              <a:buChar char="•"/>
            </a:pPr>
            <a:r>
              <a:rPr lang="en-US" sz="3000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Database: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PostgreSQL + Blockchain layer</a:t>
            </a:r>
          </a:p>
          <a:p>
            <a:pPr marL="647700" lvl="1" indent="-323850" algn="l">
              <a:lnSpc>
                <a:spcPts val="6000"/>
              </a:lnSpc>
              <a:buFont typeface="Arial"/>
              <a:buChar char="•"/>
            </a:pPr>
            <a:r>
              <a:rPr lang="en-US" sz="3000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Frontend: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JavaScript + Kotli (Web + Mobile App)</a:t>
            </a:r>
          </a:p>
          <a:p>
            <a:pPr marL="647700" lvl="1" indent="-323850" algn="l">
              <a:lnSpc>
                <a:spcPts val="6000"/>
              </a:lnSpc>
              <a:buFont typeface="Arial"/>
              <a:buChar char="•"/>
            </a:pPr>
            <a:r>
              <a:rPr lang="en-US" sz="3000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Verification: 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QR + DigiPin integration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95032" y="285750"/>
            <a:ext cx="14892544" cy="766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99"/>
              </a:lnSpc>
            </a:pPr>
            <a:r>
              <a:rPr lang="en-US" sz="5799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INNOVATION &amp; UNIQUENESS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387576" y="71341"/>
            <a:ext cx="1786124" cy="1687887"/>
            <a:chOff x="0" y="0"/>
            <a:chExt cx="2381499" cy="225051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81504" cy="2250567"/>
            </a:xfrm>
            <a:custGeom>
              <a:avLst/>
              <a:gdLst/>
              <a:ahLst/>
              <a:cxnLst/>
              <a:rect l="l" t="t" r="r" b="b"/>
              <a:pathLst>
                <a:path w="2381504" h="2250567">
                  <a:moveTo>
                    <a:pt x="0" y="0"/>
                  </a:moveTo>
                  <a:lnTo>
                    <a:pt x="2381504" y="0"/>
                  </a:lnTo>
                  <a:lnTo>
                    <a:pt x="2381504" y="2250567"/>
                  </a:lnTo>
                  <a:lnTo>
                    <a:pt x="0" y="22505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99" b="-96"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0" y="-20754"/>
            <a:ext cx="4647320" cy="5024130"/>
          </a:xfrm>
          <a:custGeom>
            <a:avLst/>
            <a:gdLst/>
            <a:ahLst/>
            <a:cxnLst/>
            <a:rect l="l" t="t" r="r" b="b"/>
            <a:pathLst>
              <a:path w="4647320" h="5024130">
                <a:moveTo>
                  <a:pt x="0" y="0"/>
                </a:moveTo>
                <a:lnTo>
                  <a:pt x="4647320" y="0"/>
                </a:lnTo>
                <a:lnTo>
                  <a:pt x="4647320" y="5024130"/>
                </a:lnTo>
                <a:lnTo>
                  <a:pt x="0" y="50241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40" b="-40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337087" y="7748684"/>
            <a:ext cx="2950913" cy="2520998"/>
          </a:xfrm>
          <a:custGeom>
            <a:avLst/>
            <a:gdLst/>
            <a:ahLst/>
            <a:cxnLst/>
            <a:rect l="l" t="t" r="r" b="b"/>
            <a:pathLst>
              <a:path w="2950913" h="2520998">
                <a:moveTo>
                  <a:pt x="0" y="0"/>
                </a:moveTo>
                <a:lnTo>
                  <a:pt x="2950913" y="0"/>
                </a:lnTo>
                <a:lnTo>
                  <a:pt x="2950913" y="2520998"/>
                </a:lnTo>
                <a:lnTo>
                  <a:pt x="0" y="25209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8337" b="-8337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485244" y="2152650"/>
            <a:ext cx="15317511" cy="5600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75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First-of-its-kind </a:t>
            </a:r>
            <a:r>
              <a:rPr lang="en-US" sz="3000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Skill Aadhaar for India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647700" lvl="1" indent="-323850" algn="l">
              <a:lnSpc>
                <a:spcPts val="75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Eliminates fake resumes, ensures </a:t>
            </a:r>
            <a:r>
              <a:rPr lang="en-US" sz="3000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real talent is recognised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647700" lvl="1" indent="-323850" algn="l">
              <a:lnSpc>
                <a:spcPts val="75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Integrates </a:t>
            </a:r>
            <a:r>
              <a:rPr lang="en-US" sz="3000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Govt, Universities, NSDC, Job Portals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in one ecosystem.</a:t>
            </a:r>
          </a:p>
          <a:p>
            <a:pPr marL="647700" lvl="1" indent="-323850" algn="l">
              <a:lnSpc>
                <a:spcPts val="7500"/>
              </a:lnSpc>
              <a:buFont typeface="Arial"/>
              <a:buChar char="•"/>
            </a:pPr>
            <a:r>
              <a:rPr lang="en-US" sz="3000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AI Resume Analyzer: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Suggests missing skills for jobs.</a:t>
            </a:r>
          </a:p>
          <a:p>
            <a:pPr marL="647700" lvl="1" indent="-323850" algn="l">
              <a:lnSpc>
                <a:spcPts val="75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Employer Dashboard for </a:t>
            </a:r>
            <a:r>
              <a:rPr lang="en-US" sz="3000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bulk verification in campus placements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647700" lvl="1" indent="-323850" algn="l">
              <a:lnSpc>
                <a:spcPts val="75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Future scope: </a:t>
            </a:r>
            <a:r>
              <a:rPr lang="en-US" sz="3000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Skill Badges, Endorsements, Progress Tracking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285750"/>
            <a:ext cx="18288000" cy="766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99"/>
              </a:lnSpc>
            </a:pPr>
            <a:r>
              <a:rPr lang="en-US" sz="5799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POTENTIAL IMPACT &amp; TARGET USERS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85244" y="3141826"/>
            <a:ext cx="7658756" cy="5267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Students &amp; Job Seekers → One ID for all verified skills.</a:t>
            </a:r>
          </a:p>
          <a:p>
            <a:pPr marL="647700" lvl="1" indent="-323850" algn="l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Employers → Faster hiring, zero fraud.</a:t>
            </a:r>
          </a:p>
          <a:p>
            <a:pPr marL="647700" lvl="1" indent="-323850" algn="l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Training Institutes → Easy digital certification.</a:t>
            </a:r>
          </a:p>
          <a:p>
            <a:pPr marL="647700" lvl="1" indent="-323850" algn="l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Government → Workforce data for policy making.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387576" y="71341"/>
            <a:ext cx="1786124" cy="1687887"/>
            <a:chOff x="0" y="0"/>
            <a:chExt cx="2381499" cy="225051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81504" cy="2250567"/>
            </a:xfrm>
            <a:custGeom>
              <a:avLst/>
              <a:gdLst/>
              <a:ahLst/>
              <a:cxnLst/>
              <a:rect l="l" t="t" r="r" b="b"/>
              <a:pathLst>
                <a:path w="2381504" h="2250567">
                  <a:moveTo>
                    <a:pt x="0" y="0"/>
                  </a:moveTo>
                  <a:lnTo>
                    <a:pt x="2381504" y="0"/>
                  </a:lnTo>
                  <a:lnTo>
                    <a:pt x="2381504" y="2250567"/>
                  </a:lnTo>
                  <a:lnTo>
                    <a:pt x="0" y="22505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99" b="-96"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>
            <a:off x="0" y="-20754"/>
            <a:ext cx="4647320" cy="5024130"/>
          </a:xfrm>
          <a:custGeom>
            <a:avLst/>
            <a:gdLst/>
            <a:ahLst/>
            <a:cxnLst/>
            <a:rect l="l" t="t" r="r" b="b"/>
            <a:pathLst>
              <a:path w="4647320" h="5024130">
                <a:moveTo>
                  <a:pt x="0" y="0"/>
                </a:moveTo>
                <a:lnTo>
                  <a:pt x="4647320" y="0"/>
                </a:lnTo>
                <a:lnTo>
                  <a:pt x="4647320" y="5024130"/>
                </a:lnTo>
                <a:lnTo>
                  <a:pt x="0" y="50241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40" b="-40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337087" y="7748684"/>
            <a:ext cx="2950913" cy="2520998"/>
          </a:xfrm>
          <a:custGeom>
            <a:avLst/>
            <a:gdLst/>
            <a:ahLst/>
            <a:cxnLst/>
            <a:rect l="l" t="t" r="r" b="b"/>
            <a:pathLst>
              <a:path w="2950913" h="2520998">
                <a:moveTo>
                  <a:pt x="0" y="0"/>
                </a:moveTo>
                <a:lnTo>
                  <a:pt x="2950913" y="0"/>
                </a:lnTo>
                <a:lnTo>
                  <a:pt x="2950913" y="2520998"/>
                </a:lnTo>
                <a:lnTo>
                  <a:pt x="0" y="25209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8337" b="-8337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144000" y="2243936"/>
            <a:ext cx="8115300" cy="612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00"/>
              </a:lnSpc>
              <a:spcBef>
                <a:spcPct val="0"/>
              </a:spcBef>
            </a:pPr>
            <a:r>
              <a:rPr lang="en-US" sz="4600" b="1" i="1" u="sng">
                <a:solidFill>
                  <a:srgbClr val="01386A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Expected Impact: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44000" y="3478205"/>
            <a:ext cx="8115300" cy="374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✔ Eliminates fake certificates &amp; fraud.</a:t>
            </a:r>
          </a:p>
          <a:p>
            <a:pPr marL="647700" lvl="1" indent="-323850" algn="l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✔ Saves time &amp; cost in recruitment.</a:t>
            </a:r>
          </a:p>
          <a:p>
            <a:pPr marL="647700" lvl="1" indent="-323850" algn="l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✔ Builds a </a:t>
            </a:r>
            <a:r>
              <a:rPr lang="en-US" sz="3000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skill-based economy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647700" lvl="1" indent="-323850" algn="l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✔ Creates </a:t>
            </a:r>
            <a:r>
              <a:rPr lang="en-US" sz="3000" b="1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national workforce registry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→ better job opportunities &amp; policies.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85244" y="2228103"/>
            <a:ext cx="7658756" cy="612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00"/>
              </a:lnSpc>
              <a:spcBef>
                <a:spcPct val="0"/>
              </a:spcBef>
            </a:pPr>
            <a:r>
              <a:rPr lang="en-US" sz="4600" b="1" i="1" u="sng">
                <a:solidFill>
                  <a:srgbClr val="01386A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Target Users: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Microsoft Office PowerPoint</Application>
  <PresentationFormat>Custom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DM Sans</vt:lpstr>
      <vt:lpstr>DM Sans Bold Italics</vt:lpstr>
      <vt:lpstr>Arial</vt:lpstr>
      <vt:lpstr>DM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SupremeX_JawaharlalNehruEngineeringCollege_DOM_e6160fdb7f1540b9_PST_32fc340840f74ced_Round1</dc:title>
  <cp:lastModifiedBy>Jaydatt Khodave</cp:lastModifiedBy>
  <cp:revision>3</cp:revision>
  <dcterms:created xsi:type="dcterms:W3CDTF">2006-08-16T00:00:00Z</dcterms:created>
  <dcterms:modified xsi:type="dcterms:W3CDTF">2025-09-25T19:45:35Z</dcterms:modified>
  <dc:identifier>DAGz_y2Fd98</dc:identifier>
</cp:coreProperties>
</file>