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8" r:id="rId9"/>
    <p:sldId id="266" r:id="rId10"/>
    <p:sldId id="270" r:id="rId11"/>
    <p:sldId id="269" r:id="rId12"/>
    <p:sldId id="271" r:id="rId13"/>
    <p:sldId id="273" r:id="rId14"/>
    <p:sldId id="274" r:id="rId15"/>
    <p:sldId id="275" r:id="rId16"/>
    <p:sldId id="276" r:id="rId17"/>
    <p:sldId id="267" r:id="rId18"/>
    <p:sldId id="265" r:id="rId19"/>
    <p:sldId id="277" r:id="rId20"/>
    <p:sldId id="278" r:id="rId21"/>
    <p:sldId id="260" r:id="rId22"/>
    <p:sldId id="261" r:id="rId23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56270" autoAdjust="0"/>
  </p:normalViewPr>
  <p:slideViewPr>
    <p:cSldViewPr snapToGrid="0">
      <p:cViewPr varScale="1">
        <p:scale>
          <a:sx n="93" d="100"/>
          <a:sy n="93" d="100"/>
        </p:scale>
        <p:origin x="2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CCF3108-EE2E-48AF-9654-6811B44FAC5C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5F7E2F0-36DF-4539-BA6A-BB9F44EE2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8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I’m going to give you a brief overview of my project: ABSOL, the Automatic Builder for Semantically Oriented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4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F</a:t>
            </a:r>
            <a:r>
              <a:rPr lang="en-GB" dirty="0" err="1"/>
              <a:t>irst</a:t>
            </a:r>
            <a:r>
              <a:rPr lang="en-GB" dirty="0"/>
              <a:t> and foremost, you can see the EBNF-style notation for describing syntax.</a:t>
            </a:r>
          </a:p>
          <a:p>
            <a:pPr marL="181154" indent="-181154">
              <a:buFontTx/>
              <a:buChar char="-"/>
            </a:pPr>
            <a:r>
              <a:rPr lang="en-US" dirty="0"/>
              <a:t>T</a:t>
            </a:r>
            <a:r>
              <a:rPr lang="en-GB" dirty="0"/>
              <a:t>he terminal symbols are enclosed in quotes, while the non-terminal symbols are enclosed in angle-brackets.</a:t>
            </a:r>
          </a:p>
          <a:p>
            <a:pPr marL="181154" indent="-181154">
              <a:buFontTx/>
              <a:buChar char="-"/>
            </a:pPr>
            <a:r>
              <a:rPr lang="en-US" dirty="0"/>
              <a:t>T</a:t>
            </a:r>
            <a:r>
              <a:rPr lang="en-GB" dirty="0"/>
              <a:t>he ENBF-variant used here retains all of the expressive power of ISO EBNF, and hence allows for flexible syntax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2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The semantics, on the other hand, are a direct textual translation of the big-step operational semantics form.</a:t>
            </a:r>
          </a:p>
          <a:p>
            <a:pPr marL="181154" indent="-181154">
              <a:buFontTx/>
              <a:buChar char="-"/>
            </a:pPr>
            <a:r>
              <a:rPr lang="en-US" dirty="0"/>
              <a:t>Reading a rule we are able to say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9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The semantics evaluate to an n of type 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1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Where n is equal to n2 when n1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0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Where n1 is the result of evaluating the condition and n2 is the result of evaluating the first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9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The semantics also provide for alternation, allowing specification if the restriction evaluates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07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This demonstrates just a few of the comprehensive mechanisms for specifying the DSL semantics, and showcases how the types are enforced at the semantic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5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metaspec</a:t>
            </a:r>
            <a:r>
              <a:rPr lang="en-GB" dirty="0"/>
              <a:t> grammar is now complete, and the resultant language has many features that are important for the project, including:</a:t>
            </a:r>
          </a:p>
          <a:p>
            <a:pPr marL="664232" lvl="1" indent="-181154">
              <a:buFontTx/>
              <a:buChar char="-"/>
            </a:pPr>
            <a:r>
              <a:rPr lang="en-GB" dirty="0"/>
              <a:t>A reasonable but restricted set of allowable semantic operations</a:t>
            </a:r>
          </a:p>
          <a:p>
            <a:pPr marL="664232" lvl="1" indent="-181154">
              <a:buFontTx/>
              <a:buChar char="-"/>
            </a:pPr>
            <a:r>
              <a:rPr lang="en-GB" dirty="0"/>
              <a:t>A semantics-enforced typing discipline to aid the DSL implementer AND</a:t>
            </a:r>
          </a:p>
          <a:p>
            <a:pPr marL="664232" lvl="1" indent="-181154">
              <a:buFontTx/>
              <a:buChar char="-"/>
            </a:pPr>
            <a:r>
              <a:rPr lang="en-GB" dirty="0"/>
              <a:t>Extension syntax to provide useful features such as data traversal, function calls and environment access (for functions and </a:t>
            </a:r>
            <a:r>
              <a:rPr lang="en-GB" dirty="0" err="1"/>
              <a:t>stateful</a:t>
            </a:r>
            <a:r>
              <a:rPr lang="en-GB" dirty="0"/>
              <a:t> computation).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grammar caused me some initial frustration as it is left-recursive, but I decided to work around this through use of an infinite-lookahead parser.</a:t>
            </a:r>
          </a:p>
          <a:p>
            <a:pPr marL="181154" indent="-181154">
              <a:buFontTx/>
              <a:buChar char="-"/>
            </a:pPr>
            <a:r>
              <a:rPr lang="en-GB" dirty="0"/>
              <a:t>While it would have been possible to avoid left-recursion, it would have led to significant complications in the </a:t>
            </a:r>
            <a:r>
              <a:rPr lang="en-GB" dirty="0" err="1"/>
              <a:t>metasyntax</a:t>
            </a:r>
            <a:r>
              <a:rPr lang="en-GB" dirty="0"/>
              <a:t> which was considered undesirable.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While the </a:t>
            </a:r>
            <a:r>
              <a:rPr lang="en-GB" dirty="0" err="1"/>
              <a:t>metaspec</a:t>
            </a:r>
            <a:r>
              <a:rPr lang="en-GB" dirty="0"/>
              <a:t> semantics aren’t entirely specified, this work will take place as the metacompiler evolves.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1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The metacompiler is currently at a very rudimentary stage, and will be the main focus of the next stage of the development effort.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program architecture is complete AND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is currently capable of </a:t>
            </a:r>
            <a:r>
              <a:rPr lang="en-GB" dirty="0" err="1"/>
              <a:t>lexing</a:t>
            </a:r>
            <a:r>
              <a:rPr lang="en-GB" dirty="0"/>
              <a:t> a portion of the </a:t>
            </a:r>
            <a:r>
              <a:rPr lang="en-GB" dirty="0" err="1"/>
              <a:t>metaspec</a:t>
            </a:r>
            <a:r>
              <a:rPr lang="en-GB" dirty="0"/>
              <a:t> grammar.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intended mode of operation for the metacompiler pipeline is as follows</a:t>
            </a:r>
          </a:p>
          <a:p>
            <a:pPr marL="724616" lvl="1" indent="-241539">
              <a:buFont typeface="+mj-lt"/>
              <a:buAutoNum type="arabicPeriod"/>
            </a:pPr>
            <a:r>
              <a:rPr lang="en-GB" dirty="0"/>
              <a:t>An ‘Alex’-based </a:t>
            </a:r>
            <a:r>
              <a:rPr lang="en-GB" dirty="0" err="1"/>
              <a:t>lexer</a:t>
            </a:r>
            <a:r>
              <a:rPr lang="en-GB" dirty="0"/>
              <a:t> produces a token-stream that can then be parsed by a ‘Parsec’ parser into an AST for the metalanguage.</a:t>
            </a:r>
          </a:p>
          <a:p>
            <a:pPr marL="724616" lvl="1" indent="-241539">
              <a:buFont typeface="+mj-lt"/>
              <a:buAutoNum type="arabicPeriod"/>
            </a:pPr>
            <a:r>
              <a:rPr lang="en-GB" dirty="0"/>
              <a:t>The input semantics are verified via induction on the structure of the semantics and the special-case proofs. If the language cannot be proved to be total, it is rejected at this stage.</a:t>
            </a:r>
          </a:p>
          <a:p>
            <a:pPr marL="724616" lvl="1" indent="-241539">
              <a:buFont typeface="+mj-lt"/>
              <a:buAutoNum type="arabicPeriod"/>
            </a:pPr>
            <a:r>
              <a:rPr lang="en-GB" dirty="0"/>
              <a:t>The metacompiler will then generate Haskell code that implements a compiler for the DSL itself, based upon the semantics of the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11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539" indent="-241539">
              <a:buFont typeface="+mj-lt"/>
              <a:buAutoNum type="arabicPeriod"/>
            </a:pPr>
            <a:r>
              <a:rPr lang="en-GB" dirty="0"/>
              <a:t>This resultant code can then be compiled into the DSL compiler, which can produce executable code for a DSL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8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In recent years, modern software systems have seen significant increases in complexity. </a:t>
            </a:r>
          </a:p>
          <a:p>
            <a:pPr marL="181154" indent="-181154">
              <a:buFontTx/>
              <a:buChar char="-"/>
            </a:pPr>
            <a:r>
              <a:rPr lang="en-GB" dirty="0"/>
              <a:t>As a result, it has become apparent that Domain-Specific Logic, logic pertaining to how the system operates in an environment, is becoming integrated throughout these systems.</a:t>
            </a:r>
          </a:p>
          <a:p>
            <a:pPr marL="181154" indent="-181154">
              <a:buFontTx/>
              <a:buChar char="-"/>
            </a:pPr>
            <a:r>
              <a:rPr lang="en-GB" dirty="0"/>
              <a:t>However, studies by Fowler and </a:t>
            </a:r>
            <a:r>
              <a:rPr lang="en-GB" dirty="0" err="1"/>
              <a:t>Mernik</a:t>
            </a:r>
            <a:r>
              <a:rPr lang="en-GB" dirty="0"/>
              <a:t> have demonstrated that this dispersion of logic increases the risk of it being incorrect somewhere in the system.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As a result, there has been a “significant uptick in interest” in Domain-Specific Languages, or DSLs.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term ‘DSL’ is a broad one, encompassing many syntaxes for defining domain logic. </a:t>
            </a:r>
          </a:p>
          <a:p>
            <a:pPr marL="181154" indent="-181154">
              <a:buFontTx/>
              <a:buChar char="-"/>
            </a:pPr>
            <a:r>
              <a:rPr lang="en-GB" dirty="0"/>
              <a:t>DSLs specify the </a:t>
            </a:r>
            <a:r>
              <a:rPr lang="en-GB" i="1" dirty="0"/>
              <a:t>required</a:t>
            </a:r>
            <a:r>
              <a:rPr lang="en-GB" i="0" dirty="0"/>
              <a:t> domain logic, and no more. </a:t>
            </a:r>
            <a:endParaRPr lang="en-GB" dirty="0"/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DSLs centralise domain logic, ensuring that there is only one place where it needs to be changed.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However, as domain logic becomes centralised, this creates a single-point-of-failure within the system in which the DSL is used.</a:t>
            </a:r>
          </a:p>
          <a:p>
            <a:pPr marL="181154" indent="-181154">
              <a:buFontTx/>
              <a:buChar char="-"/>
            </a:pPr>
            <a:r>
              <a:rPr lang="en-GB" dirty="0"/>
              <a:t>A bug in your domain logic, while simpler to find, now has a greater impact.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This project was inspired by my time at Bloomberg, where I observed certain projects in the company to be the using General-Purpose Programming Language (GPL) </a:t>
            </a:r>
            <a:r>
              <a:rPr lang="en-GB" dirty="0" err="1"/>
              <a:t>OCaml</a:t>
            </a:r>
            <a:r>
              <a:rPr lang="en-GB" dirty="0"/>
              <a:t> for specifying trading strategies at runtime. </a:t>
            </a:r>
          </a:p>
          <a:p>
            <a:pPr marL="181154" indent="-181154">
              <a:buFontTx/>
              <a:buChar char="-"/>
            </a:pPr>
            <a:r>
              <a:rPr lang="en-GB" dirty="0"/>
              <a:t>This provided much more power than required, increasing the </a:t>
            </a:r>
            <a:r>
              <a:rPr lang="en-GB"/>
              <a:t>surface area </a:t>
            </a:r>
            <a:r>
              <a:rPr lang="en-GB" dirty="0"/>
              <a:t>for system bugs.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01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GB" dirty="0"/>
              <a:t> This compiler can now operate totally independently, producing DSL programs that can be used via a Foreign-Function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95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While the project has been proceeding fairly smoothly up to this point, there is still much work to be done!</a:t>
            </a:r>
          </a:p>
          <a:p>
            <a:pPr marL="181154" indent="-181154">
              <a:buFontTx/>
              <a:buChar char="-"/>
            </a:pPr>
            <a:r>
              <a:rPr lang="en-GB" dirty="0"/>
              <a:t>The metacompiler pipeline has a number of stages still to be finished.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unfinished elements of the metalanguage, namely the semantics of some features, will be developed as-needed alongside the implementation of the metacompiler.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There is a lot of work to be done, but with a concerted effort it should be achievable within the remaining project timeframe.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(Clarify some of the goals of the project from the start)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8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7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This project is concerned with preventing the DSL from becoming such a critical failure point through formal specification, making it easier to verify as a specification rather than an implementation. </a:t>
            </a:r>
          </a:p>
          <a:p>
            <a:pPr marL="181154" indent="-181154">
              <a:buFontTx/>
              <a:buChar char="-"/>
            </a:pPr>
            <a:r>
              <a:rPr lang="en-GB" dirty="0"/>
              <a:t>Full specification of the DSL aims to prevent common errors, such as poor implementations, and divergent programs through a termination proof mechanism.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Being able to provide these guarantees, however, requires placing a restriction on the types of programs that these languages can represent.</a:t>
            </a:r>
          </a:p>
          <a:p>
            <a:pPr marL="181154" indent="-181154">
              <a:buFontTx/>
              <a:buChar char="-"/>
            </a:pPr>
            <a:r>
              <a:rPr lang="en-GB" dirty="0"/>
              <a:t>While this would be an unreasonable restriction for a GPL, in the world of DSLs it is far less limiting.</a:t>
            </a:r>
          </a:p>
          <a:p>
            <a:pPr marL="181154" indent="-181154">
              <a:buFontTx/>
              <a:buChar char="-"/>
            </a:pPr>
            <a:r>
              <a:rPr lang="en-GB" dirty="0"/>
              <a:t>By restricting the DSLs to operations on finite data and disallowing the use of unbounded recursion, it is possible to prove the DSL correct.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system has two main components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first is </a:t>
            </a:r>
            <a:r>
              <a:rPr lang="en-GB" dirty="0" err="1"/>
              <a:t>Metaspec</a:t>
            </a:r>
            <a:r>
              <a:rPr lang="en-GB" dirty="0"/>
              <a:t>, the metalanguage.</a:t>
            </a:r>
          </a:p>
          <a:p>
            <a:pPr marL="181154" indent="-181154">
              <a:buFontTx/>
              <a:buChar char="-"/>
            </a:pPr>
            <a:r>
              <a:rPr lang="en-GB" dirty="0"/>
              <a:t>This allows the specification of the syntax </a:t>
            </a:r>
            <a:r>
              <a:rPr lang="en-GB" i="1" dirty="0"/>
              <a:t>and</a:t>
            </a:r>
            <a:r>
              <a:rPr lang="en-GB" i="0" dirty="0"/>
              <a:t> semantics of the DSL, and in doing so forces the creators to carefully evaluate how they want their language to behave.</a:t>
            </a:r>
          </a:p>
          <a:p>
            <a:pPr marL="181154" indent="-181154">
              <a:buFontTx/>
              <a:buChar char="-"/>
            </a:pPr>
            <a:endParaRPr lang="en-GB" i="0" dirty="0"/>
          </a:p>
          <a:p>
            <a:pPr marL="181154" indent="-181154">
              <a:buFontTx/>
              <a:buChar char="-"/>
            </a:pPr>
            <a:r>
              <a:rPr lang="en-GB" i="0" dirty="0"/>
              <a:t>The second component is ABSOL, the metacompiler.</a:t>
            </a:r>
          </a:p>
          <a:p>
            <a:pPr marL="181154" indent="-181154">
              <a:buFontTx/>
              <a:buChar char="-"/>
            </a:pPr>
            <a:r>
              <a:rPr lang="en-GB" i="0" dirty="0"/>
              <a:t>It is a software program that ingests a specification for a DSL, verifies the semantics of this language (meaning that all programs in the DSL terminate), and then produces a compiler.</a:t>
            </a:r>
          </a:p>
          <a:p>
            <a:pPr marL="181154" indent="-181154">
              <a:buFontTx/>
              <a:buChar char="-"/>
            </a:pPr>
            <a:r>
              <a:rPr lang="en-GB" i="0" dirty="0"/>
              <a:t>This ensures that mistakes cannot be made in the implementation of the DSL, thus ensuring correct language semantics. </a:t>
            </a:r>
          </a:p>
          <a:p>
            <a:pPr marL="181154" indent="-181154">
              <a:buFontTx/>
              <a:buChar char="-"/>
            </a:pPr>
            <a:endParaRPr lang="en-GB" i="0" dirty="0"/>
          </a:p>
          <a:p>
            <a:pPr marL="181154" indent="-181154">
              <a:buFontTx/>
              <a:buChar char="-"/>
            </a:pPr>
            <a:r>
              <a:rPr lang="en-GB" i="0" dirty="0"/>
              <a:t>Combined, these two elements of the system should provide for the creation of provably correct DSLs.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This project has been heavily influenced by related literature, so I feel that a brief overview of the material is necessary.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While many uses of a DSL could be replaced by a GPL, proponents of DSLs find that they provide a “more appropriate level of abstraction” for a given problem domain, encoding domain logic orthogonally to the business software itself.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There are many kinds of DSLs in use, ranging from static specification to executable programs.</a:t>
            </a:r>
          </a:p>
          <a:p>
            <a:pPr marL="181154" indent="-181154">
              <a:buFontTx/>
              <a:buChar char="-"/>
            </a:pPr>
            <a:r>
              <a:rPr lang="en-GB" dirty="0"/>
              <a:t>This project, however, focuses on executable DSLs.</a:t>
            </a:r>
          </a:p>
          <a:p>
            <a:pPr marL="181154" indent="-181154">
              <a:buFontTx/>
              <a:buChar char="-"/>
            </a:pPr>
            <a:r>
              <a:rPr lang="en-GB" dirty="0"/>
              <a:t>Furthermore, it focuses on what the literature terms ‘external’ DSLs: those which integrate with the GPL via a foreign function interface, allowing maximum control over execution semantics. </a:t>
            </a:r>
          </a:p>
          <a:p>
            <a:pPr marL="181154" indent="-181154">
              <a:buFontTx/>
              <a:buChar char="-"/>
            </a:pPr>
            <a:r>
              <a:rPr lang="en-GB" dirty="0"/>
              <a:t>The DSL will be generated via </a:t>
            </a:r>
            <a:r>
              <a:rPr lang="en-GB" dirty="0" err="1"/>
              <a:t>transpilation</a:t>
            </a:r>
            <a:r>
              <a:rPr lang="en-GB" dirty="0"/>
              <a:t> to Haskell, a process that transforms one high-level language into another.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Metalanguages are languages used to describe other languages, so research was conducted into methods for specifying both syntax and semantics. </a:t>
            </a:r>
          </a:p>
          <a:p>
            <a:pPr marL="181154" indent="-181154">
              <a:buFontTx/>
              <a:buChar char="-"/>
            </a:pPr>
            <a:r>
              <a:rPr lang="en-GB" dirty="0"/>
              <a:t>Focus was placed on Extended Backus-Naur form as, unlike other grammar formats, it provides multiple extension mechanisms for integration of additional language features.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Semantics, however, is a much broader category of work, with all variants consisting of semantic functions: mappings from a program’s abstract syntax to its behaviour.</a:t>
            </a:r>
          </a:p>
          <a:p>
            <a:pPr marL="181154" indent="-181154">
              <a:buFontTx/>
              <a:buChar char="-"/>
            </a:pPr>
            <a:r>
              <a:rPr lang="en-GB" dirty="0"/>
              <a:t>While the review examined operational, denotational, axiomatic and hybrid semantics, it was decided to use big-step operational semantics.</a:t>
            </a:r>
          </a:p>
          <a:p>
            <a:pPr marL="181154" indent="-181154">
              <a:buFontTx/>
              <a:buChar char="-"/>
            </a:pPr>
            <a:r>
              <a:rPr lang="en-GB" dirty="0"/>
              <a:t>This provided the best balance between conciseness and expression, as well as the recursive structure required for the proof engine.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0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While it would be </a:t>
            </a:r>
            <a:r>
              <a:rPr lang="en-GB" i="1" dirty="0"/>
              <a:t>preferable</a:t>
            </a:r>
            <a:r>
              <a:rPr lang="en-GB" dirty="0"/>
              <a:t> to prove the correctness of arbitrary DSLs, this is generally impossible</a:t>
            </a:r>
          </a:p>
          <a:p>
            <a:r>
              <a:rPr lang="en-GB" dirty="0"/>
              <a:t>.</a:t>
            </a:r>
          </a:p>
          <a:p>
            <a:pPr marL="181154" indent="-181154">
              <a:buFontTx/>
              <a:buChar char="-"/>
            </a:pPr>
            <a:r>
              <a:rPr lang="en-GB" dirty="0"/>
              <a:t>As a result, research into program verification focused on the duality of data and </a:t>
            </a:r>
            <a:r>
              <a:rPr lang="en-GB" dirty="0" err="1"/>
              <a:t>codata</a:t>
            </a:r>
            <a:r>
              <a:rPr lang="en-GB" dirty="0"/>
              <a:t>.</a:t>
            </a:r>
          </a:p>
          <a:p>
            <a:pPr marL="181154" indent="-181154">
              <a:buFontTx/>
              <a:buChar char="-"/>
            </a:pPr>
            <a:r>
              <a:rPr lang="en-GB" dirty="0"/>
              <a:t>Data is captured by inductive types, and can hence be constructed in a finite number of steps.</a:t>
            </a:r>
          </a:p>
          <a:p>
            <a:pPr marL="181154" indent="-181154">
              <a:buFontTx/>
              <a:buChar char="-"/>
            </a:pPr>
            <a:r>
              <a:rPr lang="en-US" dirty="0"/>
              <a:t>I</a:t>
            </a:r>
            <a:r>
              <a:rPr lang="en-GB" dirty="0"/>
              <a:t>t has been shown that it is possible to prove that programs that use well-founded general recursion over data are correct. 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The general termination proof for the DSLs comes from Nordstrom, who shows that big-step semantics can be reasoned about through induction. </a:t>
            </a:r>
          </a:p>
          <a:p>
            <a:pPr marL="181154" indent="-181154">
              <a:buFontTx/>
              <a:buChar char="-"/>
            </a:pPr>
            <a:r>
              <a:rPr lang="en-GB" dirty="0"/>
              <a:t>The main proof mechanism operates inductively on the structure of the semantics, with some additional features being relegated to special-case proofs. </a:t>
            </a:r>
          </a:p>
          <a:p>
            <a:pPr marL="181154" indent="-181154">
              <a:buFontTx/>
              <a:buChar char="-"/>
            </a:pPr>
            <a:r>
              <a:rPr lang="en-GB" dirty="0"/>
              <a:t>The semantic forms are restricted such that their convergence hypothesis depend only on their sub-terms.</a:t>
            </a:r>
            <a:endParaRPr lang="en-GB" i="0" dirty="0"/>
          </a:p>
          <a:p>
            <a:pPr marL="181154" indent="-181154">
              <a:buFontTx/>
              <a:buChar char="-"/>
            </a:pPr>
            <a:r>
              <a:rPr lang="en-GB" i="0" dirty="0"/>
              <a:t>Based on this, the proof engine recursively decomposes more complex semantics until they can be shown to terminate at the specified base cases. </a:t>
            </a:r>
            <a:endParaRPr lang="en-GB" dirty="0"/>
          </a:p>
          <a:p>
            <a:pPr marL="181154" indent="-181154">
              <a:buFontTx/>
              <a:buChar char="-"/>
            </a:pPr>
            <a:endParaRPr lang="en-GB" dirty="0"/>
          </a:p>
          <a:p>
            <a:pPr marL="181154" indent="-181154">
              <a:buFontTx/>
              <a:buChar char="-"/>
            </a:pPr>
            <a:r>
              <a:rPr lang="en-GB" dirty="0"/>
              <a:t>Finally, there has been some work on the automated generation of compilers given syntax and semantics. </a:t>
            </a:r>
          </a:p>
          <a:p>
            <a:pPr marL="181154" indent="-181154">
              <a:buFontTx/>
              <a:buChar char="-"/>
            </a:pPr>
            <a:r>
              <a:rPr lang="en-GB" dirty="0"/>
              <a:t>It is found to offer benefits around correctness, maintainability and portability, so this was the approach that the </a:t>
            </a:r>
            <a:r>
              <a:rPr lang="en-GB"/>
              <a:t>project elected to take.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As you can probably already see, this project involves multiple levels of ‘meta’. </a:t>
            </a:r>
          </a:p>
          <a:p>
            <a:pPr marL="181154" indent="-181154">
              <a:buFontTx/>
              <a:buChar char="-"/>
            </a:pPr>
            <a:r>
              <a:rPr lang="en-GB" dirty="0"/>
              <a:t>There are two main elements of the project that have seen progress so far.</a:t>
            </a:r>
          </a:p>
          <a:p>
            <a:pPr marL="181154" indent="-181154">
              <a:buFontTx/>
              <a:buChar char="-"/>
            </a:pPr>
            <a:endParaRPr lang="en-GB" dirty="0"/>
          </a:p>
          <a:p>
            <a:pPr marL="664232" lvl="1" indent="-181154">
              <a:buFontTx/>
              <a:buChar char="-"/>
            </a:pPr>
            <a:r>
              <a:rPr lang="en-GB" dirty="0"/>
              <a:t>The metalanguage, that specifies the DSL</a:t>
            </a:r>
          </a:p>
          <a:p>
            <a:pPr marL="664232" lvl="1" indent="-181154">
              <a:buFontTx/>
              <a:buChar char="-"/>
            </a:pPr>
            <a:endParaRPr lang="en-GB" dirty="0"/>
          </a:p>
          <a:p>
            <a:pPr marL="664232" lvl="1" indent="-181154">
              <a:buFontTx/>
              <a:buChar char="-"/>
            </a:pPr>
            <a:r>
              <a:rPr lang="en-GB" dirty="0"/>
              <a:t>The metacompiler, which verifies the DSL and generates a compiler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7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The initial design of </a:t>
            </a:r>
            <a:r>
              <a:rPr lang="en-GB" dirty="0" err="1"/>
              <a:t>metaspec</a:t>
            </a:r>
            <a:r>
              <a:rPr lang="en-GB" dirty="0"/>
              <a:t> emerged from a sketch of how the syntax was intended to look. </a:t>
            </a:r>
          </a:p>
          <a:p>
            <a:pPr marL="181154" indent="-181154">
              <a:buFontTx/>
              <a:buChar char="-"/>
            </a:pPr>
            <a:r>
              <a:rPr lang="en-GB" dirty="0"/>
              <a:t>Significant care was taken designing this syntax, with the major challenge revolving around how to effectively specify both syntax AND semantics in one place.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6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GB" dirty="0"/>
              <a:t>The semantics also required careful work, allowing it to provide facilities for directly addressing the syntax within the semantics, tying the two together in an intuitive fashion.</a:t>
            </a:r>
          </a:p>
          <a:p>
            <a:pPr marL="181154" indent="-181154">
              <a:buFontTx/>
              <a:buChar char="-"/>
            </a:pPr>
            <a:r>
              <a:rPr lang="en-US" dirty="0"/>
              <a:t>A</a:t>
            </a:r>
            <a:r>
              <a:rPr lang="en-GB" dirty="0"/>
              <a:t>s you can see here, there is a direct transformation of the conventional big-step semantics into the metalanguage.</a:t>
            </a:r>
          </a:p>
          <a:p>
            <a:pPr marL="181154" indent="-181154">
              <a:buFontTx/>
              <a:buChar char="-"/>
            </a:pPr>
            <a:r>
              <a:rPr lang="en-GB" dirty="0"/>
              <a:t>This flexibility is the result of significant design work.</a:t>
            </a:r>
          </a:p>
          <a:p>
            <a:pPr marL="181154" indent="-181154">
              <a:buFontTx/>
              <a:buChar char="-"/>
            </a:pPr>
            <a:r>
              <a:rPr lang="en-GB" dirty="0"/>
              <a:t>As they exist today, the semantics support restrictions on evaluation by the results of sub-evaluations, and specifications of how the semantic result is produced. </a:t>
            </a:r>
          </a:p>
          <a:p>
            <a:pPr marL="181154" indent="-181154">
              <a:buFontTx/>
              <a:buChar char="-"/>
            </a:pPr>
            <a:endParaRPr lang="en-US" dirty="0"/>
          </a:p>
          <a:p>
            <a:pPr marL="181154" indent="-181154">
              <a:buFontTx/>
              <a:buChar char="-"/>
            </a:pPr>
            <a:r>
              <a:rPr lang="en-US" dirty="0"/>
              <a:t>The resultant semantics are able to represent complex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1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154" indent="-181154">
              <a:buFontTx/>
              <a:buChar char="-"/>
            </a:pPr>
            <a:r>
              <a:rPr lang="en-US" dirty="0"/>
              <a:t>Consider this segment of </a:t>
            </a:r>
            <a:r>
              <a:rPr lang="en-US" dirty="0" err="1"/>
              <a:t>metaspec</a:t>
            </a:r>
            <a:r>
              <a:rPr lang="en-US" dirty="0"/>
              <a:t>, which encodes the conditional expression for an example DSL.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E2F0-36DF-4539-BA6A-BB9F44EE254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2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178269" cy="365125"/>
          </a:xfrm>
        </p:spPr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1787" y="5812971"/>
            <a:ext cx="1073154" cy="757644"/>
          </a:xfrm>
          <a:prstGeom prst="rect">
            <a:avLst/>
          </a:prstGeom>
          <a:blipFill dpi="0" rotWithShape="1">
            <a:blip r:embed="rId2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7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5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264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160247" cy="365125"/>
          </a:xfrm>
        </p:spPr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0871787" y="5812971"/>
            <a:ext cx="1073154" cy="757644"/>
          </a:xfrm>
          <a:prstGeom prst="rect">
            <a:avLst/>
          </a:prstGeom>
          <a:blipFill dpi="0" rotWithShape="1">
            <a:blip r:embed="rId2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0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2BF-E258-4BCB-8F85-1F7AF2A60FEF}" type="datetimeFigureOut">
              <a:rPr lang="en-GB" smtClean="0"/>
              <a:t>19/02/2017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ABSOL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9850"/>
            <a:ext cx="9144000" cy="808597"/>
          </a:xfrm>
        </p:spPr>
        <p:txBody>
          <a:bodyPr>
            <a:normAutofit/>
          </a:bodyPr>
          <a:lstStyle/>
          <a:p>
            <a:r>
              <a:rPr lang="en-GB" sz="2000" dirty="0"/>
              <a:t>Specification and Verification of Domain-Specific Languages Through Automated Compiler Generation in Haskell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4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Automatic Builder for Semantically 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53816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r="9149" b="79811"/>
          <a:stretch/>
        </p:blipFill>
        <p:spPr>
          <a:xfrm>
            <a:off x="1529079" y="1690688"/>
            <a:ext cx="8972551" cy="6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2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20151" r="34359" b="19632"/>
          <a:stretch/>
        </p:blipFill>
        <p:spPr>
          <a:xfrm>
            <a:off x="2702560" y="2367280"/>
            <a:ext cx="5110480" cy="2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t="20151" r="73393" b="69712"/>
          <a:stretch/>
        </p:blipFill>
        <p:spPr>
          <a:xfrm>
            <a:off x="2702560" y="2367280"/>
            <a:ext cx="949960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7" t="20151" r="37647" b="69561"/>
          <a:stretch/>
        </p:blipFill>
        <p:spPr>
          <a:xfrm>
            <a:off x="3652520" y="2367280"/>
            <a:ext cx="381000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6" t="30288" r="34359" b="49589"/>
          <a:stretch/>
        </p:blipFill>
        <p:spPr>
          <a:xfrm>
            <a:off x="3373120" y="2707640"/>
            <a:ext cx="4439920" cy="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50713" r="34359" b="19784"/>
          <a:stretch/>
        </p:blipFill>
        <p:spPr>
          <a:xfrm>
            <a:off x="2697480" y="3393440"/>
            <a:ext cx="511556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9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9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04984" y="4536343"/>
            <a:ext cx="7982032" cy="1554577"/>
          </a:xfrm>
        </p:spPr>
        <p:txBody>
          <a:bodyPr>
            <a:normAutofit/>
          </a:bodyPr>
          <a:lstStyle/>
          <a:p>
            <a:r>
              <a:rPr lang="en-GB" dirty="0"/>
              <a:t>Grammar Complete</a:t>
            </a:r>
          </a:p>
          <a:p>
            <a:r>
              <a:rPr lang="en-GB" dirty="0"/>
              <a:t>Left-Recursive, but lookahead</a:t>
            </a:r>
          </a:p>
          <a:p>
            <a:r>
              <a:rPr lang="en-GB" dirty="0" err="1"/>
              <a:t>Metaspec</a:t>
            </a:r>
            <a:r>
              <a:rPr lang="en-GB" dirty="0"/>
              <a:t> semantics not yet entirely complete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462012"/>
            <a:ext cx="7122160" cy="28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9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ABSOL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14996"/>
            <a:ext cx="5603499" cy="1710893"/>
          </a:xfrm>
        </p:spPr>
        <p:txBody>
          <a:bodyPr>
            <a:normAutofit/>
          </a:bodyPr>
          <a:lstStyle/>
          <a:p>
            <a:r>
              <a:rPr lang="en-GB" dirty="0"/>
              <a:t>At a </a:t>
            </a:r>
            <a:r>
              <a:rPr lang="en-GB" i="1" dirty="0"/>
              <a:t>very </a:t>
            </a:r>
            <a:r>
              <a:rPr lang="en-GB" dirty="0"/>
              <a:t>rudimentary stage</a:t>
            </a:r>
          </a:p>
          <a:p>
            <a:r>
              <a:rPr lang="en-GB" dirty="0"/>
              <a:t>Basic program structure</a:t>
            </a:r>
          </a:p>
          <a:p>
            <a:r>
              <a:rPr lang="en-GB" dirty="0"/>
              <a:t>Partial </a:t>
            </a:r>
            <a:r>
              <a:rPr lang="en-GB" dirty="0" err="1"/>
              <a:t>lexer</a:t>
            </a:r>
            <a:r>
              <a:rPr lang="en-GB" dirty="0"/>
              <a:t> 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888" y="39758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71388" y="39758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685888" y="39758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67826" y="4525472"/>
            <a:ext cx="112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Lex and Parse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1896" y="4587027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Semantic Verification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6826" y="4587026"/>
            <a:ext cx="112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Code Generation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80515" y="4418398"/>
            <a:ext cx="1079128" cy="929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757539" y="4424620"/>
            <a:ext cx="112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Metaspec</a:t>
            </a:r>
            <a:r>
              <a:rPr lang="en-GB" dirty="0"/>
              <a:t> File</a:t>
            </a:r>
          </a:p>
        </p:txBody>
      </p:sp>
      <p:cxnSp>
        <p:nvCxnSpPr>
          <p:cNvPr id="25" name="Straight Arrow Connector 24"/>
          <p:cNvCxnSpPr>
            <a:cxnSpLocks/>
            <a:stCxn id="15" idx="3"/>
            <a:endCxn id="9" idx="1"/>
          </p:cNvCxnSpPr>
          <p:nvPr/>
        </p:nvCxnSpPr>
        <p:spPr>
          <a:xfrm>
            <a:off x="3859643" y="4883174"/>
            <a:ext cx="39724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5601594" y="4883174"/>
            <a:ext cx="36979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7316094" y="4883174"/>
            <a:ext cx="36979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0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ABSOL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14996"/>
            <a:ext cx="5603499" cy="1710893"/>
          </a:xfrm>
        </p:spPr>
        <p:txBody>
          <a:bodyPr>
            <a:normAutofit/>
          </a:bodyPr>
          <a:lstStyle/>
          <a:p>
            <a:r>
              <a:rPr lang="en-GB" dirty="0"/>
              <a:t>At a </a:t>
            </a:r>
            <a:r>
              <a:rPr lang="en-GB" i="1" dirty="0"/>
              <a:t>very </a:t>
            </a:r>
            <a:r>
              <a:rPr lang="en-GB" dirty="0"/>
              <a:t>rudimentary stage</a:t>
            </a:r>
          </a:p>
          <a:p>
            <a:r>
              <a:rPr lang="en-GB" dirty="0"/>
              <a:t>Basic program structure</a:t>
            </a:r>
          </a:p>
          <a:p>
            <a:r>
              <a:rPr lang="en-GB" dirty="0"/>
              <a:t>Partial </a:t>
            </a:r>
            <a:r>
              <a:rPr lang="en-GB" dirty="0" err="1"/>
              <a:t>lexer</a:t>
            </a:r>
            <a:r>
              <a:rPr lang="en-GB" dirty="0"/>
              <a:t> 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2755" y="3832412"/>
            <a:ext cx="5123329" cy="2144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077568" y="40012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792068" y="40012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06568" y="4001294"/>
            <a:ext cx="1344706" cy="18145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188506" y="4550872"/>
            <a:ext cx="112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Lex and Parse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2576" y="4612427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Semantic Verification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7506" y="4612426"/>
            <a:ext cx="112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Code Generation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195" y="4443798"/>
            <a:ext cx="1079128" cy="929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78219" y="4450020"/>
            <a:ext cx="112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Metaspec</a:t>
            </a:r>
            <a:r>
              <a:rPr lang="en-GB" dirty="0"/>
              <a:t> 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56949" y="2132518"/>
            <a:ext cx="1344706" cy="929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567887" y="2274128"/>
            <a:ext cx="11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DSL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77094" y="3832412"/>
            <a:ext cx="3366003" cy="2144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456949" y="3994425"/>
            <a:ext cx="1344706" cy="181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517457" y="4605558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Parse and Lex DSL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553" y="3990665"/>
            <a:ext cx="1344706" cy="181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205063" y="4612427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DSL Code Generation</a:t>
            </a:r>
          </a:p>
        </p:txBody>
      </p:sp>
      <p:cxnSp>
        <p:nvCxnSpPr>
          <p:cNvPr id="25" name="Straight Arrow Connector 24"/>
          <p:cNvCxnSpPr>
            <a:cxnSpLocks/>
            <a:stCxn id="15" idx="3"/>
            <a:endCxn id="8" idx="1"/>
          </p:cNvCxnSpPr>
          <p:nvPr/>
        </p:nvCxnSpPr>
        <p:spPr>
          <a:xfrm flipV="1">
            <a:off x="1680323" y="4904815"/>
            <a:ext cx="222432" cy="37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3422274" y="4908574"/>
            <a:ext cx="36979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5136774" y="4908574"/>
            <a:ext cx="36979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9" idx="1"/>
          </p:cNvCxnSpPr>
          <p:nvPr/>
        </p:nvCxnSpPr>
        <p:spPr>
          <a:xfrm>
            <a:off x="7026084" y="4904815"/>
            <a:ext cx="25101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7" idx="2"/>
            <a:endCxn id="20" idx="0"/>
          </p:cNvCxnSpPr>
          <p:nvPr/>
        </p:nvCxnSpPr>
        <p:spPr>
          <a:xfrm>
            <a:off x="8129302" y="3062070"/>
            <a:ext cx="0" cy="9323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0" idx="3"/>
            <a:endCxn id="22" idx="1"/>
          </p:cNvCxnSpPr>
          <p:nvPr/>
        </p:nvCxnSpPr>
        <p:spPr>
          <a:xfrm flipV="1">
            <a:off x="8801655" y="4897945"/>
            <a:ext cx="342898" cy="3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1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2647" cy="3701596"/>
          </a:xfrm>
        </p:spPr>
        <p:txBody>
          <a:bodyPr>
            <a:normAutofit/>
          </a:bodyPr>
          <a:lstStyle/>
          <a:p>
            <a:r>
              <a:rPr lang="en-GB" dirty="0"/>
              <a:t>Spread of important domain logic throughout software systems</a:t>
            </a:r>
          </a:p>
          <a:p>
            <a:r>
              <a:rPr lang="en-GB" dirty="0"/>
              <a:t>Increasing usage of Domain-Specific Languages (DSLs)</a:t>
            </a:r>
          </a:p>
          <a:p>
            <a:r>
              <a:rPr lang="en-GB" dirty="0"/>
              <a:t>A broad range of DSLs categories in use today</a:t>
            </a:r>
          </a:p>
          <a:p>
            <a:endParaRPr lang="en-GB" dirty="0"/>
          </a:p>
          <a:p>
            <a:r>
              <a:rPr lang="en-GB" dirty="0"/>
              <a:t>DSLs act to centralise domain logic</a:t>
            </a:r>
          </a:p>
          <a:p>
            <a:r>
              <a:rPr lang="en-GB" dirty="0"/>
              <a:t>Centralisation -&gt; </a:t>
            </a:r>
            <a:r>
              <a:rPr lang="en-GB" i="1" dirty="0"/>
              <a:t>a single point-of-failure</a:t>
            </a:r>
            <a:endParaRPr lang="en-GB" dirty="0"/>
          </a:p>
          <a:p>
            <a:r>
              <a:rPr lang="en-GB" dirty="0"/>
              <a:t>DSLs in General-Purpose Languages as sources of bugs</a:t>
            </a:r>
          </a:p>
          <a:p>
            <a:endParaRPr lang="en-GB" i="1" dirty="0"/>
          </a:p>
          <a:p>
            <a:endParaRPr lang="en-GB" dirty="0"/>
          </a:p>
        </p:txBody>
      </p:sp>
      <p:pic>
        <p:nvPicPr>
          <p:cNvPr id="2050" name="Picture 2" descr="https://upload.wikimedia.org/wikipedia/commons/thumb/5/56/Bloomberg_logo.svg/1000px-Bloomberg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73" y="5745729"/>
            <a:ext cx="2830853" cy="5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1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ABSOL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14996"/>
            <a:ext cx="5603499" cy="1710893"/>
          </a:xfrm>
        </p:spPr>
        <p:txBody>
          <a:bodyPr>
            <a:normAutofit/>
          </a:bodyPr>
          <a:lstStyle/>
          <a:p>
            <a:r>
              <a:rPr lang="en-GB" dirty="0"/>
              <a:t>At a </a:t>
            </a:r>
            <a:r>
              <a:rPr lang="en-GB" i="1" dirty="0"/>
              <a:t>very </a:t>
            </a:r>
            <a:r>
              <a:rPr lang="en-GB" dirty="0"/>
              <a:t>rudimentary stage</a:t>
            </a:r>
          </a:p>
          <a:p>
            <a:r>
              <a:rPr lang="en-GB" dirty="0"/>
              <a:t>Basic program structure</a:t>
            </a:r>
          </a:p>
          <a:p>
            <a:r>
              <a:rPr lang="en-GB" dirty="0"/>
              <a:t>Partial </a:t>
            </a:r>
            <a:r>
              <a:rPr lang="en-GB" dirty="0" err="1"/>
              <a:t>lexer</a:t>
            </a:r>
            <a:r>
              <a:rPr lang="en-GB" dirty="0"/>
              <a:t> implementation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79066" y="4392529"/>
            <a:ext cx="1344706" cy="929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990004" y="4534139"/>
            <a:ext cx="11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DSL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9491" y="3791772"/>
            <a:ext cx="3366003" cy="2144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769346" y="3953785"/>
            <a:ext cx="1344706" cy="181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29854" y="4564918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Parse and Lex DSL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56950" y="3950025"/>
            <a:ext cx="1344706" cy="181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517460" y="4571787"/>
            <a:ext cx="122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DSL Code Generation</a:t>
            </a:r>
          </a:p>
        </p:txBody>
      </p:sp>
      <p:cxnSp>
        <p:nvCxnSpPr>
          <p:cNvPr id="33" name="Straight Arrow Connector 32"/>
          <p:cNvCxnSpPr>
            <a:cxnSpLocks/>
            <a:stCxn id="17" idx="3"/>
            <a:endCxn id="19" idx="1"/>
          </p:cNvCxnSpPr>
          <p:nvPr/>
        </p:nvCxnSpPr>
        <p:spPr>
          <a:xfrm>
            <a:off x="4223772" y="4857305"/>
            <a:ext cx="1365719" cy="687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0" idx="3"/>
            <a:endCxn id="22" idx="1"/>
          </p:cNvCxnSpPr>
          <p:nvPr/>
        </p:nvCxnSpPr>
        <p:spPr>
          <a:xfrm flipV="1">
            <a:off x="7114052" y="4857305"/>
            <a:ext cx="342898" cy="3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work on ABSOL</a:t>
            </a:r>
          </a:p>
          <a:p>
            <a:r>
              <a:rPr lang="en-GB" dirty="0"/>
              <a:t>Iteratively develop the semantics of </a:t>
            </a:r>
            <a:r>
              <a:rPr lang="en-GB" dirty="0" err="1"/>
              <a:t>Metaspec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5170" y="147922"/>
            <a:ext cx="5981658" cy="6596212"/>
          </a:xfrm>
          <a:prstGeom prst="rect">
            <a:avLst/>
          </a:prstGeom>
          <a:blipFill dpi="0" rotWithShape="1">
            <a:blip r:embed="rId3">
              <a:alphaModFix amt="1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0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Questions?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23664" y="3906371"/>
            <a:ext cx="5544671" cy="387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(Yes, the project is named after a Pokémon)</a:t>
            </a:r>
          </a:p>
        </p:txBody>
      </p:sp>
    </p:spTree>
    <p:extLst>
      <p:ext uri="{BB962C8B-B14F-4D97-AF65-F5344CB8AC3E}">
        <p14:creationId xmlns:p14="http://schemas.microsoft.com/office/powerpoint/2010/main" val="23622242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2647" cy="4351338"/>
          </a:xfrm>
        </p:spPr>
        <p:txBody>
          <a:bodyPr>
            <a:normAutofit/>
          </a:bodyPr>
          <a:lstStyle/>
          <a:p>
            <a:r>
              <a:rPr lang="en-GB" dirty="0"/>
              <a:t>Provably Correct DSLs</a:t>
            </a:r>
          </a:p>
          <a:p>
            <a:r>
              <a:rPr lang="en-GB" dirty="0"/>
              <a:t>Restricted language feature-set</a:t>
            </a:r>
          </a:p>
          <a:p>
            <a:r>
              <a:rPr lang="en-GB" dirty="0"/>
              <a:t>A comprehensive system for creating DSLs</a:t>
            </a:r>
          </a:p>
          <a:p>
            <a:endParaRPr lang="en-GB" dirty="0"/>
          </a:p>
          <a:p>
            <a:r>
              <a:rPr lang="en-GB" dirty="0"/>
              <a:t>A Metalanguage: </a:t>
            </a:r>
            <a:r>
              <a:rPr lang="en-GB" dirty="0" err="1"/>
              <a:t>Metaspec</a:t>
            </a:r>
            <a:endParaRPr lang="en-GB" dirty="0"/>
          </a:p>
          <a:p>
            <a:r>
              <a:rPr lang="en-GB" dirty="0"/>
              <a:t>A Metacompiler: ABSOL</a:t>
            </a:r>
          </a:p>
          <a:p>
            <a:endParaRPr lang="en-GB" dirty="0"/>
          </a:p>
          <a:p>
            <a:r>
              <a:rPr lang="en-GB" dirty="0"/>
              <a:t>All in the name of proving each little language to be </a:t>
            </a:r>
            <a:r>
              <a:rPr lang="en-GB" i="1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80053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Work – DSLs and Metalanguages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1012"/>
            <a:ext cx="9932647" cy="2183187"/>
          </a:xfrm>
        </p:spPr>
        <p:txBody>
          <a:bodyPr/>
          <a:lstStyle/>
          <a:p>
            <a:r>
              <a:rPr lang="en-GB" dirty="0"/>
              <a:t>DSLs provide a more appropriate level of abstraction</a:t>
            </a:r>
          </a:p>
          <a:p>
            <a:r>
              <a:rPr lang="en-GB" dirty="0"/>
              <a:t>A focus on </a:t>
            </a:r>
            <a:r>
              <a:rPr lang="en-GB" i="1" dirty="0"/>
              <a:t>executable, external</a:t>
            </a:r>
            <a:r>
              <a:rPr lang="en-GB" dirty="0"/>
              <a:t> DSLs via </a:t>
            </a:r>
            <a:r>
              <a:rPr lang="en-GB" dirty="0" err="1"/>
              <a:t>Transpilation</a:t>
            </a:r>
            <a:endParaRPr lang="en-GB" dirty="0"/>
          </a:p>
          <a:p>
            <a:r>
              <a:rPr lang="en-GB" dirty="0"/>
              <a:t>Language Grammars based on EBNF</a:t>
            </a:r>
          </a:p>
          <a:p>
            <a:r>
              <a:rPr lang="en-GB" dirty="0"/>
              <a:t>Semantics as a transformation of Big-Step Operational Semantics</a:t>
            </a:r>
          </a:p>
        </p:txBody>
      </p:sp>
      <p:sp>
        <p:nvSpPr>
          <p:cNvPr id="4" name="Rectangle: Diagonal Corners Snipped 3"/>
          <p:cNvSpPr/>
          <p:nvPr/>
        </p:nvSpPr>
        <p:spPr>
          <a:xfrm>
            <a:off x="1712258" y="1553117"/>
            <a:ext cx="8727141" cy="2155171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65981" y="1907427"/>
            <a:ext cx="7961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“DSL – A programming language or specification that offers expressive power focused on a particular domain”</a:t>
            </a:r>
          </a:p>
          <a:p>
            <a:endParaRPr lang="en-GB" sz="2400" dirty="0"/>
          </a:p>
          <a:p>
            <a:r>
              <a:rPr lang="en-GB" sz="1600" dirty="0"/>
              <a:t>– Van </a:t>
            </a:r>
            <a:r>
              <a:rPr lang="en-GB" sz="1600" dirty="0" err="1"/>
              <a:t>Deursen</a:t>
            </a:r>
            <a:r>
              <a:rPr lang="en-GB" sz="1600" dirty="0"/>
              <a:t>, </a:t>
            </a:r>
            <a:r>
              <a:rPr lang="en-GB" sz="1600" i="1" dirty="0"/>
              <a:t>Domain-Specific Languages: An Annotated Bibliography</a:t>
            </a:r>
          </a:p>
        </p:txBody>
      </p:sp>
    </p:spTree>
    <p:extLst>
      <p:ext uri="{BB962C8B-B14F-4D97-AF65-F5344CB8AC3E}">
        <p14:creationId xmlns:p14="http://schemas.microsoft.com/office/powerpoint/2010/main" val="107811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Work – Verification and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225"/>
            <a:ext cx="9932647" cy="2169738"/>
          </a:xfrm>
        </p:spPr>
        <p:txBody>
          <a:bodyPr/>
          <a:lstStyle/>
          <a:p>
            <a:r>
              <a:rPr lang="en-GB" dirty="0"/>
              <a:t>Impossible to verify arbitrary programs</a:t>
            </a:r>
          </a:p>
          <a:p>
            <a:r>
              <a:rPr lang="en-GB" dirty="0"/>
              <a:t>Must restrict programs to </a:t>
            </a:r>
            <a:r>
              <a:rPr lang="en-GB" i="1" dirty="0"/>
              <a:t>data</a:t>
            </a:r>
            <a:r>
              <a:rPr lang="en-GB" dirty="0"/>
              <a:t> to enable this</a:t>
            </a:r>
          </a:p>
          <a:p>
            <a:r>
              <a:rPr lang="en-GB" dirty="0"/>
              <a:t>Termination proofs by induction</a:t>
            </a:r>
          </a:p>
          <a:p>
            <a:r>
              <a:rPr lang="en-GB" dirty="0"/>
              <a:t>Compiler generation from the language specification</a:t>
            </a:r>
          </a:p>
        </p:txBody>
      </p:sp>
      <p:sp>
        <p:nvSpPr>
          <p:cNvPr id="4" name="Rectangle: Diagonal Corners Snipped 3"/>
          <p:cNvSpPr/>
          <p:nvPr/>
        </p:nvSpPr>
        <p:spPr>
          <a:xfrm>
            <a:off x="1712258" y="1553117"/>
            <a:ext cx="8727141" cy="2155171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165981" y="1907427"/>
            <a:ext cx="7961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“Totally Correct – When a program terminates and performs the operations as defined by its specification.”</a:t>
            </a:r>
          </a:p>
          <a:p>
            <a:endParaRPr lang="en-GB" sz="2400" dirty="0"/>
          </a:p>
          <a:p>
            <a:r>
              <a:rPr lang="en-GB" sz="1600" dirty="0"/>
              <a:t>– Manna and </a:t>
            </a:r>
            <a:r>
              <a:rPr lang="en-GB" sz="1600" dirty="0" err="1"/>
              <a:t>Pnueli</a:t>
            </a:r>
            <a:r>
              <a:rPr lang="en-GB" sz="1600" dirty="0"/>
              <a:t>, </a:t>
            </a:r>
            <a:r>
              <a:rPr lang="en-GB" sz="1600" i="1" dirty="0"/>
              <a:t>Axiomatic Approach to Total Correctness of Programs</a:t>
            </a:r>
          </a:p>
        </p:txBody>
      </p:sp>
    </p:spTree>
    <p:extLst>
      <p:ext uri="{BB962C8B-B14F-4D97-AF65-F5344CB8AC3E}">
        <p14:creationId xmlns:p14="http://schemas.microsoft.com/office/powerpoint/2010/main" val="388653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2895"/>
            <a:ext cx="10515600" cy="1888742"/>
          </a:xfrm>
        </p:spPr>
        <p:txBody>
          <a:bodyPr>
            <a:normAutofit/>
          </a:bodyPr>
          <a:lstStyle/>
          <a:p>
            <a:r>
              <a:rPr lang="en-GB" dirty="0"/>
              <a:t>This project involves multiple levels of systems and metasystems</a:t>
            </a:r>
          </a:p>
          <a:p>
            <a:r>
              <a:rPr lang="en-GB" dirty="0"/>
              <a:t>The Metalanguage -&gt; The Language</a:t>
            </a:r>
          </a:p>
          <a:p>
            <a:r>
              <a:rPr lang="en-GB" dirty="0"/>
              <a:t>The Metacompiler -&gt; The Compiler</a:t>
            </a:r>
          </a:p>
        </p:txBody>
      </p:sp>
      <p:sp>
        <p:nvSpPr>
          <p:cNvPr id="8" name="Rectangle: Diagonal Corners Snipped 7"/>
          <p:cNvSpPr/>
          <p:nvPr/>
        </p:nvSpPr>
        <p:spPr>
          <a:xfrm>
            <a:off x="1712257" y="1553113"/>
            <a:ext cx="8727141" cy="2155171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165980" y="1907423"/>
            <a:ext cx="7961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“When asked for a formal semantics of the formal semantics Milner's head explodes.” </a:t>
            </a:r>
          </a:p>
          <a:p>
            <a:endParaRPr lang="en-GB" sz="2400" dirty="0"/>
          </a:p>
          <a:p>
            <a:r>
              <a:rPr lang="en-GB" sz="1600" dirty="0"/>
              <a:t>– James </a:t>
            </a:r>
            <a:r>
              <a:rPr lang="en-GB" sz="1600" dirty="0" err="1"/>
              <a:t>Iry</a:t>
            </a:r>
            <a:r>
              <a:rPr lang="en-GB" sz="1600" dirty="0"/>
              <a:t>, </a:t>
            </a:r>
            <a:r>
              <a:rPr lang="en-GB" sz="1600" i="1" dirty="0"/>
              <a:t>A Brief, Incomplete and Mostly Wrong History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1149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38488" y="1690689"/>
            <a:ext cx="5579534" cy="3641070"/>
          </a:xfrm>
        </p:spPr>
        <p:txBody>
          <a:bodyPr>
            <a:normAutofit/>
          </a:bodyPr>
          <a:lstStyle/>
          <a:p>
            <a:r>
              <a:rPr lang="en-GB" dirty="0"/>
              <a:t>An initial sketch of the syntax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1690688"/>
            <a:ext cx="5330908" cy="1679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738" y="2013496"/>
            <a:ext cx="5746750" cy="186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9" y="2142590"/>
            <a:ext cx="3787889" cy="15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55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38488" y="1690689"/>
            <a:ext cx="5579534" cy="3641070"/>
          </a:xfrm>
        </p:spPr>
        <p:txBody>
          <a:bodyPr>
            <a:normAutofit/>
          </a:bodyPr>
          <a:lstStyle/>
          <a:p>
            <a:r>
              <a:rPr lang="en-GB" dirty="0"/>
              <a:t>Care taken with semantic form</a:t>
            </a:r>
          </a:p>
          <a:p>
            <a:r>
              <a:rPr lang="en-US" dirty="0"/>
              <a:t>Representing complex functionality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1690688"/>
            <a:ext cx="5330908" cy="16792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738" y="3765212"/>
            <a:ext cx="5746750" cy="186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9" y="3894306"/>
            <a:ext cx="3787889" cy="15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Work So Far – </a:t>
            </a:r>
            <a:r>
              <a:rPr lang="en-GB" dirty="0" err="1"/>
              <a:t>Metaspec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690688"/>
            <a:ext cx="10658927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2284</Words>
  <Application>Microsoft Office PowerPoint</Application>
  <PresentationFormat>Widescreen</PresentationFormat>
  <Paragraphs>230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ABSOL</vt:lpstr>
      <vt:lpstr>Why?</vt:lpstr>
      <vt:lpstr>What?</vt:lpstr>
      <vt:lpstr>Prior Work – DSLs and Metalanguages</vt:lpstr>
      <vt:lpstr>Prior Work – Verification and Generation</vt:lpstr>
      <vt:lpstr>The Work So Far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Metaspec</vt:lpstr>
      <vt:lpstr>The Work So Far – ABSOL</vt:lpstr>
      <vt:lpstr>The Work So Far – ABSOL</vt:lpstr>
      <vt:lpstr>The Work So Far – ABSOL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</dc:title>
  <dc:creator>Ara Adkins</dc:creator>
  <cp:lastModifiedBy>Ara Adkins</cp:lastModifiedBy>
  <cp:revision>22</cp:revision>
  <cp:lastPrinted>2017-02-16T16:33:19Z</cp:lastPrinted>
  <dcterms:created xsi:type="dcterms:W3CDTF">2017-02-06T16:02:23Z</dcterms:created>
  <dcterms:modified xsi:type="dcterms:W3CDTF">2017-02-19T10:46:07Z</dcterms:modified>
</cp:coreProperties>
</file>