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3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0A36-D258-4BA6-8C5D-682A0200B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C1B76-79A4-460A-88AE-034C3634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EA211-811A-4DDD-9DC6-2FD24AA4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D1A5-6C25-4622-A1D5-8388BE76A82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7C21D-CA50-437A-9D95-8CDFB212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21AD5-7519-4982-866D-B652E4E5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6314-19D5-4A99-849E-587A04ED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3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B8AA-F46B-4829-84E3-912AC412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C5004-37BA-4EA2-9C79-AFF49BBBB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4519C-D6E0-412A-AB08-8F5B1D39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D1A5-6C25-4622-A1D5-8388BE76A82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AFD56-2D73-4015-9340-4158CC69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13FDD-79F9-4602-956C-02620827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6314-19D5-4A99-849E-587A04ED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0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CB69A-17DC-4EBE-AB6D-6F10488C7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4BBEE-8419-46BE-A6B6-55EAA688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BDFC5-4E16-449B-B3FF-3DDDA0E5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D1A5-6C25-4622-A1D5-8388BE76A82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A27EE-EC4A-4784-AFB0-8A383496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8C16D-922A-4E27-A859-247CE4AC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6314-19D5-4A99-849E-587A04ED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0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BEB2-F1E8-4108-885B-16A0210D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796A-FDF1-4DC5-B3EA-FC42F5AB2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C4FE1-CE06-4FC6-A9CF-7D418188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D1A5-6C25-4622-A1D5-8388BE76A82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C917A-80E9-4D80-B065-78C292CB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B6B4C-62B8-459C-B7A4-D5C69A95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6314-19D5-4A99-849E-587A04ED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5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63FF-6BAF-4187-BEB4-E672D323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919DC-80E9-493F-BCE0-6723259AA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303D7-A97D-4B9B-A19F-CDC784D4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D1A5-6C25-4622-A1D5-8388BE76A82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C6676-E618-43A4-9833-57E71541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EAB0E-42A5-419F-A1FC-710ACA6C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6314-19D5-4A99-849E-587A04ED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9A46-DFF5-43ED-81FA-A401D670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7AEA5-5159-4DE0-9BC9-B1EFB29C8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54224-2378-4547-B87E-01B614F57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14028-BBC3-4EB7-8D54-0E603DD1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D1A5-6C25-4622-A1D5-8388BE76A82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3E625-CFD6-4E88-86C4-4F549FD3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83A13-0510-40C8-8BB6-056DCB7B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6314-19D5-4A99-849E-587A04ED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6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0F3D-C812-431B-B966-4CB6DD9F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5F4FF-8F18-4991-8B90-FA802762B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F8987-D498-4375-9D7B-EB1A3EA59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6BDF6-A79C-4374-A092-B98DD9720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68C9D-2DF4-46A7-BA06-7D3C1EB1D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25BB2-3193-465F-B81C-887E3504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D1A5-6C25-4622-A1D5-8388BE76A82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2B262-3499-43A2-AE19-AA9CA6E1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C3966-05FA-4C31-85AF-6A89370C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6314-19D5-4A99-849E-587A04ED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E800-206C-4B11-A4CA-864AC413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5A1AD-75DB-4D44-BD42-C5837C7B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D1A5-6C25-4622-A1D5-8388BE76A82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5F6CB-7AF2-4582-9602-769EC038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FE6F4-EF7A-4D7C-BFB6-4164BDE4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6314-19D5-4A99-849E-587A04ED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0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5AAF0-FE8E-479C-82CD-EE075304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D1A5-6C25-4622-A1D5-8388BE76A82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847EE-D142-45D0-BB7D-90D66A083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9FBCB-BB24-404A-9C78-24A34A27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6314-19D5-4A99-849E-587A04ED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5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4351-5CFA-4A9E-848E-4FFFB6D2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1D6FA-B8A8-434F-A40A-9A6DD24EF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BD4FA-5DD1-4164-BC34-BE86FA0D0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40C82-8634-42C4-AADD-01284EAD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D1A5-6C25-4622-A1D5-8388BE76A82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57034-ACC3-49FC-9BC9-E8B4454A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7CC4E-34AA-4C23-84E5-54083768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6314-19D5-4A99-849E-587A04ED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1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A3E2-393F-4A72-8D83-CDF333C00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E25E4-80D5-4158-8DA7-6F731A1A6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A5C59-5D87-4CF2-AD97-B7F7CCC3D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45C0F-7167-4798-9B57-F973C54B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D1A5-6C25-4622-A1D5-8388BE76A82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40040-D060-4A3D-BF8A-540FF313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397A0-D8DE-499E-9D88-63657C19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6314-19D5-4A99-849E-587A04ED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6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1D5EF-0308-4100-986E-B4295204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F8A11-AF9D-4BB0-B8A7-FA97881F3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8700D-D3CD-4081-B176-1DC64C96E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D1A5-6C25-4622-A1D5-8388BE76A82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3911B-4293-4E6B-BA4F-E28018AC1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2821C-4955-4B03-AED3-58B7CE042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76314-19D5-4A99-849E-587A04ED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3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ba.com/" TargetMode="External"/><Relationship Id="rId2" Type="http://schemas.openxmlformats.org/officeDocument/2006/relationships/hyperlink" Target="http://www.euroleagu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nbaminer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EEA6-47C5-4774-B3F6-AD2410669E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Predicting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career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paths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for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basketball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players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215F7-76E4-47E3-8B1F-25E5E5B68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8655"/>
            <a:ext cx="9144000" cy="1655762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O.R. Jozefzoon</a:t>
            </a:r>
          </a:p>
          <a:p>
            <a:r>
              <a:rPr lang="nl-NL" dirty="0">
                <a:solidFill>
                  <a:schemeClr val="bg1"/>
                </a:solidFill>
              </a:rPr>
              <a:t>Master thesis topic </a:t>
            </a:r>
            <a:r>
              <a:rPr lang="nl-NL" dirty="0" err="1">
                <a:solidFill>
                  <a:schemeClr val="bg1"/>
                </a:solidFill>
              </a:rPr>
              <a:t>presentation</a:t>
            </a:r>
            <a:endParaRPr lang="nl-NL" dirty="0">
              <a:solidFill>
                <a:schemeClr val="bg1"/>
              </a:solidFill>
            </a:endParaRPr>
          </a:p>
          <a:p>
            <a:r>
              <a:rPr lang="nl-NL" dirty="0" err="1">
                <a:solidFill>
                  <a:schemeClr val="bg1"/>
                </a:solidFill>
              </a:rPr>
              <a:t>Msc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Artificiall</a:t>
            </a:r>
            <a:r>
              <a:rPr lang="nl-NL" dirty="0">
                <a:solidFill>
                  <a:schemeClr val="bg1"/>
                </a:solidFill>
              </a:rPr>
              <a:t> Intelligence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30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B2ED675-5A5A-4CB0-BC7A-BDD7F1E76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908"/>
            <a:ext cx="12091025" cy="57990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3AFD3A-B36A-4AA2-9437-0E94F79A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144417"/>
            <a:ext cx="10515600" cy="1325563"/>
          </a:xfrm>
        </p:spPr>
        <p:txBody>
          <a:bodyPr>
            <a:noAutofit/>
          </a:bodyPr>
          <a:lstStyle/>
          <a:p>
            <a:r>
              <a:rPr lang="nl-NL" sz="7200" b="1" dirty="0"/>
              <a:t>Background </a:t>
            </a:r>
            <a:r>
              <a:rPr lang="nl-NL" sz="7200" b="1" dirty="0" err="1"/>
              <a:t>and</a:t>
            </a:r>
            <a:r>
              <a:rPr lang="nl-NL" sz="7200" b="1" dirty="0"/>
              <a:t> </a:t>
            </a:r>
            <a:r>
              <a:rPr lang="nl-NL" sz="7200" b="1" dirty="0" err="1"/>
              <a:t>motivation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31017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AF19-CBFC-4040-B249-2CB21062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Previous</a:t>
            </a:r>
            <a:r>
              <a:rPr lang="nl-NL" dirty="0"/>
              <a:t> research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75CA-A166-4944-B015-08D4E5765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Baseball </a:t>
            </a:r>
            <a:r>
              <a:rPr lang="nl-NL" dirty="0" err="1"/>
              <a:t>centered</a:t>
            </a:r>
            <a:endParaRPr lang="nl-NL" dirty="0"/>
          </a:p>
          <a:p>
            <a:r>
              <a:rPr lang="nl-NL" dirty="0" err="1"/>
              <a:t>Usage</a:t>
            </a:r>
            <a:r>
              <a:rPr lang="nl-NL" dirty="0"/>
              <a:t> of </a:t>
            </a:r>
            <a:r>
              <a:rPr lang="nl-NL" dirty="0" err="1"/>
              <a:t>statistical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Algorithms</a:t>
            </a:r>
            <a:endParaRPr lang="nl-NL" dirty="0"/>
          </a:p>
          <a:p>
            <a:pPr lvl="1"/>
            <a:r>
              <a:rPr lang="nl-NL" dirty="0"/>
              <a:t>MODEL TREES</a:t>
            </a:r>
          </a:p>
          <a:p>
            <a:pPr lvl="1"/>
            <a:r>
              <a:rPr lang="nl-NL" dirty="0"/>
              <a:t>SVM</a:t>
            </a:r>
          </a:p>
          <a:p>
            <a:pPr lvl="1"/>
            <a:r>
              <a:rPr lang="nl-NL" dirty="0"/>
              <a:t>RNN</a:t>
            </a:r>
          </a:p>
          <a:p>
            <a:pPr lvl="1"/>
            <a:r>
              <a:rPr lang="nl-NL" dirty="0"/>
              <a:t>BAGGING</a:t>
            </a:r>
          </a:p>
          <a:p>
            <a:pPr lvl="1"/>
            <a:r>
              <a:rPr lang="nl-NL" dirty="0"/>
              <a:t>BOOSTING</a:t>
            </a:r>
          </a:p>
          <a:p>
            <a:pPr lvl="1"/>
            <a:r>
              <a:rPr lang="nl-NL" dirty="0"/>
              <a:t>STACKING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5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BF00CBE-FF8A-4395-967F-3DA77E158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6FE48F-14A3-4C93-BCB8-CEE9DC77679E}"/>
              </a:ext>
            </a:extLst>
          </p:cNvPr>
          <p:cNvSpPr/>
          <p:nvPr/>
        </p:nvSpPr>
        <p:spPr>
          <a:xfrm>
            <a:off x="0" y="0"/>
            <a:ext cx="12191999" cy="13255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CACBA-E9D6-4CBA-85ED-4F16B848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0"/>
            <a:ext cx="10515600" cy="1325563"/>
          </a:xfrm>
        </p:spPr>
        <p:txBody>
          <a:bodyPr>
            <a:noAutofit/>
          </a:bodyPr>
          <a:lstStyle/>
          <a:p>
            <a:r>
              <a:rPr lang="nl-NL" b="1" dirty="0" err="1">
                <a:solidFill>
                  <a:schemeClr val="bg1"/>
                </a:solidFill>
              </a:rPr>
              <a:t>Predicting</a:t>
            </a:r>
            <a:r>
              <a:rPr lang="nl-NL" b="1" dirty="0">
                <a:solidFill>
                  <a:schemeClr val="bg1"/>
                </a:solidFill>
              </a:rPr>
              <a:t> </a:t>
            </a:r>
            <a:r>
              <a:rPr lang="nl-NL" b="1" dirty="0" err="1">
                <a:solidFill>
                  <a:schemeClr val="bg1"/>
                </a:solidFill>
              </a:rPr>
              <a:t>career</a:t>
            </a:r>
            <a:r>
              <a:rPr lang="nl-NL" b="1" dirty="0">
                <a:solidFill>
                  <a:schemeClr val="bg1"/>
                </a:solidFill>
              </a:rPr>
              <a:t> </a:t>
            </a:r>
            <a:r>
              <a:rPr lang="nl-NL" b="1" dirty="0" err="1">
                <a:solidFill>
                  <a:schemeClr val="bg1"/>
                </a:solidFill>
              </a:rPr>
              <a:t>paths</a:t>
            </a:r>
            <a:r>
              <a:rPr lang="nl-NL" b="1" dirty="0">
                <a:solidFill>
                  <a:schemeClr val="bg1"/>
                </a:solidFill>
              </a:rPr>
              <a:t> </a:t>
            </a:r>
            <a:r>
              <a:rPr lang="nl-NL" b="1" dirty="0" err="1">
                <a:solidFill>
                  <a:schemeClr val="bg1"/>
                </a:solidFill>
              </a:rPr>
              <a:t>for</a:t>
            </a:r>
            <a:r>
              <a:rPr lang="nl-NL" b="1" dirty="0">
                <a:solidFill>
                  <a:schemeClr val="bg1"/>
                </a:solidFill>
              </a:rPr>
              <a:t> </a:t>
            </a:r>
            <a:r>
              <a:rPr lang="nl-NL" b="1" dirty="0" err="1">
                <a:solidFill>
                  <a:schemeClr val="bg1"/>
                </a:solidFill>
              </a:rPr>
              <a:t>basketball</a:t>
            </a:r>
            <a:r>
              <a:rPr lang="nl-NL" b="1" dirty="0">
                <a:solidFill>
                  <a:schemeClr val="bg1"/>
                </a:solidFill>
              </a:rPr>
              <a:t> </a:t>
            </a:r>
            <a:r>
              <a:rPr lang="nl-NL" b="1" dirty="0" err="1">
                <a:solidFill>
                  <a:schemeClr val="bg1"/>
                </a:solidFill>
              </a:rPr>
              <a:t>players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45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ED5A-41D0-46DB-9DB3-CE151E5B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Research question(s)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2BF42-4163-41BB-BD7C-8357E72D7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How accurate could the </a:t>
            </a:r>
            <a:r>
              <a:rPr lang="en-US" sz="4800" dirty="0">
                <a:solidFill>
                  <a:schemeClr val="bg1"/>
                </a:solidFill>
              </a:rPr>
              <a:t>career path </a:t>
            </a:r>
            <a:r>
              <a:rPr lang="en-US" sz="3900" dirty="0">
                <a:solidFill>
                  <a:schemeClr val="bg1"/>
                </a:solidFill>
              </a:rPr>
              <a:t>be predicted for an individual professional basketball player (</a:t>
            </a:r>
            <a:r>
              <a:rPr lang="en-US" sz="3900" dirty="0" err="1">
                <a:solidFill>
                  <a:schemeClr val="bg1"/>
                </a:solidFill>
              </a:rPr>
              <a:t>ipbp</a:t>
            </a:r>
            <a:r>
              <a:rPr lang="en-US" sz="3900" dirty="0">
                <a:solidFill>
                  <a:schemeClr val="bg1"/>
                </a:solidFill>
              </a:rPr>
              <a:t>)?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Provided the available data (from NBA and </a:t>
            </a:r>
            <a:r>
              <a:rPr lang="en-US" dirty="0" err="1">
                <a:solidFill>
                  <a:schemeClr val="bg1"/>
                </a:solidFill>
              </a:rPr>
              <a:t>Euroleague</a:t>
            </a:r>
            <a:r>
              <a:rPr lang="en-US" dirty="0">
                <a:solidFill>
                  <a:schemeClr val="bg1"/>
                </a:solidFill>
              </a:rPr>
              <a:t>), what is the accuracy of the prediction for a career path of an </a:t>
            </a:r>
            <a:r>
              <a:rPr lang="en-US" dirty="0" err="1">
                <a:solidFill>
                  <a:schemeClr val="bg1"/>
                </a:solidFill>
              </a:rPr>
              <a:t>ipbp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pPr lvl="1"/>
            <a:endParaRPr lang="nl-NL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Using the results of the prediction of past career paths, is it possible to predict future career paths?</a:t>
            </a:r>
          </a:p>
          <a:p>
            <a:pPr lvl="1"/>
            <a:endParaRPr lang="nl-NL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Which features from a given set are the most suitable to predict a career path?</a:t>
            </a:r>
          </a:p>
          <a:p>
            <a:pPr lvl="1"/>
            <a:endParaRPr lang="nl-NL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Which algorithm fit the predictions the best, given the selected feature set?</a:t>
            </a:r>
          </a:p>
        </p:txBody>
      </p:sp>
    </p:spTree>
    <p:extLst>
      <p:ext uri="{BB962C8B-B14F-4D97-AF65-F5344CB8AC3E}">
        <p14:creationId xmlns:p14="http://schemas.microsoft.com/office/powerpoint/2010/main" val="31890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E765-C1A0-4B22-B3A8-31D84688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2"/>
          <a:lstStyle/>
          <a:p>
            <a:r>
              <a:rPr lang="nl-NL" dirty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A352E-2AA8-4097-81EA-6BEE8A8D9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24700" cy="20838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</a:rPr>
              <a:t>Source: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/>
              </a:rPr>
              <a:t>http://www.euroleague.net/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http://www.nba.com/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4"/>
              </a:rPr>
              <a:t>http://www.nbaminer.com/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nl-NL" dirty="0" err="1">
                <a:solidFill>
                  <a:schemeClr val="bg1"/>
                </a:solidFill>
              </a:rPr>
              <a:t>Collected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since</a:t>
            </a:r>
            <a:r>
              <a:rPr lang="nl-NL" dirty="0">
                <a:solidFill>
                  <a:schemeClr val="bg1"/>
                </a:solidFill>
              </a:rPr>
              <a:t> 1950</a:t>
            </a:r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A56AC5-2789-4753-88CF-8CE95F7A2F4B}"/>
              </a:ext>
            </a:extLst>
          </p:cNvPr>
          <p:cNvSpPr txBox="1">
            <a:spLocks/>
          </p:cNvSpPr>
          <p:nvPr/>
        </p:nvSpPr>
        <p:spPr>
          <a:xfrm>
            <a:off x="768530" y="4041478"/>
            <a:ext cx="7194369" cy="2142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3200" dirty="0">
                <a:solidFill>
                  <a:schemeClr val="bg1"/>
                </a:solidFill>
              </a:rPr>
              <a:t>Labels, </a:t>
            </a:r>
            <a:r>
              <a:rPr lang="nl-NL" sz="3200" dirty="0" err="1">
                <a:solidFill>
                  <a:schemeClr val="bg1"/>
                </a:solidFill>
              </a:rPr>
              <a:t>categories</a:t>
            </a:r>
            <a:r>
              <a:rPr lang="nl-NL" sz="32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nl-NL" sz="2800" dirty="0" err="1">
                <a:solidFill>
                  <a:schemeClr val="bg1"/>
                </a:solidFill>
              </a:rPr>
              <a:t>Physical</a:t>
            </a:r>
            <a:r>
              <a:rPr lang="nl-NL" sz="2800" dirty="0">
                <a:solidFill>
                  <a:schemeClr val="bg1"/>
                </a:solidFill>
              </a:rPr>
              <a:t> </a:t>
            </a:r>
            <a:r>
              <a:rPr lang="nl-NL" sz="2800" dirty="0" err="1">
                <a:solidFill>
                  <a:schemeClr val="bg1"/>
                </a:solidFill>
              </a:rPr>
              <a:t>properties</a:t>
            </a:r>
            <a:r>
              <a:rPr lang="nl-NL" sz="2800" dirty="0">
                <a:solidFill>
                  <a:schemeClr val="bg1"/>
                </a:solidFill>
              </a:rPr>
              <a:t> </a:t>
            </a:r>
            <a:r>
              <a:rPr lang="nl-NL" sz="2000" dirty="0">
                <a:solidFill>
                  <a:schemeClr val="bg1"/>
                </a:solidFill>
              </a:rPr>
              <a:t>(</a:t>
            </a:r>
            <a:r>
              <a:rPr lang="nl-NL" sz="2000" dirty="0" err="1">
                <a:solidFill>
                  <a:schemeClr val="bg1"/>
                </a:solidFill>
              </a:rPr>
              <a:t>height</a:t>
            </a:r>
            <a:r>
              <a:rPr lang="nl-NL" sz="2000" dirty="0">
                <a:solidFill>
                  <a:schemeClr val="bg1"/>
                </a:solidFill>
              </a:rPr>
              <a:t>, </a:t>
            </a:r>
            <a:r>
              <a:rPr lang="nl-NL" sz="2000" dirty="0" err="1">
                <a:solidFill>
                  <a:schemeClr val="bg1"/>
                </a:solidFill>
              </a:rPr>
              <a:t>weight</a:t>
            </a:r>
            <a:r>
              <a:rPr lang="nl-NL" sz="2000" dirty="0">
                <a:solidFill>
                  <a:schemeClr val="bg1"/>
                </a:solidFill>
              </a:rPr>
              <a:t>, </a:t>
            </a:r>
            <a:r>
              <a:rPr lang="nl-NL" sz="2000" dirty="0" err="1">
                <a:solidFill>
                  <a:schemeClr val="bg1"/>
                </a:solidFill>
              </a:rPr>
              <a:t>jump</a:t>
            </a:r>
            <a:r>
              <a:rPr lang="nl-NL" sz="2000" dirty="0">
                <a:solidFill>
                  <a:schemeClr val="bg1"/>
                </a:solidFill>
              </a:rPr>
              <a:t>, …)</a:t>
            </a:r>
          </a:p>
          <a:p>
            <a:pPr lvl="1"/>
            <a:r>
              <a:rPr lang="nl-NL" sz="2800" dirty="0">
                <a:solidFill>
                  <a:schemeClr val="bg1"/>
                </a:solidFill>
              </a:rPr>
              <a:t>Personal </a:t>
            </a:r>
            <a:r>
              <a:rPr lang="nl-NL" sz="2800" dirty="0" err="1">
                <a:solidFill>
                  <a:schemeClr val="bg1"/>
                </a:solidFill>
              </a:rPr>
              <a:t>properties</a:t>
            </a:r>
            <a:r>
              <a:rPr lang="nl-NL" sz="2800" dirty="0">
                <a:solidFill>
                  <a:schemeClr val="bg1"/>
                </a:solidFill>
              </a:rPr>
              <a:t> </a:t>
            </a:r>
            <a:r>
              <a:rPr lang="nl-NL" sz="2000" dirty="0">
                <a:solidFill>
                  <a:schemeClr val="bg1"/>
                </a:solidFill>
              </a:rPr>
              <a:t>(</a:t>
            </a:r>
            <a:r>
              <a:rPr lang="nl-NL" sz="2000" dirty="0" err="1">
                <a:solidFill>
                  <a:schemeClr val="bg1"/>
                </a:solidFill>
              </a:rPr>
              <a:t>age</a:t>
            </a:r>
            <a:r>
              <a:rPr lang="nl-NL" sz="2000" dirty="0">
                <a:solidFill>
                  <a:schemeClr val="bg1"/>
                </a:solidFill>
              </a:rPr>
              <a:t>, </a:t>
            </a:r>
            <a:r>
              <a:rPr lang="nl-NL" sz="2000" dirty="0" err="1">
                <a:solidFill>
                  <a:schemeClr val="bg1"/>
                </a:solidFill>
              </a:rPr>
              <a:t>residence</a:t>
            </a:r>
            <a:r>
              <a:rPr lang="nl-NL" sz="2000" dirty="0">
                <a:solidFill>
                  <a:schemeClr val="bg1"/>
                </a:solidFill>
              </a:rPr>
              <a:t>, …)</a:t>
            </a:r>
          </a:p>
          <a:p>
            <a:pPr lvl="1"/>
            <a:r>
              <a:rPr lang="nl-NL" sz="2800" dirty="0" err="1">
                <a:solidFill>
                  <a:schemeClr val="bg1"/>
                </a:solidFill>
              </a:rPr>
              <a:t>Player</a:t>
            </a:r>
            <a:r>
              <a:rPr lang="nl-NL" sz="2800" dirty="0">
                <a:solidFill>
                  <a:schemeClr val="bg1"/>
                </a:solidFill>
              </a:rPr>
              <a:t> </a:t>
            </a:r>
            <a:r>
              <a:rPr lang="nl-NL" sz="2800" dirty="0" err="1">
                <a:solidFill>
                  <a:schemeClr val="bg1"/>
                </a:solidFill>
              </a:rPr>
              <a:t>properties</a:t>
            </a:r>
            <a:r>
              <a:rPr lang="nl-NL" sz="2800" dirty="0">
                <a:solidFill>
                  <a:schemeClr val="bg1"/>
                </a:solidFill>
              </a:rPr>
              <a:t> </a:t>
            </a:r>
            <a:r>
              <a:rPr lang="nl-NL" sz="2000" dirty="0">
                <a:solidFill>
                  <a:schemeClr val="bg1"/>
                </a:solidFill>
              </a:rPr>
              <a:t>(</a:t>
            </a:r>
            <a:r>
              <a:rPr lang="nl-NL" sz="2000" dirty="0" err="1">
                <a:solidFill>
                  <a:schemeClr val="bg1"/>
                </a:solidFill>
              </a:rPr>
              <a:t>Salary</a:t>
            </a:r>
            <a:r>
              <a:rPr lang="nl-NL" sz="2000" dirty="0">
                <a:solidFill>
                  <a:schemeClr val="bg1"/>
                </a:solidFill>
              </a:rPr>
              <a:t>, draft </a:t>
            </a:r>
            <a:r>
              <a:rPr lang="nl-NL" sz="2000" dirty="0" err="1">
                <a:solidFill>
                  <a:schemeClr val="bg1"/>
                </a:solidFill>
              </a:rPr>
              <a:t>year</a:t>
            </a:r>
            <a:r>
              <a:rPr lang="nl-NL" sz="2000" dirty="0">
                <a:solidFill>
                  <a:schemeClr val="bg1"/>
                </a:solidFill>
              </a:rPr>
              <a:t>, rebounds… )</a:t>
            </a:r>
          </a:p>
        </p:txBody>
      </p:sp>
      <p:pic>
        <p:nvPicPr>
          <p:cNvPr id="1026" name="Picture 2" descr="Image result for euroleague.net logo">
            <a:extLst>
              <a:ext uri="{FF2B5EF4-FFF2-40B4-BE49-F238E27FC236}">
                <a16:creationId xmlns:a16="http://schemas.microsoft.com/office/drawing/2014/main" id="{AEB85C83-7B54-49FA-A170-557583C2F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238" y="219075"/>
            <a:ext cx="6250762" cy="2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NBA Horizontal Logo - Black.svg">
            <a:extLst>
              <a:ext uri="{FF2B5EF4-FFF2-40B4-BE49-F238E27FC236}">
                <a16:creationId xmlns:a16="http://schemas.microsoft.com/office/drawing/2014/main" id="{67AA6134-8809-45D0-9B13-9E68B1367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37"/>
          <a:stretch/>
        </p:blipFill>
        <p:spPr bwMode="auto">
          <a:xfrm>
            <a:off x="8485594" y="3555124"/>
            <a:ext cx="11620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11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7FCA-EC0F-4775-9333-E05876F3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Methods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13849-92D9-4C94-AE5B-D1D3CB343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 err="1">
                <a:solidFill>
                  <a:schemeClr val="bg1"/>
                </a:solidFill>
              </a:rPr>
              <a:t>Sequence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models</a:t>
            </a:r>
            <a:r>
              <a:rPr lang="nl-NL" dirty="0">
                <a:solidFill>
                  <a:schemeClr val="bg1"/>
                </a:solidFill>
              </a:rPr>
              <a:t> (LSTM)</a:t>
            </a:r>
          </a:p>
          <a:p>
            <a:pPr lvl="1"/>
            <a:r>
              <a:rPr lang="nl-NL" dirty="0">
                <a:solidFill>
                  <a:schemeClr val="bg1"/>
                </a:solidFill>
              </a:rPr>
              <a:t>Time series</a:t>
            </a:r>
          </a:p>
          <a:p>
            <a:pPr marL="457200" lvl="1" indent="0">
              <a:buNone/>
            </a:pP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2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9EF0-C5B6-4313-9555-2D34EF46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Evaluation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98259-BA13-4898-B88E-88CFAADE7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4400" dirty="0" err="1">
                <a:solidFill>
                  <a:schemeClr val="bg1"/>
                </a:solidFill>
              </a:rPr>
              <a:t>Similarity</a:t>
            </a:r>
            <a:r>
              <a:rPr lang="nl-NL" sz="4400" dirty="0">
                <a:solidFill>
                  <a:schemeClr val="bg1"/>
                </a:solidFill>
              </a:rPr>
              <a:t> matching of </a:t>
            </a:r>
            <a:r>
              <a:rPr lang="nl-NL" sz="4400" dirty="0" err="1">
                <a:solidFill>
                  <a:schemeClr val="bg1"/>
                </a:solidFill>
              </a:rPr>
              <a:t>players</a:t>
            </a:r>
            <a:endParaRPr lang="nl-NL" sz="4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nl-NL" sz="4400" dirty="0" err="1">
                <a:solidFill>
                  <a:schemeClr val="bg1"/>
                </a:solidFill>
              </a:rPr>
              <a:t>Linear</a:t>
            </a:r>
            <a:r>
              <a:rPr lang="nl-NL" sz="4400" dirty="0">
                <a:solidFill>
                  <a:schemeClr val="bg1"/>
                </a:solidFill>
              </a:rPr>
              <a:t> </a:t>
            </a:r>
            <a:r>
              <a:rPr lang="nl-NL" sz="4400" dirty="0" err="1">
                <a:solidFill>
                  <a:schemeClr val="bg1"/>
                </a:solidFill>
              </a:rPr>
              <a:t>regression</a:t>
            </a:r>
            <a:r>
              <a:rPr lang="nl-NL" sz="4400" dirty="0">
                <a:solidFill>
                  <a:schemeClr val="bg1"/>
                </a:solidFill>
              </a:rPr>
              <a:t> on </a:t>
            </a:r>
            <a:r>
              <a:rPr lang="nl-NL" sz="4400" dirty="0" err="1">
                <a:solidFill>
                  <a:schemeClr val="bg1"/>
                </a:solidFill>
              </a:rPr>
              <a:t>yearly</a:t>
            </a:r>
            <a:r>
              <a:rPr lang="nl-NL" sz="4400" dirty="0">
                <a:solidFill>
                  <a:schemeClr val="bg1"/>
                </a:solidFill>
              </a:rPr>
              <a:t> </a:t>
            </a:r>
            <a:r>
              <a:rPr lang="nl-NL" sz="4400" dirty="0" err="1">
                <a:solidFill>
                  <a:schemeClr val="bg1"/>
                </a:solidFill>
              </a:rPr>
              <a:t>outcome</a:t>
            </a:r>
            <a:endParaRPr lang="nl-NL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04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D458-C875-4C0C-971C-4A66EC3E0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4950"/>
            <a:ext cx="10515600" cy="13081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nl-NL" sz="8800" dirty="0" err="1">
                <a:solidFill>
                  <a:schemeClr val="bg1"/>
                </a:solidFill>
              </a:rPr>
              <a:t>Questions</a:t>
            </a:r>
            <a:r>
              <a:rPr lang="nl-NL" sz="8800" dirty="0">
                <a:solidFill>
                  <a:schemeClr val="bg1"/>
                </a:solidFill>
              </a:rPr>
              <a:t>/</a:t>
            </a:r>
            <a:r>
              <a:rPr lang="nl-NL" sz="8800" dirty="0" err="1">
                <a:solidFill>
                  <a:schemeClr val="bg1"/>
                </a:solidFill>
              </a:rPr>
              <a:t>suggestions</a:t>
            </a:r>
            <a:r>
              <a:rPr lang="nl-NL" sz="8800" dirty="0">
                <a:solidFill>
                  <a:schemeClr val="bg1"/>
                </a:solidFill>
              </a:rPr>
              <a:t>?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48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3765</TotalTime>
  <Words>225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Predicting career paths for basketball players</vt:lpstr>
      <vt:lpstr>Background and motivation</vt:lpstr>
      <vt:lpstr>Previous research</vt:lpstr>
      <vt:lpstr>Predicting career paths for basketball players</vt:lpstr>
      <vt:lpstr>Research question(s)</vt:lpstr>
      <vt:lpstr>Data</vt:lpstr>
      <vt:lpstr>Methods</vt:lpstr>
      <vt:lpstr>Evaluation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career path for basketball players</dc:title>
  <dc:creator>Jozefzoon, O.R. (Redencio)</dc:creator>
  <cp:lastModifiedBy>Jozefzoon, O.R. (Redencio)</cp:lastModifiedBy>
  <cp:revision>27</cp:revision>
  <dcterms:created xsi:type="dcterms:W3CDTF">2018-02-25T19:42:40Z</dcterms:created>
  <dcterms:modified xsi:type="dcterms:W3CDTF">2018-02-28T10:28:33Z</dcterms:modified>
</cp:coreProperties>
</file>