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956" y="445008"/>
            <a:ext cx="8578087" cy="146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3463" y="452628"/>
            <a:ext cx="1374775" cy="137160"/>
          </a:xfrm>
          <a:custGeom>
            <a:avLst/>
            <a:gdLst/>
            <a:ahLst/>
            <a:cxnLst/>
            <a:rect l="l" t="t" r="r" b="b"/>
            <a:pathLst>
              <a:path w="1374775" h="137159">
                <a:moveTo>
                  <a:pt x="1374648" y="0"/>
                </a:moveTo>
                <a:lnTo>
                  <a:pt x="0" y="0"/>
                </a:lnTo>
                <a:lnTo>
                  <a:pt x="0" y="137160"/>
                </a:lnTo>
                <a:lnTo>
                  <a:pt x="1374648" y="137160"/>
                </a:lnTo>
                <a:lnTo>
                  <a:pt x="13746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9636" y="452628"/>
            <a:ext cx="2354580" cy="137160"/>
          </a:xfrm>
          <a:custGeom>
            <a:avLst/>
            <a:gdLst/>
            <a:ahLst/>
            <a:cxnLst/>
            <a:rect l="l" t="t" r="r" b="b"/>
            <a:pathLst>
              <a:path w="2354579" h="137159">
                <a:moveTo>
                  <a:pt x="2354580" y="0"/>
                </a:moveTo>
                <a:lnTo>
                  <a:pt x="0" y="0"/>
                </a:lnTo>
                <a:lnTo>
                  <a:pt x="0" y="137160"/>
                </a:lnTo>
                <a:lnTo>
                  <a:pt x="2354580" y="137160"/>
                </a:lnTo>
                <a:lnTo>
                  <a:pt x="2354580" y="0"/>
                </a:lnTo>
                <a:close/>
              </a:path>
            </a:pathLst>
          </a:custGeom>
          <a:solidFill>
            <a:srgbClr val="FFA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14216" y="452628"/>
            <a:ext cx="3634740" cy="137160"/>
          </a:xfrm>
          <a:custGeom>
            <a:avLst/>
            <a:gdLst/>
            <a:ahLst/>
            <a:cxnLst/>
            <a:rect l="l" t="t" r="r" b="b"/>
            <a:pathLst>
              <a:path w="3634740" h="137159">
                <a:moveTo>
                  <a:pt x="3634740" y="0"/>
                </a:moveTo>
                <a:lnTo>
                  <a:pt x="0" y="0"/>
                </a:lnTo>
                <a:lnTo>
                  <a:pt x="0" y="137160"/>
                </a:lnTo>
                <a:lnTo>
                  <a:pt x="3634740" y="137160"/>
                </a:lnTo>
                <a:lnTo>
                  <a:pt x="363474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8956" y="56388"/>
            <a:ext cx="1280159" cy="1286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3463" y="452628"/>
            <a:ext cx="1374775" cy="137160"/>
          </a:xfrm>
          <a:custGeom>
            <a:avLst/>
            <a:gdLst/>
            <a:ahLst/>
            <a:cxnLst/>
            <a:rect l="l" t="t" r="r" b="b"/>
            <a:pathLst>
              <a:path w="1374775" h="137159">
                <a:moveTo>
                  <a:pt x="1374648" y="0"/>
                </a:moveTo>
                <a:lnTo>
                  <a:pt x="0" y="0"/>
                </a:lnTo>
                <a:lnTo>
                  <a:pt x="0" y="137160"/>
                </a:lnTo>
                <a:lnTo>
                  <a:pt x="1374648" y="137160"/>
                </a:lnTo>
                <a:lnTo>
                  <a:pt x="13746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9636" y="452628"/>
            <a:ext cx="2354580" cy="137160"/>
          </a:xfrm>
          <a:custGeom>
            <a:avLst/>
            <a:gdLst/>
            <a:ahLst/>
            <a:cxnLst/>
            <a:rect l="l" t="t" r="r" b="b"/>
            <a:pathLst>
              <a:path w="2354579" h="137159">
                <a:moveTo>
                  <a:pt x="2354580" y="0"/>
                </a:moveTo>
                <a:lnTo>
                  <a:pt x="0" y="0"/>
                </a:lnTo>
                <a:lnTo>
                  <a:pt x="0" y="137160"/>
                </a:lnTo>
                <a:lnTo>
                  <a:pt x="2354580" y="137160"/>
                </a:lnTo>
                <a:lnTo>
                  <a:pt x="2354580" y="0"/>
                </a:lnTo>
                <a:close/>
              </a:path>
            </a:pathLst>
          </a:custGeom>
          <a:solidFill>
            <a:srgbClr val="FFA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14216" y="452628"/>
            <a:ext cx="3634740" cy="137160"/>
          </a:xfrm>
          <a:custGeom>
            <a:avLst/>
            <a:gdLst/>
            <a:ahLst/>
            <a:cxnLst/>
            <a:rect l="l" t="t" r="r" b="b"/>
            <a:pathLst>
              <a:path w="3634740" h="137159">
                <a:moveTo>
                  <a:pt x="3634740" y="0"/>
                </a:moveTo>
                <a:lnTo>
                  <a:pt x="0" y="0"/>
                </a:lnTo>
                <a:lnTo>
                  <a:pt x="0" y="137160"/>
                </a:lnTo>
                <a:lnTo>
                  <a:pt x="3634740" y="137160"/>
                </a:lnTo>
                <a:lnTo>
                  <a:pt x="363474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8956" y="56388"/>
            <a:ext cx="1280159" cy="1286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3463" y="445008"/>
            <a:ext cx="8575675" cy="1468120"/>
          </a:xfrm>
          <a:custGeom>
            <a:avLst/>
            <a:gdLst/>
            <a:ahLst/>
            <a:cxnLst/>
            <a:rect l="l" t="t" r="r" b="b"/>
            <a:pathLst>
              <a:path w="8575675" h="1468120">
                <a:moveTo>
                  <a:pt x="8575548" y="0"/>
                </a:moveTo>
                <a:lnTo>
                  <a:pt x="0" y="0"/>
                </a:lnTo>
                <a:lnTo>
                  <a:pt x="0" y="1467612"/>
                </a:lnTo>
                <a:lnTo>
                  <a:pt x="8575548" y="1467612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3463" y="1906524"/>
            <a:ext cx="2743200" cy="137160"/>
          </a:xfrm>
          <a:custGeom>
            <a:avLst/>
            <a:gdLst/>
            <a:ahLst/>
            <a:cxnLst/>
            <a:rect l="l" t="t" r="r" b="b"/>
            <a:pathLst>
              <a:path w="2743200" h="137160">
                <a:moveTo>
                  <a:pt x="2743200" y="0"/>
                </a:moveTo>
                <a:lnTo>
                  <a:pt x="0" y="0"/>
                </a:lnTo>
                <a:lnTo>
                  <a:pt x="0" y="137160"/>
                </a:lnTo>
                <a:lnTo>
                  <a:pt x="2743200" y="137160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6663" y="1906524"/>
            <a:ext cx="1600200" cy="137160"/>
          </a:xfrm>
          <a:custGeom>
            <a:avLst/>
            <a:gdLst/>
            <a:ahLst/>
            <a:cxnLst/>
            <a:rect l="l" t="t" r="r" b="b"/>
            <a:pathLst>
              <a:path w="1600200" h="137160">
                <a:moveTo>
                  <a:pt x="1600200" y="0"/>
                </a:moveTo>
                <a:lnTo>
                  <a:pt x="0" y="0"/>
                </a:lnTo>
                <a:lnTo>
                  <a:pt x="0" y="137160"/>
                </a:lnTo>
                <a:lnTo>
                  <a:pt x="1600200" y="13716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A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626863" y="1906524"/>
            <a:ext cx="4234180" cy="137160"/>
          </a:xfrm>
          <a:custGeom>
            <a:avLst/>
            <a:gdLst/>
            <a:ahLst/>
            <a:cxnLst/>
            <a:rect l="l" t="t" r="r" b="b"/>
            <a:pathLst>
              <a:path w="4234180" h="137160">
                <a:moveTo>
                  <a:pt x="4233672" y="0"/>
                </a:moveTo>
                <a:lnTo>
                  <a:pt x="0" y="0"/>
                </a:lnTo>
                <a:lnTo>
                  <a:pt x="0" y="137160"/>
                </a:lnTo>
                <a:lnTo>
                  <a:pt x="4233672" y="137160"/>
                </a:lnTo>
                <a:lnTo>
                  <a:pt x="423367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324" y="744728"/>
            <a:ext cx="62896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0402" y="1449705"/>
            <a:ext cx="7639050" cy="4196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00273" y="2472689"/>
            <a:ext cx="37795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Dept.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Computer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Faculty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9517"/>
              </p:ext>
            </p:extLst>
          </p:nvPr>
        </p:nvGraphicFramePr>
        <p:xfrm>
          <a:off x="469849" y="5179695"/>
          <a:ext cx="8337549" cy="75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Lecture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No: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6600"/>
                      </a:solidFill>
                      <a:prstDash val="solid"/>
                    </a:lnL>
                    <a:lnR w="12700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FF6600"/>
                      </a:solidFill>
                      <a:prstDash val="solid"/>
                    </a:lnT>
                    <a:lnB w="12700">
                      <a:solidFill>
                        <a:srgbClr val="FF6600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6600"/>
                      </a:solidFill>
                      <a:prstDash val="solid"/>
                    </a:lnL>
                    <a:lnR w="12700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FF6600"/>
                      </a:solidFill>
                      <a:prstDash val="solid"/>
                    </a:lnT>
                    <a:lnB w="12700">
                      <a:solidFill>
                        <a:srgbClr val="FF6600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Week</a:t>
                      </a:r>
                      <a:r>
                        <a:rPr sz="180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No: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6600"/>
                      </a:solidFill>
                      <a:prstDash val="solid"/>
                    </a:lnL>
                    <a:lnR w="12700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FF6600"/>
                      </a:solidFill>
                      <a:prstDash val="solid"/>
                    </a:lnT>
                    <a:lnB w="12700">
                      <a:solidFill>
                        <a:srgbClr val="FF6600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6600"/>
                      </a:solidFill>
                      <a:prstDash val="solid"/>
                    </a:lnL>
                    <a:lnR w="12700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FF6600"/>
                      </a:solidFill>
                      <a:prstDash val="solid"/>
                    </a:lnT>
                    <a:lnB w="12700">
                      <a:solidFill>
                        <a:srgbClr val="FF6600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Semester: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6600"/>
                      </a:solidFill>
                      <a:prstDash val="solid"/>
                    </a:lnL>
                    <a:lnR w="12700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FF6600"/>
                      </a:solidFill>
                      <a:prstDash val="solid"/>
                    </a:lnT>
                    <a:lnB w="12700">
                      <a:solidFill>
                        <a:srgbClr val="FF6600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6600"/>
                      </a:solidFill>
                      <a:prstDash val="solid"/>
                    </a:lnL>
                    <a:lnR w="12700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FF6600"/>
                      </a:solidFill>
                      <a:prstDash val="solid"/>
                    </a:lnT>
                    <a:lnB w="12700">
                      <a:solidFill>
                        <a:srgbClr val="FF6600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Lecturer: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6600"/>
                      </a:solidFill>
                      <a:prstDash val="solid"/>
                    </a:lnL>
                    <a:lnR w="12700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FF6600"/>
                      </a:solidFill>
                      <a:prstDash val="solid"/>
                    </a:lnT>
                    <a:lnB w="12700">
                      <a:solidFill>
                        <a:srgbClr val="FF6600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Times New Roman"/>
                          <a:cs typeface="Times New Roman"/>
                        </a:rPr>
                        <a:t>DEBRAJ DAS</a:t>
                      </a:r>
                      <a:endParaRPr sz="2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6600"/>
                      </a:solidFill>
                      <a:prstDash val="solid"/>
                    </a:lnL>
                    <a:lnR w="12700">
                      <a:solidFill>
                        <a:srgbClr val="FF6600"/>
                      </a:solidFill>
                      <a:prstDash val="solid"/>
                    </a:lnR>
                    <a:lnT w="12700">
                      <a:solidFill>
                        <a:srgbClr val="FF6600"/>
                      </a:solidFill>
                      <a:prstDash val="solid"/>
                    </a:lnT>
                    <a:lnB w="12700">
                      <a:solidFill>
                        <a:srgbClr val="FF6600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2978" y="544307"/>
            <a:ext cx="6083300" cy="131191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50"/>
              </a:spcBef>
            </a:pP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Data</a:t>
            </a:r>
            <a:r>
              <a:rPr sz="4200" b="0" spc="-6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&amp;</a:t>
            </a:r>
            <a:r>
              <a:rPr sz="4200" b="0" spc="-16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Signals</a:t>
            </a:r>
            <a:r>
              <a:rPr sz="4200" b="0" spc="-6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(Part</a:t>
            </a:r>
            <a:r>
              <a:rPr sz="4200" b="0" spc="-6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spc="-25" dirty="0">
                <a:solidFill>
                  <a:srgbClr val="FDF1E6"/>
                </a:solidFill>
                <a:latin typeface="Corbel"/>
                <a:cs typeface="Corbel"/>
              </a:rPr>
              <a:t>1)</a:t>
            </a:r>
            <a:endParaRPr sz="4200">
              <a:latin typeface="Corbel"/>
              <a:cs typeface="Corbel"/>
            </a:endParaRPr>
          </a:p>
          <a:p>
            <a:pPr marL="54610">
              <a:lnSpc>
                <a:spcPct val="100000"/>
              </a:lnSpc>
              <a:spcBef>
                <a:spcPts val="880"/>
              </a:spcBef>
              <a:tabLst>
                <a:tab pos="2899410" algn="l"/>
              </a:tabLst>
            </a:pPr>
            <a:r>
              <a:rPr sz="2700" b="0" baseline="1543" dirty="0">
                <a:solidFill>
                  <a:srgbClr val="FDF1E6"/>
                </a:solidFill>
                <a:latin typeface="Calibri"/>
                <a:cs typeface="Calibri"/>
              </a:rPr>
              <a:t>Course</a:t>
            </a:r>
            <a:r>
              <a:rPr sz="2700" b="0" spc="-67" baseline="1543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2700" b="0" baseline="1543" dirty="0">
                <a:solidFill>
                  <a:srgbClr val="FDF1E6"/>
                </a:solidFill>
                <a:latin typeface="Calibri"/>
                <a:cs typeface="Calibri"/>
              </a:rPr>
              <a:t>Code:</a:t>
            </a:r>
            <a:r>
              <a:rPr sz="2700" b="0" spc="-75" baseline="1543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2700" b="0" baseline="1543" dirty="0">
                <a:solidFill>
                  <a:srgbClr val="FDF1E6"/>
                </a:solidFill>
                <a:latin typeface="Calibri"/>
                <a:cs typeface="Calibri"/>
              </a:rPr>
              <a:t>COE</a:t>
            </a:r>
            <a:r>
              <a:rPr sz="2700" b="0" spc="-89" baseline="1543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2700" b="0" spc="-30" baseline="1543" dirty="0">
                <a:solidFill>
                  <a:srgbClr val="FDF1E6"/>
                </a:solidFill>
                <a:latin typeface="Calibri"/>
                <a:cs typeface="Calibri"/>
              </a:rPr>
              <a:t>3201</a:t>
            </a:r>
            <a:r>
              <a:rPr sz="2700" b="0" baseline="1543" dirty="0">
                <a:solidFill>
                  <a:srgbClr val="FDF1E6"/>
                </a:solidFill>
                <a:latin typeface="Calibri"/>
                <a:cs typeface="Calibri"/>
              </a:rPr>
              <a:t>	</a:t>
            </a:r>
            <a:r>
              <a:rPr sz="1800" b="0" dirty="0">
                <a:solidFill>
                  <a:srgbClr val="FDF1E6"/>
                </a:solidFill>
                <a:latin typeface="Calibri"/>
                <a:cs typeface="Calibri"/>
              </a:rPr>
              <a:t>Course</a:t>
            </a:r>
            <a:r>
              <a:rPr sz="1800" b="0" spc="-5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FDF1E6"/>
                </a:solidFill>
                <a:latin typeface="Calibri"/>
                <a:cs typeface="Calibri"/>
              </a:rPr>
              <a:t>Title:</a:t>
            </a:r>
            <a:r>
              <a:rPr sz="1800" b="0" spc="-5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FDF1E6"/>
                </a:solidFill>
                <a:latin typeface="Calibri"/>
                <a:cs typeface="Calibri"/>
              </a:rPr>
              <a:t>Data</a:t>
            </a:r>
            <a:r>
              <a:rPr sz="1800" b="0" spc="-5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FDF1E6"/>
                </a:solidFill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DC</a:t>
            </a:r>
            <a:r>
              <a:rPr sz="4200" b="0" spc="-18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spc="-10" dirty="0">
                <a:solidFill>
                  <a:srgbClr val="FDF1E6"/>
                </a:solidFill>
                <a:latin typeface="Corbel"/>
                <a:cs typeface="Corbel"/>
              </a:rPr>
              <a:t>Component</a:t>
            </a:r>
            <a:endParaRPr sz="4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294" y="2247976"/>
            <a:ext cx="799719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Wingdings"/>
              <a:buChar char="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voltage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constant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while,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spectrum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frequencies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(results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Fourier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analysis).</a:t>
            </a:r>
            <a:endParaRPr sz="2400">
              <a:latin typeface="Calibri"/>
              <a:cs typeface="Calibri"/>
            </a:endParaRPr>
          </a:p>
          <a:p>
            <a:pPr marL="297815" marR="5080" indent="-285750" algn="just">
              <a:lnSpc>
                <a:spcPct val="100000"/>
              </a:lnSpc>
              <a:spcBef>
                <a:spcPts val="580"/>
              </a:spcBef>
              <a:buClr>
                <a:srgbClr val="FF6600"/>
              </a:buClr>
              <a:buFont typeface="Wingdings"/>
              <a:buChar char="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frequencies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around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zero,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2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DC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(direct-</a:t>
            </a:r>
            <a:r>
              <a:rPr sz="2400" spc="-10" dirty="0">
                <a:latin typeface="Calibri"/>
                <a:cs typeface="Calibri"/>
              </a:rPr>
              <a:t>current) 	</a:t>
            </a:r>
            <a:r>
              <a:rPr sz="2400" dirty="0">
                <a:latin typeface="Calibri"/>
                <a:cs typeface="Calibri"/>
              </a:rPr>
              <a:t>components,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present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pass 	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frequencies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electrical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coupling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(via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spc="-10" dirty="0">
                <a:latin typeface="Calibri"/>
                <a:cs typeface="Calibri"/>
              </a:rPr>
              <a:t>transformer).</a:t>
            </a:r>
            <a:endParaRPr sz="2400">
              <a:latin typeface="Calibri"/>
              <a:cs typeface="Calibri"/>
            </a:endParaRPr>
          </a:p>
          <a:p>
            <a:pPr marL="297815" marR="6350" indent="-285750" algn="just">
              <a:lnSpc>
                <a:spcPct val="100000"/>
              </a:lnSpc>
              <a:spcBef>
                <a:spcPts val="580"/>
              </a:spcBef>
              <a:buClr>
                <a:srgbClr val="FF6600"/>
              </a:buClr>
              <a:buFont typeface="Wingdings"/>
              <a:buChar char="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telephone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frequencies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below 	</a:t>
            </a:r>
            <a:r>
              <a:rPr sz="2400" dirty="0">
                <a:latin typeface="Calibri"/>
                <a:cs typeface="Calibri"/>
              </a:rPr>
              <a:t>200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Hz.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b="0" spc="-10" dirty="0">
                <a:solidFill>
                  <a:srgbClr val="FDF1E6"/>
                </a:solidFill>
                <a:latin typeface="Corbel"/>
                <a:cs typeface="Corbel"/>
              </a:rPr>
              <a:t>Synchronization</a:t>
            </a:r>
            <a:endParaRPr sz="4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112340"/>
            <a:ext cx="8455025" cy="324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FF6600"/>
              </a:buClr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To</a:t>
            </a:r>
            <a:r>
              <a:rPr sz="2200" spc="1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correctly</a:t>
            </a:r>
            <a:r>
              <a:rPr sz="2200" spc="15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interpret</a:t>
            </a:r>
            <a:r>
              <a:rPr sz="2200" spc="15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signals</a:t>
            </a:r>
            <a:r>
              <a:rPr sz="2200" spc="15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received</a:t>
            </a:r>
            <a:r>
              <a:rPr sz="2200" spc="15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15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sender,</a:t>
            </a:r>
            <a:r>
              <a:rPr sz="2200" spc="15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receiver’s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intervals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must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correspond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exactly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sender’s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bit </a:t>
            </a:r>
            <a:r>
              <a:rPr sz="2200" dirty="0">
                <a:latin typeface="Calibri"/>
                <a:cs typeface="Calibri"/>
              </a:rPr>
              <a:t>intervals.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receiver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clock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faster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slower,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intervals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matched,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might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misinterpret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signals.</a:t>
            </a:r>
            <a:endParaRPr sz="22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535"/>
              </a:spcBef>
              <a:buClr>
                <a:srgbClr val="FF6600"/>
              </a:buClr>
              <a:buFont typeface="Wingdings"/>
              <a:buChar char=""/>
              <a:tabLst>
                <a:tab pos="354965" algn="l"/>
              </a:tabLst>
            </a:pPr>
            <a:r>
              <a:rPr sz="2200" spc="-20" dirty="0">
                <a:latin typeface="Calibri"/>
                <a:cs typeface="Calibri"/>
              </a:rPr>
              <a:t>Self-</a:t>
            </a:r>
            <a:r>
              <a:rPr sz="2200" spc="-10" dirty="0">
                <a:latin typeface="Calibri"/>
                <a:cs typeface="Calibri"/>
              </a:rPr>
              <a:t>synchronization</a:t>
            </a:r>
            <a:endParaRPr sz="2200">
              <a:latin typeface="Calibri"/>
              <a:cs typeface="Calibri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530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Digital</a:t>
            </a:r>
            <a:r>
              <a:rPr sz="2200" spc="26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signal</a:t>
            </a:r>
            <a:r>
              <a:rPr sz="2200" spc="27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includes</a:t>
            </a:r>
            <a:r>
              <a:rPr sz="2200" spc="2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timing</a:t>
            </a:r>
            <a:r>
              <a:rPr sz="2200" spc="27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information</a:t>
            </a:r>
            <a:r>
              <a:rPr sz="2200" spc="27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27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270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being transmitted.</a:t>
            </a:r>
            <a:endParaRPr sz="2200">
              <a:latin typeface="Calibri"/>
              <a:cs typeface="Calibri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525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achieved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if</a:t>
            </a:r>
            <a:r>
              <a:rPr sz="2200" u="sng" spc="13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there</a:t>
            </a:r>
            <a:r>
              <a:rPr sz="2200" u="sng" spc="10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are</a:t>
            </a:r>
            <a:r>
              <a:rPr sz="2200" u="sng" spc="1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transitions</a:t>
            </a:r>
            <a:r>
              <a:rPr sz="2200" u="sng" spc="1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in</a:t>
            </a:r>
            <a:r>
              <a:rPr sz="2200" u="sng" spc="114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the</a:t>
            </a:r>
            <a:r>
              <a:rPr sz="2200" u="sng" spc="10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signal</a:t>
            </a:r>
            <a:r>
              <a:rPr sz="2200" u="sng" spc="10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that</a:t>
            </a:r>
            <a:r>
              <a:rPr sz="2200" u="sng" spc="114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alert</a:t>
            </a:r>
            <a:endParaRPr sz="2200">
              <a:latin typeface="Calibri"/>
              <a:cs typeface="Calibri"/>
            </a:endParaRPr>
          </a:p>
          <a:p>
            <a:pPr marL="756285" algn="just">
              <a:lnSpc>
                <a:spcPct val="100000"/>
              </a:lnSpc>
            </a:pP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the</a:t>
            </a:r>
            <a:r>
              <a:rPr sz="2200" u="sng" spc="-2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receiver</a:t>
            </a:r>
            <a:r>
              <a:rPr sz="2200" u="sng" spc="-4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to</a:t>
            </a:r>
            <a:r>
              <a:rPr sz="2200" u="sng" spc="-2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the</a:t>
            </a:r>
            <a:r>
              <a:rPr sz="2200" u="sng" spc="-1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beginning,</a:t>
            </a:r>
            <a:r>
              <a:rPr sz="2200" u="sng" spc="-3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middle,</a:t>
            </a:r>
            <a:r>
              <a:rPr sz="2200" u="sng" spc="-2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or</a:t>
            </a:r>
            <a:r>
              <a:rPr sz="2200" u="sng" spc="-4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end</a:t>
            </a:r>
            <a:r>
              <a:rPr sz="2200" u="sng" spc="-3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of</a:t>
            </a:r>
            <a:r>
              <a:rPr sz="2200" u="sng" spc="-3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the</a:t>
            </a:r>
            <a:r>
              <a:rPr sz="2200" u="sng" spc="-3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alibri"/>
                <a:cs typeface="Calibri"/>
              </a:rPr>
              <a:t>pulse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Effect</a:t>
            </a:r>
            <a:r>
              <a:rPr spc="-6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Lack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Synchronization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87" y="1403603"/>
            <a:ext cx="7583423" cy="48889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Effect</a:t>
            </a:r>
            <a:r>
              <a:rPr spc="-6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Lack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243" y="1545081"/>
            <a:ext cx="8153400" cy="3756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Problem:</a:t>
            </a:r>
            <a:endParaRPr sz="2200">
              <a:latin typeface="Calibri"/>
              <a:cs typeface="Calibri"/>
            </a:endParaRPr>
          </a:p>
          <a:p>
            <a:pPr marL="12700" marR="26670" algn="just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digital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transmission,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receiver</a:t>
            </a:r>
            <a:r>
              <a:rPr sz="2200" spc="2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clock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2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0.1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percent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faster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than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sender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clock.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extra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second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receiver </a:t>
            </a:r>
            <a:r>
              <a:rPr sz="2200" dirty="0">
                <a:latin typeface="Calibri"/>
                <a:cs typeface="Calibri"/>
              </a:rPr>
              <a:t>receive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kbps?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Mbps?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2200" b="1" spc="-10" dirty="0">
                <a:latin typeface="Calibri"/>
                <a:cs typeface="Calibri"/>
              </a:rPr>
              <a:t>Solution: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kbps,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1001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bps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instead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1000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bps.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2200">
              <a:latin typeface="Calibri"/>
              <a:cs typeface="Calibri"/>
            </a:endParaRPr>
          </a:p>
          <a:p>
            <a:pPr marL="34290" marR="5080" algn="just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At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3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Mbps,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receiver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receives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1,001,000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bps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instead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1,000,000 </a:t>
            </a:r>
            <a:r>
              <a:rPr sz="2200" spc="-20" dirty="0">
                <a:latin typeface="Calibri"/>
                <a:cs typeface="Calibri"/>
              </a:rPr>
              <a:t>bps.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4009644"/>
            <a:ext cx="7601711" cy="4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623" y="5422391"/>
            <a:ext cx="8369808" cy="3657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3" name="object 3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Line</a:t>
            </a:r>
            <a:r>
              <a:rPr sz="4200" b="0" spc="-17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spc="-10" dirty="0">
                <a:solidFill>
                  <a:srgbClr val="FDF1E6"/>
                </a:solidFill>
                <a:latin typeface="Corbel"/>
                <a:cs typeface="Corbel"/>
              </a:rPr>
              <a:t>Coding</a:t>
            </a:r>
            <a:endParaRPr sz="4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156" y="1986534"/>
            <a:ext cx="256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6600"/>
                </a:solidFill>
                <a:latin typeface="Calibri"/>
                <a:cs typeface="Calibri"/>
              </a:rPr>
              <a:t>Line</a:t>
            </a:r>
            <a:r>
              <a:rPr sz="2400" spc="-3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6600"/>
                </a:solidFill>
                <a:latin typeface="Calibri"/>
                <a:cs typeface="Calibri"/>
              </a:rPr>
              <a:t>coding</a:t>
            </a:r>
            <a:r>
              <a:rPr sz="2400" spc="-4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6600"/>
                </a:solidFill>
                <a:latin typeface="Calibri"/>
                <a:cs typeface="Calibri"/>
              </a:rPr>
              <a:t>schemes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103" y="2619755"/>
            <a:ext cx="7642859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spc="-10" dirty="0">
                <a:solidFill>
                  <a:srgbClr val="FDF1E6"/>
                </a:solidFill>
                <a:latin typeface="Corbel"/>
                <a:cs typeface="Corbel"/>
              </a:rPr>
              <a:t>Unipolar</a:t>
            </a:r>
            <a:endParaRPr sz="4200">
              <a:latin typeface="Corbel"/>
              <a:cs typeface="Corbel"/>
            </a:endParaRPr>
          </a:p>
          <a:p>
            <a:pPr marL="283845">
              <a:lnSpc>
                <a:spcPct val="100000"/>
              </a:lnSpc>
              <a:spcBef>
                <a:spcPts val="835"/>
              </a:spcBef>
            </a:pPr>
            <a:r>
              <a:rPr sz="1800" spc="-20" dirty="0">
                <a:solidFill>
                  <a:srgbClr val="FDF1E6"/>
                </a:solidFill>
                <a:latin typeface="Calibri"/>
                <a:cs typeface="Calibri"/>
              </a:rPr>
              <a:t>Non-</a:t>
            </a: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Return</a:t>
            </a:r>
            <a:r>
              <a:rPr sz="1800" spc="-30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DF1E6"/>
                </a:solidFill>
                <a:latin typeface="Calibri"/>
                <a:cs typeface="Calibri"/>
              </a:rPr>
              <a:t>Zero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" y="2077211"/>
            <a:ext cx="8269223" cy="21320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3359" y="4764151"/>
            <a:ext cx="74079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NRZ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zero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middle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bit.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spc="-10" dirty="0">
                <a:solidFill>
                  <a:srgbClr val="FDF1E6"/>
                </a:solidFill>
                <a:latin typeface="Corbel"/>
                <a:cs typeface="Corbel"/>
              </a:rPr>
              <a:t>Polar</a:t>
            </a:r>
            <a:endParaRPr sz="4200">
              <a:latin typeface="Corbel"/>
              <a:cs typeface="Corbel"/>
            </a:endParaRPr>
          </a:p>
          <a:p>
            <a:pPr marL="283845">
              <a:lnSpc>
                <a:spcPct val="100000"/>
              </a:lnSpc>
              <a:spcBef>
                <a:spcPts val="835"/>
              </a:spcBef>
            </a:pP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NRZ-</a:t>
            </a: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(NRZ-</a:t>
            </a: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Level),</a:t>
            </a:r>
            <a:r>
              <a:rPr sz="1800" spc="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NRZ-</a:t>
            </a: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 (NRZ-Invert)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2529839"/>
            <a:ext cx="8866632" cy="27691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Polar:</a:t>
            </a:r>
            <a:r>
              <a:rPr spc="-35" dirty="0"/>
              <a:t> </a:t>
            </a:r>
            <a:r>
              <a:rPr spc="-10" dirty="0"/>
              <a:t>NRZ-</a:t>
            </a:r>
            <a:r>
              <a:rPr dirty="0"/>
              <a:t>L</a:t>
            </a:r>
            <a:r>
              <a:rPr spc="-30" dirty="0"/>
              <a:t> </a:t>
            </a:r>
            <a:r>
              <a:rPr spc="-10" dirty="0"/>
              <a:t>(NRZ-</a:t>
            </a:r>
            <a:r>
              <a:rPr dirty="0"/>
              <a:t>Level),</a:t>
            </a:r>
            <a:r>
              <a:rPr spc="-45" dirty="0"/>
              <a:t> </a:t>
            </a:r>
            <a:r>
              <a:rPr spc="-10" dirty="0"/>
              <a:t>NRZ-</a:t>
            </a:r>
            <a:r>
              <a:rPr dirty="0"/>
              <a:t>I</a:t>
            </a:r>
            <a:r>
              <a:rPr spc="-35" dirty="0"/>
              <a:t> </a:t>
            </a:r>
            <a:r>
              <a:rPr spc="-10" dirty="0"/>
              <a:t>(NRZ-Invert)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729" y="1513713"/>
            <a:ext cx="743521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Wingdings"/>
              <a:buChar char="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NRZ-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voltage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bit.</a:t>
            </a:r>
            <a:endParaRPr sz="2400">
              <a:latin typeface="Calibri"/>
              <a:cs typeface="Calibri"/>
            </a:endParaRPr>
          </a:p>
          <a:p>
            <a:pPr marL="469900" marR="1422400" indent="-457834">
              <a:lnSpc>
                <a:spcPct val="100000"/>
              </a:lnSpc>
              <a:spcBef>
                <a:spcPts val="2880"/>
              </a:spcBef>
              <a:buClr>
                <a:srgbClr val="FF6600"/>
              </a:buClr>
              <a:buFont typeface="Wingdings"/>
              <a:buChar char="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NRZ-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inversion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inversion determines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bit.</a:t>
            </a:r>
            <a:endParaRPr sz="2400">
              <a:latin typeface="Calibri"/>
              <a:cs typeface="Calibri"/>
            </a:endParaRPr>
          </a:p>
          <a:p>
            <a:pPr marL="469900" marR="34925" indent="-457834">
              <a:lnSpc>
                <a:spcPct val="100000"/>
              </a:lnSpc>
              <a:spcBef>
                <a:spcPts val="2885"/>
              </a:spcBef>
              <a:buClr>
                <a:srgbClr val="FF6600"/>
              </a:buClr>
              <a:buFont typeface="Wingdings"/>
              <a:buChar char=""/>
              <a:tabLst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NRZ-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NRZ-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N/2 </a:t>
            </a:r>
            <a:r>
              <a:rPr sz="2400" spc="-10" dirty="0">
                <a:latin typeface="Calibri"/>
                <a:cs typeface="Calibri"/>
              </a:rPr>
              <a:t>Baud.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880"/>
              </a:spcBef>
              <a:buClr>
                <a:srgbClr val="FF6600"/>
              </a:buClr>
              <a:buFont typeface="Wingdings"/>
              <a:buChar char=""/>
              <a:tabLst>
                <a:tab pos="469265" algn="l"/>
              </a:tabLst>
            </a:pPr>
            <a:r>
              <a:rPr sz="2400" spc="-10" dirty="0">
                <a:latin typeface="Calibri"/>
                <a:cs typeface="Calibri"/>
              </a:rPr>
              <a:t>NRZ-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NRZ-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Polar:</a:t>
            </a:r>
            <a:r>
              <a:rPr spc="-35" dirty="0"/>
              <a:t> </a:t>
            </a:r>
            <a:r>
              <a:rPr spc="-10" dirty="0"/>
              <a:t>NRZ-</a:t>
            </a:r>
            <a:r>
              <a:rPr dirty="0"/>
              <a:t>L</a:t>
            </a:r>
            <a:r>
              <a:rPr spc="-30" dirty="0"/>
              <a:t> </a:t>
            </a:r>
            <a:r>
              <a:rPr spc="-10" dirty="0"/>
              <a:t>(NRZ-</a:t>
            </a:r>
            <a:r>
              <a:rPr dirty="0"/>
              <a:t>Level),</a:t>
            </a:r>
            <a:r>
              <a:rPr spc="-45" dirty="0"/>
              <a:t> </a:t>
            </a:r>
            <a:r>
              <a:rPr spc="-10" dirty="0"/>
              <a:t>NRZ-</a:t>
            </a:r>
            <a:r>
              <a:rPr dirty="0"/>
              <a:t>I</a:t>
            </a:r>
            <a:r>
              <a:rPr spc="-35" dirty="0"/>
              <a:t> </a:t>
            </a:r>
            <a:r>
              <a:rPr spc="-10" dirty="0"/>
              <a:t>(NRZ-Invert)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Problem:</a:t>
            </a:r>
          </a:p>
          <a:p>
            <a:pPr marL="84455">
              <a:lnSpc>
                <a:spcPct val="100000"/>
              </a:lnSpc>
            </a:pPr>
            <a:r>
              <a:rPr dirty="0"/>
              <a:t>A</a:t>
            </a:r>
            <a:r>
              <a:rPr spc="145" dirty="0"/>
              <a:t> </a:t>
            </a:r>
            <a:r>
              <a:rPr dirty="0"/>
              <a:t>system</a:t>
            </a:r>
            <a:r>
              <a:rPr spc="150" dirty="0"/>
              <a:t> </a:t>
            </a:r>
            <a:r>
              <a:rPr dirty="0"/>
              <a:t>is</a:t>
            </a:r>
            <a:r>
              <a:rPr spc="135" dirty="0"/>
              <a:t> </a:t>
            </a:r>
            <a:r>
              <a:rPr dirty="0"/>
              <a:t>using</a:t>
            </a:r>
            <a:r>
              <a:rPr spc="135" dirty="0"/>
              <a:t> </a:t>
            </a:r>
            <a:r>
              <a:rPr spc="-10" dirty="0"/>
              <a:t>NRZ-</a:t>
            </a:r>
            <a:r>
              <a:rPr dirty="0"/>
              <a:t>I</a:t>
            </a:r>
            <a:r>
              <a:rPr spc="140" dirty="0"/>
              <a:t> </a:t>
            </a:r>
            <a:r>
              <a:rPr dirty="0"/>
              <a:t>to</a:t>
            </a:r>
            <a:r>
              <a:rPr spc="140" dirty="0"/>
              <a:t> </a:t>
            </a:r>
            <a:r>
              <a:rPr dirty="0"/>
              <a:t>transfer</a:t>
            </a:r>
            <a:r>
              <a:rPr spc="155" dirty="0"/>
              <a:t> </a:t>
            </a:r>
            <a:r>
              <a:rPr spc="-20" dirty="0"/>
              <a:t>10-</a:t>
            </a:r>
            <a:r>
              <a:rPr dirty="0"/>
              <a:t>Mbps</a:t>
            </a:r>
            <a:r>
              <a:rPr spc="145" dirty="0"/>
              <a:t> </a:t>
            </a:r>
            <a:r>
              <a:rPr dirty="0"/>
              <a:t>data.</a:t>
            </a:r>
            <a:r>
              <a:rPr spc="140" dirty="0"/>
              <a:t> </a:t>
            </a:r>
            <a:r>
              <a:rPr dirty="0"/>
              <a:t>What</a:t>
            </a:r>
            <a:r>
              <a:rPr spc="145" dirty="0"/>
              <a:t> </a:t>
            </a:r>
            <a:r>
              <a:rPr spc="-25" dirty="0"/>
              <a:t>are</a:t>
            </a:r>
          </a:p>
          <a:p>
            <a:pPr marL="84455">
              <a:lnSpc>
                <a:spcPct val="100000"/>
              </a:lnSpc>
            </a:pP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average</a:t>
            </a:r>
            <a:r>
              <a:rPr spc="-45" dirty="0"/>
              <a:t> </a:t>
            </a:r>
            <a:r>
              <a:rPr dirty="0"/>
              <a:t>signal</a:t>
            </a:r>
            <a:r>
              <a:rPr spc="-45" dirty="0"/>
              <a:t> </a:t>
            </a:r>
            <a:r>
              <a:rPr spc="-10" dirty="0"/>
              <a:t>rate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minimum</a:t>
            </a:r>
            <a:r>
              <a:rPr spc="-55" dirty="0"/>
              <a:t> </a:t>
            </a:r>
            <a:r>
              <a:rPr spc="-10" dirty="0"/>
              <a:t>bandwidth?</a:t>
            </a:r>
          </a:p>
          <a:p>
            <a:pPr marL="84455">
              <a:lnSpc>
                <a:spcPct val="100000"/>
              </a:lnSpc>
              <a:spcBef>
                <a:spcPts val="2880"/>
              </a:spcBef>
            </a:pPr>
            <a:r>
              <a:rPr b="1" spc="-10" dirty="0">
                <a:latin typeface="Calibri"/>
                <a:cs typeface="Calibri"/>
              </a:rPr>
              <a:t>Solution:</a:t>
            </a:r>
          </a:p>
          <a:p>
            <a:pPr marL="84455" marR="4615815">
              <a:lnSpc>
                <a:spcPct val="100000"/>
              </a:lnSpc>
            </a:pP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average</a:t>
            </a:r>
            <a:r>
              <a:rPr spc="-50" dirty="0"/>
              <a:t> </a:t>
            </a:r>
            <a:r>
              <a:rPr dirty="0"/>
              <a:t>signal</a:t>
            </a:r>
            <a:r>
              <a:rPr spc="-70" dirty="0"/>
              <a:t> </a:t>
            </a:r>
            <a:r>
              <a:rPr spc="-20" dirty="0"/>
              <a:t>rate, </a:t>
            </a:r>
            <a:r>
              <a:rPr dirty="0"/>
              <a:t>S</a:t>
            </a:r>
            <a:r>
              <a:rPr spc="-30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N/2</a:t>
            </a:r>
            <a:r>
              <a:rPr spc="-20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5000</a:t>
            </a:r>
            <a:r>
              <a:rPr spc="-20" dirty="0"/>
              <a:t> kbaud</a:t>
            </a:r>
          </a:p>
          <a:p>
            <a:pPr marL="84455" marR="1094105">
              <a:lnSpc>
                <a:spcPct val="10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minimum</a:t>
            </a:r>
            <a:r>
              <a:rPr spc="-70" dirty="0"/>
              <a:t> </a:t>
            </a:r>
            <a:r>
              <a:rPr dirty="0"/>
              <a:t>bandwidth</a:t>
            </a:r>
            <a:r>
              <a:rPr spc="-45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spc="-10" dirty="0"/>
              <a:t>average</a:t>
            </a:r>
            <a:r>
              <a:rPr spc="-50" dirty="0"/>
              <a:t> </a:t>
            </a:r>
            <a:r>
              <a:rPr dirty="0"/>
              <a:t>baud</a:t>
            </a:r>
            <a:r>
              <a:rPr spc="-50" dirty="0"/>
              <a:t> </a:t>
            </a:r>
            <a:r>
              <a:rPr spc="-10" dirty="0"/>
              <a:t>rate, </a:t>
            </a:r>
            <a:r>
              <a:rPr dirty="0"/>
              <a:t>B</a:t>
            </a:r>
            <a:r>
              <a:rPr sz="2400" baseline="-10416" dirty="0"/>
              <a:t>min</a:t>
            </a:r>
            <a:r>
              <a:rPr sz="2400" spc="225" baseline="-10416" dirty="0"/>
              <a:t> </a:t>
            </a:r>
            <a:r>
              <a:rPr sz="2400" dirty="0"/>
              <a:t>=</a:t>
            </a:r>
            <a:r>
              <a:rPr sz="2400" spc="-10" dirty="0"/>
              <a:t> </a:t>
            </a:r>
            <a:r>
              <a:rPr sz="2400" dirty="0"/>
              <a:t>S</a:t>
            </a:r>
            <a:r>
              <a:rPr sz="2400" spc="-15" dirty="0"/>
              <a:t> </a:t>
            </a:r>
            <a:r>
              <a:rPr sz="2400" dirty="0"/>
              <a:t>=</a:t>
            </a:r>
            <a:r>
              <a:rPr sz="2400" spc="-20" dirty="0"/>
              <a:t> </a:t>
            </a:r>
            <a:r>
              <a:rPr sz="2400" dirty="0"/>
              <a:t>5000</a:t>
            </a:r>
            <a:r>
              <a:rPr sz="2400" spc="-20" dirty="0"/>
              <a:t> kHz.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spc="-10" dirty="0">
                <a:solidFill>
                  <a:srgbClr val="FDF1E6"/>
                </a:solidFill>
                <a:latin typeface="Corbel"/>
                <a:cs typeface="Corbel"/>
              </a:rPr>
              <a:t>Polar</a:t>
            </a:r>
            <a:endParaRPr sz="4200">
              <a:latin typeface="Corbel"/>
              <a:cs typeface="Corbel"/>
            </a:endParaRPr>
          </a:p>
          <a:p>
            <a:pPr marL="283845">
              <a:lnSpc>
                <a:spcPct val="100000"/>
              </a:lnSpc>
              <a:spcBef>
                <a:spcPts val="835"/>
              </a:spcBef>
            </a:pP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RZ:</a:t>
            </a:r>
            <a:r>
              <a:rPr sz="1800" spc="-1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DF1E6"/>
                </a:solidFill>
                <a:latin typeface="Calibri"/>
                <a:cs typeface="Calibri"/>
              </a:rPr>
              <a:t>Return-</a:t>
            </a: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to-</a:t>
            </a: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Zero</a:t>
            </a:r>
            <a:r>
              <a:rPr sz="1800" spc="-20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Scheme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2734055"/>
            <a:ext cx="8193023" cy="2481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b="0" spc="-10" dirty="0">
                <a:solidFill>
                  <a:srgbClr val="FDF1E6"/>
                </a:solidFill>
                <a:latin typeface="Corbel"/>
                <a:cs typeface="Corbel"/>
              </a:rPr>
              <a:t>Lecture</a:t>
            </a:r>
            <a:r>
              <a:rPr sz="4200" b="0" spc="-20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spc="-10" dirty="0">
                <a:solidFill>
                  <a:srgbClr val="FDF1E6"/>
                </a:solidFill>
                <a:latin typeface="Corbel"/>
                <a:cs typeface="Corbel"/>
              </a:rPr>
              <a:t>Outline</a:t>
            </a:r>
            <a:endParaRPr sz="4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505" y="2377262"/>
            <a:ext cx="425259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SzPct val="89583"/>
              <a:buAutoNum type="arabicPeriod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Conversion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SzPct val="89583"/>
              <a:buAutoNum type="arabicPeriod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6600"/>
              </a:buClr>
              <a:buSzPct val="89583"/>
              <a:buAutoNum type="arabicPeriod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6600"/>
              </a:buClr>
              <a:buSzPct val="89583"/>
              <a:buAutoNum type="arabicPeriod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Baseline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Wandering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6600"/>
              </a:buClr>
              <a:buSzPct val="89583"/>
              <a:buAutoNum type="arabicPeriod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FF6600"/>
              </a:buClr>
              <a:buSzPct val="89583"/>
              <a:buAutoNum type="arabicPeriod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Synchronization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5505" y="4572761"/>
            <a:ext cx="188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150" spc="-25" dirty="0">
                <a:solidFill>
                  <a:srgbClr val="FF6600"/>
                </a:solidFill>
                <a:latin typeface="Calibri"/>
                <a:cs typeface="Calibri"/>
              </a:rPr>
              <a:t>7.</a:t>
            </a:r>
            <a:r>
              <a:rPr sz="2150" dirty="0">
                <a:solidFill>
                  <a:srgbClr val="FF6600"/>
                </a:solidFill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Coding: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0675" y="4707458"/>
            <a:ext cx="18700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SzPct val="88888"/>
              <a:buAutoNum type="alphaLcParenR"/>
              <a:tabLst>
                <a:tab pos="469265" algn="l"/>
              </a:tabLst>
            </a:pPr>
            <a:r>
              <a:rPr sz="1800" spc="-10" dirty="0">
                <a:latin typeface="Calibri"/>
                <a:cs typeface="Calibri"/>
              </a:rPr>
              <a:t>Unipolar</a:t>
            </a:r>
            <a:endParaRPr sz="1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SzPct val="88888"/>
              <a:buAutoNum type="alphaLcParenR"/>
              <a:tabLst>
                <a:tab pos="469265" algn="l"/>
              </a:tabLst>
            </a:pPr>
            <a:r>
              <a:rPr sz="1800" spc="-10" dirty="0">
                <a:latin typeface="Calibri"/>
                <a:cs typeface="Calibri"/>
              </a:rPr>
              <a:t>Polar</a:t>
            </a:r>
            <a:endParaRPr sz="1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Clr>
                <a:srgbClr val="FF6600"/>
              </a:buClr>
              <a:buSzPct val="88888"/>
              <a:buAutoNum type="alphaLcParenR"/>
              <a:tabLst>
                <a:tab pos="469265" algn="l"/>
              </a:tabLst>
            </a:pPr>
            <a:r>
              <a:rPr sz="1800" spc="-10" dirty="0">
                <a:latin typeface="Calibri"/>
                <a:cs typeface="Calibri"/>
              </a:rPr>
              <a:t>Bipolar</a:t>
            </a:r>
            <a:endParaRPr sz="1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Clr>
                <a:srgbClr val="FF6600"/>
              </a:buClr>
              <a:buSzPct val="88888"/>
              <a:buAutoNum type="alphaLcParenR"/>
              <a:tabLst>
                <a:tab pos="469265" algn="l"/>
              </a:tabLst>
            </a:pPr>
            <a:r>
              <a:rPr sz="1800" spc="-10" dirty="0">
                <a:latin typeface="Calibri"/>
                <a:cs typeface="Calibri"/>
              </a:rPr>
              <a:t>Multilevel</a:t>
            </a:r>
            <a:endParaRPr sz="1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Clr>
                <a:srgbClr val="FF6600"/>
              </a:buClr>
              <a:buSzPct val="88888"/>
              <a:buAutoNum type="alphaLcParenR"/>
              <a:tabLst>
                <a:tab pos="469265" algn="l"/>
              </a:tabLst>
            </a:pPr>
            <a:r>
              <a:rPr sz="1800" spc="-10" dirty="0">
                <a:latin typeface="Calibri"/>
                <a:cs typeface="Calibri"/>
              </a:rPr>
              <a:t>Multitransition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spc="-20" dirty="0">
                <a:solidFill>
                  <a:srgbClr val="FDF1E6"/>
                </a:solidFill>
                <a:latin typeface="Corbel"/>
                <a:cs typeface="Corbel"/>
              </a:rPr>
              <a:t>Polar</a:t>
            </a:r>
            <a:r>
              <a:rPr sz="4200" spc="-15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spc="-10" dirty="0">
                <a:solidFill>
                  <a:srgbClr val="FDF1E6"/>
                </a:solidFill>
                <a:latin typeface="Corbel"/>
                <a:cs typeface="Corbel"/>
              </a:rPr>
              <a:t>Biphase</a:t>
            </a:r>
            <a:endParaRPr sz="4200">
              <a:latin typeface="Corbel"/>
              <a:cs typeface="Corbel"/>
            </a:endParaRPr>
          </a:p>
          <a:p>
            <a:pPr marL="283845">
              <a:lnSpc>
                <a:spcPct val="100000"/>
              </a:lnSpc>
              <a:spcBef>
                <a:spcPts val="835"/>
              </a:spcBef>
            </a:pP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Manchester</a:t>
            </a:r>
            <a:r>
              <a:rPr sz="1800" spc="-4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Differential</a:t>
            </a:r>
            <a:r>
              <a:rPr sz="1800" spc="-50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Manchester</a:t>
            </a:r>
            <a:r>
              <a:rPr sz="1800" spc="-3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Schemes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2078735"/>
            <a:ext cx="8510016" cy="40873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Manchester</a:t>
            </a:r>
            <a:r>
              <a:rPr sz="2400" spc="-80" dirty="0"/>
              <a:t> </a:t>
            </a:r>
            <a:r>
              <a:rPr sz="2400" dirty="0"/>
              <a:t>and</a:t>
            </a:r>
            <a:r>
              <a:rPr sz="2400" spc="-80" dirty="0"/>
              <a:t> </a:t>
            </a:r>
            <a:r>
              <a:rPr sz="2400" spc="-10" dirty="0"/>
              <a:t>differential</a:t>
            </a:r>
            <a:r>
              <a:rPr sz="2400" spc="-50" dirty="0"/>
              <a:t> </a:t>
            </a:r>
            <a:r>
              <a:rPr sz="2400" spc="-10" dirty="0"/>
              <a:t>Manchester</a:t>
            </a:r>
            <a:r>
              <a:rPr sz="2400" spc="-85" dirty="0"/>
              <a:t> </a:t>
            </a:r>
            <a:r>
              <a:rPr sz="2400" spc="-10" dirty="0"/>
              <a:t>schemes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0278" y="1803603"/>
            <a:ext cx="80746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715" indent="-456565" algn="r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Wingdings"/>
              <a:buChar char=""/>
              <a:tabLst>
                <a:tab pos="456565" algn="l"/>
                <a:tab pos="850265" algn="l"/>
                <a:tab pos="2488565" algn="l"/>
                <a:tab pos="3112135" algn="l"/>
                <a:tab pos="4627245" algn="l"/>
                <a:tab pos="6265545" algn="l"/>
                <a:tab pos="7632700" algn="l"/>
              </a:tabLst>
            </a:pP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Manchester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differential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Manchester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encoding,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R="52069" algn="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transition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middle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synchronization.</a:t>
            </a:r>
            <a:endParaRPr sz="2400">
              <a:latin typeface="Calibri"/>
              <a:cs typeface="Calibri"/>
            </a:endParaRPr>
          </a:p>
          <a:p>
            <a:pPr marL="469265" marR="5080" indent="-457200">
              <a:lnSpc>
                <a:spcPct val="100000"/>
              </a:lnSpc>
              <a:spcBef>
                <a:spcPts val="2880"/>
              </a:spcBef>
              <a:buClr>
                <a:srgbClr val="FF6600"/>
              </a:buClr>
              <a:buFont typeface="Wingdings"/>
              <a:buChar char=""/>
              <a:tabLst>
                <a:tab pos="469265" algn="l"/>
                <a:tab pos="1103630" algn="l"/>
                <a:tab pos="2469515" algn="l"/>
                <a:tab pos="3980179" algn="l"/>
                <a:tab pos="4406900" algn="l"/>
                <a:tab pos="6063615" algn="l"/>
                <a:tab pos="6701790" algn="l"/>
              </a:tabLst>
            </a:pP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minimum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bandwidth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Manchester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differential </a:t>
            </a:r>
            <a:r>
              <a:rPr sz="2400" dirty="0">
                <a:latin typeface="Calibri"/>
                <a:cs typeface="Calibri"/>
              </a:rPr>
              <a:t>Manchester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NRZ.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dirty="0">
                <a:solidFill>
                  <a:srgbClr val="FDF1E6"/>
                </a:solidFill>
                <a:latin typeface="Corbel"/>
                <a:cs typeface="Corbel"/>
              </a:rPr>
              <a:t>Bipolar</a:t>
            </a:r>
            <a:r>
              <a:rPr sz="4200" spc="-12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spc="-10" dirty="0">
                <a:solidFill>
                  <a:srgbClr val="FDF1E6"/>
                </a:solidFill>
                <a:latin typeface="Corbel"/>
                <a:cs typeface="Corbel"/>
              </a:rPr>
              <a:t>Schemes</a:t>
            </a:r>
            <a:endParaRPr sz="4200">
              <a:latin typeface="Corbel"/>
              <a:cs typeface="Corbel"/>
            </a:endParaRPr>
          </a:p>
          <a:p>
            <a:pPr marL="283845">
              <a:lnSpc>
                <a:spcPct val="100000"/>
              </a:lnSpc>
              <a:spcBef>
                <a:spcPts val="835"/>
              </a:spcBef>
            </a:pP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AMI</a:t>
            </a:r>
            <a:r>
              <a:rPr sz="1800" spc="-30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F1E6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DF1E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DF1E6"/>
                </a:solidFill>
                <a:latin typeface="Calibri"/>
                <a:cs typeface="Calibri"/>
              </a:rPr>
              <a:t>Pseudoternary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677" y="2038959"/>
            <a:ext cx="7452995" cy="40493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6600"/>
              </a:buClr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Bipolar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encoding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(sometimes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multilevel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binary)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Three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voltage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levels: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positive,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zero</a:t>
            </a:r>
            <a:endParaRPr sz="2000">
              <a:latin typeface="Calibri"/>
              <a:cs typeface="Calibri"/>
            </a:endParaRPr>
          </a:p>
          <a:p>
            <a:pPr marL="342900" marR="3535679" indent="-342900" algn="r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Wingdings"/>
              <a:buChar char=""/>
              <a:tabLst>
                <a:tab pos="342900" algn="l"/>
              </a:tabLst>
            </a:pP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bipolar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encoding</a:t>
            </a:r>
            <a:endParaRPr sz="2000">
              <a:latin typeface="Calibri"/>
              <a:cs typeface="Calibri"/>
            </a:endParaRPr>
          </a:p>
          <a:p>
            <a:pPr marL="285750" marR="3524885" indent="-285750" algn="r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Courier New"/>
              <a:buChar char="o"/>
              <a:tabLst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AMI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(alternate </a:t>
            </a:r>
            <a:r>
              <a:rPr sz="2000" dirty="0">
                <a:latin typeface="Calibri"/>
                <a:cs typeface="Calibri"/>
              </a:rPr>
              <a:t>mark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inversion)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0: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neutral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zero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voltage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1: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alternating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voltages</a:t>
            </a:r>
            <a:endParaRPr sz="20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Courier New"/>
              <a:buChar char="o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Pseudoternary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1: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neutral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zero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voltage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0: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alternating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voltages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Bipolar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schemes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DC</a:t>
            </a:r>
            <a:r>
              <a:rPr sz="2000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component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bipolar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encoding,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levels: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positive,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zero,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</a:t>
            </a:r>
            <a:r>
              <a:rPr spc="-5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Pseudoternary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6600"/>
              </a:buClr>
              <a:buFont typeface="Wingdings"/>
              <a:buChar char=""/>
              <a:tabLst>
                <a:tab pos="354965" algn="l"/>
              </a:tabLst>
            </a:pPr>
            <a:r>
              <a:rPr b="1" dirty="0">
                <a:latin typeface="Calibri"/>
                <a:cs typeface="Calibri"/>
              </a:rPr>
              <a:t>AMI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spc="-10" dirty="0"/>
              <a:t>(alternate</a:t>
            </a:r>
            <a:r>
              <a:rPr spc="-25" dirty="0"/>
              <a:t> </a:t>
            </a:r>
            <a:r>
              <a:rPr dirty="0"/>
              <a:t>mark</a:t>
            </a:r>
            <a:r>
              <a:rPr spc="-40" dirty="0"/>
              <a:t> </a:t>
            </a:r>
            <a:r>
              <a:rPr spc="-10" dirty="0"/>
              <a:t>inversion)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telegraphy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AMI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inversion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neutral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zero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voltage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1s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represented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alternating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negative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voltages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Wingdings"/>
              <a:buChar char=""/>
              <a:tabLst>
                <a:tab pos="355600" algn="l"/>
              </a:tabLst>
            </a:pPr>
            <a:r>
              <a:rPr b="1" spc="-10" dirty="0">
                <a:latin typeface="Calibri"/>
                <a:cs typeface="Calibri"/>
              </a:rPr>
              <a:t>Pesudoternary</a:t>
            </a:r>
          </a:p>
          <a:p>
            <a:pPr marL="754380" marR="5080" lvl="1" indent="-285115" algn="just">
              <a:lnSpc>
                <a:spcPct val="100000"/>
              </a:lnSpc>
              <a:spcBef>
                <a:spcPts val="580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encoded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zero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voltage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encoded</a:t>
            </a:r>
            <a:r>
              <a:rPr sz="2400" spc="2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alternating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254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spc="-10" dirty="0">
                <a:latin typeface="Calibri"/>
                <a:cs typeface="Calibri"/>
              </a:rPr>
              <a:t>negative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voltages.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AMI</a:t>
            </a:r>
            <a:r>
              <a:rPr spc="-5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Pseudoternary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" y="2345435"/>
            <a:ext cx="8557260" cy="23789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Multilevel</a:t>
            </a:r>
            <a:r>
              <a:rPr sz="4200" b="0" spc="-14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spc="-10" dirty="0">
                <a:solidFill>
                  <a:srgbClr val="FDF1E6"/>
                </a:solidFill>
                <a:latin typeface="Corbel"/>
                <a:cs typeface="Corbel"/>
              </a:rPr>
              <a:t>Schemes</a:t>
            </a:r>
            <a:endParaRPr sz="4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280" y="2282393"/>
            <a:ext cx="7973059" cy="274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10"/>
              </a:lnSpc>
              <a:spcBef>
                <a:spcPts val="95"/>
              </a:spcBef>
              <a:buClr>
                <a:srgbClr val="FF6600"/>
              </a:buClr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desire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increase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speed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decrease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bandwidth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resulted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creation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schemes.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510"/>
              </a:lnSpc>
              <a:buClr>
                <a:srgbClr val="FF6600"/>
              </a:buClr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goal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increase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baud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encoding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pattern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pattern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signal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200">
              <a:latin typeface="Calibri"/>
              <a:cs typeface="Calibri"/>
            </a:endParaRPr>
          </a:p>
          <a:p>
            <a:pPr marL="355600" marR="6350" indent="-343535">
              <a:lnSpc>
                <a:spcPts val="2380"/>
              </a:lnSpc>
              <a:buClr>
                <a:srgbClr val="FF6600"/>
              </a:buClr>
              <a:buFont typeface="Wingdings"/>
              <a:buChar char=""/>
              <a:tabLst>
                <a:tab pos="355600" algn="l"/>
                <a:tab pos="1490980" algn="l"/>
                <a:tab pos="2236470" algn="l"/>
                <a:tab pos="2599055" algn="l"/>
                <a:tab pos="3379470" algn="l"/>
                <a:tab pos="4562475" algn="l"/>
                <a:tab pos="5086350" algn="l"/>
                <a:tab pos="5501005" algn="l"/>
                <a:tab pos="6522720" algn="l"/>
                <a:tab pos="6976745" algn="l"/>
              </a:tabLst>
            </a:pP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types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signal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elements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allowed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different </a:t>
            </a:r>
            <a:r>
              <a:rPr sz="2200" dirty="0">
                <a:latin typeface="Calibri"/>
                <a:cs typeface="Calibri"/>
              </a:rPr>
              <a:t>signal</a:t>
            </a:r>
            <a:r>
              <a:rPr sz="2200" spc="-10" dirty="0">
                <a:latin typeface="Calibri"/>
                <a:cs typeface="Calibri"/>
              </a:rPr>
              <a:t> levels.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Multilevel</a:t>
            </a:r>
            <a:r>
              <a:rPr spc="-75" dirty="0"/>
              <a:t> </a:t>
            </a:r>
            <a:r>
              <a:rPr spc="-10" dirty="0"/>
              <a:t>Schemes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806" y="1486280"/>
            <a:ext cx="7832090" cy="3793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7830" marR="988060" indent="-342265">
              <a:lnSpc>
                <a:spcPts val="2590"/>
              </a:lnSpc>
              <a:spcBef>
                <a:spcPts val="425"/>
              </a:spcBef>
              <a:buClr>
                <a:srgbClr val="FF6600"/>
              </a:buClr>
              <a:buFont typeface="Wingdings"/>
              <a:buChar char=""/>
              <a:tabLst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37" baseline="24305" dirty="0">
                <a:latin typeface="Calibri"/>
                <a:cs typeface="Calibri"/>
              </a:rPr>
              <a:t>n 	</a:t>
            </a:r>
            <a:r>
              <a:rPr sz="2400" dirty="0">
                <a:latin typeface="Calibri"/>
                <a:cs typeface="Calibri"/>
              </a:rPr>
              <a:t>combinations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Clr>
                <a:srgbClr val="FF6600"/>
              </a:buClr>
              <a:buFont typeface="Wingdings"/>
              <a:buChar char=""/>
            </a:pPr>
            <a:endParaRPr sz="240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buClr>
                <a:srgbClr val="FF6600"/>
              </a:buClr>
              <a:buFont typeface="Wingdings"/>
              <a:buChar char=""/>
              <a:tabLst>
                <a:tab pos="4184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Clr>
                <a:srgbClr val="FF6600"/>
              </a:buClr>
              <a:buFont typeface="Wingdings"/>
              <a:buChar char=""/>
            </a:pPr>
            <a:endParaRPr sz="2400">
              <a:latin typeface="Calibri"/>
              <a:cs typeface="Calibri"/>
            </a:endParaRPr>
          </a:p>
          <a:p>
            <a:pPr marL="417830" marR="30480" indent="-342265" algn="just">
              <a:lnSpc>
                <a:spcPts val="2590"/>
              </a:lnSpc>
              <a:buClr>
                <a:srgbClr val="FF6600"/>
              </a:buClr>
              <a:buFont typeface="Wingdings"/>
              <a:buChar char=""/>
              <a:tabLst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mBnL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coding,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B 	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signaling.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Clr>
                <a:srgbClr val="FF6600"/>
              </a:buClr>
              <a:buFont typeface="Wingdings"/>
              <a:buChar char=""/>
            </a:pPr>
            <a:endParaRPr sz="240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Wingdings"/>
              <a:buChar char=""/>
              <a:tabLst>
                <a:tab pos="418465" algn="l"/>
              </a:tabLst>
            </a:pPr>
            <a:r>
              <a:rPr sz="2400" dirty="0">
                <a:latin typeface="Calibri"/>
                <a:cs typeface="Calibri"/>
              </a:rPr>
              <a:t>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(binary,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L=2),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(tenary,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L=3),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(quaternary,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L=4).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Multilevel:</a:t>
            </a:r>
            <a:r>
              <a:rPr spc="-50" dirty="0"/>
              <a:t> </a:t>
            </a:r>
            <a:r>
              <a:rPr dirty="0"/>
              <a:t>2B1Q</a:t>
            </a:r>
            <a:r>
              <a:rPr spc="-70" dirty="0"/>
              <a:t> </a:t>
            </a:r>
            <a:r>
              <a:rPr spc="-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112" y="1558798"/>
            <a:ext cx="466534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6600"/>
              </a:buClr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2B1Q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binary,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quaternary)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m=2,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n=1,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L=4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(baud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112" y="4266057"/>
            <a:ext cx="74333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2B1Q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DSL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(digital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subscriber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technology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high-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 subscriber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telephone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3" y="2994685"/>
            <a:ext cx="2863596" cy="7863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3463" y="56388"/>
            <a:ext cx="8646160" cy="6361430"/>
            <a:chOff x="283463" y="56388"/>
            <a:chExt cx="8646160" cy="6361430"/>
          </a:xfrm>
        </p:grpSpPr>
        <p:sp>
          <p:nvSpPr>
            <p:cNvPr id="3" name="object 3"/>
            <p:cNvSpPr/>
            <p:nvPr/>
          </p:nvSpPr>
          <p:spPr>
            <a:xfrm>
              <a:off x="283463" y="452628"/>
              <a:ext cx="1374775" cy="137160"/>
            </a:xfrm>
            <a:custGeom>
              <a:avLst/>
              <a:gdLst/>
              <a:ahLst/>
              <a:cxnLst/>
              <a:rect l="l" t="t" r="r" b="b"/>
              <a:pathLst>
                <a:path w="1374775" h="137159">
                  <a:moveTo>
                    <a:pt x="1374648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374648" y="137160"/>
                  </a:lnTo>
                  <a:lnTo>
                    <a:pt x="13746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9636" y="452628"/>
              <a:ext cx="2354580" cy="137160"/>
            </a:xfrm>
            <a:custGeom>
              <a:avLst/>
              <a:gdLst/>
              <a:ahLst/>
              <a:cxnLst/>
              <a:rect l="l" t="t" r="r" b="b"/>
              <a:pathLst>
                <a:path w="2354579" h="137159">
                  <a:moveTo>
                    <a:pt x="23545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354580" y="137160"/>
                  </a:lnTo>
                  <a:lnTo>
                    <a:pt x="235458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4216" y="452628"/>
              <a:ext cx="3634740" cy="137160"/>
            </a:xfrm>
            <a:custGeom>
              <a:avLst/>
              <a:gdLst/>
              <a:ahLst/>
              <a:cxnLst/>
              <a:rect l="l" t="t" r="r" b="b"/>
              <a:pathLst>
                <a:path w="3634740" h="137159">
                  <a:moveTo>
                    <a:pt x="363474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3634740" y="137160"/>
                  </a:lnTo>
                  <a:lnTo>
                    <a:pt x="363474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8956" y="56388"/>
              <a:ext cx="1280159" cy="12862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175" y="1324355"/>
              <a:ext cx="7424928" cy="50932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Multilevel:</a:t>
            </a:r>
            <a:r>
              <a:rPr spc="-50" dirty="0"/>
              <a:t> </a:t>
            </a:r>
            <a:r>
              <a:rPr dirty="0"/>
              <a:t>2B1Q</a:t>
            </a:r>
            <a:r>
              <a:rPr spc="-70" dirty="0"/>
              <a:t> </a:t>
            </a:r>
            <a:r>
              <a:rPr spc="-10" dirty="0"/>
              <a:t>scheme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Multilevel:</a:t>
            </a:r>
            <a:r>
              <a:rPr spc="-45" dirty="0"/>
              <a:t> </a:t>
            </a:r>
            <a:r>
              <a:rPr dirty="0"/>
              <a:t>8B6T</a:t>
            </a:r>
            <a:r>
              <a:rPr spc="-70" dirty="0"/>
              <a:t> </a:t>
            </a:r>
            <a:r>
              <a:rPr spc="-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737" y="1700276"/>
            <a:ext cx="7684770" cy="422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Wingdings"/>
              <a:buChar char=""/>
              <a:tabLst>
                <a:tab pos="32385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100BASE-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4T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cable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spcBef>
                <a:spcPts val="1775"/>
              </a:spcBef>
              <a:buClr>
                <a:srgbClr val="FF6600"/>
              </a:buClr>
              <a:buFont typeface="Wingdings"/>
              <a:buChar char=""/>
              <a:tabLst>
                <a:tab pos="324485" algn="l"/>
              </a:tabLst>
            </a:pPr>
            <a:r>
              <a:rPr sz="2400" dirty="0">
                <a:latin typeface="Calibri"/>
                <a:cs typeface="Calibri"/>
              </a:rPr>
              <a:t>Encode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elements,</a:t>
            </a:r>
            <a:endParaRPr sz="2400">
              <a:latin typeface="Calibri"/>
              <a:cs typeface="Calibri"/>
            </a:endParaRPr>
          </a:p>
          <a:p>
            <a:pPr marL="3244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(ternary).</a:t>
            </a:r>
            <a:endParaRPr sz="2400">
              <a:latin typeface="Calibri"/>
              <a:cs typeface="Calibri"/>
            </a:endParaRPr>
          </a:p>
          <a:p>
            <a:pPr marL="323215" marR="223520" indent="-285750">
              <a:lnSpc>
                <a:spcPct val="100000"/>
              </a:lnSpc>
              <a:spcBef>
                <a:spcPts val="1780"/>
              </a:spcBef>
              <a:buClr>
                <a:srgbClr val="FF6600"/>
              </a:buClr>
              <a:buFont typeface="Wingdings"/>
              <a:buChar char=""/>
              <a:tabLst>
                <a:tab pos="324485" algn="l"/>
              </a:tabLst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baseline="24305" dirty="0">
                <a:latin typeface="Calibri"/>
                <a:cs typeface="Calibri"/>
              </a:rPr>
              <a:t>8</a:t>
            </a:r>
            <a:r>
              <a:rPr sz="2400" dirty="0">
                <a:latin typeface="Calibri"/>
                <a:cs typeface="Calibri"/>
              </a:rPr>
              <a:t>=256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baseline="24305" dirty="0">
                <a:latin typeface="Calibri"/>
                <a:cs typeface="Calibri"/>
              </a:rPr>
              <a:t>6</a:t>
            </a:r>
            <a:r>
              <a:rPr sz="2400" dirty="0">
                <a:latin typeface="Calibri"/>
                <a:cs typeface="Calibri"/>
              </a:rPr>
              <a:t>=729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signal 	patterns.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mapping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Appendix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D.)</a:t>
            </a:r>
            <a:endParaRPr sz="2400">
              <a:latin typeface="Calibri"/>
              <a:cs typeface="Calibri"/>
            </a:endParaRPr>
          </a:p>
          <a:p>
            <a:pPr marL="323215" marR="527685" indent="-285750">
              <a:lnSpc>
                <a:spcPct val="100000"/>
              </a:lnSpc>
              <a:spcBef>
                <a:spcPts val="1775"/>
              </a:spcBef>
              <a:buClr>
                <a:srgbClr val="FF6600"/>
              </a:buClr>
              <a:buFont typeface="Wingdings"/>
              <a:buChar char=""/>
              <a:tabLst>
                <a:tab pos="324485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729-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256=473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redundant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synchronization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detection.</a:t>
            </a:r>
            <a:endParaRPr sz="2400">
              <a:latin typeface="Calibri"/>
              <a:cs typeface="Calibri"/>
            </a:endParaRPr>
          </a:p>
          <a:p>
            <a:pPr marL="323215" marR="278130" indent="-285750">
              <a:lnSpc>
                <a:spcPct val="100000"/>
              </a:lnSpc>
              <a:spcBef>
                <a:spcPts val="1775"/>
              </a:spcBef>
              <a:buClr>
                <a:srgbClr val="FF6600"/>
              </a:buClr>
              <a:buFont typeface="Wingdings"/>
              <a:buChar char=""/>
              <a:tabLst>
                <a:tab pos="324485" algn="l"/>
              </a:tabLst>
            </a:pPr>
            <a:r>
              <a:rPr sz="2400" dirty="0">
                <a:latin typeface="Calibri"/>
                <a:cs typeface="Calibri"/>
              </a:rPr>
              <a:t>Part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redundancy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DC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(direct- 	</a:t>
            </a:r>
            <a:r>
              <a:rPr sz="2400" b="1" dirty="0">
                <a:latin typeface="Calibri"/>
                <a:cs typeface="Calibri"/>
              </a:rPr>
              <a:t>current)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balance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3180"/>
              </a:spcBef>
            </a:pPr>
            <a:r>
              <a:rPr sz="4000" b="0" dirty="0">
                <a:solidFill>
                  <a:srgbClr val="FDF1E6"/>
                </a:solidFill>
                <a:latin typeface="Corbel"/>
                <a:cs typeface="Corbel"/>
              </a:rPr>
              <a:t>Digital</a:t>
            </a:r>
            <a:r>
              <a:rPr sz="4000" b="0" spc="-5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000" b="0" dirty="0">
                <a:solidFill>
                  <a:srgbClr val="FDF1E6"/>
                </a:solidFill>
                <a:latin typeface="Corbel"/>
                <a:cs typeface="Corbel"/>
              </a:rPr>
              <a:t>to</a:t>
            </a:r>
            <a:r>
              <a:rPr sz="4000" b="0" spc="-4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000" b="0" spc="-20" dirty="0">
                <a:solidFill>
                  <a:srgbClr val="FDF1E6"/>
                </a:solidFill>
                <a:latin typeface="Corbel"/>
                <a:cs typeface="Corbel"/>
              </a:rPr>
              <a:t>Digital</a:t>
            </a:r>
            <a:r>
              <a:rPr sz="4000" b="0" spc="-18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000" b="0" spc="-10" dirty="0">
                <a:solidFill>
                  <a:srgbClr val="FDF1E6"/>
                </a:solidFill>
                <a:latin typeface="Corbel"/>
                <a:cs typeface="Corbel"/>
              </a:rPr>
              <a:t>Conversion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278" y="2288794"/>
            <a:ext cx="81305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100"/>
              </a:spcBef>
              <a:buClr>
                <a:srgbClr val="FF6600"/>
              </a:buClr>
              <a:buFont typeface="Wingdings"/>
              <a:buChar char=""/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conversion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representing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signals.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conversion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involves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three techniques: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coding,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coding,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scrambling.</a:t>
            </a:r>
            <a:endParaRPr sz="2400">
              <a:latin typeface="Calibri"/>
              <a:cs typeface="Calibri"/>
            </a:endParaRPr>
          </a:p>
          <a:p>
            <a:pPr marL="469265" marR="6350" indent="-457200" algn="just">
              <a:lnSpc>
                <a:spcPct val="100000"/>
              </a:lnSpc>
              <a:spcBef>
                <a:spcPts val="2880"/>
              </a:spcBef>
              <a:buClr>
                <a:srgbClr val="FF6600"/>
              </a:buClr>
              <a:buFont typeface="Wingdings"/>
              <a:buChar char=""/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Line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coding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needed.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mainly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discuss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line </a:t>
            </a:r>
            <a:r>
              <a:rPr sz="2400" dirty="0">
                <a:latin typeface="Calibri"/>
                <a:cs typeface="Calibri"/>
              </a:rPr>
              <a:t>coding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lecture.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885"/>
              </a:spcBef>
              <a:buClr>
                <a:srgbClr val="FF6600"/>
              </a:buClr>
              <a:buFont typeface="Wingdings"/>
              <a:buChar char=""/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scrambling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Multilevel:</a:t>
            </a:r>
            <a:r>
              <a:rPr spc="-45" dirty="0"/>
              <a:t> </a:t>
            </a:r>
            <a:r>
              <a:rPr dirty="0"/>
              <a:t>8B6T</a:t>
            </a:r>
            <a:r>
              <a:rPr spc="-70" dirty="0"/>
              <a:t> </a:t>
            </a:r>
            <a:r>
              <a:rPr spc="-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927" y="1493901"/>
            <a:ext cx="7725409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2479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6600"/>
                </a:solidFill>
                <a:latin typeface="Wingdings"/>
                <a:cs typeface="Wingdings"/>
              </a:rPr>
              <a:t></a:t>
            </a:r>
            <a:r>
              <a:rPr sz="2400" spc="-6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(positive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(negative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signal),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(lack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signal) notation.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Wingdings"/>
              <a:buChar char=""/>
              <a:tabLst>
                <a:tab pos="354965" algn="l"/>
              </a:tabLst>
            </a:pPr>
            <a:r>
              <a:rPr sz="2400" spc="-1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stream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DC-</a:t>
            </a:r>
            <a:r>
              <a:rPr sz="2400" dirty="0">
                <a:latin typeface="Calibri"/>
                <a:cs typeface="Calibri"/>
              </a:rPr>
              <a:t>balanced,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27" y="2664714"/>
            <a:ext cx="167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103" y="3065779"/>
            <a:ext cx="8921750" cy="2818765"/>
            <a:chOff x="70103" y="3065779"/>
            <a:chExt cx="8921750" cy="28187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3" y="4081271"/>
              <a:ext cx="8921496" cy="18028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1431" y="3065779"/>
              <a:ext cx="475615" cy="1374140"/>
            </a:xfrm>
            <a:custGeom>
              <a:avLst/>
              <a:gdLst/>
              <a:ahLst/>
              <a:cxnLst/>
              <a:rect l="l" t="t" r="r" b="b"/>
              <a:pathLst>
                <a:path w="475614" h="1374139">
                  <a:moveTo>
                    <a:pt x="433027" y="1303397"/>
                  </a:moveTo>
                  <a:lnTo>
                    <a:pt x="402971" y="1313434"/>
                  </a:lnTo>
                  <a:lnTo>
                    <a:pt x="463169" y="1373632"/>
                  </a:lnTo>
                  <a:lnTo>
                    <a:pt x="471509" y="1315339"/>
                  </a:lnTo>
                  <a:lnTo>
                    <a:pt x="437007" y="1315339"/>
                  </a:lnTo>
                  <a:lnTo>
                    <a:pt x="433027" y="1303397"/>
                  </a:lnTo>
                  <a:close/>
                </a:path>
                <a:path w="475614" h="1374139">
                  <a:moveTo>
                    <a:pt x="445064" y="1299378"/>
                  </a:moveTo>
                  <a:lnTo>
                    <a:pt x="433027" y="1303397"/>
                  </a:lnTo>
                  <a:lnTo>
                    <a:pt x="437007" y="1315339"/>
                  </a:lnTo>
                  <a:lnTo>
                    <a:pt x="449072" y="1311402"/>
                  </a:lnTo>
                  <a:lnTo>
                    <a:pt x="445064" y="1299378"/>
                  </a:lnTo>
                  <a:close/>
                </a:path>
                <a:path w="475614" h="1374139">
                  <a:moveTo>
                    <a:pt x="475234" y="1289304"/>
                  </a:moveTo>
                  <a:lnTo>
                    <a:pt x="445064" y="1299378"/>
                  </a:lnTo>
                  <a:lnTo>
                    <a:pt x="449072" y="1311402"/>
                  </a:lnTo>
                  <a:lnTo>
                    <a:pt x="437007" y="1315339"/>
                  </a:lnTo>
                  <a:lnTo>
                    <a:pt x="471509" y="1315339"/>
                  </a:lnTo>
                  <a:lnTo>
                    <a:pt x="475234" y="1289304"/>
                  </a:lnTo>
                  <a:close/>
                </a:path>
                <a:path w="475614" h="1374139">
                  <a:moveTo>
                    <a:pt x="11938" y="0"/>
                  </a:moveTo>
                  <a:lnTo>
                    <a:pt x="0" y="4064"/>
                  </a:lnTo>
                  <a:lnTo>
                    <a:pt x="433027" y="1303397"/>
                  </a:lnTo>
                  <a:lnTo>
                    <a:pt x="445064" y="1299378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6028" y="2783839"/>
            <a:ext cx="1432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Invert</a:t>
            </a:r>
            <a:r>
              <a:rPr sz="1400" spc="-1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400" spc="-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+</a:t>
            </a:r>
            <a:r>
              <a:rPr sz="1400" spc="-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+</a:t>
            </a:r>
            <a:r>
              <a:rPr sz="1400" spc="-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400" spc="-1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0</a:t>
            </a:r>
            <a:r>
              <a:rPr sz="1400" spc="-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400" spc="-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=</a:t>
            </a:r>
            <a:r>
              <a:rPr sz="1400" spc="-2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-</a:t>
            </a:r>
            <a:r>
              <a:rPr sz="1400" spc="-50" dirty="0">
                <a:solidFill>
                  <a:srgbClr val="CC33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966F-C9CD-55AA-6EFD-2364EB11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6289675" cy="400110"/>
          </a:xfrm>
        </p:spPr>
        <p:txBody>
          <a:bodyPr/>
          <a:lstStyle/>
          <a:p>
            <a:r>
              <a:rPr lang="en-US" dirty="0"/>
              <a:t>8B6T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16D5FA-1195-CA16-A39F-8B589A32B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67627"/>
              </p:ext>
            </p:extLst>
          </p:nvPr>
        </p:nvGraphicFramePr>
        <p:xfrm>
          <a:off x="1562100" y="744728"/>
          <a:ext cx="6019800" cy="2132840"/>
        </p:xfrm>
        <a:graphic>
          <a:graphicData uri="http://schemas.openxmlformats.org/drawingml/2006/table">
            <a:tbl>
              <a:tblPr firstRow="1" firstCol="1" bandRow="1"/>
              <a:tblGrid>
                <a:gridCol w="1504950">
                  <a:extLst>
                    <a:ext uri="{9D8B030D-6E8A-4147-A177-3AD203B41FA5}">
                      <a16:colId xmlns:a16="http://schemas.microsoft.com/office/drawing/2014/main" val="1558091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24305619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245705017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39221132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5035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-+00-+</a:t>
                      </a:r>
                      <a:endParaRPr lang="en-US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2A</a:t>
                      </a:r>
                      <a:endParaRPr lang="en-US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+0+-0-</a:t>
                      </a:r>
                      <a:endParaRPr lang="en-US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6095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-0-0++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+--+0+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8616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OA</a:t>
                      </a:r>
                      <a:endParaRPr lang="en-US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0-++-0</a:t>
                      </a:r>
                      <a:endParaRPr lang="en-US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-+-++0</a:t>
                      </a:r>
                      <a:endParaRPr lang="en-US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57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4A5925-EE7A-60E9-8365-B4A4D196E188}"/>
              </a:ext>
            </a:extLst>
          </p:cNvPr>
          <p:cNvSpPr txBox="1"/>
          <p:nvPr/>
        </p:nvSpPr>
        <p:spPr>
          <a:xfrm>
            <a:off x="2876664" y="296132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00010001 01010011 01010000</a:t>
            </a:r>
          </a:p>
        </p:txBody>
      </p:sp>
      <p:pic>
        <p:nvPicPr>
          <p:cNvPr id="7" name="Picture 6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D6FC8666-406D-15B3-4031-510D8AB6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120"/>
            <a:ext cx="9144000" cy="26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5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Multiline</a:t>
            </a:r>
            <a:r>
              <a:rPr sz="4200" b="0" spc="-30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spc="-20" dirty="0">
                <a:solidFill>
                  <a:srgbClr val="FDF1E6"/>
                </a:solidFill>
                <a:latin typeface="Corbel"/>
                <a:cs typeface="Corbel"/>
              </a:rPr>
              <a:t>Transmission:</a:t>
            </a:r>
            <a:r>
              <a:rPr sz="4200" b="0" spc="-7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spc="-20" dirty="0">
                <a:solidFill>
                  <a:srgbClr val="FDF1E6"/>
                </a:solidFill>
                <a:latin typeface="Corbel"/>
                <a:cs typeface="Corbel"/>
              </a:rPr>
              <a:t>M</a:t>
            </a:r>
            <a:r>
              <a:rPr sz="4200" b="0" spc="-555" dirty="0">
                <a:solidFill>
                  <a:srgbClr val="FDF1E6"/>
                </a:solidFill>
                <a:latin typeface="Corbel"/>
                <a:cs typeface="Corbel"/>
              </a:rPr>
              <a:t>L</a:t>
            </a:r>
            <a:r>
              <a:rPr sz="4200" b="0" spc="-15" dirty="0">
                <a:solidFill>
                  <a:srgbClr val="FDF1E6"/>
                </a:solidFill>
                <a:latin typeface="Corbel"/>
                <a:cs typeface="Corbel"/>
              </a:rPr>
              <a:t>T</a:t>
            </a:r>
            <a:r>
              <a:rPr sz="4200" b="0" spc="-35" dirty="0">
                <a:solidFill>
                  <a:srgbClr val="FDF1E6"/>
                </a:solidFill>
                <a:latin typeface="Corbel"/>
                <a:cs typeface="Corbel"/>
              </a:rPr>
              <a:t>-</a:t>
            </a:r>
            <a:r>
              <a:rPr sz="4200" b="0" spc="-60" dirty="0">
                <a:solidFill>
                  <a:srgbClr val="FDF1E6"/>
                </a:solidFill>
                <a:latin typeface="Calibri"/>
                <a:cs typeface="Calibri"/>
              </a:rPr>
              <a:t>3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872" y="2369565"/>
            <a:ext cx="766254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(+V,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–V)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move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transition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next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0.</a:t>
            </a:r>
            <a:endParaRPr sz="2400">
              <a:latin typeface="Calibri"/>
              <a:cs typeface="Calibri"/>
            </a:endParaRPr>
          </a:p>
          <a:p>
            <a:pPr marL="756285" marR="462915" indent="-287020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next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opposite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nonzero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Multiline</a:t>
            </a:r>
            <a:r>
              <a:rPr spc="-65" dirty="0"/>
              <a:t> </a:t>
            </a:r>
            <a:r>
              <a:rPr spc="-10" dirty="0"/>
              <a:t>Transmission:</a:t>
            </a:r>
            <a:r>
              <a:rPr spc="-90" dirty="0"/>
              <a:t> </a:t>
            </a:r>
            <a:r>
              <a:rPr spc="-55" dirty="0"/>
              <a:t>MLT-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155" y="1812416"/>
            <a:ext cx="774255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MLT-</a:t>
            </a:r>
            <a:r>
              <a:rPr sz="2400" spc="-25" dirty="0">
                <a:latin typeface="Calibri"/>
                <a:cs typeface="Calibri"/>
              </a:rPr>
              <a:t>3?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MLT-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one-</a:t>
            </a:r>
            <a:r>
              <a:rPr sz="2400" dirty="0">
                <a:latin typeface="Calibri"/>
                <a:cs typeface="Calibri"/>
              </a:rPr>
              <a:t>fourth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(N/4).</a:t>
            </a:r>
            <a:endParaRPr sz="2400">
              <a:latin typeface="Calibri"/>
              <a:cs typeface="Calibri"/>
            </a:endParaRPr>
          </a:p>
          <a:p>
            <a:pPr marL="756285" marR="222885" indent="-287020">
              <a:lnSpc>
                <a:spcPct val="100000"/>
              </a:lnSpc>
              <a:spcBef>
                <a:spcPts val="575"/>
              </a:spcBef>
              <a:buClr>
                <a:srgbClr val="FF6600"/>
              </a:buClr>
              <a:buFont typeface="Arial"/>
              <a:buChar char="•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65" dirty="0">
                <a:latin typeface="Calibri"/>
                <a:cs typeface="Calibri"/>
              </a:rPr>
              <a:t> MLT-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suitable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choice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Mbps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copper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support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32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MHz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(frequencies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electromagnetic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emission).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Multiline</a:t>
            </a:r>
            <a:r>
              <a:rPr spc="-65" dirty="0"/>
              <a:t> </a:t>
            </a:r>
            <a:r>
              <a:rPr spc="-10" dirty="0"/>
              <a:t>Transmission:</a:t>
            </a:r>
            <a:r>
              <a:rPr spc="-90" dirty="0"/>
              <a:t> </a:t>
            </a:r>
            <a:r>
              <a:rPr spc="-55" dirty="0"/>
              <a:t>MLT-</a:t>
            </a:r>
            <a:r>
              <a:rPr spc="-50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4" y="1773935"/>
            <a:ext cx="8830056" cy="41041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8" y="1801367"/>
            <a:ext cx="8482584" cy="37673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3463" y="56388"/>
            <a:ext cx="8646160" cy="1286510"/>
            <a:chOff x="283463" y="56388"/>
            <a:chExt cx="8646160" cy="1286510"/>
          </a:xfrm>
        </p:grpSpPr>
        <p:sp>
          <p:nvSpPr>
            <p:cNvPr id="3" name="object 3"/>
            <p:cNvSpPr/>
            <p:nvPr/>
          </p:nvSpPr>
          <p:spPr>
            <a:xfrm>
              <a:off x="283463" y="452628"/>
              <a:ext cx="1374775" cy="137160"/>
            </a:xfrm>
            <a:custGeom>
              <a:avLst/>
              <a:gdLst/>
              <a:ahLst/>
              <a:cxnLst/>
              <a:rect l="l" t="t" r="r" b="b"/>
              <a:pathLst>
                <a:path w="1374775" h="137159">
                  <a:moveTo>
                    <a:pt x="1374648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374648" y="137160"/>
                  </a:lnTo>
                  <a:lnTo>
                    <a:pt x="13746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9636" y="452628"/>
              <a:ext cx="2354580" cy="137160"/>
            </a:xfrm>
            <a:custGeom>
              <a:avLst/>
              <a:gdLst/>
              <a:ahLst/>
              <a:cxnLst/>
              <a:rect l="l" t="t" r="r" b="b"/>
              <a:pathLst>
                <a:path w="2354579" h="137159">
                  <a:moveTo>
                    <a:pt x="23545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354580" y="137160"/>
                  </a:lnTo>
                  <a:lnTo>
                    <a:pt x="235458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4216" y="452628"/>
              <a:ext cx="3634740" cy="137160"/>
            </a:xfrm>
            <a:custGeom>
              <a:avLst/>
              <a:gdLst/>
              <a:ahLst/>
              <a:cxnLst/>
              <a:rect l="l" t="t" r="r" b="b"/>
              <a:pathLst>
                <a:path w="3634740" h="137159">
                  <a:moveTo>
                    <a:pt x="363474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3634740" y="137160"/>
                  </a:lnTo>
                  <a:lnTo>
                    <a:pt x="363474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8956" y="56388"/>
              <a:ext cx="1280159" cy="12862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5259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Books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9338" y="2173351"/>
            <a:ext cx="745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Forouzan,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Networking.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McGraw." </a:t>
            </a:r>
            <a:r>
              <a:rPr sz="1800" spc="-10" dirty="0">
                <a:latin typeface="Calibri"/>
                <a:cs typeface="Calibri"/>
              </a:rPr>
              <a:t>(2005).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324" y="606932"/>
            <a:ext cx="15297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685" y="2454402"/>
            <a:ext cx="74555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6854" algn="l"/>
              </a:tabLst>
            </a:pPr>
            <a:r>
              <a:rPr sz="1800" spc="-10" dirty="0">
                <a:latin typeface="Calibri"/>
                <a:cs typeface="Calibri"/>
              </a:rPr>
              <a:t>Prakash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Gupta,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communications”,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Prentice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Pvt.</a:t>
            </a:r>
            <a:endParaRPr sz="180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buAutoNum type="arabicPeriod"/>
              <a:tabLst>
                <a:tab pos="236854" algn="l"/>
              </a:tabLst>
            </a:pPr>
            <a:r>
              <a:rPr sz="1800" dirty="0">
                <a:latin typeface="Calibri"/>
                <a:cs typeface="Calibri"/>
              </a:rPr>
              <a:t>William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Stallings,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Communications”,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Pearson</a:t>
            </a:r>
            <a:endParaRPr sz="1800">
              <a:latin typeface="Calibri"/>
              <a:cs typeface="Calibri"/>
            </a:endParaRPr>
          </a:p>
          <a:p>
            <a:pPr marL="237490" indent="-224790">
              <a:lnSpc>
                <a:spcPct val="100000"/>
              </a:lnSpc>
              <a:buAutoNum type="arabicPeriod"/>
              <a:tabLst>
                <a:tab pos="237490" algn="l"/>
              </a:tabLst>
            </a:pPr>
            <a:r>
              <a:rPr sz="1800" spc="-10" dirty="0">
                <a:latin typeface="Calibri"/>
                <a:cs typeface="Calibri"/>
              </a:rPr>
              <a:t>Forouzan,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Networking.</a:t>
            </a:r>
            <a:r>
              <a:rPr sz="1800" spc="-45" dirty="0">
                <a:latin typeface="Calibri"/>
                <a:cs typeface="Calibri"/>
              </a:rPr>
              <a:t> Tata </a:t>
            </a:r>
            <a:r>
              <a:rPr sz="1800" spc="-20" dirty="0">
                <a:latin typeface="Calibri"/>
                <a:cs typeface="Calibri"/>
              </a:rPr>
              <a:t>McGraw." </a:t>
            </a:r>
            <a:r>
              <a:rPr sz="1800" spc="-10" dirty="0">
                <a:latin typeface="Calibri"/>
                <a:cs typeface="Calibri"/>
              </a:rPr>
              <a:t>(2005).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3180"/>
              </a:spcBef>
            </a:pPr>
            <a:r>
              <a:rPr sz="4000" b="0" dirty="0">
                <a:solidFill>
                  <a:srgbClr val="FDF1E6"/>
                </a:solidFill>
                <a:latin typeface="Corbel"/>
                <a:cs typeface="Corbel"/>
              </a:rPr>
              <a:t>Signal</a:t>
            </a:r>
            <a:r>
              <a:rPr sz="4000" b="0" spc="-5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000" b="0" dirty="0">
                <a:solidFill>
                  <a:srgbClr val="FDF1E6"/>
                </a:solidFill>
                <a:latin typeface="Corbel"/>
                <a:cs typeface="Corbel"/>
              </a:rPr>
              <a:t>Element</a:t>
            </a:r>
            <a:r>
              <a:rPr sz="4000" b="0" spc="-5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000" b="0" dirty="0">
                <a:solidFill>
                  <a:srgbClr val="FDF1E6"/>
                </a:solidFill>
                <a:latin typeface="Corbel"/>
                <a:cs typeface="Corbel"/>
              </a:rPr>
              <a:t>vs</a:t>
            </a:r>
            <a:r>
              <a:rPr sz="4000" b="0" spc="-7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000" b="0" dirty="0">
                <a:solidFill>
                  <a:srgbClr val="FDF1E6"/>
                </a:solidFill>
                <a:latin typeface="Corbel"/>
                <a:cs typeface="Corbel"/>
              </a:rPr>
              <a:t>Data</a:t>
            </a:r>
            <a:r>
              <a:rPr sz="4000" b="0" spc="-6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000" b="0" spc="-10" dirty="0">
                <a:solidFill>
                  <a:srgbClr val="FDF1E6"/>
                </a:solidFill>
                <a:latin typeface="Corbel"/>
                <a:cs typeface="Corbel"/>
              </a:rPr>
              <a:t>Element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171" y="2221593"/>
            <a:ext cx="6774815" cy="32334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320"/>
              </a:spcBef>
              <a:buClr>
                <a:srgbClr val="FF6600"/>
              </a:buClr>
              <a:buFont typeface="Wingdings"/>
              <a:buChar char="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Signal</a:t>
            </a:r>
            <a:r>
              <a:rPr sz="2400" b="1" spc="-10" dirty="0">
                <a:latin typeface="Calibri"/>
                <a:cs typeface="Calibri"/>
              </a:rPr>
              <a:t> element</a:t>
            </a:r>
            <a:endParaRPr sz="2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215"/>
              </a:spcBef>
              <a:buClr>
                <a:srgbClr val="FF6600"/>
              </a:buClr>
              <a:buFont typeface="Arial"/>
              <a:buChar char="•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shortest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(timewise)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digital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signal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Clr>
                <a:srgbClr val="FF6600"/>
              </a:buClr>
              <a:buFont typeface="Wingdings"/>
              <a:buChar char=""/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Data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812800" marR="5080" lvl="1" indent="-343535">
              <a:lnSpc>
                <a:spcPts val="2590"/>
              </a:lnSpc>
              <a:spcBef>
                <a:spcPts val="545"/>
              </a:spcBef>
              <a:buClr>
                <a:srgbClr val="FF6600"/>
              </a:buClr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piece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information: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bit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5"/>
              </a:spcBef>
              <a:buClr>
                <a:srgbClr val="FF6600"/>
              </a:buClr>
              <a:buFont typeface="Wingdings"/>
              <a:buChar char=""/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215"/>
              </a:spcBef>
              <a:buClr>
                <a:srgbClr val="FF6600"/>
              </a:buClr>
              <a:buFont typeface="Arial"/>
              <a:buChar char="•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send.</a:t>
            </a:r>
            <a:endParaRPr sz="2400">
              <a:latin typeface="Calibri"/>
              <a:cs typeface="Calibri"/>
            </a:endParaRPr>
          </a:p>
          <a:p>
            <a:pPr marL="812165" lvl="1" indent="-342900">
              <a:lnSpc>
                <a:spcPct val="100000"/>
              </a:lnSpc>
              <a:spcBef>
                <a:spcPts val="215"/>
              </a:spcBef>
              <a:buClr>
                <a:srgbClr val="FF6600"/>
              </a:buClr>
              <a:buFont typeface="Arial"/>
              <a:buChar char="•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Signal</a:t>
            </a:r>
            <a:r>
              <a:rPr spc="-50" dirty="0"/>
              <a:t> </a:t>
            </a:r>
            <a:r>
              <a:rPr dirty="0"/>
              <a:t>Element</a:t>
            </a:r>
            <a:r>
              <a:rPr spc="-30" dirty="0"/>
              <a:t> </a:t>
            </a:r>
            <a:r>
              <a:rPr dirty="0"/>
              <a:t>vs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972" y="1458467"/>
            <a:ext cx="6544056" cy="5239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Signal</a:t>
            </a:r>
            <a:r>
              <a:rPr sz="4200" b="0" spc="-4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Rate</a:t>
            </a:r>
            <a:r>
              <a:rPr sz="4200" b="0" spc="-4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vs</a:t>
            </a:r>
            <a:r>
              <a:rPr sz="4200" b="0" spc="-4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Data</a:t>
            </a:r>
            <a:r>
              <a:rPr sz="4200" b="0" spc="-40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spc="-20" dirty="0">
                <a:solidFill>
                  <a:srgbClr val="FDF1E6"/>
                </a:solidFill>
                <a:latin typeface="Corbel"/>
                <a:cs typeface="Corbel"/>
              </a:rPr>
              <a:t>Rate</a:t>
            </a:r>
            <a:endParaRPr sz="4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287" y="2064867"/>
            <a:ext cx="5512435" cy="23729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0"/>
              </a:spcBef>
              <a:buClr>
                <a:srgbClr val="FF6600"/>
              </a:buClr>
              <a:buFont typeface="Wingdings"/>
              <a:buChar char="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Signal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rate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240"/>
              </a:spcBef>
              <a:buClr>
                <a:srgbClr val="FF6600"/>
              </a:buClr>
              <a:buFont typeface="Arial"/>
              <a:buChar char="•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1s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240"/>
              </a:spcBef>
              <a:buClr>
                <a:srgbClr val="FF6600"/>
              </a:buClr>
              <a:buFont typeface="Arial"/>
              <a:buChar char="•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b="1" spc="-20" dirty="0">
                <a:latin typeface="Calibri"/>
                <a:cs typeface="Calibri"/>
              </a:rPr>
              <a:t>baud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lr>
                <a:srgbClr val="FF6600"/>
              </a:buClr>
              <a:buFont typeface="Wingdings"/>
              <a:buChar char="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rate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240"/>
              </a:spcBef>
              <a:buClr>
                <a:srgbClr val="FF6600"/>
              </a:buClr>
              <a:buFont typeface="Arial"/>
              <a:buChar char="•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(bits)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1s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240"/>
              </a:spcBef>
              <a:buClr>
                <a:srgbClr val="FF6600"/>
              </a:buClr>
              <a:buFont typeface="Arial"/>
              <a:buChar char="•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second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b="1" spc="-10" dirty="0">
                <a:latin typeface="Calibri"/>
                <a:cs typeface="Calibri"/>
              </a:rPr>
              <a:t>bps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lr>
                <a:srgbClr val="FF6600"/>
              </a:buClr>
              <a:buFont typeface="Wingdings"/>
              <a:buChar char="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Relationship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287" y="5112766"/>
            <a:ext cx="799338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Clr>
                <a:srgbClr val="FF6600"/>
              </a:buClr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(baud),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factor,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N: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(bps),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per </a:t>
            </a:r>
            <a:r>
              <a:rPr sz="2000" dirty="0">
                <a:latin typeface="Calibri"/>
                <a:cs typeface="Calibri"/>
              </a:rPr>
              <a:t>signal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9363" y="4798033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114" y="0"/>
                </a:lnTo>
              </a:path>
            </a:pathLst>
          </a:custGeom>
          <a:ln w="11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3525" y="4792985"/>
            <a:ext cx="18605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335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9937" y="4571203"/>
            <a:ext cx="210502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50" i="1" spc="495" dirty="0">
                <a:latin typeface="Times New Roman"/>
                <a:cs typeface="Times New Roman"/>
              </a:rPr>
              <a:t>S</a:t>
            </a:r>
            <a:r>
              <a:rPr sz="2250" i="1" spc="420" dirty="0">
                <a:latin typeface="Times New Roman"/>
                <a:cs typeface="Times New Roman"/>
              </a:rPr>
              <a:t> </a:t>
            </a:r>
            <a:r>
              <a:rPr sz="2250" spc="530" dirty="0">
                <a:latin typeface="Symbol"/>
                <a:cs typeface="Symbol"/>
              </a:rPr>
              <a:t></a:t>
            </a:r>
            <a:r>
              <a:rPr sz="2250" spc="105" dirty="0">
                <a:latin typeface="Times New Roman"/>
                <a:cs typeface="Times New Roman"/>
              </a:rPr>
              <a:t> </a:t>
            </a:r>
            <a:r>
              <a:rPr sz="2250" i="1" spc="430" dirty="0">
                <a:latin typeface="Times New Roman"/>
                <a:cs typeface="Times New Roman"/>
              </a:rPr>
              <a:t>c</a:t>
            </a:r>
            <a:r>
              <a:rPr sz="2250" i="1" spc="-204" dirty="0">
                <a:latin typeface="Times New Roman"/>
                <a:cs typeface="Times New Roman"/>
              </a:rPr>
              <a:t> </a:t>
            </a:r>
            <a:r>
              <a:rPr sz="2250" spc="530" dirty="0">
                <a:latin typeface="Symbol"/>
                <a:cs typeface="Symbol"/>
              </a:rPr>
              <a:t>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2250" i="1" spc="660" dirty="0">
                <a:latin typeface="Times New Roman"/>
                <a:cs typeface="Times New Roman"/>
              </a:rPr>
              <a:t>N</a:t>
            </a:r>
            <a:r>
              <a:rPr sz="2250" i="1" spc="75" dirty="0">
                <a:latin typeface="Times New Roman"/>
                <a:cs typeface="Times New Roman"/>
              </a:rPr>
              <a:t> </a:t>
            </a:r>
            <a:r>
              <a:rPr sz="2250" spc="530" dirty="0">
                <a:latin typeface="Symbol"/>
                <a:cs typeface="Symbol"/>
              </a:rPr>
              <a:t>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3375" spc="667" baseline="34567" dirty="0">
                <a:latin typeface="Times New Roman"/>
                <a:cs typeface="Times New Roman"/>
              </a:rPr>
              <a:t>1</a:t>
            </a:r>
            <a:endParaRPr sz="3375" baseline="345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1721" y="4586478"/>
            <a:ext cx="66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baud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Signal</a:t>
            </a:r>
            <a:r>
              <a:rPr spc="-55" dirty="0"/>
              <a:t> </a:t>
            </a:r>
            <a:r>
              <a:rPr dirty="0"/>
              <a:t>Rate</a:t>
            </a:r>
            <a:r>
              <a:rPr spc="-35" dirty="0"/>
              <a:t> </a:t>
            </a:r>
            <a:r>
              <a:rPr dirty="0"/>
              <a:t>vs</a:t>
            </a:r>
            <a:r>
              <a:rPr spc="-5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spc="-20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780" y="1680464"/>
            <a:ext cx="7740015" cy="316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Problem: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carrying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encoded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1).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kbps,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average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baud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assumed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vary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400" b="1" spc="-10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average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1/2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baud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9774" y="4900929"/>
            <a:ext cx="6750050" cy="854710"/>
            <a:chOff x="1239774" y="4900929"/>
            <a:chExt cx="6750050" cy="8547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924" y="4957571"/>
              <a:ext cx="6635496" cy="7406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39774" y="4900929"/>
              <a:ext cx="6750050" cy="854710"/>
            </a:xfrm>
            <a:custGeom>
              <a:avLst/>
              <a:gdLst/>
              <a:ahLst/>
              <a:cxnLst/>
              <a:rect l="l" t="t" r="r" b="b"/>
              <a:pathLst>
                <a:path w="6750050" h="854710">
                  <a:moveTo>
                    <a:pt x="6704076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797560"/>
                  </a:lnTo>
                  <a:lnTo>
                    <a:pt x="45720" y="808990"/>
                  </a:lnTo>
                  <a:lnTo>
                    <a:pt x="6704076" y="808990"/>
                  </a:lnTo>
                  <a:lnTo>
                    <a:pt x="6704076" y="797560"/>
                  </a:lnTo>
                  <a:lnTo>
                    <a:pt x="57150" y="797560"/>
                  </a:lnTo>
                  <a:lnTo>
                    <a:pt x="57150" y="57150"/>
                  </a:lnTo>
                  <a:lnTo>
                    <a:pt x="6692646" y="57150"/>
                  </a:lnTo>
                  <a:lnTo>
                    <a:pt x="6692646" y="797306"/>
                  </a:lnTo>
                  <a:lnTo>
                    <a:pt x="6704076" y="797306"/>
                  </a:lnTo>
                  <a:lnTo>
                    <a:pt x="6704076" y="57150"/>
                  </a:lnTo>
                  <a:lnTo>
                    <a:pt x="6704076" y="56642"/>
                  </a:lnTo>
                  <a:lnTo>
                    <a:pt x="6704076" y="45720"/>
                  </a:lnTo>
                  <a:close/>
                </a:path>
                <a:path w="6750050" h="854710">
                  <a:moveTo>
                    <a:pt x="674979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820420"/>
                  </a:lnTo>
                  <a:lnTo>
                    <a:pt x="0" y="854710"/>
                  </a:lnTo>
                  <a:lnTo>
                    <a:pt x="6749796" y="854710"/>
                  </a:lnTo>
                  <a:lnTo>
                    <a:pt x="6749796" y="820420"/>
                  </a:lnTo>
                  <a:lnTo>
                    <a:pt x="34290" y="820420"/>
                  </a:lnTo>
                  <a:lnTo>
                    <a:pt x="34290" y="34290"/>
                  </a:lnTo>
                  <a:lnTo>
                    <a:pt x="6715506" y="34290"/>
                  </a:lnTo>
                  <a:lnTo>
                    <a:pt x="6715506" y="820166"/>
                  </a:lnTo>
                  <a:lnTo>
                    <a:pt x="6749796" y="820178"/>
                  </a:lnTo>
                  <a:lnTo>
                    <a:pt x="6749796" y="34290"/>
                  </a:lnTo>
                  <a:lnTo>
                    <a:pt x="6749796" y="33782"/>
                  </a:lnTo>
                  <a:lnTo>
                    <a:pt x="6749796" y="0"/>
                  </a:lnTo>
                  <a:close/>
                </a:path>
              </a:pathLst>
            </a:custGeom>
            <a:solidFill>
              <a:srgbClr val="3DB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Signal</a:t>
            </a:r>
            <a:r>
              <a:rPr spc="-55" dirty="0"/>
              <a:t> </a:t>
            </a:r>
            <a:r>
              <a:rPr dirty="0"/>
              <a:t>Rate</a:t>
            </a:r>
            <a:r>
              <a:rPr spc="-35" dirty="0"/>
              <a:t> </a:t>
            </a:r>
            <a:r>
              <a:rPr dirty="0"/>
              <a:t>vs</a:t>
            </a:r>
            <a:r>
              <a:rPr spc="-5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spc="-20" dirty="0"/>
              <a:t>Rate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76" y="5120640"/>
            <a:ext cx="5280660" cy="4434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237" y="1570101"/>
            <a:ext cx="77304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Problem:</a:t>
            </a:r>
            <a:endParaRPr sz="2400">
              <a:latin typeface="Calibri"/>
              <a:cs typeface="Calibri"/>
            </a:endParaRPr>
          </a:p>
          <a:p>
            <a:pPr marL="50800" marR="43180" algn="just">
              <a:lnSpc>
                <a:spcPct val="998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maximum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baseline="-10416" dirty="0">
                <a:latin typeface="Calibri"/>
                <a:cs typeface="Calibri"/>
              </a:rPr>
              <a:t>max</a:t>
            </a:r>
            <a:r>
              <a:rPr sz="2400" spc="532" baseline="-1041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PMingLiU"/>
                <a:cs typeface="PMingLiU"/>
              </a:rPr>
              <a:t>×</a:t>
            </a:r>
            <a:r>
              <a:rPr sz="2400" spc="75" dirty="0">
                <a:latin typeface="PMingLiU"/>
                <a:cs typeface="PMingLiU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PMingLiU"/>
                <a:cs typeface="PMingLiU"/>
              </a:rPr>
              <a:t>×</a:t>
            </a:r>
            <a:r>
              <a:rPr sz="2400" spc="90" dirty="0">
                <a:latin typeface="PMingLiU"/>
                <a:cs typeface="PMingLiU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spc="517" baseline="-20833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L </a:t>
            </a:r>
            <a:r>
              <a:rPr sz="2400" dirty="0">
                <a:latin typeface="Calibri"/>
                <a:cs typeface="Calibri"/>
              </a:rPr>
              <a:t>(defined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Nyquist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formula).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agree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previous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30" baseline="-20833" dirty="0">
                <a:latin typeface="Calibri"/>
                <a:cs typeface="Calibri"/>
              </a:rPr>
              <a:t>max</a:t>
            </a:r>
            <a:r>
              <a:rPr sz="2400" spc="-2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880"/>
              </a:spcBef>
            </a:pPr>
            <a:r>
              <a:rPr sz="2400" b="1" spc="-10" dirty="0"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carry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baseline="-12152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level.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corresponds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average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1/2),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F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463" y="445008"/>
            <a:ext cx="8577580" cy="1598930"/>
            <a:chOff x="283463" y="445008"/>
            <a:chExt cx="8577580" cy="1598930"/>
          </a:xfrm>
        </p:grpSpPr>
        <p:sp>
          <p:nvSpPr>
            <p:cNvPr id="4" name="object 4"/>
            <p:cNvSpPr/>
            <p:nvPr/>
          </p:nvSpPr>
          <p:spPr>
            <a:xfrm>
              <a:off x="283463" y="445008"/>
              <a:ext cx="8575675" cy="1468120"/>
            </a:xfrm>
            <a:custGeom>
              <a:avLst/>
              <a:gdLst/>
              <a:ahLst/>
              <a:cxnLst/>
              <a:rect l="l" t="t" r="r" b="b"/>
              <a:pathLst>
                <a:path w="8575675" h="1468120">
                  <a:moveTo>
                    <a:pt x="8575548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8575548" y="1467612"/>
                  </a:lnTo>
                  <a:lnTo>
                    <a:pt x="8575548" y="0"/>
                  </a:lnTo>
                  <a:close/>
                </a:path>
              </a:pathLst>
            </a:custGeom>
            <a:solidFill>
              <a:srgbClr val="FF7C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463" y="1906524"/>
              <a:ext cx="2743200" cy="137160"/>
            </a:xfrm>
            <a:custGeom>
              <a:avLst/>
              <a:gdLst/>
              <a:ahLst/>
              <a:cxnLst/>
              <a:rect l="l" t="t" r="r" b="b"/>
              <a:pathLst>
                <a:path w="2743200" h="137160">
                  <a:moveTo>
                    <a:pt x="2743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743200" y="13716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6663" y="1906524"/>
              <a:ext cx="1600200" cy="137160"/>
            </a:xfrm>
            <a:custGeom>
              <a:avLst/>
              <a:gdLst/>
              <a:ahLst/>
              <a:cxnLst/>
              <a:rect l="l" t="t" r="r" b="b"/>
              <a:pathLst>
                <a:path w="1600200" h="137160">
                  <a:moveTo>
                    <a:pt x="16002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600200" y="1371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A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3" y="1906524"/>
              <a:ext cx="4234180" cy="137160"/>
            </a:xfrm>
            <a:custGeom>
              <a:avLst/>
              <a:gdLst/>
              <a:ahLst/>
              <a:cxnLst/>
              <a:rect l="l" t="t" r="r" b="b"/>
              <a:pathLst>
                <a:path w="4234180" h="137160">
                  <a:moveTo>
                    <a:pt x="423367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233672" y="137160"/>
                  </a:lnTo>
                  <a:lnTo>
                    <a:pt x="42336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3463" y="6227064"/>
            <a:ext cx="8575675" cy="173990"/>
          </a:xfrm>
          <a:custGeom>
            <a:avLst/>
            <a:gdLst/>
            <a:ahLst/>
            <a:cxnLst/>
            <a:rect l="l" t="t" r="r" b="b"/>
            <a:pathLst>
              <a:path w="8575675" h="173989">
                <a:moveTo>
                  <a:pt x="8575548" y="0"/>
                </a:moveTo>
                <a:lnTo>
                  <a:pt x="0" y="0"/>
                </a:lnTo>
                <a:lnTo>
                  <a:pt x="0" y="173736"/>
                </a:lnTo>
                <a:lnTo>
                  <a:pt x="8575548" y="173736"/>
                </a:lnTo>
                <a:lnTo>
                  <a:pt x="8575548" y="0"/>
                </a:lnTo>
                <a:close/>
              </a:path>
            </a:pathLst>
          </a:custGeom>
          <a:solidFill>
            <a:srgbClr val="FF7C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460248"/>
            <a:ext cx="1420368" cy="14279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463" y="445008"/>
            <a:ext cx="8577580" cy="1468120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2930"/>
              </a:spcBef>
            </a:pPr>
            <a:r>
              <a:rPr sz="4200" b="0" dirty="0">
                <a:solidFill>
                  <a:srgbClr val="FDF1E6"/>
                </a:solidFill>
                <a:latin typeface="Corbel"/>
                <a:cs typeface="Corbel"/>
              </a:rPr>
              <a:t>Baseline</a:t>
            </a:r>
            <a:r>
              <a:rPr sz="4200" b="0" spc="-235" dirty="0">
                <a:solidFill>
                  <a:srgbClr val="FDF1E6"/>
                </a:solidFill>
                <a:latin typeface="Corbel"/>
                <a:cs typeface="Corbel"/>
              </a:rPr>
              <a:t> </a:t>
            </a:r>
            <a:r>
              <a:rPr sz="4200" b="0" spc="-10" dirty="0">
                <a:solidFill>
                  <a:srgbClr val="FDF1E6"/>
                </a:solidFill>
                <a:latin typeface="Corbel"/>
                <a:cs typeface="Corbel"/>
              </a:rPr>
              <a:t>Wandering</a:t>
            </a:r>
            <a:endParaRPr sz="4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597" y="2212289"/>
            <a:ext cx="8116570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decoding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digital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signal,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calculates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running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average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signal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power.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average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baseline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marR="10795" indent="-342900">
              <a:lnSpc>
                <a:spcPct val="100000"/>
              </a:lnSpc>
              <a:spcBef>
                <a:spcPts val="525"/>
              </a:spcBef>
              <a:buClr>
                <a:srgbClr val="006FC0"/>
              </a:buClr>
              <a:buFont typeface="Wingdings"/>
              <a:buChar char=""/>
              <a:tabLst>
                <a:tab pos="355600" algn="l"/>
                <a:tab pos="913130" algn="l"/>
                <a:tab pos="2086610" algn="l"/>
                <a:tab pos="2871470" algn="l"/>
                <a:tab pos="3735704" algn="l"/>
                <a:tab pos="4048125" algn="l"/>
                <a:tab pos="5292090" algn="l"/>
                <a:tab pos="6234430" algn="l"/>
                <a:tab pos="6784340" algn="l"/>
                <a:tab pos="7863205" algn="l"/>
              </a:tabLst>
            </a:pPr>
            <a:r>
              <a:rPr sz="2200" spc="-2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incoming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signal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power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evaluated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against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0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baseline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determine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long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string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0s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1s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cause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drift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baseline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b="1" spc="-10" dirty="0">
                <a:latin typeface="Calibri"/>
                <a:cs typeface="Calibri"/>
              </a:rPr>
              <a:t>baseline wandering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difficult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receiver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decode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correctly.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006FC0"/>
              </a:buClr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good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prevent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baseline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wandering.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1755</Words>
  <Application>Microsoft Office PowerPoint</Application>
  <PresentationFormat>On-screen Show (4:3)</PresentationFormat>
  <Paragraphs>205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PMingLiU</vt:lpstr>
      <vt:lpstr>Aptos</vt:lpstr>
      <vt:lpstr>Arial</vt:lpstr>
      <vt:lpstr>Calibri</vt:lpstr>
      <vt:lpstr>Corbel</vt:lpstr>
      <vt:lpstr>Courier New</vt:lpstr>
      <vt:lpstr>Symbol</vt:lpstr>
      <vt:lpstr>Times New Roman</vt:lpstr>
      <vt:lpstr>Wingdings</vt:lpstr>
      <vt:lpstr>Office Theme</vt:lpstr>
      <vt:lpstr>Data &amp; Signals (Part 1) Course Code: COE 3201 Course Title: Data Communication</vt:lpstr>
      <vt:lpstr>Lecture Outline</vt:lpstr>
      <vt:lpstr>Digital to Digital Conversion</vt:lpstr>
      <vt:lpstr>Signal Element vs Data Element</vt:lpstr>
      <vt:lpstr>Signal Element vs Data Element</vt:lpstr>
      <vt:lpstr>Signal Rate vs Data Rate</vt:lpstr>
      <vt:lpstr>Signal Rate vs Data Rate</vt:lpstr>
      <vt:lpstr>Signal Rate vs Data Rate</vt:lpstr>
      <vt:lpstr>Baseline Wandering</vt:lpstr>
      <vt:lpstr>DC Component</vt:lpstr>
      <vt:lpstr>Synchronization</vt:lpstr>
      <vt:lpstr>Effect of Lack of Synchronization</vt:lpstr>
      <vt:lpstr>Effect of Lack of Synchronization</vt:lpstr>
      <vt:lpstr>Line Coding</vt:lpstr>
      <vt:lpstr>PowerPoint Presentation</vt:lpstr>
      <vt:lpstr>PowerPoint Presentation</vt:lpstr>
      <vt:lpstr>Polar: NRZ-L (NRZ-Level), NRZ-I (NRZ-Invert)</vt:lpstr>
      <vt:lpstr>Polar: NRZ-L (NRZ-Level), NRZ-I (NRZ-Invert)</vt:lpstr>
      <vt:lpstr>PowerPoint Presentation</vt:lpstr>
      <vt:lpstr>PowerPoint Presentation</vt:lpstr>
      <vt:lpstr>Manchester and differential Manchester schemes</vt:lpstr>
      <vt:lpstr>PowerPoint Presentation</vt:lpstr>
      <vt:lpstr>AMI and Pseudoternary</vt:lpstr>
      <vt:lpstr>AMI and Pseudoternary</vt:lpstr>
      <vt:lpstr>Multilevel Schemes</vt:lpstr>
      <vt:lpstr>Multilevel Schemes</vt:lpstr>
      <vt:lpstr>Multilevel: 2B1Q scheme</vt:lpstr>
      <vt:lpstr>Multilevel: 2B1Q scheme</vt:lpstr>
      <vt:lpstr>Multilevel: 8B6T scheme</vt:lpstr>
      <vt:lpstr>Multilevel: 8B6T scheme</vt:lpstr>
      <vt:lpstr>8B6T</vt:lpstr>
      <vt:lpstr>Multiline Transmission: MLT-3</vt:lpstr>
      <vt:lpstr>Multiline Transmission: MLT-3</vt:lpstr>
      <vt:lpstr>Multiline Transmission: MLT-3</vt:lpstr>
      <vt:lpstr>Summary</vt:lpstr>
      <vt:lpstr>Books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Debraj Das</cp:lastModifiedBy>
  <cp:revision>1</cp:revision>
  <dcterms:created xsi:type="dcterms:W3CDTF">2025-07-29T18:28:13Z</dcterms:created>
  <dcterms:modified xsi:type="dcterms:W3CDTF">2025-07-29T19:38:04Z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2025-07-29T00:00:00Z</vt:filetime>
  </property>
  <property fmtid="{D5CDD505-2E9C-101B-9397-08002B2CF9AE}" pid="5" name="Producer">
    <vt:lpwstr>3-Heights(TM) PDF Security Shell 4.8.25.2 (http://www.pdf-tools.com)</vt:lpwstr>
  </property>
</Properties>
</file>