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2" r:id="rId1"/>
    <p:sldMasterId id="2147484988" r:id="rId2"/>
  </p:sldMasterIdLst>
  <p:notesMasterIdLst>
    <p:notesMasterId r:id="rId25"/>
  </p:notesMasterIdLst>
  <p:handoutMasterIdLst>
    <p:handoutMasterId r:id="rId26"/>
  </p:handoutMasterIdLst>
  <p:sldIdLst>
    <p:sldId id="325" r:id="rId3"/>
    <p:sldId id="839" r:id="rId4"/>
    <p:sldId id="840" r:id="rId5"/>
    <p:sldId id="841" r:id="rId6"/>
    <p:sldId id="859" r:id="rId7"/>
    <p:sldId id="842" r:id="rId8"/>
    <p:sldId id="843" r:id="rId9"/>
    <p:sldId id="845" r:id="rId10"/>
    <p:sldId id="844" r:id="rId11"/>
    <p:sldId id="846" r:id="rId12"/>
    <p:sldId id="847" r:id="rId13"/>
    <p:sldId id="849" r:id="rId14"/>
    <p:sldId id="851" r:id="rId15"/>
    <p:sldId id="852" r:id="rId16"/>
    <p:sldId id="854" r:id="rId17"/>
    <p:sldId id="863" r:id="rId18"/>
    <p:sldId id="856" r:id="rId19"/>
    <p:sldId id="862" r:id="rId20"/>
    <p:sldId id="857" r:id="rId21"/>
    <p:sldId id="860" r:id="rId22"/>
    <p:sldId id="861" r:id="rId23"/>
    <p:sldId id="858" r:id="rId24"/>
  </p:sldIdLst>
  <p:sldSz cx="9144000" cy="6858000" type="screen4x3"/>
  <p:notesSz cx="9942513" cy="6761163"/>
  <p:custDataLst>
    <p:tags r:id="rId2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9EA8C8-584C-4C01-89E3-CC153F351FCF}">
          <p14:sldIdLst>
            <p14:sldId id="325"/>
            <p14:sldId id="839"/>
            <p14:sldId id="840"/>
            <p14:sldId id="841"/>
            <p14:sldId id="859"/>
            <p14:sldId id="842"/>
            <p14:sldId id="843"/>
            <p14:sldId id="845"/>
            <p14:sldId id="844"/>
            <p14:sldId id="846"/>
            <p14:sldId id="847"/>
            <p14:sldId id="849"/>
            <p14:sldId id="851"/>
            <p14:sldId id="852"/>
            <p14:sldId id="854"/>
            <p14:sldId id="863"/>
            <p14:sldId id="856"/>
            <p14:sldId id="862"/>
            <p14:sldId id="857"/>
            <p14:sldId id="860"/>
            <p14:sldId id="861"/>
            <p14:sldId id="8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0">
          <p15:clr>
            <a:srgbClr val="A4A3A4"/>
          </p15:clr>
        </p15:guide>
        <p15:guide id="2" pos="31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493"/>
    <a:srgbClr val="0096FF"/>
    <a:srgbClr val="FF2F92"/>
    <a:srgbClr val="7A81FF"/>
    <a:srgbClr val="BB5C1B"/>
    <a:srgbClr val="E36C0A"/>
    <a:srgbClr val="000099"/>
    <a:srgbClr val="000000"/>
    <a:srgbClr val="800000"/>
    <a:srgbClr val="EFE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03447BB-5D67-496B-8E87-E561075AD55C}" styleName="Dark Style 1 –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D083AE6-46FA-4A59-8FB0-9F97EB10719F}" styleName="Light Style 3 –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94082" autoAdjust="0"/>
  </p:normalViewPr>
  <p:slideViewPr>
    <p:cSldViewPr snapToGrid="0">
      <p:cViewPr varScale="1">
        <p:scale>
          <a:sx n="116" d="100"/>
          <a:sy n="116" d="100"/>
        </p:scale>
        <p:origin x="2624" y="184"/>
      </p:cViewPr>
      <p:guideLst>
        <p:guide orient="horz" pos="816"/>
        <p:guide pos="521"/>
      </p:guideLst>
    </p:cSldViewPr>
  </p:slideViewPr>
  <p:outlineViewPr>
    <p:cViewPr>
      <p:scale>
        <a:sx n="33" d="100"/>
        <a:sy n="33" d="100"/>
      </p:scale>
      <p:origin x="0" y="-4990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315"/>
    </p:cViewPr>
  </p:sorterViewPr>
  <p:notesViewPr>
    <p:cSldViewPr snapToGrid="0">
      <p:cViewPr varScale="1">
        <p:scale>
          <a:sx n="77" d="100"/>
          <a:sy n="77" d="100"/>
        </p:scale>
        <p:origin x="1599" y="43"/>
      </p:cViewPr>
      <p:guideLst>
        <p:guide orient="horz" pos="2130"/>
        <p:guide pos="313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322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28" tIns="45713" rIns="91428" bIns="45713" numCol="1" anchor="ctr" anchorCtr="0" compatLnSpc="1">
            <a:prstTxWarp prst="textNoShape">
              <a:avLst/>
            </a:prstTxWarp>
          </a:bodyPr>
          <a:lstStyle>
            <a:lvl1pPr defTabSz="913407">
              <a:defRPr sz="1200" dirty="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5625" y="0"/>
            <a:ext cx="43338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28" tIns="45713" rIns="91428" bIns="45713" numCol="1" anchor="ctr" anchorCtr="0" compatLnSpc="1">
            <a:prstTxWarp prst="textNoShape">
              <a:avLst/>
            </a:prstTxWarp>
          </a:bodyPr>
          <a:lstStyle>
            <a:lvl1pPr algn="r" defTabSz="913407">
              <a:defRPr sz="12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38900"/>
            <a:ext cx="43322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28" tIns="45713" rIns="91428" bIns="45713" numCol="1" anchor="b" anchorCtr="0" compatLnSpc="1">
            <a:prstTxWarp prst="textNoShape">
              <a:avLst/>
            </a:prstTxWarp>
          </a:bodyPr>
          <a:lstStyle>
            <a:lvl1pPr defTabSz="913407">
              <a:defRPr sz="12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5625" y="6438900"/>
            <a:ext cx="43338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28" tIns="45713" rIns="91428" bIns="45713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5FAB118C-9CC5-46C6-A261-8E8616325E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9937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322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28" tIns="45713" rIns="91428" bIns="45713" numCol="1" anchor="ctr" anchorCtr="0" compatLnSpc="1">
            <a:prstTxWarp prst="textNoShape">
              <a:avLst/>
            </a:prstTxWarp>
          </a:bodyPr>
          <a:lstStyle>
            <a:lvl1pPr defTabSz="913407">
              <a:defRPr sz="12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5625" y="0"/>
            <a:ext cx="43338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28" tIns="45713" rIns="91428" bIns="45713" numCol="1" anchor="ctr" anchorCtr="0" compatLnSpc="1">
            <a:prstTxWarp prst="textNoShape">
              <a:avLst/>
            </a:prstTxWarp>
          </a:bodyPr>
          <a:lstStyle>
            <a:lvl1pPr algn="r" defTabSz="913407">
              <a:defRPr sz="12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0563" y="500063"/>
            <a:ext cx="3400425" cy="2551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0163" y="3221038"/>
            <a:ext cx="7369175" cy="305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28" tIns="45713" rIns="91428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38900"/>
            <a:ext cx="43322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28" tIns="45713" rIns="91428" bIns="45713" numCol="1" anchor="b" anchorCtr="0" compatLnSpc="1">
            <a:prstTxWarp prst="textNoShape">
              <a:avLst/>
            </a:prstTxWarp>
          </a:bodyPr>
          <a:lstStyle>
            <a:lvl1pPr defTabSz="913407">
              <a:defRPr sz="12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5625" y="6438900"/>
            <a:ext cx="43338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28" tIns="45713" rIns="91428" bIns="45713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CA46AE8F-55D5-467D-8760-46AABFD6E8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97200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rgbClr val="E36C0A"/>
        </a:solidFill>
        <a:latin typeface="Times New Roman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253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46AE8F-55D5-467D-8760-46AABFD6E887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0429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373" y="685800"/>
            <a:ext cx="7901609" cy="1615966"/>
          </a:xfrm>
          <a:solidFill>
            <a:srgbClr val="D2691E"/>
          </a:solidFill>
          <a:ln>
            <a:solidFill>
              <a:srgbClr val="D2691E"/>
            </a:solidFill>
          </a:ln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819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3372F-13DF-2C8B-A02E-7FA8660C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FA82C-ED11-0064-5D40-A0969ACEB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6AD5D-C77F-2DEB-F932-42D23B459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24465-317D-30C8-E120-77B800504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509C-50A6-7446-A231-A4C5FA90B28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A9908-C7A3-84A0-B790-860F5DA77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D6993-9C35-41D2-39DB-C35CAC96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7B32-6FB4-9B4F-9C66-D4AD6321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2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5142-42C2-98C6-191B-7D76312C8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B79E1E-F134-700D-EE57-D753560BA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13C7F-9F56-6EE4-7729-50E8E87AB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A8426-D088-EB2C-AA97-0F35A0F9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509C-50A6-7446-A231-A4C5FA90B28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94F67-DE2A-27E0-A332-10FED3DE1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3980A-1732-61A9-1869-56D8BB42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7B32-6FB4-9B4F-9C66-D4AD6321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3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0EA8-09A8-DB4C-245F-2B2ACFAF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B735B-DE2A-097B-BF58-29178F6E8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DBF62-F6A7-8AA2-F96A-D569858AF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509C-50A6-7446-A231-A4C5FA90B28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62532-AE81-CABD-BF79-AE45984E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80679-0A10-B48C-45F5-CD24BEF1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7B32-6FB4-9B4F-9C66-D4AD6321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44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C7BEC8-8876-DCEC-4C31-E710E5C66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27F8C-50FA-23DD-E83D-04B476814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BE797-D19F-0A9F-0C01-A6181225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509C-50A6-7446-A231-A4C5FA90B28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A5B23-40E1-9EB6-E8AB-800821F5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CA9C8-FF39-4ACB-2644-7DBFF351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7B32-6FB4-9B4F-9C66-D4AD6321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08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0007-9E92-488F-FBC3-8F416B548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95664E-E30C-F040-0357-44B0CD98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509C-50A6-7446-A231-A4C5FA90B28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09917-0B98-9D01-2161-181852C1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9CBC5-B5C7-CB3D-CD6C-C05C764C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7B32-6FB4-9B4F-9C66-D4AD6321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5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660772DA-5EEF-F2DB-EA3A-53ED2791DE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0488" indent="0">
              <a:tabLst/>
              <a:defRPr/>
            </a:lvl1pPr>
          </a:lstStyle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3A4BD7D-405F-9CB0-AA2C-010D5B4F7D04}"/>
              </a:ext>
            </a:extLst>
          </p:cNvPr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86197" y="782321"/>
            <a:ext cx="8953500" cy="59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Helvetica" pitchFamily="2" charset="0"/>
              </a:defRPr>
            </a:lvl1pPr>
            <a:lvl2pPr>
              <a:defRPr sz="1600">
                <a:latin typeface="Helvetica" pitchFamily="2" charset="0"/>
              </a:defRPr>
            </a:lvl2pPr>
            <a:lvl3pPr>
              <a:defRPr sz="1600">
                <a:latin typeface="Helvetica" pitchFamily="2" charset="0"/>
              </a:defRPr>
            </a:lvl3pPr>
            <a:lvl4pPr>
              <a:defRPr sz="1600">
                <a:latin typeface="Helvetica" pitchFamily="2" charset="0"/>
              </a:defRPr>
            </a:lvl4pPr>
            <a:lvl5pPr>
              <a:defRPr sz="1600">
                <a:latin typeface="Helvetica" pitchFamily="2" charset="0"/>
              </a:defRPr>
            </a:lvl5pPr>
          </a:lstStyle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 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B490A3F-A374-7A6E-AF01-14E3ADC8E0A4}"/>
              </a:ext>
            </a:extLst>
          </p:cNvPr>
          <p:cNvCxnSpPr/>
          <p:nvPr userDrawn="1"/>
        </p:nvCxnSpPr>
        <p:spPr bwMode="auto">
          <a:xfrm>
            <a:off x="579120" y="6654800"/>
            <a:ext cx="7934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549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3747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F549-2A59-0EBE-B20C-FDD132AA0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F5E6B-4232-7F47-6572-C584B624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AA181-A82F-DFFF-0C75-00D161BB8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509C-50A6-7446-A231-A4C5FA90B28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AAFD2-15E4-94FD-6B2F-AED1EAD5A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A8875-6B38-F6E0-7F20-3D45C9D4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7B32-6FB4-9B4F-9C66-D4AD6321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1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0DF3-5750-400D-C0A3-FD269105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9BC4B-D896-69F5-E7C3-62A4AB7A3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07398-FDC7-1A26-6F22-383DEF79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509C-50A6-7446-A231-A4C5FA90B28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FA35C-7866-57F6-19ED-0D2C9294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3EC1F-A855-3058-4205-BD67617B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7B32-6FB4-9B4F-9C66-D4AD6321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0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13BD2-D04D-C43F-C5DB-F859BE6B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B6478-CD27-AAB2-D9C3-903711F7D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C36A2-37B4-E9CC-9FE7-FA068FC4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509C-50A6-7446-A231-A4C5FA90B28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F65CB-C85A-1BEC-7089-2FDF5A62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4C664-95ED-AD50-E01A-84573DB4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7B32-6FB4-9B4F-9C66-D4AD6321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6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BCED-5EB5-47E1-0BF0-783FDEFE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DFF23-8CDF-00B4-69A6-7A113B7A1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1131A-DEEA-72E3-2147-21823668A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5BF4E-F3EE-751A-3277-A34B448B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509C-50A6-7446-A231-A4C5FA90B28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E018C-DE01-DD2D-91A4-8E4F4C4E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027FA-4DB8-8064-7F50-FC33CF29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7B32-6FB4-9B4F-9C66-D4AD6321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5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4C92F-1A51-C9CF-592B-B791F2B1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3D5B5-0196-29B0-0C59-AFC50C286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0ECBA-F070-B624-1183-A804AB30F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231DF-2850-ABEF-478F-712432FBF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4D5C47-74CF-B0D8-AF5E-B61C5DF65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BBD41A-DE03-A4C3-D852-98621722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509C-50A6-7446-A231-A4C5FA90B28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AD5BAC-5376-F14B-A7C2-6448B9DA1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D2040C-B4AA-29B9-072C-53D237707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7B32-6FB4-9B4F-9C66-D4AD6321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0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A5863-EB41-7519-D5D8-504BBCE0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EA473-481E-7A4E-0D15-CA8C9126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509C-50A6-7446-A231-A4C5FA90B28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B42F5-5CDF-FCB6-3FFD-50104AC03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D58FF-0702-F585-C5E9-AF667AD1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7B32-6FB4-9B4F-9C66-D4AD6321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7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D166C8-F956-7DF6-EF97-BF79F049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509C-50A6-7446-A231-A4C5FA90B28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DDFCA2-8259-1499-BB18-43AF6234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0F6BB-25BE-AE16-B87C-55A7EA6EE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7B32-6FB4-9B4F-9C66-D4AD6321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5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" y="27846"/>
            <a:ext cx="8328751" cy="694064"/>
          </a:xfrm>
          <a:prstGeom prst="rect">
            <a:avLst/>
          </a:prstGeom>
          <a:solidFill>
            <a:srgbClr val="0037A4"/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 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197" y="782321"/>
            <a:ext cx="8953500" cy="583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  </a:t>
            </a:r>
          </a:p>
        </p:txBody>
      </p:sp>
      <p:sp>
        <p:nvSpPr>
          <p:cNvPr id="1028" name="Text Box 11"/>
          <p:cNvSpPr txBox="1">
            <a:spLocks noChangeArrowheads="1"/>
          </p:cNvSpPr>
          <p:nvPr userDrawn="1"/>
        </p:nvSpPr>
        <p:spPr bwMode="auto">
          <a:xfrm>
            <a:off x="4259263" y="6126163"/>
            <a:ext cx="19288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FEE6AF91-C5F0-494A-81BE-8C742BFB874C}" type="datetime2">
              <a:rPr lang="en-US" altLang="en-US" sz="1000" b="1" smtClean="0">
                <a:solidFill>
                  <a:schemeClr val="bg1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Monday, April 29, 2024</a:t>
            </a:fld>
            <a:endParaRPr lang="en-US" altLang="en-US" sz="1000" b="1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pic>
        <p:nvPicPr>
          <p:cNvPr id="3" name="Picture 2" descr="JUIT Office Photos | Glassdoor">
            <a:extLst>
              <a:ext uri="{FF2B5EF4-FFF2-40B4-BE49-F238E27FC236}">
                <a16:creationId xmlns:a16="http://schemas.microsoft.com/office/drawing/2014/main" id="{9C49182E-65AF-DD89-1EC9-BD22AFA987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28752" y="15054"/>
            <a:ext cx="815248" cy="679009"/>
          </a:xfrm>
          <a:prstGeom prst="rect">
            <a:avLst/>
          </a:prstGeom>
          <a:noFill/>
        </p:spPr>
      </p:pic>
      <p:sp>
        <p:nvSpPr>
          <p:cNvPr id="2" name="Footer Placeholder 11">
            <a:extLst>
              <a:ext uri="{FF2B5EF4-FFF2-40B4-BE49-F238E27FC236}">
                <a16:creationId xmlns:a16="http://schemas.microsoft.com/office/drawing/2014/main" id="{1EF5F1E6-CB5A-2AA7-E80E-C34A90324CDF}"/>
              </a:ext>
            </a:extLst>
          </p:cNvPr>
          <p:cNvSpPr txBox="1">
            <a:spLocks/>
          </p:cNvSpPr>
          <p:nvPr userDrawn="1"/>
        </p:nvSpPr>
        <p:spPr>
          <a:xfrm>
            <a:off x="123673" y="6634232"/>
            <a:ext cx="8694256" cy="246062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50" dirty="0">
                <a:solidFill>
                  <a:srgbClr val="002060"/>
                </a:solidFill>
                <a:latin typeface="Palatino" pitchFamily="2" charset="77"/>
                <a:ea typeface="Palatino" pitchFamily="2" charset="77"/>
              </a:rPr>
              <a:t>      MP End-Term Evaluation (Part - II) | Department of Computer Science &amp; Engineering and Information Technology (CSE &amp; IT) | AY 2023-24. </a:t>
            </a:r>
          </a:p>
        </p:txBody>
      </p:sp>
      <p:sp>
        <p:nvSpPr>
          <p:cNvPr id="4" name="Footer Placeholder 11">
            <a:extLst>
              <a:ext uri="{FF2B5EF4-FFF2-40B4-BE49-F238E27FC236}">
                <a16:creationId xmlns:a16="http://schemas.microsoft.com/office/drawing/2014/main" id="{8C0F4A93-94A3-EEA3-40A0-2AA166503844}"/>
              </a:ext>
            </a:extLst>
          </p:cNvPr>
          <p:cNvSpPr txBox="1">
            <a:spLocks/>
          </p:cNvSpPr>
          <p:nvPr userDrawn="1"/>
        </p:nvSpPr>
        <p:spPr>
          <a:xfrm>
            <a:off x="8798560" y="6613912"/>
            <a:ext cx="259243" cy="246062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50" dirty="0">
              <a:solidFill>
                <a:srgbClr val="002060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1E367-86B8-5C9F-E2DA-EA8B374AA0AD}"/>
              </a:ext>
            </a:extLst>
          </p:cNvPr>
          <p:cNvSpPr txBox="1"/>
          <p:nvPr userDrawn="1"/>
        </p:nvSpPr>
        <p:spPr>
          <a:xfrm>
            <a:off x="8798560" y="6644391"/>
            <a:ext cx="3657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F37DA46-7849-8B45-8870-09779661198C}" type="slidenum">
              <a:rPr lang="en-US" sz="900" smtClean="0">
                <a:solidFill>
                  <a:srgbClr val="005493"/>
                </a:solidFill>
                <a:latin typeface="Palatino" pitchFamily="2" charset="77"/>
                <a:ea typeface="Palatino" pitchFamily="2" charset="77"/>
              </a:rPr>
              <a:pPr algn="ctr"/>
              <a:t>‹#›</a:t>
            </a:fld>
            <a:r>
              <a:rPr lang="en-US" sz="900" dirty="0">
                <a:solidFill>
                  <a:srgbClr val="005493"/>
                </a:solidFill>
                <a:latin typeface="Palatino" pitchFamily="2" charset="77"/>
                <a:ea typeface="Palatino" pitchFamily="2" charset="77"/>
              </a:rPr>
              <a:t>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elvetica" panose="020B0604020202020204" pitchFamily="34" charset="0"/>
          <a:ea typeface="MS PGothic" panose="020B0600070205080204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elvetica" panose="020B0604020202020204" pitchFamily="34" charset="0"/>
          <a:ea typeface="MS PGothic" panose="020B0600070205080204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elvetica" panose="020B0604020202020204" pitchFamily="34" charset="0"/>
          <a:ea typeface="MS PGothic" panose="020B0600070205080204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elvetica" panose="020B0604020202020204" pitchFamily="34" charset="0"/>
          <a:ea typeface="MS PGothic" panose="020B0600070205080204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just" rtl="0" eaLnBrk="0" fontAlgn="base" hangingPunct="0">
        <a:lnSpc>
          <a:spcPct val="150000"/>
        </a:lnSpc>
        <a:spcBef>
          <a:spcPct val="35000"/>
        </a:spcBef>
        <a:spcAft>
          <a:spcPct val="0"/>
        </a:spcAft>
        <a:buClr>
          <a:schemeClr val="tx1"/>
        </a:buClr>
        <a:buSzPct val="125000"/>
        <a:buFont typeface="Arial" panose="020B0604020202020204" pitchFamily="34" charset="0"/>
        <a:buChar char="•"/>
        <a:defRPr kumimoji="1" sz="1800">
          <a:solidFill>
            <a:schemeClr val="tx1"/>
          </a:solidFill>
          <a:latin typeface="Helvetica" pitchFamily="2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just" rtl="0" eaLnBrk="0" fontAlgn="base" hangingPunct="0">
        <a:lnSpc>
          <a:spcPct val="150000"/>
        </a:lnSpc>
        <a:spcBef>
          <a:spcPct val="35000"/>
        </a:spcBef>
        <a:spcAft>
          <a:spcPct val="0"/>
        </a:spcAft>
        <a:buClr>
          <a:schemeClr val="tx1"/>
        </a:buClr>
        <a:buSzPct val="100000"/>
        <a:buFont typeface="Courier New" panose="02070309020205020404" pitchFamily="49" charset="0"/>
        <a:buChar char="o"/>
        <a:defRPr kumimoji="1" sz="1600">
          <a:solidFill>
            <a:schemeClr val="tx1"/>
          </a:solidFill>
          <a:latin typeface="Helvetica" pitchFamily="2" charset="0"/>
          <a:ea typeface="Tahoma" panose="020B0604030504040204" pitchFamily="34" charset="0"/>
          <a:cs typeface="Tahoma" panose="020B0604030504040204" pitchFamily="34" charset="0"/>
        </a:defRPr>
      </a:lvl2pPr>
      <a:lvl3pPr marL="1085850" indent="-228600" algn="just" rtl="0" eaLnBrk="0" fontAlgn="base" hangingPunct="0">
        <a:lnSpc>
          <a:spcPct val="150000"/>
        </a:lnSpc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 sz="1600">
          <a:solidFill>
            <a:schemeClr val="tx1"/>
          </a:solidFill>
          <a:latin typeface="Helvetica" pitchFamily="2" charset="0"/>
          <a:ea typeface="Tahoma" panose="020B0604030504040204" pitchFamily="34" charset="0"/>
          <a:cs typeface="Tahoma" panose="020B0604030504040204" pitchFamily="34" charset="0"/>
        </a:defRPr>
      </a:lvl3pPr>
      <a:lvl4pPr marL="1428750" indent="-228600" algn="just" rtl="0" eaLnBrk="0" fontAlgn="base" hangingPunct="0">
        <a:lnSpc>
          <a:spcPct val="150000"/>
        </a:lnSpc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1600">
          <a:solidFill>
            <a:schemeClr val="tx1"/>
          </a:solidFill>
          <a:latin typeface="Helvetica" pitchFamily="2" charset="0"/>
          <a:ea typeface="Tahoma" panose="020B0604030504040204" pitchFamily="34" charset="0"/>
          <a:cs typeface="Tahoma" panose="020B0604030504040204" pitchFamily="34" charset="0"/>
        </a:defRPr>
      </a:lvl4pPr>
      <a:lvl5pPr marL="1771650" indent="-228600" algn="just" rtl="0" eaLnBrk="0" fontAlgn="base" hangingPunct="0">
        <a:lnSpc>
          <a:spcPct val="150000"/>
        </a:lnSpc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1600">
          <a:solidFill>
            <a:schemeClr val="tx1"/>
          </a:solidFill>
          <a:latin typeface="Helvetica" pitchFamily="2" charset="0"/>
          <a:ea typeface="Tahoma" panose="020B0604030504040204" pitchFamily="34" charset="0"/>
          <a:cs typeface="Tahoma" panose="020B0604030504040204" pitchFamily="34" charset="0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31EF06-99F3-7E6C-9BF2-BD4BE6185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F1F65-9F9F-07B2-D418-72BC478BF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58697-C660-8953-14A2-614079BBD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0509C-50A6-7446-A231-A4C5FA90B28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1EF59-EF14-9B74-67DE-1763E5B7A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8D9C0-D19B-AF9A-1547-969981E03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D7B32-6FB4-9B4F-9C66-D4AD6321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9" r:id="rId1"/>
    <p:sldLayoutId id="2147484990" r:id="rId2"/>
    <p:sldLayoutId id="2147484991" r:id="rId3"/>
    <p:sldLayoutId id="2147484992" r:id="rId4"/>
    <p:sldLayoutId id="2147484993" r:id="rId5"/>
    <p:sldLayoutId id="2147484994" r:id="rId6"/>
    <p:sldLayoutId id="2147484995" r:id="rId7"/>
    <p:sldLayoutId id="2147484996" r:id="rId8"/>
    <p:sldLayoutId id="2147484997" r:id="rId9"/>
    <p:sldLayoutId id="2147484998" r:id="rId10"/>
    <p:sldLayoutId id="2147484999" r:id="rId11"/>
    <p:sldLayoutId id="214748500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401210"/>
            <a:ext cx="9144000" cy="759871"/>
          </a:xfrm>
          <a:solidFill>
            <a:srgbClr val="0037A4"/>
          </a:solidFill>
          <a:ln w="19050">
            <a:solidFill>
              <a:schemeClr val="bg1"/>
            </a:solidFill>
          </a:ln>
        </p:spPr>
        <p:txBody>
          <a:bodyPr anchor="t"/>
          <a:lstStyle/>
          <a:p>
            <a:pPr eaLnBrk="1" hangingPunct="1">
              <a:lnSpc>
                <a:spcPct val="150000"/>
              </a:lnSpc>
            </a:pPr>
            <a:r>
              <a:rPr lang="en-US" altLang="en-US" sz="2800" b="1" dirty="0">
                <a:cs typeface="Tahoma" panose="020B0604030504040204" pitchFamily="34" charset="0"/>
              </a:rPr>
              <a:t>Project Title</a:t>
            </a:r>
            <a:endParaRPr lang="en-US" altLang="en-US" sz="1400" b="1" dirty="0">
              <a:cs typeface="Tahoma" panose="020B0604030504040204" pitchFamily="34" charset="0"/>
            </a:endParaRPr>
          </a:p>
        </p:txBody>
      </p:sp>
      <p:sp>
        <p:nvSpPr>
          <p:cNvPr id="4" name="Footer Placeholder 15">
            <a:extLst>
              <a:ext uri="{FF2B5EF4-FFF2-40B4-BE49-F238E27FC236}">
                <a16:creationId xmlns:a16="http://schemas.microsoft.com/office/drawing/2014/main" id="{BC39589F-F9D0-BEF2-B165-A422ADA5610C}"/>
              </a:ext>
            </a:extLst>
          </p:cNvPr>
          <p:cNvSpPr txBox="1">
            <a:spLocks/>
          </p:cNvSpPr>
          <p:nvPr/>
        </p:nvSpPr>
        <p:spPr>
          <a:xfrm>
            <a:off x="959983" y="635844"/>
            <a:ext cx="7429520" cy="980728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Palatino" pitchFamily="2" charset="77"/>
                <a:ea typeface="Palatino" pitchFamily="2" charset="77"/>
                <a:cs typeface="Times New Roman" pitchFamily="18" charset="0"/>
              </a:rPr>
              <a:t>Jaypee University of Information Technology, </a:t>
            </a:r>
            <a:r>
              <a:rPr kumimoji="0" lang="en-IN" sz="2800" b="1" i="0" u="none" strike="noStrike" kern="1200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Palatino" pitchFamily="2" charset="77"/>
                <a:ea typeface="Palatino" pitchFamily="2" charset="77"/>
                <a:cs typeface="Times New Roman" pitchFamily="18" charset="0"/>
              </a:rPr>
              <a:t>Waknaghat</a:t>
            </a:r>
            <a:r>
              <a:rPr kumimoji="0" lang="en-IN" sz="2800" b="1" i="0" u="none" strike="noStrike" kern="1200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Palatino" pitchFamily="2" charset="77"/>
                <a:ea typeface="Palatino" pitchFamily="2" charset="77"/>
                <a:cs typeface="Times New Roman" pitchFamily="18" charset="0"/>
              </a:rPr>
              <a:t> - 173234 (India)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1FB7B0-90E1-217E-359E-488BB2E7656E}"/>
              </a:ext>
            </a:extLst>
          </p:cNvPr>
          <p:cNvSpPr/>
          <p:nvPr/>
        </p:nvSpPr>
        <p:spPr>
          <a:xfrm>
            <a:off x="2158125" y="1841236"/>
            <a:ext cx="5033236" cy="10864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000" b="1" dirty="0">
                <a:latin typeface="Palatino" pitchFamily="2" charset="77"/>
                <a:ea typeface="Palatino" pitchFamily="2" charset="77"/>
                <a:cs typeface="Times New Roman" pitchFamily="18" charset="0"/>
              </a:rPr>
              <a:t>Major Project (18B19CI791) | AY 2023-24</a:t>
            </a:r>
          </a:p>
          <a:p>
            <a:pPr algn="ctr">
              <a:lnSpc>
                <a:spcPct val="200000"/>
              </a:lnSpc>
            </a:pPr>
            <a:r>
              <a:rPr lang="en-IN" sz="2000" b="1" dirty="0">
                <a:latin typeface="Palatino" pitchFamily="2" charset="77"/>
                <a:ea typeface="Palatino" pitchFamily="2" charset="77"/>
                <a:cs typeface="Times New Roman" pitchFamily="18" charset="0"/>
              </a:rPr>
              <a:t>End-Term Presentation (Part - II)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4B7EDF-18D7-C792-681D-E69AE68A4AAB}"/>
              </a:ext>
            </a:extLst>
          </p:cNvPr>
          <p:cNvSpPr txBox="1"/>
          <p:nvPr/>
        </p:nvSpPr>
        <p:spPr>
          <a:xfrm>
            <a:off x="517798" y="4465555"/>
            <a:ext cx="3620582" cy="2188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  <a:ea typeface="Palatino" pitchFamily="2" charset="77"/>
                <a:cs typeface="Times New Roman" panose="02020603050405020304" pitchFamily="18" charset="0"/>
              </a:rPr>
              <a:t>Group No.: </a:t>
            </a:r>
          </a:p>
          <a:p>
            <a:endParaRPr lang="en-IN" sz="1600" dirty="0">
              <a:latin typeface="Helvetica" pitchFamily="2" charset="0"/>
              <a:ea typeface="Palatino" pitchFamily="2" charset="77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en-IN" sz="1600" b="1" dirty="0">
                <a:latin typeface="Helvetica" pitchFamily="2" charset="0"/>
                <a:ea typeface="Palatino" pitchFamily="2" charset="77"/>
                <a:cs typeface="Times New Roman" panose="02020603050405020304" pitchFamily="18" charset="0"/>
              </a:rPr>
              <a:t>Team Member (s)</a:t>
            </a:r>
            <a:endParaRPr lang="en-US" sz="1600" b="1" dirty="0">
              <a:latin typeface="Helvetica" pitchFamily="2" charset="0"/>
              <a:ea typeface="Palatino" pitchFamily="2" charset="77"/>
              <a:cs typeface="Times New Roman" pitchFamily="18" charset="0"/>
            </a:endParaRPr>
          </a:p>
          <a:p>
            <a:pPr marL="285750" indent="-285750">
              <a:lnSpc>
                <a:spcPct val="12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 (Roll Number)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 (Roll Number)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 (Roll Number)</a:t>
            </a:r>
          </a:p>
          <a:p>
            <a:pPr algn="ctr"/>
            <a:endParaRPr lang="en-US" sz="1600" dirty="0">
              <a:latin typeface="Helvetica" pitchFamily="2" charset="0"/>
              <a:ea typeface="Palatino" pitchFamily="2" charset="77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2713F-9CAD-198F-43B7-75929E7A5424}"/>
              </a:ext>
            </a:extLst>
          </p:cNvPr>
          <p:cNvSpPr txBox="1"/>
          <p:nvPr/>
        </p:nvSpPr>
        <p:spPr>
          <a:xfrm>
            <a:off x="4674743" y="4369495"/>
            <a:ext cx="4332400" cy="2476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Supervisor (s)</a:t>
            </a:r>
          </a:p>
          <a:p>
            <a:pPr marL="342900" indent="-342900">
              <a:lnSpc>
                <a:spcPct val="12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Name: </a:t>
            </a:r>
          </a:p>
          <a:p>
            <a:pPr marL="357188">
              <a:lnSpc>
                <a:spcPct val="125000"/>
              </a:lnSpc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Designation: </a:t>
            </a:r>
          </a:p>
          <a:p>
            <a:pPr marL="357188">
              <a:lnSpc>
                <a:spcPct val="125000"/>
              </a:lnSpc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Department: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Name: </a:t>
            </a:r>
          </a:p>
          <a:p>
            <a:pPr marL="357188">
              <a:lnSpc>
                <a:spcPct val="125000"/>
              </a:lnSpc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Designation: </a:t>
            </a:r>
          </a:p>
          <a:p>
            <a:pPr marL="357188">
              <a:lnSpc>
                <a:spcPct val="125000"/>
              </a:lnSpc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Department: </a:t>
            </a:r>
          </a:p>
          <a:p>
            <a:pPr marL="357188">
              <a:lnSpc>
                <a:spcPct val="114000"/>
              </a:lnSpc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314CA5-1CBF-7BB0-83BB-4FDA4318A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492" y="-165253"/>
            <a:ext cx="1178805" cy="8958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D618C9-A35C-A359-4E30-21B6471F5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901" y="160424"/>
            <a:ext cx="1015707" cy="345492"/>
          </a:xfrm>
          <a:prstGeom prst="rect">
            <a:avLst/>
          </a:prstGeom>
        </p:spPr>
      </p:pic>
      <p:pic>
        <p:nvPicPr>
          <p:cNvPr id="12" name="Picture 11" descr="JUIT Office Photos | Glassdoor">
            <a:extLst>
              <a:ext uri="{FF2B5EF4-FFF2-40B4-BE49-F238E27FC236}">
                <a16:creationId xmlns:a16="http://schemas.microsoft.com/office/drawing/2014/main" id="{7647374D-C05A-F866-81A8-19ED5262B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017" y="93342"/>
            <a:ext cx="815248" cy="6790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ea typeface="Palatino" pitchFamily="2" charset="77"/>
              </a:rPr>
              <a:t>Implementation </a:t>
            </a:r>
            <a:r>
              <a:rPr lang="en-IN" sz="2400" b="0" dirty="0">
                <a:ea typeface="Palatino" pitchFamily="2" charset="77"/>
              </a:rPr>
              <a:t>(</a:t>
            </a:r>
            <a:r>
              <a:rPr lang="en-IN" sz="2400" b="0" dirty="0" err="1">
                <a:ea typeface="Palatino" pitchFamily="2" charset="77"/>
              </a:rPr>
              <a:t>cont</a:t>
            </a:r>
            <a:r>
              <a:rPr lang="en-IN" sz="2400" b="0" dirty="0">
                <a:ea typeface="Palatino" pitchFamily="2" charset="77"/>
              </a:rPr>
              <a:t>…)</a:t>
            </a:r>
            <a:endParaRPr lang="en-US" b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57188" indent="-26193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>
                <a:ea typeface="Palatino" pitchFamily="2" charset="77"/>
              </a:rPr>
              <a:t>Use max. three slides for project implementation</a:t>
            </a:r>
          </a:p>
          <a:p>
            <a:pPr marL="357188" indent="-26193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>
                <a:ea typeface="Palatino" pitchFamily="2" charset="77"/>
              </a:rPr>
              <a:t>Include code snippets, algorithms, tools and techniques, etc.</a:t>
            </a:r>
          </a:p>
        </p:txBody>
      </p:sp>
    </p:spTree>
    <p:extLst>
      <p:ext uri="{BB962C8B-B14F-4D97-AF65-F5344CB8AC3E}">
        <p14:creationId xmlns:p14="http://schemas.microsoft.com/office/powerpoint/2010/main" val="158801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ea typeface="Palatino" pitchFamily="2" charset="77"/>
              </a:rPr>
              <a:t>Implementation </a:t>
            </a:r>
            <a:r>
              <a:rPr lang="en-IN" sz="2400" b="0" dirty="0">
                <a:ea typeface="Palatino" pitchFamily="2" charset="77"/>
              </a:rPr>
              <a:t>(</a:t>
            </a:r>
            <a:r>
              <a:rPr lang="en-IN" sz="2400" b="0" dirty="0" err="1">
                <a:ea typeface="Palatino" pitchFamily="2" charset="77"/>
              </a:rPr>
              <a:t>cont</a:t>
            </a:r>
            <a:r>
              <a:rPr lang="en-IN" sz="2400" b="0" dirty="0">
                <a:ea typeface="Palatino" pitchFamily="2" charset="77"/>
              </a:rPr>
              <a:t>…)</a:t>
            </a:r>
            <a:endParaRPr lang="en-US" b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57188" indent="-26193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>
                <a:ea typeface="Palatino" pitchFamily="2" charset="77"/>
              </a:rPr>
              <a:t>Use max. three slides for project implementation</a:t>
            </a:r>
          </a:p>
          <a:p>
            <a:pPr marL="357188" indent="-26193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>
                <a:ea typeface="Palatino" pitchFamily="2" charset="77"/>
              </a:rPr>
              <a:t>Include code snippets, algorithms, tools and techniques, etc.</a:t>
            </a:r>
          </a:p>
        </p:txBody>
      </p:sp>
    </p:spTree>
    <p:extLst>
      <p:ext uri="{BB962C8B-B14F-4D97-AF65-F5344CB8AC3E}">
        <p14:creationId xmlns:p14="http://schemas.microsoft.com/office/powerpoint/2010/main" val="241409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ea typeface="Palatino" pitchFamily="2" charset="77"/>
              </a:rPr>
              <a:t>Experimental Results and Evaluation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57188" indent="-26193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>
                <a:ea typeface="Palatino" pitchFamily="2" charset="77"/>
              </a:rPr>
              <a:t>Use max. three slides to show your experimental results.</a:t>
            </a:r>
          </a:p>
          <a:p>
            <a:pPr marL="357188" indent="-26193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>
                <a:ea typeface="Palatino" pitchFamily="2" charset="77"/>
              </a:rPr>
              <a:t>Include your findings, interpretation of results, comparison with existing solutions, etc.</a:t>
            </a:r>
          </a:p>
        </p:txBody>
      </p:sp>
    </p:spTree>
    <p:extLst>
      <p:ext uri="{BB962C8B-B14F-4D97-AF65-F5344CB8AC3E}">
        <p14:creationId xmlns:p14="http://schemas.microsoft.com/office/powerpoint/2010/main" val="345295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ea typeface="Palatino" pitchFamily="2" charset="77"/>
              </a:rPr>
              <a:t>Experimental Results and Evaluation </a:t>
            </a:r>
            <a:r>
              <a:rPr lang="en-IN" sz="2400" b="0" dirty="0">
                <a:ea typeface="Palatino" pitchFamily="2" charset="77"/>
              </a:rPr>
              <a:t>(</a:t>
            </a:r>
            <a:r>
              <a:rPr lang="en-IN" sz="2400" b="0" dirty="0" err="1">
                <a:ea typeface="Palatino" pitchFamily="2" charset="77"/>
              </a:rPr>
              <a:t>cont</a:t>
            </a:r>
            <a:r>
              <a:rPr lang="en-IN" sz="2400" b="0" dirty="0">
                <a:ea typeface="Palatino" pitchFamily="2" charset="77"/>
              </a:rPr>
              <a:t>…)</a:t>
            </a:r>
            <a:endParaRPr lang="en-US" b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2"/>
            <a:ext cx="8956714" cy="5783856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57188" indent="-26193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>
                <a:ea typeface="Palatino" pitchFamily="2" charset="77"/>
              </a:rPr>
              <a:t>Use max. three slides to show your experimental results.</a:t>
            </a:r>
          </a:p>
          <a:p>
            <a:pPr marL="357188" indent="-26193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>
                <a:ea typeface="Palatino" pitchFamily="2" charset="77"/>
              </a:rPr>
              <a:t>Include your findings, interpretation of results, comparison with existing solutions, etc.</a:t>
            </a:r>
          </a:p>
        </p:txBody>
      </p:sp>
    </p:spTree>
    <p:extLst>
      <p:ext uri="{BB962C8B-B14F-4D97-AF65-F5344CB8AC3E}">
        <p14:creationId xmlns:p14="http://schemas.microsoft.com/office/powerpoint/2010/main" val="3713345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ea typeface="Palatino" pitchFamily="2" charset="77"/>
              </a:rPr>
              <a:t>Experimental Results and Evaluation </a:t>
            </a:r>
            <a:r>
              <a:rPr lang="en-IN" sz="2400" b="0" dirty="0">
                <a:ea typeface="Palatino" pitchFamily="2" charset="77"/>
              </a:rPr>
              <a:t>(</a:t>
            </a:r>
            <a:r>
              <a:rPr lang="en-IN" sz="2400" b="0" dirty="0" err="1">
                <a:ea typeface="Palatino" pitchFamily="2" charset="77"/>
              </a:rPr>
              <a:t>cont</a:t>
            </a:r>
            <a:r>
              <a:rPr lang="en-IN" sz="2400" b="0" dirty="0">
                <a:ea typeface="Palatino" pitchFamily="2" charset="77"/>
              </a:rPr>
              <a:t>…)</a:t>
            </a:r>
            <a:endParaRPr lang="en-US" b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57188" indent="-26193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>
                <a:ea typeface="Palatino" pitchFamily="2" charset="77"/>
              </a:rPr>
              <a:t>Use max. three slides to show your experimental results.</a:t>
            </a:r>
          </a:p>
          <a:p>
            <a:pPr marL="357188" indent="-26193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>
                <a:ea typeface="Palatino" pitchFamily="2" charset="77"/>
              </a:rPr>
              <a:t>Include your findings, interpretation of results, comparison with existing solutions, etc.</a:t>
            </a:r>
          </a:p>
        </p:txBody>
      </p:sp>
    </p:spTree>
    <p:extLst>
      <p:ext uri="{BB962C8B-B14F-4D97-AF65-F5344CB8AC3E}">
        <p14:creationId xmlns:p14="http://schemas.microsoft.com/office/powerpoint/2010/main" val="2894067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ea typeface="Palatino" pitchFamily="2" charset="77"/>
              </a:rPr>
              <a:t>Conclusions and Future Scope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57188" indent="-26193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>
                <a:ea typeface="Palatino" pitchFamily="2" charset="77"/>
              </a:rPr>
              <a:t>Use one slide for conclusions and future scope.</a:t>
            </a:r>
          </a:p>
        </p:txBody>
      </p:sp>
    </p:spTree>
    <p:extLst>
      <p:ext uri="{BB962C8B-B14F-4D97-AF65-F5344CB8AC3E}">
        <p14:creationId xmlns:p14="http://schemas.microsoft.com/office/powerpoint/2010/main" val="814278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ea typeface="Palatino" pitchFamily="2" charset="77"/>
              </a:rPr>
              <a:t>Publications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57188" indent="-26193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>
                <a:ea typeface="Palatino" pitchFamily="2" charset="77"/>
              </a:rPr>
              <a:t>Use one slide to list any publication (s).</a:t>
            </a:r>
          </a:p>
        </p:txBody>
      </p:sp>
    </p:spTree>
    <p:extLst>
      <p:ext uri="{BB962C8B-B14F-4D97-AF65-F5344CB8AC3E}">
        <p14:creationId xmlns:p14="http://schemas.microsoft.com/office/powerpoint/2010/main" val="3527532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ea typeface="Palatino" pitchFamily="2" charset="77"/>
              </a:rPr>
              <a:t>Work Contribution of Each Member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9601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95250" indent="0" algn="just">
              <a:lnSpc>
                <a:spcPct val="150000"/>
              </a:lnSpc>
              <a:buNone/>
            </a:pPr>
            <a:endParaRPr lang="en-IN" sz="1800" dirty="0">
              <a:ea typeface="Palatino" pitchFamily="2" charset="77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E797055-1188-FE0D-D427-B8D6CE9F5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072812"/>
              </p:ext>
            </p:extLst>
          </p:nvPr>
        </p:nvGraphicFramePr>
        <p:xfrm>
          <a:off x="110168" y="804230"/>
          <a:ext cx="8923664" cy="57948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208">
                  <a:extLst>
                    <a:ext uri="{9D8B030D-6E8A-4147-A177-3AD203B41FA5}">
                      <a16:colId xmlns:a16="http://schemas.microsoft.com/office/drawing/2014/main" val="12333649"/>
                    </a:ext>
                  </a:extLst>
                </a:gridCol>
                <a:gridCol w="1687941">
                  <a:extLst>
                    <a:ext uri="{9D8B030D-6E8A-4147-A177-3AD203B41FA5}">
                      <a16:colId xmlns:a16="http://schemas.microsoft.com/office/drawing/2014/main" val="1958105190"/>
                    </a:ext>
                  </a:extLst>
                </a:gridCol>
                <a:gridCol w="4426418">
                  <a:extLst>
                    <a:ext uri="{9D8B030D-6E8A-4147-A177-3AD203B41FA5}">
                      <a16:colId xmlns:a16="http://schemas.microsoft.com/office/drawing/2014/main" val="3318589050"/>
                    </a:ext>
                  </a:extLst>
                </a:gridCol>
                <a:gridCol w="2160097">
                  <a:extLst>
                    <a:ext uri="{9D8B030D-6E8A-4147-A177-3AD203B41FA5}">
                      <a16:colId xmlns:a16="http://schemas.microsoft.com/office/drawing/2014/main" val="3827511659"/>
                    </a:ext>
                  </a:extLst>
                </a:gridCol>
              </a:tblGrid>
              <a:tr h="68175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S. No.</a:t>
                      </a:r>
                      <a:endParaRPr lang="en-US" b="0" dirty="0"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University </a:t>
                      </a:r>
                    </a:p>
                    <a:p>
                      <a:pPr algn="ctr"/>
                      <a:r>
                        <a:rPr lang="en-US" b="0" dirty="0"/>
                        <a:t>Roll No.</a:t>
                      </a:r>
                      <a:endParaRPr lang="en-US" b="0" dirty="0"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Work Done</a:t>
                      </a:r>
                      <a:endParaRPr lang="en-US" b="0" dirty="0"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Individual Contribution (%)</a:t>
                      </a:r>
                      <a:endParaRPr lang="en-US" b="0" dirty="0"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538888"/>
                  </a:ext>
                </a:extLst>
              </a:tr>
              <a:tr h="17043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</a:t>
                      </a:r>
                      <a:endParaRPr lang="en-US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/>
                        <a:t>Describe your work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/>
                        <a:t>Describe your work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/>
                        <a:t>Describe your work</a:t>
                      </a:r>
                    </a:p>
                    <a:p>
                      <a:endParaRPr lang="en-US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Mention % of work done by 1</a:t>
                      </a:r>
                      <a:r>
                        <a:rPr kumimoji="0" lang="en-US" sz="1800" b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st</a:t>
                      </a: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 team member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Palatino" pitchFamily="2" charset="7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874927"/>
                  </a:ext>
                </a:extLst>
              </a:tr>
              <a:tr h="17043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</a:t>
                      </a:r>
                      <a:endParaRPr lang="en-US" dirty="0"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/>
                        <a:t>Describe your work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/>
                        <a:t>Describe your work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/>
                        <a:t>Describe your work</a:t>
                      </a:r>
                    </a:p>
                    <a:p>
                      <a:endParaRPr lang="en-US" dirty="0"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Mention % of work done by 2</a:t>
                      </a:r>
                      <a:r>
                        <a:rPr kumimoji="0" lang="en-US" sz="1800" b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nd</a:t>
                      </a: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 team member</a:t>
                      </a:r>
                    </a:p>
                    <a:p>
                      <a:endParaRPr lang="en-US" dirty="0"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467320"/>
                  </a:ext>
                </a:extLst>
              </a:tr>
              <a:tr h="17043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</a:t>
                      </a:r>
                      <a:endParaRPr lang="en-US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Delete row if team has 2 members. </a:t>
                      </a:r>
                    </a:p>
                    <a:p>
                      <a:endParaRPr lang="en-US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/>
                        <a:t>Describe your work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/>
                        <a:t>Describe your work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/>
                        <a:t>Describe your work</a:t>
                      </a:r>
                      <a:endParaRPr lang="en-US" sz="1800" b="0" dirty="0">
                        <a:latin typeface="Helvetica" pitchFamily="2" charset="0"/>
                        <a:ea typeface="Palatino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Mention % of work done by 3</a:t>
                      </a:r>
                      <a:r>
                        <a:rPr kumimoji="0" lang="en-US" sz="1800" b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rd</a:t>
                      </a: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 team member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Palatino" pitchFamily="2" charset="7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590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890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ea typeface="Palatino" pitchFamily="2" charset="77"/>
              </a:rPr>
              <a:t>Supervisor (s) Remarks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9601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95250" indent="0" algn="just">
              <a:lnSpc>
                <a:spcPct val="150000"/>
              </a:lnSpc>
              <a:buNone/>
            </a:pPr>
            <a:endParaRPr lang="en-IN" sz="1800" dirty="0">
              <a:ea typeface="Palatino" pitchFamily="2" charset="77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E797055-1188-FE0D-D427-B8D6CE9F5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211195"/>
              </p:ext>
            </p:extLst>
          </p:nvPr>
        </p:nvGraphicFramePr>
        <p:xfrm>
          <a:off x="110168" y="804230"/>
          <a:ext cx="8923664" cy="5759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208">
                  <a:extLst>
                    <a:ext uri="{9D8B030D-6E8A-4147-A177-3AD203B41FA5}">
                      <a16:colId xmlns:a16="http://schemas.microsoft.com/office/drawing/2014/main" val="12333649"/>
                    </a:ext>
                  </a:extLst>
                </a:gridCol>
                <a:gridCol w="1687941">
                  <a:extLst>
                    <a:ext uri="{9D8B030D-6E8A-4147-A177-3AD203B41FA5}">
                      <a16:colId xmlns:a16="http://schemas.microsoft.com/office/drawing/2014/main" val="1958105190"/>
                    </a:ext>
                  </a:extLst>
                </a:gridCol>
                <a:gridCol w="6586515">
                  <a:extLst>
                    <a:ext uri="{9D8B030D-6E8A-4147-A177-3AD203B41FA5}">
                      <a16:colId xmlns:a16="http://schemas.microsoft.com/office/drawing/2014/main" val="3318589050"/>
                    </a:ext>
                  </a:extLst>
                </a:gridCol>
              </a:tblGrid>
              <a:tr h="51973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S. No.</a:t>
                      </a:r>
                      <a:endParaRPr lang="en-US" b="0" dirty="0"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Supervisor</a:t>
                      </a:r>
                      <a:endParaRPr lang="en-US" b="0" dirty="0"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Remarks</a:t>
                      </a:r>
                    </a:p>
                    <a:p>
                      <a:pPr algn="ctr"/>
                      <a:r>
                        <a:rPr lang="en-US" b="0" dirty="0">
                          <a:latin typeface="Helvetica" pitchFamily="2" charset="0"/>
                        </a:rPr>
                        <a:t>(as mentioned in Weekly Log)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538888"/>
                  </a:ext>
                </a:extLst>
              </a:tr>
              <a:tr h="16349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</a:t>
                      </a:r>
                      <a:endParaRPr lang="en-US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/>
                        <a:t>Remark 1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dirty="0"/>
                        <a:t>Remark 2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/>
                        <a:t>Remark 3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latin typeface="Helvetica" pitchFamily="2" charset="0"/>
                        </a:rPr>
                        <a:t>Remark 4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latin typeface="Helvetica" pitchFamily="2" charset="0"/>
                        </a:rPr>
                        <a:t>Remark 5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endParaRPr lang="en-US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874927"/>
                  </a:ext>
                </a:extLst>
              </a:tr>
              <a:tr h="25986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</a:t>
                      </a:r>
                      <a:endParaRPr lang="en-US" dirty="0"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Delete row if there is only one supervisor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/>
                        <a:t>Remark 1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dirty="0"/>
                        <a:t>Remark 2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/>
                        <a:t>Remark 3</a:t>
                      </a:r>
                      <a:endParaRPr lang="en-US" dirty="0">
                        <a:latin typeface="Helvetica" pitchFamily="2" charset="0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latin typeface="Helvetica" pitchFamily="2" charset="0"/>
                        </a:rPr>
                        <a:t>Remark 4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latin typeface="Helvetica" pitchFamily="2" charset="0"/>
                        </a:rPr>
                        <a:t>Remark 5</a:t>
                      </a:r>
                      <a:endParaRPr lang="en-US" dirty="0"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467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475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ea typeface="Palatino" pitchFamily="2" charset="77"/>
              </a:rPr>
              <a:t>References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57188" indent="-26193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400" dirty="0">
                <a:ea typeface="Palatino" pitchFamily="2" charset="77"/>
              </a:rPr>
              <a:t>Provide a comprehensive list of at least 25 references in IEEE format</a:t>
            </a:r>
          </a:p>
        </p:txBody>
      </p:sp>
    </p:spTree>
    <p:extLst>
      <p:ext uri="{BB962C8B-B14F-4D97-AF65-F5344CB8AC3E}">
        <p14:creationId xmlns:p14="http://schemas.microsoft.com/office/powerpoint/2010/main" val="103522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57188" indent="-261938" algn="just">
              <a:lnSpc>
                <a:spcPct val="140000"/>
              </a:lnSpc>
              <a:buFont typeface="Arial" pitchFamily="34" charset="0"/>
              <a:buChar char="•"/>
            </a:pPr>
            <a:r>
              <a:rPr lang="en-IN" dirty="0">
                <a:ea typeface="Palatino" pitchFamily="2" charset="77"/>
              </a:rPr>
              <a:t>Introduction</a:t>
            </a:r>
          </a:p>
          <a:p>
            <a:pPr marL="357188" indent="-261938" algn="just">
              <a:lnSpc>
                <a:spcPct val="140000"/>
              </a:lnSpc>
              <a:buFont typeface="Arial" pitchFamily="34" charset="0"/>
              <a:buChar char="•"/>
            </a:pPr>
            <a:r>
              <a:rPr lang="en-IN" dirty="0">
                <a:ea typeface="Palatino" pitchFamily="2" charset="77"/>
              </a:rPr>
              <a:t>Problem Statement</a:t>
            </a:r>
          </a:p>
          <a:p>
            <a:pPr marL="357188" indent="-261938" algn="just">
              <a:lnSpc>
                <a:spcPct val="140000"/>
              </a:lnSpc>
              <a:buFont typeface="Arial" pitchFamily="34" charset="0"/>
              <a:buChar char="•"/>
            </a:pPr>
            <a:r>
              <a:rPr lang="en-IN" dirty="0">
                <a:ea typeface="Palatino" pitchFamily="2" charset="77"/>
              </a:rPr>
              <a:t>Objectives</a:t>
            </a:r>
          </a:p>
          <a:p>
            <a:pPr marL="357188" indent="-261938">
              <a:lnSpc>
                <a:spcPct val="140000"/>
              </a:lnSpc>
            </a:pPr>
            <a:r>
              <a:rPr lang="en-IN" dirty="0">
                <a:ea typeface="Palatino" pitchFamily="2" charset="77"/>
              </a:rPr>
              <a:t>Work Done (after Mid-Term Evaluation Part - II)</a:t>
            </a:r>
          </a:p>
          <a:p>
            <a:pPr marL="357188" indent="-261938" algn="just">
              <a:lnSpc>
                <a:spcPct val="140000"/>
              </a:lnSpc>
              <a:buFont typeface="Arial" pitchFamily="34" charset="0"/>
              <a:buChar char="•"/>
            </a:pPr>
            <a:r>
              <a:rPr lang="en-IN" dirty="0">
                <a:ea typeface="Palatino" pitchFamily="2" charset="77"/>
              </a:rPr>
              <a:t>Project Design</a:t>
            </a:r>
          </a:p>
          <a:p>
            <a:pPr marL="357188" indent="-261938" algn="just">
              <a:lnSpc>
                <a:spcPct val="140000"/>
              </a:lnSpc>
              <a:buFont typeface="Arial" pitchFamily="34" charset="0"/>
              <a:buChar char="•"/>
            </a:pPr>
            <a:r>
              <a:rPr lang="en-IN" dirty="0">
                <a:ea typeface="Palatino" pitchFamily="2" charset="77"/>
              </a:rPr>
              <a:t>Implementation</a:t>
            </a:r>
          </a:p>
          <a:p>
            <a:pPr marL="357188" indent="-261938" algn="just">
              <a:lnSpc>
                <a:spcPct val="140000"/>
              </a:lnSpc>
              <a:buFont typeface="Arial" pitchFamily="34" charset="0"/>
              <a:buChar char="•"/>
            </a:pPr>
            <a:r>
              <a:rPr lang="en-IN" dirty="0">
                <a:ea typeface="Palatino" pitchFamily="2" charset="77"/>
              </a:rPr>
              <a:t>Experimental Results and Evaluation</a:t>
            </a:r>
          </a:p>
          <a:p>
            <a:pPr marL="357188" indent="-261938" algn="just">
              <a:lnSpc>
                <a:spcPct val="140000"/>
              </a:lnSpc>
              <a:buFont typeface="Arial" pitchFamily="34" charset="0"/>
              <a:buChar char="•"/>
            </a:pPr>
            <a:r>
              <a:rPr lang="en-IN" dirty="0">
                <a:ea typeface="Palatino" pitchFamily="2" charset="77"/>
              </a:rPr>
              <a:t>Conclusions and Future Scope</a:t>
            </a:r>
          </a:p>
          <a:p>
            <a:pPr marL="357188" indent="-261938" algn="just">
              <a:lnSpc>
                <a:spcPct val="140000"/>
              </a:lnSpc>
              <a:buFont typeface="Arial" pitchFamily="34" charset="0"/>
              <a:buChar char="•"/>
            </a:pPr>
            <a:r>
              <a:rPr lang="en-IN" dirty="0">
                <a:ea typeface="Palatino" pitchFamily="2" charset="77"/>
              </a:rPr>
              <a:t>Work Contribution of Each Member</a:t>
            </a:r>
          </a:p>
          <a:p>
            <a:pPr marL="357188" indent="-261938" algn="just">
              <a:lnSpc>
                <a:spcPct val="140000"/>
              </a:lnSpc>
              <a:buFont typeface="Arial" pitchFamily="34" charset="0"/>
              <a:buChar char="•"/>
            </a:pPr>
            <a:r>
              <a:rPr lang="en-IN" dirty="0">
                <a:ea typeface="Palatino" pitchFamily="2" charset="77"/>
              </a:rPr>
              <a:t>Publications</a:t>
            </a:r>
          </a:p>
          <a:p>
            <a:pPr marL="357188" indent="-261938" algn="just">
              <a:lnSpc>
                <a:spcPct val="140000"/>
              </a:lnSpc>
              <a:buFont typeface="Arial" pitchFamily="34" charset="0"/>
              <a:buChar char="•"/>
            </a:pPr>
            <a:r>
              <a:rPr lang="en-IN" dirty="0">
                <a:ea typeface="Palatino" pitchFamily="2" charset="77"/>
              </a:rPr>
              <a:t>Supervisor (s) Remarks</a:t>
            </a:r>
          </a:p>
          <a:p>
            <a:pPr marL="357188" indent="-261938" algn="just">
              <a:lnSpc>
                <a:spcPct val="140000"/>
              </a:lnSpc>
              <a:buFont typeface="Arial" pitchFamily="34" charset="0"/>
              <a:buChar char="•"/>
            </a:pPr>
            <a:r>
              <a:rPr lang="en-IN" dirty="0">
                <a:ea typeface="Palatino" pitchFamily="2" charset="77"/>
              </a:rPr>
              <a:t>References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1700" kern="0" dirty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5501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ea typeface="Palatino" pitchFamily="2" charset="77"/>
              </a:rPr>
              <a:t>References </a:t>
            </a:r>
            <a:r>
              <a:rPr lang="en-IN" sz="2400" b="0" dirty="0">
                <a:ea typeface="Palatino" pitchFamily="2" charset="77"/>
              </a:rPr>
              <a:t>(</a:t>
            </a:r>
            <a:r>
              <a:rPr lang="en-IN" sz="2400" b="0" dirty="0" err="1">
                <a:ea typeface="Palatino" pitchFamily="2" charset="77"/>
              </a:rPr>
              <a:t>cont</a:t>
            </a:r>
            <a:r>
              <a:rPr lang="en-IN" sz="2400" b="0" dirty="0">
                <a:ea typeface="Palatino" pitchFamily="2" charset="77"/>
              </a:rPr>
              <a:t>…)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57188" indent="-26193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400" dirty="0">
                <a:ea typeface="Palatino" pitchFamily="2" charset="77"/>
              </a:rPr>
              <a:t>Provide a comprehensive list of at least 25 references in IEEE format</a:t>
            </a:r>
          </a:p>
        </p:txBody>
      </p:sp>
    </p:spTree>
    <p:extLst>
      <p:ext uri="{BB962C8B-B14F-4D97-AF65-F5344CB8AC3E}">
        <p14:creationId xmlns:p14="http://schemas.microsoft.com/office/powerpoint/2010/main" val="1082175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ea typeface="Palatino" pitchFamily="2" charset="77"/>
              </a:rPr>
              <a:t>References </a:t>
            </a:r>
            <a:r>
              <a:rPr lang="en-IN" sz="2400" b="0" dirty="0">
                <a:ea typeface="Palatino" pitchFamily="2" charset="77"/>
              </a:rPr>
              <a:t>(</a:t>
            </a:r>
            <a:r>
              <a:rPr lang="en-IN" sz="2400" b="0" dirty="0" err="1">
                <a:ea typeface="Palatino" pitchFamily="2" charset="77"/>
              </a:rPr>
              <a:t>cont</a:t>
            </a:r>
            <a:r>
              <a:rPr lang="en-IN" sz="2400" b="0" dirty="0">
                <a:ea typeface="Palatino" pitchFamily="2" charset="77"/>
              </a:rPr>
              <a:t>…)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57188" indent="-26193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400" dirty="0">
                <a:ea typeface="Palatino" pitchFamily="2" charset="77"/>
              </a:rPr>
              <a:t>Provide a comprehensive list of at least 25 references in IEEE format</a:t>
            </a:r>
          </a:p>
        </p:txBody>
      </p:sp>
    </p:spTree>
    <p:extLst>
      <p:ext uri="{BB962C8B-B14F-4D97-AF65-F5344CB8AC3E}">
        <p14:creationId xmlns:p14="http://schemas.microsoft.com/office/powerpoint/2010/main" val="961718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9601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95250" indent="0" algn="just">
              <a:lnSpc>
                <a:spcPct val="150000"/>
              </a:lnSpc>
              <a:buNone/>
            </a:pPr>
            <a:endParaRPr lang="en-IN" sz="1400" dirty="0">
              <a:ea typeface="Palatino" pitchFamily="2" charset="77"/>
            </a:endParaRPr>
          </a:p>
          <a:p>
            <a:pPr marL="95250" indent="0" algn="just">
              <a:lnSpc>
                <a:spcPct val="150000"/>
              </a:lnSpc>
              <a:buNone/>
            </a:pPr>
            <a:endParaRPr lang="en-IN" sz="1400" dirty="0">
              <a:ea typeface="Palatino" pitchFamily="2" charset="77"/>
            </a:endParaRPr>
          </a:p>
          <a:p>
            <a:pPr marL="95250" indent="0" algn="just">
              <a:lnSpc>
                <a:spcPct val="150000"/>
              </a:lnSpc>
              <a:buNone/>
            </a:pPr>
            <a:endParaRPr lang="en-IN" sz="1400" dirty="0">
              <a:ea typeface="Palatino" pitchFamily="2" charset="77"/>
            </a:endParaRPr>
          </a:p>
          <a:p>
            <a:pPr marL="95250" indent="0" algn="just">
              <a:lnSpc>
                <a:spcPct val="150000"/>
              </a:lnSpc>
              <a:buNone/>
            </a:pPr>
            <a:endParaRPr lang="en-IN" sz="1400" dirty="0">
              <a:ea typeface="Palatino" pitchFamily="2" charset="77"/>
            </a:endParaRPr>
          </a:p>
          <a:p>
            <a:pPr marL="95250" indent="0" algn="just">
              <a:lnSpc>
                <a:spcPct val="150000"/>
              </a:lnSpc>
              <a:buNone/>
            </a:pPr>
            <a:endParaRPr lang="en-IN" sz="1400" dirty="0">
              <a:ea typeface="Palatino" pitchFamily="2" charset="77"/>
            </a:endParaRPr>
          </a:p>
          <a:p>
            <a:pPr marL="95250" indent="0" algn="just">
              <a:lnSpc>
                <a:spcPct val="150000"/>
              </a:lnSpc>
              <a:buNone/>
            </a:pPr>
            <a:endParaRPr lang="en-IN" sz="1400" dirty="0">
              <a:ea typeface="Palatino" pitchFamily="2" charset="77"/>
            </a:endParaRPr>
          </a:p>
          <a:p>
            <a:pPr marL="95250" indent="0" algn="ctr">
              <a:lnSpc>
                <a:spcPct val="150000"/>
              </a:lnSpc>
              <a:buNone/>
            </a:pPr>
            <a:r>
              <a:rPr lang="en-IN" sz="2000" b="1" dirty="0">
                <a:ea typeface="Palatino" pitchFamily="2" charset="77"/>
              </a:rPr>
              <a:t>Thanks</a:t>
            </a:r>
            <a:r>
              <a:rPr lang="en-IN" sz="1400" dirty="0">
                <a:ea typeface="Palatino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102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57188" indent="-26193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>
                <a:ea typeface="Palatino" pitchFamily="2" charset="77"/>
              </a:rPr>
              <a:t>Use one slide for the project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9526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2"/>
            <a:ext cx="8956714" cy="5761822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57188" indent="-261938"/>
            <a:r>
              <a:rPr lang="en-IN" sz="1800" dirty="0">
                <a:ea typeface="Palatino" pitchFamily="2" charset="77"/>
              </a:rPr>
              <a:t>Use one slide for the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92789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2"/>
            <a:ext cx="8956714" cy="5761822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57188" indent="-261938"/>
            <a:r>
              <a:rPr lang="en-IN" sz="1800" dirty="0">
                <a:ea typeface="Palatino" pitchFamily="2" charset="77"/>
              </a:rPr>
              <a:t>Use one slide for the objectives</a:t>
            </a:r>
          </a:p>
        </p:txBody>
      </p:sp>
    </p:spTree>
    <p:extLst>
      <p:ext uri="{BB962C8B-B14F-4D97-AF65-F5344CB8AC3E}">
        <p14:creationId xmlns:p14="http://schemas.microsoft.com/office/powerpoint/2010/main" val="25607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ea typeface="Palatino" pitchFamily="2" charset="77"/>
              </a:rPr>
              <a:t>Work Done </a:t>
            </a:r>
            <a:r>
              <a:rPr lang="en-IN" sz="2400" b="0" dirty="0">
                <a:ea typeface="Palatino" pitchFamily="2" charset="77"/>
              </a:rPr>
              <a:t>(after </a:t>
            </a:r>
            <a:r>
              <a:rPr lang="en-IN" b="0" dirty="0">
                <a:ea typeface="Palatino" pitchFamily="2" charset="77"/>
              </a:rPr>
              <a:t>Mi</a:t>
            </a:r>
            <a:r>
              <a:rPr lang="en-IN" sz="2400" b="0" dirty="0">
                <a:ea typeface="Palatino" pitchFamily="2" charset="77"/>
              </a:rPr>
              <a:t>d-Term Evaluation Part - II)</a:t>
            </a:r>
            <a:endParaRPr lang="en-US" b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57188" indent="-261938"/>
            <a:r>
              <a:rPr lang="en-IN" sz="1800" dirty="0">
                <a:ea typeface="Palatino" pitchFamily="2" charset="77"/>
              </a:rPr>
              <a:t>Use one slide for </a:t>
            </a:r>
            <a:r>
              <a:rPr lang="en-IN" dirty="0">
                <a:ea typeface="Palatino" pitchFamily="2" charset="77"/>
              </a:rPr>
              <a:t>describing work done after End-Term Evaluation (Part - II)</a:t>
            </a:r>
            <a:endParaRPr lang="en-IN" sz="1800" dirty="0"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82551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ea typeface="Palatino" pitchFamily="2" charset="77"/>
              </a:rPr>
              <a:t>Project Design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57188" indent="-261938"/>
            <a:r>
              <a:rPr lang="en-IN" sz="1800" dirty="0">
                <a:ea typeface="Palatino" pitchFamily="2" charset="77"/>
              </a:rPr>
              <a:t>Use max. two slides for project design</a:t>
            </a:r>
          </a:p>
        </p:txBody>
      </p:sp>
    </p:spTree>
    <p:extLst>
      <p:ext uri="{BB962C8B-B14F-4D97-AF65-F5344CB8AC3E}">
        <p14:creationId xmlns:p14="http://schemas.microsoft.com/office/powerpoint/2010/main" val="99892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ea typeface="Palatino" pitchFamily="2" charset="77"/>
              </a:rPr>
              <a:t>Project Design </a:t>
            </a:r>
            <a:r>
              <a:rPr lang="en-IN" sz="2400" b="0" dirty="0">
                <a:ea typeface="Palatino" pitchFamily="2" charset="77"/>
              </a:rPr>
              <a:t>(</a:t>
            </a:r>
            <a:r>
              <a:rPr lang="en-IN" sz="2400" b="0" dirty="0" err="1">
                <a:ea typeface="Palatino" pitchFamily="2" charset="77"/>
              </a:rPr>
              <a:t>cont</a:t>
            </a:r>
            <a:r>
              <a:rPr lang="en-IN" sz="2400" b="0" dirty="0">
                <a:ea typeface="Palatino" pitchFamily="2" charset="77"/>
              </a:rPr>
              <a:t>…)</a:t>
            </a:r>
            <a:endParaRPr lang="en-US" b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57188" indent="-261938"/>
            <a:r>
              <a:rPr lang="en-IN" sz="1800" dirty="0">
                <a:ea typeface="Palatino" pitchFamily="2" charset="77"/>
              </a:rPr>
              <a:t>Use max. two slides for project design</a:t>
            </a:r>
          </a:p>
        </p:txBody>
      </p:sp>
    </p:spTree>
    <p:extLst>
      <p:ext uri="{BB962C8B-B14F-4D97-AF65-F5344CB8AC3E}">
        <p14:creationId xmlns:p14="http://schemas.microsoft.com/office/powerpoint/2010/main" val="811498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ea typeface="Palatino" pitchFamily="2" charset="77"/>
              </a:rPr>
              <a:t>Implementation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57188" indent="-26193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>
                <a:ea typeface="Palatino" pitchFamily="2" charset="77"/>
              </a:rPr>
              <a:t>Use max. three slides for project implementation</a:t>
            </a:r>
          </a:p>
          <a:p>
            <a:pPr marL="357188" indent="-26193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>
                <a:ea typeface="Palatino" pitchFamily="2" charset="77"/>
              </a:rPr>
              <a:t>Include code snippets, algorithms, tools and techniques, etc.</a:t>
            </a:r>
          </a:p>
        </p:txBody>
      </p:sp>
    </p:spTree>
    <p:extLst>
      <p:ext uri="{BB962C8B-B14F-4D97-AF65-F5344CB8AC3E}">
        <p14:creationId xmlns:p14="http://schemas.microsoft.com/office/powerpoint/2010/main" val="34866535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316&quot;&gt;&lt;object type=&quot;3&quot; unique_id=&quot;10317&quot;&gt;&lt;property id=&quot;20148&quot; value=&quot;5&quot;/&gt;&lt;property id=&quot;20300&quot; value=&quot;Slide 1 - &amp;quot;A Novel Framework for Analysis of Big Data&amp;quot;&quot;/&gt;&lt;property id=&quot;20307&quot; value=&quot;325&quot;/&gt;&lt;/object&gt;&lt;object type=&quot;3&quot; unique_id=&quot;10325&quot;&gt;&lt;property id=&quot;20148&quot; value=&quot;5&quot;/&gt;&lt;property id=&quot;20300&quot; value=&quot;Slide 3 - &amp;quot;Introduction&amp;quot;&quot;/&gt;&lt;property id=&quot;20307&quot; value=&quot;392&quot;/&gt;&lt;/object&gt;&lt;object type=&quot;3&quot; unique_id=&quot;10327&quot;&gt;&lt;property id=&quot;20148&quot; value=&quot;5&quot;/&gt;&lt;property id=&quot;20300&quot; value=&quot;Slide 4 - &amp;quot;Introduction (cont…)&amp;quot;&quot;/&gt;&lt;property id=&quot;20307&quot; value=&quot;395&quot;/&gt;&lt;/object&gt;&lt;object type=&quot;3&quot; unique_id=&quot;10333&quot;&gt;&lt;property id=&quot;20148&quot; value=&quot;5&quot;/&gt;&lt;property id=&quot;20300&quot; value=&quot;Slide 5 - &amp;quot;Big Data – A Definition&amp;quot;&quot;/&gt;&lt;property id=&quot;20307&quot; value=&quot;386&quot;/&gt;&lt;/object&gt;&lt;object type=&quot;3&quot; unique_id=&quot;10334&quot;&gt;&lt;property id=&quot;20148&quot; value=&quot;5&quot;/&gt;&lt;property id=&quot;20300&quot; value=&quot;Slide 6 - &amp;quot;Characteristics of Big Data&amp;quot;&quot;/&gt;&lt;property id=&quot;20307&quot; value=&quot;355&quot;/&gt;&lt;/object&gt;&lt;object type=&quot;3&quot; unique_id=&quot;10339&quot;&gt;&lt;property id=&quot;20148&quot; value=&quot;5&quot;/&gt;&lt;property id=&quot;20300&quot; value=&quot;Slide 7 - &amp;quot;Big Data Analytics&amp;quot;&quot;/&gt;&lt;property id=&quot;20307&quot; value=&quot;387&quot;/&gt;&lt;/object&gt;&lt;object type=&quot;3&quot; unique_id=&quot;10369&quot;&gt;&lt;property id=&quot;20148&quot; value=&quot;5&quot;/&gt;&lt;property id=&quot;20300&quot; value=&quot;Slide 8 - &amp;quot;List of Development Tools&amp;quot;&quot;/&gt;&lt;property id=&quot;20307&quot; value=&quot;505&quot;/&gt;&lt;/object&gt;&lt;object type=&quot;3&quot; unique_id=&quot;10371&quot;&gt;&lt;property id=&quot;20148&quot; value=&quot;5&quot;/&gt;&lt;property id=&quot;20300&quot; value=&quot;Slide 11 - &amp;quot;Malware Classification: A Case Study&amp;quot;&quot;/&gt;&lt;property id=&quot;20307&quot; value=&quot;514&quot;/&gt;&lt;/object&gt;&lt;object type=&quot;3&quot; unique_id=&quot;10372&quot;&gt;&lt;property id=&quot;20148&quot; value=&quot;5&quot;/&gt;&lt;property id=&quot;20300&quot; value=&quot;Slide 55&quot;/&gt;&lt;property id=&quot;20307&quot; value=&quot;452&quot;/&gt;&lt;/object&gt;&lt;object type=&quot;3&quot; unique_id=&quot;11475&quot;&gt;&lt;property id=&quot;20148&quot; value=&quot;5&quot;/&gt;&lt;property id=&quot;20300&quot; value=&quot;Slide 2 - &amp;quot;Outline&amp;quot;&quot;/&gt;&lt;property id=&quot;20307&quot; value=&quot;516&quot;/&gt;&lt;/object&gt;&lt;object type=&quot;3&quot; unique_id=&quot;11477&quot;&gt;&lt;property id=&quot;20148&quot; value=&quot;5&quot;/&gt;&lt;property id=&quot;20300&quot; value=&quot;Slide 21 - &amp;quot;Research Gaps&amp;quot;&quot;/&gt;&lt;property id=&quot;20307&quot; value=&quot;517&quot;/&gt;&lt;/object&gt;&lt;object type=&quot;3&quot; unique_id=&quot;11478&quot;&gt;&lt;property id=&quot;20148&quot; value=&quot;5&quot;/&gt;&lt;property id=&quot;20300&quot; value=&quot;Slide 22 - &amp;quot;Research Gaps (Cont…)&amp;quot;&quot;/&gt;&lt;property id=&quot;20307&quot; value=&quot;528&quot;/&gt;&lt;/object&gt;&lt;object type=&quot;3&quot; unique_id=&quot;11479&quot;&gt;&lt;property id=&quot;20148&quot; value=&quot;5&quot;/&gt;&lt;property id=&quot;20300&quot; value=&quot;Slide 23 - &amp;quot;Problem Definition&amp;quot;&quot;/&gt;&lt;property id=&quot;20307&quot; value=&quot;519&quot;/&gt;&lt;/object&gt;&lt;object type=&quot;3&quot; unique_id=&quot;11480&quot;&gt;&lt;property id=&quot;20148&quot; value=&quot;5&quot;/&gt;&lt;property id=&quot;20300&quot; value=&quot;Slide 24 - &amp;quot;Research Objectives&amp;quot;&quot;/&gt;&lt;property id=&quot;20307&quot; value=&quot;518&quot;/&gt;&lt;/object&gt;&lt;object type=&quot;3&quot; unique_id=&quot;11481&quot;&gt;&lt;property id=&quot;20148&quot; value=&quot;5&quot;/&gt;&lt;property id=&quot;20300&quot; value=&quot;Slide 25 - &amp;quot;Research Objectives 1&amp;quot;&quot;/&gt;&lt;property id=&quot;20307&quot; value=&quot;520&quot;/&gt;&lt;/object&gt;&lt;object type=&quot;3&quot; unique_id=&quot;11482&quot;&gt;&lt;property id=&quot;20148&quot; value=&quot;5&quot;/&gt;&lt;property id=&quot;20300&quot; value=&quot;Slide 26 - &amp;quot;Research Objectives 2&amp;quot;&quot;/&gt;&lt;property id=&quot;20307&quot; value=&quot;530&quot;/&gt;&lt;/object&gt;&lt;object type=&quot;3&quot; unique_id=&quot;11483&quot;&gt;&lt;property id=&quot;20148&quot; value=&quot;5&quot;/&gt;&lt;property id=&quot;20300&quot; value=&quot;Slide 27 - &amp;quot;Research Objectives 3&amp;quot;&quot;/&gt;&lt;property id=&quot;20307&quot; value=&quot;531&quot;/&gt;&lt;/object&gt;&lt;object type=&quot;3&quot; unique_id=&quot;11484&quot;&gt;&lt;property id=&quot;20148&quot; value=&quot;5&quot;/&gt;&lt;property id=&quot;20300&quot; value=&quot;Slide 28 - &amp;quot;Architecture for Big Data Analytics&amp;quot;&quot;/&gt;&lt;property id=&quot;20307&quot; value=&quot;522&quot;/&gt;&lt;/object&gt;&lt;object type=&quot;3&quot; unique_id=&quot;11485&quot;&gt;&lt;property id=&quot;20148&quot; value=&quot;5&quot;/&gt;&lt;property id=&quot;20300&quot; value=&quot;Slide 50 - &amp;quot;Key Contributions&amp;quot;&quot;/&gt;&lt;property id=&quot;20307&quot; value=&quot;523&quot;/&gt;&lt;/object&gt;&lt;object type=&quot;3&quot; unique_id=&quot;11486&quot;&gt;&lt;property id=&quot;20148&quot; value=&quot;5&quot;/&gt;&lt;property id=&quot;20300&quot; value=&quot;Slide 51 - &amp;quot;Key Contributions&amp;quot;&quot;/&gt;&lt;property id=&quot;20307&quot; value=&quot;529&quot;/&gt;&lt;/object&gt;&lt;object type=&quot;3&quot; unique_id=&quot;11487&quot;&gt;&lt;property id=&quot;20148&quot; value=&quot;5&quot;/&gt;&lt;property id=&quot;20300&quot; value=&quot;Slide 52 - &amp;quot;Future Scope&amp;quot;&quot;/&gt;&lt;property id=&quot;20307&quot; value=&quot;524&quot;/&gt;&lt;/object&gt;&lt;object type=&quot;3&quot; unique_id=&quot;11488&quot;&gt;&lt;property id=&quot;20148&quot; value=&quot;5&quot;/&gt;&lt;property id=&quot;20300&quot; value=&quot;Slide 53 - &amp;quot;List of Publications&amp;quot;&quot;/&gt;&lt;property id=&quot;20307&quot; value=&quot;525&quot;/&gt;&lt;/object&gt;&lt;object type=&quot;3&quot; unique_id=&quot;11489&quot;&gt;&lt;property id=&quot;20148&quot; value=&quot;5&quot;/&gt;&lt;property id=&quot;20300&quot; value=&quot;Slide 54 - &amp;quot;References&amp;quot;&quot;/&gt;&lt;property id=&quot;20307&quot; value=&quot;526&quot;/&gt;&lt;/object&gt;&lt;object type=&quot;3&quot; unique_id=&quot;12645&quot;&gt;&lt;property id=&quot;20148&quot; value=&quot;5&quot;/&gt;&lt;property id=&quot;20300&quot; value=&quot;Slide 31&quot;/&gt;&lt;property id=&quot;20307&quot; value=&quot;533&quot;/&gt;&lt;/object&gt;&lt;object type=&quot;3&quot; unique_id=&quot;12646&quot;&gt;&lt;property id=&quot;20148&quot; value=&quot;5&quot;/&gt;&lt;property id=&quot;20300&quot; value=&quot;Slide 32&quot;/&gt;&lt;property id=&quot;20307&quot; value=&quot;534&quot;/&gt;&lt;/object&gt;&lt;object type=&quot;3&quot; unique_id=&quot;12647&quot;&gt;&lt;property id=&quot;20148&quot; value=&quot;5&quot;/&gt;&lt;property id=&quot;20300&quot; value=&quot;Slide 33&quot;/&gt;&lt;property id=&quot;20307&quot; value=&quot;535&quot;/&gt;&lt;/object&gt;&lt;object type=&quot;3&quot; unique_id=&quot;13251&quot;&gt;&lt;property id=&quot;20148&quot; value=&quot;5&quot;/&gt;&lt;property id=&quot;20300&quot; value=&quot;Slide 29 - &amp;quot;Data Preparation&amp;quot;&quot;/&gt;&lt;property id=&quot;20307&quot; value=&quot;537&quot;/&gt;&lt;/object&gt;&lt;object type=&quot;3&quot; unique_id=&quot;13252&quot;&gt;&lt;property id=&quot;20148&quot; value=&quot;5&quot;/&gt;&lt;property id=&quot;20300&quot; value=&quot;Slide 30 - &amp;quot;Functional Flow of Malware Trend Analysis&amp;quot;&quot;/&gt;&lt;property id=&quot;20307&quot; value=&quot;536&quot;/&gt;&lt;/object&gt;&lt;object type=&quot;3&quot; unique_id=&quot;13253&quot;&gt;&lt;property id=&quot;20148&quot; value=&quot;5&quot;/&gt;&lt;property id=&quot;20300&quot; value=&quot;Slide 34 - &amp;quot;Conclusion&amp;quot;&quot;/&gt;&lt;property id=&quot;20307&quot; value=&quot;538&quot;/&gt;&lt;/object&gt;&lt;object type=&quot;3&quot; unique_id=&quot;14250&quot;&gt;&lt;property id=&quot;20148&quot; value=&quot;5&quot;/&gt;&lt;property id=&quot;20300&quot; value=&quot;Slide 16 - &amp;quot;Comparison of open source big data stream processing frameworks&amp;quot;&quot;/&gt;&lt;property id=&quot;20307&quot; value=&quot;542&quot;/&gt;&lt;/object&gt;&lt;object type=&quot;3&quot; unique_id=&quot;14251&quot;&gt;&lt;property id=&quot;20148&quot; value=&quot;5&quot;/&gt;&lt;property id=&quot;20300&quot; value=&quot;Slide 17 - &amp;quot;Comparison of open source big data stream processing frameworks&amp;quot;&quot;/&gt;&lt;property id=&quot;20307&quot; value=&quot;545&quot;/&gt;&lt;/object&gt;&lt;object type=&quot;3&quot; unique_id=&quot;15004&quot;&gt;&lt;property id=&quot;20148&quot; value=&quot;5&quot;/&gt;&lt;property id=&quot;20300&quot; value=&quot;Slide 18 - &amp;quot;Malware Detection and Classification Techniques&amp;quot;&quot;/&gt;&lt;property id=&quot;20307&quot; value=&quot;548&quot;/&gt;&lt;/object&gt;&lt;object type=&quot;3&quot; unique_id=&quot;15005&quot;&gt;&lt;property id=&quot;20148&quot; value=&quot;5&quot;/&gt;&lt;property id=&quot;20300&quot; value=&quot;Slide 19 - &amp;quot;Malware Detection and Classification Techniques&amp;quot;&quot;/&gt;&lt;property id=&quot;20307&quot; value=&quot;549&quot;/&gt;&lt;/object&gt;&lt;object type=&quot;3&quot; unique_id=&quot;15006&quot;&gt;&lt;property id=&quot;20148&quot; value=&quot;5&quot;/&gt;&lt;property id=&quot;20300&quot; value=&quot;Slide 20 - &amp;quot;Malware Detection and Classification Techniques&amp;quot;&quot;/&gt;&lt;property id=&quot;20307&quot; value=&quot;550&quot;/&gt;&lt;/object&gt;&lt;object type=&quot;3&quot; unique_id=&quot;15624&quot;&gt;&lt;property id=&quot;20148&quot; value=&quot;5&quot;/&gt;&lt;property id=&quot;20300&quot; value=&quot;Slide 12 - &amp;quot;Literature Review&amp;quot;&quot;/&gt;&lt;property id=&quot;20307&quot; value=&quot;552&quot;/&gt;&lt;/object&gt;&lt;object type=&quot;3&quot; unique_id=&quot;15625&quot;&gt;&lt;property id=&quot;20148&quot; value=&quot;5&quot;/&gt;&lt;property id=&quot;20300&quot; value=&quot;Slide 13 - &amp;quot;A bibliometric study of relevant literature in academics/industry&amp;quot;&quot;/&gt;&lt;property id=&quot;20307&quot; value=&quot;553&quot;/&gt;&lt;/object&gt;&lt;object type=&quot;3&quot; unique_id=&quot;15626&quot;&gt;&lt;property id=&quot;20148&quot; value=&quot;5&quot;/&gt;&lt;property id=&quot;20300&quot; value=&quot;Slide 14 - &amp;quot;Literature Review&amp;quot;&quot;/&gt;&lt;property id=&quot;20307&quot; value=&quot;551&quot;/&gt;&lt;/object&gt;&lt;object type=&quot;3&quot; unique_id=&quot;15627&quot;&gt;&lt;property id=&quot;20148&quot; value=&quot;5&quot;/&gt;&lt;property id=&quot;20300&quot; value=&quot;Slide 15 - &amp;quot;Comparison of open source big data stream processing frameworks&amp;quot;&quot;/&gt;&lt;property id=&quot;20307&quot; value=&quot;556&quot;/&gt;&lt;/object&gt;&lt;object type=&quot;3&quot; unique_id=&quot;16029&quot;&gt;&lt;property id=&quot;20148&quot; value=&quot;5&quot;/&gt;&lt;property id=&quot;20300&quot; value=&quot;Slide 35 - &amp;quot;Big Data Framework for Zero-Day Malware Classification&amp;quot;&quot;/&gt;&lt;property id=&quot;20307&quot; value=&quot;557&quot;/&gt;&lt;/object&gt;&lt;object type=&quot;3&quot; unique_id=&quot;16030&quot;&gt;&lt;property id=&quot;20148&quot; value=&quot;5&quot;/&gt;&lt;property id=&quot;20300&quot; value=&quot;Slide 42 - &amp;quot;Improving Malware Detection using Big Data and EL&amp;quot;&quot;/&gt;&lt;property id=&quot;20307&quot; value=&quot;558&quot;/&gt;&lt;/object&gt;&lt;object type=&quot;3&quot; unique_id=&quot;16031&quot;&gt;&lt;property id=&quot;20148&quot; value=&quot;5&quot;/&gt;&lt;property id=&quot;20300&quot; value=&quot;Slide 49 - &amp;quot;Malware Classification using Big Data and Deep Neural Network&amp;quot;&quot;/&gt;&lt;property id=&quot;20307&quot; value=&quot;559&quot;/&gt;&lt;/object&gt;&lt;object type=&quot;3&quot; unique_id=&quot;16282&quot;&gt;&lt;property id=&quot;20148&quot; value=&quot;5&quot;/&gt;&lt;property id=&quot;20300&quot; value=&quot;Slide 44 - &amp;quot;Proposed Schemes&amp;quot;&quot;/&gt;&lt;property id=&quot;20307&quot; value=&quot;560&quot;/&gt;&lt;/object&gt;&lt;object type=&quot;3&quot; unique_id=&quot;16872&quot;&gt;&lt;property id=&quot;20148&quot; value=&quot;5&quot;/&gt;&lt;property id=&quot;20300&quot; value=&quot;Slide 43 - &amp;quot;Feature Vectorization&amp;quot;&quot;/&gt;&lt;property id=&quot;20307&quot; value=&quot;562&quot;/&gt;&lt;/object&gt;&lt;object type=&quot;3&quot; unique_id=&quot;16873&quot;&gt;&lt;property id=&quot;20148&quot; value=&quot;5&quot;/&gt;&lt;property id=&quot;20300&quot; value=&quot;Slide 45 - &amp;quot;Experimental Results and Evaluation&amp;quot;&quot;/&gt;&lt;property id=&quot;20307&quot; value=&quot;561&quot;/&gt;&lt;/object&gt;&lt;object type=&quot;3&quot; unique_id=&quot;16874&quot;&gt;&lt;property id=&quot;20148&quot; value=&quot;5&quot;/&gt;&lt;property id=&quot;20300&quot; value=&quot;Slide 46 - &amp;quot;Evaluation Results&amp;quot;&quot;/&gt;&lt;property id=&quot;20307&quot; value=&quot;563&quot;/&gt;&lt;/object&gt;&lt;object type=&quot;3&quot; unique_id=&quot;16875&quot;&gt;&lt;property id=&quot;20148&quot; value=&quot;5&quot;/&gt;&lt;property id=&quot;20300&quot; value=&quot;Slide 47 - &amp;quot;Evaluation Results&amp;quot;&quot;/&gt;&lt;property id=&quot;20307&quot; value=&quot;564&quot;/&gt;&lt;/object&gt;&lt;object type=&quot;3&quot; unique_id=&quot;16876&quot;&gt;&lt;property id=&quot;20148&quot; value=&quot;5&quot;/&gt;&lt;property id=&quot;20300&quot; value=&quot;Slide 48 - &amp;quot;Conclusion&amp;quot;&quot;/&gt;&lt;property id=&quot;20307&quot; value=&quot;565&quot;/&gt;&lt;/object&gt;&lt;object type=&quot;3&quot; unique_id=&quot;17661&quot;&gt;&lt;property id=&quot;20148&quot; value=&quot;5&quot;/&gt;&lt;property id=&quot;20300&quot; value=&quot;Slide 36 - &amp;quot;Data Preparation&amp;quot;&quot;/&gt;&lt;property id=&quot;20307&quot; value=&quot;566&quot;/&gt;&lt;/object&gt;&lt;object type=&quot;3&quot; unique_id=&quot;17662&quot;&gt;&lt;property id=&quot;20148&quot; value=&quot;5&quot;/&gt;&lt;property id=&quot;20300&quot; value=&quot;Slide 37 - &amp;quot;Big Data Framework for Malware Classification&amp;quot;&quot;/&gt;&lt;property id=&quot;20307&quot; value=&quot;568&quot;/&gt;&lt;/object&gt;&lt;object type=&quot;3&quot; unique_id=&quot;17663&quot;&gt;&lt;property id=&quot;20148&quot; value=&quot;5&quot;/&gt;&lt;property id=&quot;20300&quot; value=&quot;Slide 38 - &amp;quot;Feature Extraction&amp;quot;&quot;/&gt;&lt;property id=&quot;20307&quot; value=&quot;571&quot;/&gt;&lt;/object&gt;&lt;object type=&quot;3&quot; unique_id=&quot;17664&quot;&gt;&lt;property id=&quot;20148&quot; value=&quot;5&quot;/&gt;&lt;property id=&quot;20300&quot; value=&quot;Slide 39 - &amp;quot;Impact of Features on Malware Classification&amp;quot;&quot;/&gt;&lt;property id=&quot;20307&quot; value=&quot;569&quot;/&gt;&lt;/object&gt;&lt;object type=&quot;3&quot; unique_id=&quot;17665&quot;&gt;&lt;property id=&quot;20148&quot; value=&quot;5&quot;/&gt;&lt;property id=&quot;20300&quot; value=&quot;Slide 40 - &amp;quot;Experimental Results&amp;quot;&quot;/&gt;&lt;property id=&quot;20307&quot; value=&quot;570&quot;/&gt;&lt;/object&gt;&lt;object type=&quot;3&quot; unique_id=&quot;18034&quot;&gt;&lt;property id=&quot;20148&quot; value=&quot;5&quot;/&gt;&lt;property id=&quot;20300&quot; value=&quot;Slide 41 - &amp;quot;Conclusion&amp;quot;&quot;/&gt;&lt;property id=&quot;20307&quot; value=&quot;572&quot;/&gt;&lt;/object&gt;&lt;object type=&quot;3&quot; unique_id=&quot;20918&quot;&gt;&lt;property id=&quot;20148&quot; value=&quot;5&quot;/&gt;&lt;property id=&quot;20300&quot; value=&quot;Slide 9 - &amp;quot;Scalable Machine Learning Libraries&amp;quot;&quot;/&gt;&lt;property id=&quot;20307&quot; value=&quot;575&quot;/&gt;&lt;/object&gt;&lt;object type=&quot;3&quot; unique_id=&quot;20919&quot;&gt;&lt;property id=&quot;20148&quot; value=&quot;5&quot;/&gt;&lt;property id=&quot;20300&quot; value=&quot;Slide 10 - &amp;quot;High Level Conceptual Architecture of Big Data Security Analytics&amp;quot;&quot;/&gt;&lt;property id=&quot;20307&quot; value=&quot;576&quot;/&gt;&lt;/object&gt;&lt;/object&gt;&lt;object type=&quot;8&quot; unique_id=&quot;1043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1_os-8">
  <a:themeElements>
    <a:clrScheme name="Custom 1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002060"/>
      </a:hlink>
      <a:folHlink>
        <a:srgbClr val="0070C0"/>
      </a:folHlink>
    </a:clrScheme>
    <a:fontScheme name="1_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1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20906</TotalTime>
  <Words>551</Words>
  <Application>Microsoft Macintosh PowerPoint</Application>
  <PresentationFormat>On-screen Show (4:3)</PresentationFormat>
  <Paragraphs>118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MS PGothic</vt:lpstr>
      <vt:lpstr>Arial</vt:lpstr>
      <vt:lpstr>Calibri</vt:lpstr>
      <vt:lpstr>Calibri Light</vt:lpstr>
      <vt:lpstr>Courier New</vt:lpstr>
      <vt:lpstr>Helvetica</vt:lpstr>
      <vt:lpstr>Palatino</vt:lpstr>
      <vt:lpstr>Tahoma</vt:lpstr>
      <vt:lpstr>Times New Roman</vt:lpstr>
      <vt:lpstr>Verdana</vt:lpstr>
      <vt:lpstr>Webdings</vt:lpstr>
      <vt:lpstr>1_os-8</vt:lpstr>
      <vt:lpstr>Custom Design</vt:lpstr>
      <vt:lpstr>Project Title</vt:lpstr>
      <vt:lpstr>Outline</vt:lpstr>
      <vt:lpstr>Introduction</vt:lpstr>
      <vt:lpstr>Problem Statement</vt:lpstr>
      <vt:lpstr>Objectives</vt:lpstr>
      <vt:lpstr>Work Done (after Mid-Term Evaluation Part - II)</vt:lpstr>
      <vt:lpstr>Project Design</vt:lpstr>
      <vt:lpstr>Project Design (cont…)</vt:lpstr>
      <vt:lpstr>Implementation</vt:lpstr>
      <vt:lpstr>Implementation (cont…)</vt:lpstr>
      <vt:lpstr>Implementation (cont…)</vt:lpstr>
      <vt:lpstr>Experimental Results and Evaluation</vt:lpstr>
      <vt:lpstr>Experimental Results and Evaluation (cont…)</vt:lpstr>
      <vt:lpstr>Experimental Results and Evaluation (cont…)</vt:lpstr>
      <vt:lpstr>Conclusions and Future Scope</vt:lpstr>
      <vt:lpstr>Publications</vt:lpstr>
      <vt:lpstr>Work Contribution of Each Member</vt:lpstr>
      <vt:lpstr>Supervisor (s) Remarks</vt:lpstr>
      <vt:lpstr>References</vt:lpstr>
      <vt:lpstr>References (cont…)</vt:lpstr>
      <vt:lpstr>References (cont…)</vt:lpstr>
      <vt:lpstr>PowerPoint Presentation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Sanjay Jain Sanjay Jain</cp:lastModifiedBy>
  <cp:revision>1447</cp:revision>
  <cp:lastPrinted>2024-03-13T06:46:55Z</cp:lastPrinted>
  <dcterms:created xsi:type="dcterms:W3CDTF">2008-07-20T15:16:37Z</dcterms:created>
  <dcterms:modified xsi:type="dcterms:W3CDTF">2024-04-29T10:23:26Z</dcterms:modified>
</cp:coreProperties>
</file>