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B23AE0-BAA5-4DAF-B206-B59EAABF3DB4}">
  <a:tblStyle styleId="{1EB23AE0-BAA5-4DAF-B206-B59EAABF3DB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regular.fntdata"/><Relationship Id="rId21" Type="http://schemas.openxmlformats.org/officeDocument/2006/relationships/slide" Target="slides/slide14.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6bc93cef6c_2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6bc93cef6c_2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bc93cef6c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6bc93cef6c_2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bc93cef6c_2_1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6bc93cef6c_2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b="0" i="0" lang="en" sz="1200">
                <a:solidFill>
                  <a:schemeClr val="dk1"/>
                </a:solidFill>
                <a:latin typeface="Calibri"/>
                <a:ea typeface="Calibri"/>
                <a:cs typeface="Calibri"/>
                <a:sym typeface="Calibri"/>
              </a:rPr>
              <a:t>To generate a binary tree, two traversals are necessary and one of them must be inorder. But, a full binary tree can be generated from preorder and postorder traversals.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bc93cef6c_2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6bc93cef6c_2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bc93cef6c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6bc93cef6c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6bc93cef6c_2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6bc93cef6c_2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6bc93cef6c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0" name="Google Shape;140;g6bc93cef6c_2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bc93cef6c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6bc93cef6c_2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6bc93cef6c_2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6bc93cef6c_2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bc93cef6c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6bc93cef6c_2_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bc93cef6c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6bc93cef6c_2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bc93cef6c_2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6bc93cef6c_2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bc93cef6c_2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6bc93cef6c_2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6bc93cef6c_2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6bc93cef6c_2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b="0" i="0" lang="en" sz="1200">
                <a:solidFill>
                  <a:schemeClr val="dk1"/>
                </a:solidFill>
                <a:latin typeface="Calibri"/>
                <a:ea typeface="Calibri"/>
                <a:cs typeface="Calibri"/>
                <a:sym typeface="Calibri"/>
              </a:rPr>
              <a:t>The order of inorder traversal is LEFT ROOT RIGHT The order of preorder traversal is ROOT LEFT RIGHT The order of postorder traversal is LEFT RIGHT ROOT In all three traversals, LEFT is traversed before RIGHT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311700" y="2150850"/>
            <a:ext cx="8520600" cy="841800"/>
          </a:xfrm>
          <a:prstGeom prst="rect">
            <a:avLst/>
          </a:prstGeom>
          <a:noFill/>
          <a:ln>
            <a:noFill/>
          </a:ln>
        </p:spPr>
        <p:txBody>
          <a:bodyPr anchorCtr="0" anchor="ctr" bIns="68575" lIns="68575" spcFirstLastPara="1" rIns="68575" wrap="square" tIns="68575">
            <a:noAutofit/>
          </a:bodyPr>
          <a:lstStyle>
            <a:lvl1pPr lvl="0" algn="ctr">
              <a:lnSpc>
                <a:spcPct val="100000"/>
              </a:lnSpc>
              <a:spcBef>
                <a:spcPts val="0"/>
              </a:spcBef>
              <a:spcAft>
                <a:spcPts val="0"/>
              </a:spcAft>
              <a:buClr>
                <a:schemeClr val="dk1"/>
              </a:buClr>
              <a:buSzPts val="2700"/>
              <a:buFont typeface="Calibri"/>
              <a:buNone/>
              <a:defRPr sz="3600"/>
            </a:lvl1pPr>
            <a:lvl2pPr lvl="1" algn="ctr">
              <a:lnSpc>
                <a:spcPct val="100000"/>
              </a:lnSpc>
              <a:spcBef>
                <a:spcPts val="0"/>
              </a:spcBef>
              <a:spcAft>
                <a:spcPts val="0"/>
              </a:spcAft>
              <a:buSzPts val="2700"/>
              <a:buNone/>
              <a:defRPr sz="3600"/>
            </a:lvl2pPr>
            <a:lvl3pPr lvl="2" algn="ctr">
              <a:lnSpc>
                <a:spcPct val="100000"/>
              </a:lnSpc>
              <a:spcBef>
                <a:spcPts val="0"/>
              </a:spcBef>
              <a:spcAft>
                <a:spcPts val="0"/>
              </a:spcAft>
              <a:buSzPts val="2700"/>
              <a:buNone/>
              <a:defRPr sz="3600"/>
            </a:lvl3pPr>
            <a:lvl4pPr lvl="3" algn="ctr">
              <a:lnSpc>
                <a:spcPct val="100000"/>
              </a:lnSpc>
              <a:spcBef>
                <a:spcPts val="0"/>
              </a:spcBef>
              <a:spcAft>
                <a:spcPts val="0"/>
              </a:spcAft>
              <a:buSzPts val="2700"/>
              <a:buNone/>
              <a:defRPr sz="3600"/>
            </a:lvl4pPr>
            <a:lvl5pPr lvl="4" algn="ctr">
              <a:lnSpc>
                <a:spcPct val="100000"/>
              </a:lnSpc>
              <a:spcBef>
                <a:spcPts val="0"/>
              </a:spcBef>
              <a:spcAft>
                <a:spcPts val="0"/>
              </a:spcAft>
              <a:buSzPts val="2700"/>
              <a:buNone/>
              <a:defRPr sz="3600"/>
            </a:lvl5pPr>
            <a:lvl6pPr lvl="5" algn="ctr">
              <a:lnSpc>
                <a:spcPct val="100000"/>
              </a:lnSpc>
              <a:spcBef>
                <a:spcPts val="0"/>
              </a:spcBef>
              <a:spcAft>
                <a:spcPts val="0"/>
              </a:spcAft>
              <a:buSzPts val="2700"/>
              <a:buNone/>
              <a:defRPr sz="3600"/>
            </a:lvl6pPr>
            <a:lvl7pPr lvl="6" algn="ctr">
              <a:lnSpc>
                <a:spcPct val="100000"/>
              </a:lnSpc>
              <a:spcBef>
                <a:spcPts val="0"/>
              </a:spcBef>
              <a:spcAft>
                <a:spcPts val="0"/>
              </a:spcAft>
              <a:buSzPts val="2700"/>
              <a:buNone/>
              <a:defRPr sz="3600"/>
            </a:lvl7pPr>
            <a:lvl8pPr lvl="7" algn="ctr">
              <a:lnSpc>
                <a:spcPct val="100000"/>
              </a:lnSpc>
              <a:spcBef>
                <a:spcPts val="0"/>
              </a:spcBef>
              <a:spcAft>
                <a:spcPts val="0"/>
              </a:spcAft>
              <a:buSzPts val="2700"/>
              <a:buNone/>
              <a:defRPr sz="3600"/>
            </a:lvl8pPr>
            <a:lvl9pPr lvl="8" algn="ctr">
              <a:lnSpc>
                <a:spcPct val="100000"/>
              </a:lnSpc>
              <a:spcBef>
                <a:spcPts val="0"/>
              </a:spcBef>
              <a:spcAft>
                <a:spcPts val="0"/>
              </a:spcAft>
              <a:buSzPts val="2700"/>
              <a:buNone/>
              <a:defRPr sz="3600"/>
            </a:lvl9pPr>
          </a:lstStyle>
          <a:p/>
        </p:txBody>
      </p:sp>
      <p:sp>
        <p:nvSpPr>
          <p:cNvPr id="64" name="Google Shape;64;p15"/>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65" name="Shape 6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Autofit/>
          </a:bodyPr>
          <a:lstStyle>
            <a:lvl1pPr lvl="0" algn="l">
              <a:lnSpc>
                <a:spcPct val="100000"/>
              </a:lnSpc>
              <a:spcBef>
                <a:spcPts val="0"/>
              </a:spcBef>
              <a:spcAft>
                <a:spcPts val="0"/>
              </a:spcAft>
              <a:buClr>
                <a:schemeClr val="dk1"/>
              </a:buClr>
              <a:buSzPts val="2100"/>
              <a:buFont typeface="Calibri"/>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Autofit/>
          </a:bodyPr>
          <a:lstStyle>
            <a:lvl1pPr indent="-317500" lvl="0" marL="457200" algn="l">
              <a:lnSpc>
                <a:spcPct val="115000"/>
              </a:lnSpc>
              <a:spcBef>
                <a:spcPts val="0"/>
              </a:spcBef>
              <a:spcAft>
                <a:spcPts val="0"/>
              </a:spcAft>
              <a:buClr>
                <a:schemeClr val="dk1"/>
              </a:buClr>
              <a:buSzPts val="1400"/>
              <a:buChar char="●"/>
              <a:defRPr/>
            </a:lvl1pPr>
            <a:lvl2pPr indent="-298450" lvl="1" marL="914400" algn="l">
              <a:lnSpc>
                <a:spcPct val="115000"/>
              </a:lnSpc>
              <a:spcBef>
                <a:spcPts val="1600"/>
              </a:spcBef>
              <a:spcAft>
                <a:spcPts val="0"/>
              </a:spcAft>
              <a:buClr>
                <a:schemeClr val="dk1"/>
              </a:buClr>
              <a:buSzPts val="1100"/>
              <a:buChar char="○"/>
              <a:defRPr/>
            </a:lvl2pPr>
            <a:lvl3pPr indent="-298450" lvl="2" marL="1371600" algn="l">
              <a:lnSpc>
                <a:spcPct val="115000"/>
              </a:lnSpc>
              <a:spcBef>
                <a:spcPts val="1600"/>
              </a:spcBef>
              <a:spcAft>
                <a:spcPts val="0"/>
              </a:spcAft>
              <a:buClr>
                <a:schemeClr val="dk1"/>
              </a:buClr>
              <a:buSzPts val="1100"/>
              <a:buChar char="■"/>
              <a:defRPr/>
            </a:lvl3pPr>
            <a:lvl4pPr indent="-298450" lvl="3" marL="1828800" algn="l">
              <a:lnSpc>
                <a:spcPct val="115000"/>
              </a:lnSpc>
              <a:spcBef>
                <a:spcPts val="1600"/>
              </a:spcBef>
              <a:spcAft>
                <a:spcPts val="0"/>
              </a:spcAft>
              <a:buClr>
                <a:schemeClr val="dk1"/>
              </a:buClr>
              <a:buSzPts val="1100"/>
              <a:buChar char="●"/>
              <a:defRPr/>
            </a:lvl4pPr>
            <a:lvl5pPr indent="-298450" lvl="4" marL="2286000" algn="l">
              <a:lnSpc>
                <a:spcPct val="115000"/>
              </a:lnSpc>
              <a:spcBef>
                <a:spcPts val="1600"/>
              </a:spcBef>
              <a:spcAft>
                <a:spcPts val="0"/>
              </a:spcAft>
              <a:buClr>
                <a:schemeClr val="dk1"/>
              </a:buClr>
              <a:buSzPts val="1100"/>
              <a:buChar char="○"/>
              <a:defRPr/>
            </a:lvl5pPr>
            <a:lvl6pPr indent="-298450" lvl="5" marL="2743200" algn="l">
              <a:lnSpc>
                <a:spcPct val="115000"/>
              </a:lnSpc>
              <a:spcBef>
                <a:spcPts val="1600"/>
              </a:spcBef>
              <a:spcAft>
                <a:spcPts val="0"/>
              </a:spcAft>
              <a:buClr>
                <a:schemeClr val="dk1"/>
              </a:buClr>
              <a:buSzPts val="1100"/>
              <a:buChar char="■"/>
              <a:defRPr/>
            </a:lvl6pPr>
            <a:lvl7pPr indent="-298450" lvl="6" marL="3200400" algn="l">
              <a:lnSpc>
                <a:spcPct val="115000"/>
              </a:lnSpc>
              <a:spcBef>
                <a:spcPts val="1600"/>
              </a:spcBef>
              <a:spcAft>
                <a:spcPts val="0"/>
              </a:spcAft>
              <a:buClr>
                <a:schemeClr val="dk1"/>
              </a:buClr>
              <a:buSzPts val="1100"/>
              <a:buChar char="●"/>
              <a:defRPr/>
            </a:lvl7pPr>
            <a:lvl8pPr indent="-298450" lvl="7" marL="3657600" algn="l">
              <a:lnSpc>
                <a:spcPct val="115000"/>
              </a:lnSpc>
              <a:spcBef>
                <a:spcPts val="1600"/>
              </a:spcBef>
              <a:spcAft>
                <a:spcPts val="0"/>
              </a:spcAft>
              <a:buClr>
                <a:schemeClr val="dk1"/>
              </a:buClr>
              <a:buSzPts val="1100"/>
              <a:buChar char="○"/>
              <a:defRPr/>
            </a:lvl8pPr>
            <a:lvl9pPr indent="-298450" lvl="8" marL="4114800" algn="l">
              <a:lnSpc>
                <a:spcPct val="115000"/>
              </a:lnSpc>
              <a:spcBef>
                <a:spcPts val="1600"/>
              </a:spcBef>
              <a:spcAft>
                <a:spcPts val="1600"/>
              </a:spcAft>
              <a:buClr>
                <a:schemeClr val="dk1"/>
              </a:buClr>
              <a:buSzPts val="1100"/>
              <a:buChar char="■"/>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4" name="Shape 74"/>
        <p:cNvGrpSpPr/>
        <p:nvPr/>
      </p:nvGrpSpPr>
      <p:grpSpPr>
        <a:xfrm>
          <a:off x="0" y="0"/>
          <a:ext cx="0" cy="0"/>
          <a:chOff x="0" y="0"/>
          <a:chExt cx="0" cy="0"/>
        </a:xfrm>
      </p:grpSpPr>
      <p:sp>
        <p:nvSpPr>
          <p:cNvPr id="75" name="Google Shape;75;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9"/>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0" name="Shape 80"/>
        <p:cNvGrpSpPr/>
        <p:nvPr/>
      </p:nvGrpSpPr>
      <p:grpSpPr>
        <a:xfrm>
          <a:off x="0" y="0"/>
          <a:ext cx="0" cy="0"/>
          <a:chOff x="0" y="0"/>
          <a:chExt cx="0" cy="0"/>
        </a:xfrm>
      </p:grpSpPr>
      <p:sp>
        <p:nvSpPr>
          <p:cNvPr id="81" name="Google Shape;81;p20"/>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20"/>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83" name="Google Shape;83;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21"/>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21"/>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22"/>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2"/>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6" name="Google Shape;96;p22"/>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22"/>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8" name="Google Shape;98;p22"/>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9" name="Google Shape;99;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4"/>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4"/>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10" name="Google Shape;110;p24"/>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5"/>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5"/>
          <p:cNvSpPr/>
          <p:nvPr>
            <p:ph idx="2" type="pic"/>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17" name="Google Shape;117;p25"/>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8" name="Google Shape;118;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6"/>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4" name="Google Shape;124;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7"/>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9" name="Google Shape;129;p27"/>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0" name="Google Shape;130;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2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2.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jpg"/><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jp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jpg"/><Relationship Id="rId5"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5.jpg"/><Relationship Id="rId5"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jpg"/><Relationship Id="rId5"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8"/>
          <p:cNvPicPr preferRelativeResize="0"/>
          <p:nvPr/>
        </p:nvPicPr>
        <p:blipFill rotWithShape="1">
          <a:blip r:embed="rId3">
            <a:alphaModFix/>
          </a:blip>
          <a:srcRect b="0" l="0" r="0" t="0"/>
          <a:stretch/>
        </p:blipFill>
        <p:spPr>
          <a:xfrm>
            <a:off x="2808001" y="431430"/>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37"/>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37"/>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QUESTION</a:t>
            </a:r>
            <a:endParaRPr b="1" i="0" sz="1600" u="none" cap="none" strike="noStrike">
              <a:solidFill>
                <a:schemeClr val="lt1"/>
              </a:solidFill>
              <a:latin typeface="Roboto"/>
              <a:ea typeface="Roboto"/>
              <a:cs typeface="Roboto"/>
              <a:sym typeface="Roboto"/>
            </a:endParaRPr>
          </a:p>
        </p:txBody>
      </p:sp>
      <p:pic>
        <p:nvPicPr>
          <p:cNvPr id="232" name="Google Shape;232;p37"/>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233" name="Google Shape;233;p37"/>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234" name="Google Shape;234;p37"/>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sp>
        <p:nvSpPr>
          <p:cNvPr id="235" name="Google Shape;235;p37"/>
          <p:cNvSpPr txBox="1"/>
          <p:nvPr>
            <p:ph idx="1" type="body"/>
          </p:nvPr>
        </p:nvSpPr>
        <p:spPr>
          <a:xfrm>
            <a:off x="125233" y="989071"/>
            <a:ext cx="8707067" cy="3579804"/>
          </a:xfrm>
          <a:prstGeom prst="rect">
            <a:avLst/>
          </a:prstGeom>
          <a:noFill/>
          <a:ln>
            <a:noFill/>
          </a:ln>
        </p:spPr>
        <p:txBody>
          <a:bodyPr anchorCtr="0" anchor="t" bIns="68575" lIns="68575" spcFirstLastPara="1" rIns="68575" wrap="square" tIns="68575">
            <a:noAutofit/>
          </a:bodyPr>
          <a:lstStyle/>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The inorder and preorder traversal of a binary tree are d b e a f c g and a b d e c f g, respectively. The postorder traversal of the binary tree is:</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A. d e b f g c a</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B. e d b g f c a</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C. e d b f g c a</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D. d e f g b c a</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Answer: A</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1" name="Google Shape;241;p38"/>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2" name="Google Shape;242;p38"/>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QUESTION</a:t>
            </a:r>
            <a:endParaRPr b="1" i="0" sz="1600" u="none" cap="none" strike="noStrike">
              <a:solidFill>
                <a:schemeClr val="lt1"/>
              </a:solidFill>
              <a:latin typeface="Roboto"/>
              <a:ea typeface="Roboto"/>
              <a:cs typeface="Roboto"/>
              <a:sym typeface="Roboto"/>
            </a:endParaRPr>
          </a:p>
        </p:txBody>
      </p:sp>
      <p:pic>
        <p:nvPicPr>
          <p:cNvPr id="243" name="Google Shape;243;p38"/>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244" name="Google Shape;244;p38"/>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245" name="Google Shape;245;p38"/>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38"/>
          <p:cNvSpPr txBox="1"/>
          <p:nvPr>
            <p:ph idx="1" type="body"/>
          </p:nvPr>
        </p:nvSpPr>
        <p:spPr>
          <a:xfrm>
            <a:off x="125233" y="989071"/>
            <a:ext cx="8707067" cy="3579804"/>
          </a:xfrm>
          <a:prstGeom prst="rect">
            <a:avLst/>
          </a:prstGeom>
          <a:noFill/>
          <a:ln>
            <a:noFill/>
          </a:ln>
        </p:spPr>
        <p:txBody>
          <a:bodyPr anchorCtr="0" anchor="t" bIns="68575" lIns="68575" spcFirstLastPara="1" rIns="68575" wrap="square" tIns="68575">
            <a:noAutofit/>
          </a:bodyPr>
          <a:lstStyle/>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Which of the following cannot generate the full binary tree?</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A. Inorder and preorder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B. Inorder and postorder</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C. Preorder and postorder</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D. None of the above</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Answer: D</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p39"/>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39"/>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QUESTION</a:t>
            </a:r>
            <a:endParaRPr b="1" i="0" sz="1600" u="none" cap="none" strike="noStrike">
              <a:solidFill>
                <a:schemeClr val="lt1"/>
              </a:solidFill>
              <a:latin typeface="Roboto"/>
              <a:ea typeface="Roboto"/>
              <a:cs typeface="Roboto"/>
              <a:sym typeface="Roboto"/>
            </a:endParaRPr>
          </a:p>
        </p:txBody>
      </p:sp>
      <p:pic>
        <p:nvPicPr>
          <p:cNvPr id="254" name="Google Shape;254;p39"/>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255" name="Google Shape;255;p39"/>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256" name="Google Shape;256;p39"/>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sp>
        <p:nvSpPr>
          <p:cNvPr id="257" name="Google Shape;257;p39"/>
          <p:cNvSpPr txBox="1"/>
          <p:nvPr>
            <p:ph idx="1" type="body"/>
          </p:nvPr>
        </p:nvSpPr>
        <p:spPr>
          <a:xfrm>
            <a:off x="125233" y="989071"/>
            <a:ext cx="8707067" cy="3579804"/>
          </a:xfrm>
          <a:prstGeom prst="rect">
            <a:avLst/>
          </a:prstGeom>
          <a:noFill/>
          <a:ln>
            <a:noFill/>
          </a:ln>
        </p:spPr>
        <p:txBody>
          <a:bodyPr anchorCtr="0" anchor="t" bIns="68575" lIns="68575" spcFirstLastPara="1" rIns="68575" wrap="square" tIns="68575">
            <a:noAutofit/>
          </a:bodyPr>
          <a:lstStyle/>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A binary search tree contains the numbers 1, 2, 3, 4, 5, 6, 7, 8. When the tree is traversed in pre-order and the values in each node printed out, the sequence of values obtained is 5, 3, 1, 2, 4, 6, 8, 7. If the tree is traversed in post-order, the sequence obtained would be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8,7,6,5,4,3,2,1</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1,2,3,4,8,7,6,5</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2,1,4,3,6,7,8,5</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2,1,4,3,7,8,6,5</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Answer: D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40"/>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40"/>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QUESTION</a:t>
            </a:r>
            <a:endParaRPr b="1" i="0" sz="1600" u="none" cap="none" strike="noStrike">
              <a:solidFill>
                <a:schemeClr val="lt1"/>
              </a:solidFill>
              <a:latin typeface="Roboto"/>
              <a:ea typeface="Roboto"/>
              <a:cs typeface="Roboto"/>
              <a:sym typeface="Roboto"/>
            </a:endParaRPr>
          </a:p>
        </p:txBody>
      </p:sp>
      <p:pic>
        <p:nvPicPr>
          <p:cNvPr id="265" name="Google Shape;265;p40"/>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266" name="Google Shape;266;p40"/>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267" name="Google Shape;267;p40"/>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sp>
        <p:nvSpPr>
          <p:cNvPr id="268" name="Google Shape;268;p40"/>
          <p:cNvSpPr txBox="1"/>
          <p:nvPr>
            <p:ph idx="1" type="body"/>
          </p:nvPr>
        </p:nvSpPr>
        <p:spPr>
          <a:xfrm>
            <a:off x="125233" y="989071"/>
            <a:ext cx="8707067" cy="3579804"/>
          </a:xfrm>
          <a:prstGeom prst="rect">
            <a:avLst/>
          </a:prstGeom>
          <a:noFill/>
          <a:ln>
            <a:noFill/>
          </a:ln>
        </p:spPr>
        <p:txBody>
          <a:bodyPr anchorCtr="0" anchor="t" bIns="68575" lIns="68575" spcFirstLastPara="1" rIns="68575" wrap="square" tIns="68575">
            <a:noAutofit/>
          </a:bodyPr>
          <a:lstStyle/>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What is the order of nodes visited using a post - order traversal?</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14,2,1,3,11,10,7,30,40</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1,3,2,7,10,40,30,11,14</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1,2,3,14,7,10,11,40,30</a:t>
            </a:r>
            <a:endParaRPr sz="1800">
              <a:latin typeface="Roboto"/>
              <a:ea typeface="Roboto"/>
              <a:cs typeface="Roboto"/>
              <a:sym typeface="Roboto"/>
            </a:endParaRPr>
          </a:p>
          <a:p>
            <a:pPr indent="-368300" lvl="0" marL="457200" rtl="0" algn="l">
              <a:lnSpc>
                <a:spcPct val="115000"/>
              </a:lnSpc>
              <a:spcBef>
                <a:spcPts val="0"/>
              </a:spcBef>
              <a:spcAft>
                <a:spcPts val="0"/>
              </a:spcAft>
              <a:buClr>
                <a:schemeClr val="dk1"/>
              </a:buClr>
              <a:buSzPts val="1800"/>
              <a:buFont typeface="Roboto"/>
              <a:buAutoNum type="alphaUcPeriod"/>
            </a:pPr>
            <a:r>
              <a:rPr lang="en" sz="1800">
                <a:latin typeface="Roboto"/>
                <a:ea typeface="Roboto"/>
                <a:cs typeface="Roboto"/>
                <a:sym typeface="Roboto"/>
              </a:rPr>
              <a:t>1,2,3,7,10,11,14,30,40</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Answer:  </a:t>
            </a:r>
            <a:r>
              <a:rPr lang="en" sz="1800">
                <a:latin typeface="Roboto"/>
                <a:ea typeface="Roboto"/>
                <a:cs typeface="Roboto"/>
                <a:sym typeface="Roboto"/>
              </a:rPr>
              <a:t>B</a:t>
            </a:r>
            <a:r>
              <a:rPr lang="en" sz="1800">
                <a:latin typeface="Roboto"/>
                <a:ea typeface="Roboto"/>
                <a:cs typeface="Roboto"/>
                <a:sym typeface="Roboto"/>
              </a:rPr>
              <a:t>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t>
            </a:r>
            <a:endParaRPr sz="1800">
              <a:latin typeface="Roboto"/>
              <a:ea typeface="Roboto"/>
              <a:cs typeface="Roboto"/>
              <a:sym typeface="Roboto"/>
            </a:endParaRPr>
          </a:p>
        </p:txBody>
      </p:sp>
      <p:pic>
        <p:nvPicPr>
          <p:cNvPr id="269" name="Google Shape;269;p40"/>
          <p:cNvPicPr preferRelativeResize="0"/>
          <p:nvPr/>
        </p:nvPicPr>
        <p:blipFill rotWithShape="1">
          <a:blip r:embed="rId5">
            <a:alphaModFix/>
          </a:blip>
          <a:srcRect b="0" l="0" r="0" t="0"/>
          <a:stretch/>
        </p:blipFill>
        <p:spPr>
          <a:xfrm>
            <a:off x="6138333" y="1772243"/>
            <a:ext cx="2328996" cy="15990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1"/>
          <p:cNvPicPr preferRelativeResize="0"/>
          <p:nvPr/>
        </p:nvPicPr>
        <p:blipFill rotWithShape="1">
          <a:blip r:embed="rId3">
            <a:alphaModFix/>
          </a:blip>
          <a:srcRect b="9288" l="0" r="0" t="0"/>
          <a:stretch/>
        </p:blipFill>
        <p:spPr>
          <a:xfrm>
            <a:off x="0" y="0"/>
            <a:ext cx="9355484" cy="5143500"/>
          </a:xfrm>
          <a:prstGeom prst="rect">
            <a:avLst/>
          </a:prstGeom>
          <a:noFill/>
          <a:ln>
            <a:noFill/>
          </a:ln>
        </p:spPr>
      </p:pic>
      <p:sp>
        <p:nvSpPr>
          <p:cNvPr id="275" name="Google Shape;275;p41"/>
          <p:cNvSpPr txBox="1"/>
          <p:nvPr/>
        </p:nvSpPr>
        <p:spPr>
          <a:xfrm>
            <a:off x="2977792" y="2147074"/>
            <a:ext cx="3399900" cy="30000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 sz="4000" u="none" cap="none" strike="noStrike">
                <a:solidFill>
                  <a:srgbClr val="FFFFFF"/>
                </a:solidFill>
                <a:latin typeface="Roboto"/>
                <a:ea typeface="Roboto"/>
                <a:cs typeface="Roboto"/>
                <a:sym typeface="Roboto"/>
              </a:rPr>
              <a:t>THANK YOU</a:t>
            </a:r>
            <a:endParaRPr b="0" i="0" sz="3000" u="none" cap="none" strike="noStrike">
              <a:solidFill>
                <a:srgbClr val="FFFFFF"/>
              </a:solidFill>
              <a:latin typeface="Roboto"/>
              <a:ea typeface="Roboto"/>
              <a:cs typeface="Roboto"/>
              <a:sym typeface="Roboto"/>
            </a:endParaRPr>
          </a:p>
        </p:txBody>
      </p:sp>
      <p:pic>
        <p:nvPicPr>
          <p:cNvPr id="276" name="Google Shape;276;p41"/>
          <p:cNvPicPr preferRelativeResize="0"/>
          <p:nvPr/>
        </p:nvPicPr>
        <p:blipFill rotWithShape="1">
          <a:blip r:embed="rId4">
            <a:alphaModFix/>
          </a:blip>
          <a:srcRect b="27755" l="0" r="0" t="0"/>
          <a:stretch/>
        </p:blipFill>
        <p:spPr>
          <a:xfrm rot="-1762720">
            <a:off x="8424394" y="4144408"/>
            <a:ext cx="692726" cy="914402"/>
          </a:xfrm>
          <a:prstGeom prst="rect">
            <a:avLst/>
          </a:prstGeom>
          <a:noFill/>
          <a:ln>
            <a:noFill/>
          </a:ln>
        </p:spPr>
      </p:pic>
      <p:pic>
        <p:nvPicPr>
          <p:cNvPr descr="Image result for ethnus" id="277" name="Google Shape;277;p41"/>
          <p:cNvPicPr preferRelativeResize="0"/>
          <p:nvPr/>
        </p:nvPicPr>
        <p:blipFill rotWithShape="1">
          <a:blip r:embed="rId5">
            <a:alphaModFix/>
          </a:blip>
          <a:srcRect b="0" l="0" r="0" t="0"/>
          <a:stretch/>
        </p:blipFill>
        <p:spPr>
          <a:xfrm>
            <a:off x="8343300" y="0"/>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9"/>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143" name="Google Shape;143;p29"/>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pic>
        <p:nvPicPr>
          <p:cNvPr descr="Related image" id="144" name="Google Shape;144;p29"/>
          <p:cNvPicPr preferRelativeResize="0"/>
          <p:nvPr/>
        </p:nvPicPr>
        <p:blipFill rotWithShape="1">
          <a:blip r:embed="rId5">
            <a:alphaModFix/>
          </a:blip>
          <a:srcRect b="0" l="0" r="0" t="0"/>
          <a:stretch/>
        </p:blipFill>
        <p:spPr>
          <a:xfrm>
            <a:off x="50801" y="396240"/>
            <a:ext cx="9033835" cy="43272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Image result for paint splatter ppt background" id="149" name="Google Shape;149;p30"/>
          <p:cNvPicPr preferRelativeResize="0"/>
          <p:nvPr/>
        </p:nvPicPr>
        <p:blipFill rotWithShape="1">
          <a:blip r:embed="rId3">
            <a:alphaModFix/>
          </a:blip>
          <a:srcRect b="9346" l="0" r="0" t="0"/>
          <a:stretch/>
        </p:blipFill>
        <p:spPr>
          <a:xfrm>
            <a:off x="1" y="-377685"/>
            <a:ext cx="9144001" cy="5521184"/>
          </a:xfrm>
          <a:prstGeom prst="rect">
            <a:avLst/>
          </a:prstGeom>
          <a:noFill/>
          <a:ln>
            <a:noFill/>
          </a:ln>
        </p:spPr>
      </p:pic>
      <p:sp>
        <p:nvSpPr>
          <p:cNvPr id="150" name="Google Shape;150;p30"/>
          <p:cNvSpPr/>
          <p:nvPr/>
        </p:nvSpPr>
        <p:spPr>
          <a:xfrm>
            <a:off x="2794295" y="1051650"/>
            <a:ext cx="3568200" cy="3040200"/>
          </a:xfrm>
          <a:prstGeom prst="rect">
            <a:avLst/>
          </a:prstGeom>
          <a:noFill/>
          <a:ln>
            <a:noFill/>
          </a:ln>
        </p:spPr>
        <p:txBody>
          <a:bodyPr anchorCtr="0" anchor="ctr" bIns="91425" lIns="91425" spcFirstLastPara="1" rIns="91425" wrap="square" tIns="91425">
            <a:noAutofit/>
          </a:bodyPr>
          <a:lstStyle/>
          <a:p>
            <a:pPr indent="0" lvl="0" marL="0" marR="0" rtl="0" algn="ctr">
              <a:spcBef>
                <a:spcPts val="0"/>
              </a:spcBef>
              <a:spcAft>
                <a:spcPts val="0"/>
              </a:spcAft>
              <a:buNone/>
            </a:pPr>
            <a:r>
              <a:rPr b="0" i="0" lang="en" sz="3600" u="none" cap="none" strike="noStrike">
                <a:solidFill>
                  <a:srgbClr val="000000"/>
                </a:solidFill>
                <a:latin typeface="Roboto"/>
                <a:ea typeface="Roboto"/>
                <a:cs typeface="Roboto"/>
                <a:sym typeface="Roboto"/>
              </a:rPr>
              <a:t>BINARY TREES </a:t>
            </a:r>
            <a:endParaRPr b="0" i="0" sz="18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 sz="3600" u="none" cap="none" strike="noStrike">
                <a:solidFill>
                  <a:srgbClr val="000000"/>
                </a:solidFill>
                <a:latin typeface="Roboto"/>
                <a:ea typeface="Roboto"/>
                <a:cs typeface="Roboto"/>
                <a:sym typeface="Roboto"/>
              </a:rPr>
              <a:t>IN </a:t>
            </a:r>
            <a:endParaRPr b="0" i="0" sz="3600" u="none" cap="none" strike="noStrike">
              <a:solidFill>
                <a:srgbClr val="000000"/>
              </a:solidFill>
              <a:latin typeface="Roboto"/>
              <a:ea typeface="Roboto"/>
              <a:cs typeface="Roboto"/>
              <a:sym typeface="Roboto"/>
            </a:endParaRPr>
          </a:p>
          <a:p>
            <a:pPr indent="0" lvl="0" marL="0" marR="0" rtl="0" algn="ctr">
              <a:spcBef>
                <a:spcPts val="0"/>
              </a:spcBef>
              <a:spcAft>
                <a:spcPts val="0"/>
              </a:spcAft>
              <a:buNone/>
            </a:pPr>
            <a:r>
              <a:rPr b="0" i="0" lang="en" sz="3600" u="none" cap="none" strike="noStrike">
                <a:solidFill>
                  <a:srgbClr val="000000"/>
                </a:solidFill>
                <a:latin typeface="Roboto"/>
                <a:ea typeface="Roboto"/>
                <a:cs typeface="Roboto"/>
                <a:sym typeface="Roboto"/>
              </a:rPr>
              <a:t>JAVA</a:t>
            </a:r>
            <a:endParaRPr b="0" i="0" sz="3600" u="none" cap="none" strike="noStrike">
              <a:solidFill>
                <a:srgbClr val="000000"/>
              </a:solidFill>
              <a:latin typeface="Roboto"/>
              <a:ea typeface="Roboto"/>
              <a:cs typeface="Roboto"/>
              <a:sym typeface="Roboto"/>
            </a:endParaRPr>
          </a:p>
        </p:txBody>
      </p:sp>
      <p:cxnSp>
        <p:nvCxnSpPr>
          <p:cNvPr id="151" name="Google Shape;151;p30"/>
          <p:cNvCxnSpPr/>
          <p:nvPr/>
        </p:nvCxnSpPr>
        <p:spPr>
          <a:xfrm>
            <a:off x="6362496" y="1036496"/>
            <a:ext cx="0" cy="1486500"/>
          </a:xfrm>
          <a:prstGeom prst="straightConnector1">
            <a:avLst/>
          </a:prstGeom>
          <a:noFill/>
          <a:ln cap="flat" cmpd="sng" w="76200">
            <a:solidFill>
              <a:srgbClr val="000000"/>
            </a:solidFill>
            <a:prstDash val="solid"/>
            <a:round/>
            <a:headEnd len="sm" w="sm" type="none"/>
            <a:tailEnd len="sm" w="sm" type="none"/>
          </a:ln>
        </p:spPr>
      </p:cxnSp>
      <p:cxnSp>
        <p:nvCxnSpPr>
          <p:cNvPr id="152" name="Google Shape;152;p30"/>
          <p:cNvCxnSpPr/>
          <p:nvPr/>
        </p:nvCxnSpPr>
        <p:spPr>
          <a:xfrm>
            <a:off x="2818672" y="2571750"/>
            <a:ext cx="600" cy="1506900"/>
          </a:xfrm>
          <a:prstGeom prst="straightConnector1">
            <a:avLst/>
          </a:prstGeom>
          <a:noFill/>
          <a:ln cap="flat" cmpd="sng" w="76200">
            <a:solidFill>
              <a:srgbClr val="000000"/>
            </a:solidFill>
            <a:prstDash val="solid"/>
            <a:round/>
            <a:headEnd len="sm" w="sm" type="none"/>
            <a:tailEnd len="sm" w="sm" type="none"/>
          </a:ln>
        </p:spPr>
      </p:cxnSp>
      <p:cxnSp>
        <p:nvCxnSpPr>
          <p:cNvPr id="153" name="Google Shape;153;p30"/>
          <p:cNvCxnSpPr/>
          <p:nvPr/>
        </p:nvCxnSpPr>
        <p:spPr>
          <a:xfrm>
            <a:off x="2791146" y="4078650"/>
            <a:ext cx="1730700" cy="0"/>
          </a:xfrm>
          <a:prstGeom prst="straightConnector1">
            <a:avLst/>
          </a:prstGeom>
          <a:noFill/>
          <a:ln cap="flat" cmpd="sng" w="76200">
            <a:solidFill>
              <a:srgbClr val="000000"/>
            </a:solidFill>
            <a:prstDash val="solid"/>
            <a:round/>
            <a:headEnd len="sm" w="sm" type="none"/>
            <a:tailEnd len="sm" w="sm" type="none"/>
          </a:ln>
        </p:spPr>
      </p:cxnSp>
      <p:cxnSp>
        <p:nvCxnSpPr>
          <p:cNvPr id="154" name="Google Shape;154;p30"/>
          <p:cNvCxnSpPr/>
          <p:nvPr/>
        </p:nvCxnSpPr>
        <p:spPr>
          <a:xfrm>
            <a:off x="4590583" y="1063838"/>
            <a:ext cx="1784100" cy="0"/>
          </a:xfrm>
          <a:prstGeom prst="straightConnector1">
            <a:avLst/>
          </a:prstGeom>
          <a:noFill/>
          <a:ln cap="flat" cmpd="sng" w="76200">
            <a:solidFill>
              <a:srgbClr val="000000"/>
            </a:solidFill>
            <a:prstDash val="solid"/>
            <a:round/>
            <a:headEnd len="sm" w="sm" type="none"/>
            <a:tailEnd len="sm" w="sm" type="none"/>
          </a:ln>
        </p:spPr>
      </p:cxnSp>
      <p:pic>
        <p:nvPicPr>
          <p:cNvPr descr="Image result for ethnus" id="155" name="Google Shape;155;p30"/>
          <p:cNvPicPr preferRelativeResize="0"/>
          <p:nvPr/>
        </p:nvPicPr>
        <p:blipFill rotWithShape="1">
          <a:blip r:embed="rId4">
            <a:alphaModFix/>
          </a:blip>
          <a:srcRect b="0" l="0" r="0" t="0"/>
          <a:stretch/>
        </p:blipFill>
        <p:spPr>
          <a:xfrm>
            <a:off x="8267100" y="-76200"/>
            <a:ext cx="914400" cy="914400"/>
          </a:xfrm>
          <a:prstGeom prst="rect">
            <a:avLst/>
          </a:prstGeom>
          <a:noFill/>
          <a:ln>
            <a:noFill/>
          </a:ln>
        </p:spPr>
      </p:pic>
      <p:pic>
        <p:nvPicPr>
          <p:cNvPr id="156" name="Google Shape;156;p30"/>
          <p:cNvPicPr preferRelativeResize="0"/>
          <p:nvPr/>
        </p:nvPicPr>
        <p:blipFill rotWithShape="1">
          <a:blip r:embed="rId5">
            <a:alphaModFix/>
          </a:blip>
          <a:srcRect b="27754" l="0" r="0" t="0"/>
          <a:stretch/>
        </p:blipFill>
        <p:spPr>
          <a:xfrm rot="-1217309">
            <a:off x="8361352" y="4144408"/>
            <a:ext cx="692727" cy="91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31"/>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31"/>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 sz="1600" u="none" cap="none" strike="noStrike">
                <a:solidFill>
                  <a:schemeClr val="lt1"/>
                </a:solidFill>
                <a:latin typeface="Roboto"/>
                <a:ea typeface="Roboto"/>
                <a:cs typeface="Roboto"/>
                <a:sym typeface="Roboto"/>
              </a:rPr>
              <a:t>BINARY TREES IN JAVA</a:t>
            </a:r>
            <a:endParaRPr b="1" i="0" sz="1600" u="none" cap="none" strike="noStrike">
              <a:solidFill>
                <a:schemeClr val="lt1"/>
              </a:solidFill>
              <a:latin typeface="Roboto"/>
              <a:ea typeface="Roboto"/>
              <a:cs typeface="Roboto"/>
              <a:sym typeface="Roboto"/>
            </a:endParaRPr>
          </a:p>
        </p:txBody>
      </p:sp>
      <p:pic>
        <p:nvPicPr>
          <p:cNvPr id="164" name="Google Shape;164;p31"/>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165" name="Google Shape;165;p31"/>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166" name="Google Shape;166;p31"/>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rgbClr val="000000"/>
              </a:buClr>
              <a:buSzPts val="2000"/>
              <a:buFont typeface="Roboto"/>
              <a:buChar char="●"/>
            </a:pPr>
            <a:r>
              <a:rPr i="0" lang="en" sz="1800" u="none" cap="none" strike="noStrike">
                <a:solidFill>
                  <a:schemeClr val="dk1"/>
                </a:solidFill>
                <a:latin typeface="Roboto"/>
                <a:ea typeface="Roboto"/>
                <a:cs typeface="Roboto"/>
                <a:sym typeface="Roboto"/>
              </a:rPr>
              <a:t>A Binary tree is a tree data structure in which each node has at most two child nodes, usually distinguished as “left” and “right”</a:t>
            </a:r>
            <a:endParaRPr sz="1100">
              <a:latin typeface="Roboto"/>
              <a:ea typeface="Roboto"/>
              <a:cs typeface="Roboto"/>
              <a:sym typeface="Roboto"/>
            </a:endParaRPr>
          </a:p>
          <a:p>
            <a:pPr indent="-342900" lvl="0" marL="342900" marR="0" rtl="0" algn="just">
              <a:lnSpc>
                <a:spcPct val="150000"/>
              </a:lnSpc>
              <a:spcBef>
                <a:spcPts val="0"/>
              </a:spcBef>
              <a:spcAft>
                <a:spcPts val="0"/>
              </a:spcAft>
              <a:buClr>
                <a:srgbClr val="000000"/>
              </a:buClr>
              <a:buSzPts val="2000"/>
              <a:buFont typeface="Roboto"/>
              <a:buChar char="●"/>
            </a:pPr>
            <a:r>
              <a:rPr i="0" lang="en" sz="1800" u="none" cap="none" strike="noStrike">
                <a:solidFill>
                  <a:schemeClr val="dk1"/>
                </a:solidFill>
                <a:latin typeface="Roboto"/>
                <a:ea typeface="Roboto"/>
                <a:cs typeface="Roboto"/>
                <a:sym typeface="Roboto"/>
              </a:rPr>
              <a:t>In a binary tree, a degree of every node is maximum two. A tree with n nodes has exactly n−1 branches or degree</a:t>
            </a:r>
            <a:endParaRPr sz="1100">
              <a:latin typeface="Roboto"/>
              <a:ea typeface="Roboto"/>
              <a:cs typeface="Roboto"/>
              <a:sym typeface="Roboto"/>
            </a:endParaRPr>
          </a:p>
          <a:p>
            <a:pPr indent="0" lvl="0" marL="0" marR="0" rtl="0" algn="just">
              <a:lnSpc>
                <a:spcPct val="150000"/>
              </a:lnSpc>
              <a:spcBef>
                <a:spcPts val="0"/>
              </a:spcBef>
              <a:spcAft>
                <a:spcPts val="0"/>
              </a:spcAft>
              <a:buNone/>
            </a:pPr>
            <a:r>
              <a:t/>
            </a:r>
            <a:endParaRPr i="0" sz="1800" u="none" cap="none" strike="noStrike">
              <a:solidFill>
                <a:schemeClr val="dk1"/>
              </a:solidFill>
              <a:latin typeface="Roboto"/>
              <a:ea typeface="Roboto"/>
              <a:cs typeface="Roboto"/>
              <a:sym typeface="Roboto"/>
            </a:endParaRPr>
          </a:p>
          <a:p>
            <a:pPr indent="0" lvl="0" marL="0" marR="0" rtl="0" algn="just">
              <a:lnSpc>
                <a:spcPct val="150000"/>
              </a:lnSpc>
              <a:spcBef>
                <a:spcPts val="0"/>
              </a:spcBef>
              <a:spcAft>
                <a:spcPts val="0"/>
              </a:spcAft>
              <a:buNone/>
            </a:pPr>
            <a:r>
              <a:t/>
            </a:r>
            <a:endParaRPr i="0" sz="1800" u="none" cap="none" strike="noStrike">
              <a:solidFill>
                <a:schemeClr val="dk1"/>
              </a:solidFill>
              <a:latin typeface="Roboto"/>
              <a:ea typeface="Roboto"/>
              <a:cs typeface="Roboto"/>
              <a:sym typeface="Roboto"/>
            </a:endParaRPr>
          </a:p>
          <a:p>
            <a:pPr indent="-215900" lvl="0" marL="342900" marR="0" rtl="0" algn="just">
              <a:lnSpc>
                <a:spcPct val="150000"/>
              </a:lnSpc>
              <a:spcBef>
                <a:spcPts val="0"/>
              </a:spcBef>
              <a:spcAft>
                <a:spcPts val="0"/>
              </a:spcAft>
              <a:buClr>
                <a:srgbClr val="000000"/>
              </a:buClr>
              <a:buSzPts val="2000"/>
              <a:buFont typeface="Arial"/>
              <a:buNone/>
            </a:pPr>
            <a:r>
              <a:t/>
            </a:r>
            <a:endParaRPr i="0" sz="1800" u="none" cap="none" strike="noStrike">
              <a:solidFill>
                <a:schemeClr val="dk1"/>
              </a:solidFill>
              <a:latin typeface="Roboto"/>
              <a:ea typeface="Roboto"/>
              <a:cs typeface="Roboto"/>
              <a:sym typeface="Roboto"/>
            </a:endParaRPr>
          </a:p>
          <a:p>
            <a:pPr indent="-215900" lvl="0" marL="342900" marR="0" rtl="0" algn="just">
              <a:lnSpc>
                <a:spcPct val="150000"/>
              </a:lnSpc>
              <a:spcBef>
                <a:spcPts val="0"/>
              </a:spcBef>
              <a:spcAft>
                <a:spcPts val="0"/>
              </a:spcAft>
              <a:buClr>
                <a:srgbClr val="000000"/>
              </a:buClr>
              <a:buSzPts val="2000"/>
              <a:buFont typeface="Arial"/>
              <a:buNone/>
            </a:pPr>
            <a:r>
              <a:t/>
            </a:r>
            <a:endParaRPr i="0" sz="1800" u="none" cap="none" strike="noStrike">
              <a:solidFill>
                <a:schemeClr val="dk1"/>
              </a:solidFill>
              <a:latin typeface="Roboto"/>
              <a:ea typeface="Roboto"/>
              <a:cs typeface="Roboto"/>
              <a:sym typeface="Roboto"/>
            </a:endParaRPr>
          </a:p>
        </p:txBody>
      </p:sp>
      <p:pic>
        <p:nvPicPr>
          <p:cNvPr id="167" name="Google Shape;167;p31"/>
          <p:cNvPicPr preferRelativeResize="0"/>
          <p:nvPr/>
        </p:nvPicPr>
        <p:blipFill rotWithShape="1">
          <a:blip r:embed="rId5">
            <a:alphaModFix/>
          </a:blip>
          <a:srcRect b="0" l="0" r="0" t="0"/>
          <a:stretch/>
        </p:blipFill>
        <p:spPr>
          <a:xfrm>
            <a:off x="3790685" y="2477888"/>
            <a:ext cx="4914900" cy="22431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32"/>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32"/>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 sz="1600" u="none" cap="none" strike="noStrike">
                <a:solidFill>
                  <a:schemeClr val="lt1"/>
                </a:solidFill>
                <a:latin typeface="Roboto"/>
                <a:ea typeface="Roboto"/>
                <a:cs typeface="Roboto"/>
                <a:sym typeface="Roboto"/>
              </a:rPr>
              <a:t>TYPES OF BINARY TREES IN JAVA</a:t>
            </a:r>
            <a:endParaRPr b="1" i="0" sz="1600" u="none" cap="none" strike="noStrike">
              <a:solidFill>
                <a:schemeClr val="lt1"/>
              </a:solidFill>
              <a:latin typeface="Roboto"/>
              <a:ea typeface="Roboto"/>
              <a:cs typeface="Roboto"/>
              <a:sym typeface="Roboto"/>
            </a:endParaRPr>
          </a:p>
        </p:txBody>
      </p:sp>
      <p:pic>
        <p:nvPicPr>
          <p:cNvPr id="175" name="Google Shape;175;p32"/>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176" name="Google Shape;176;p32"/>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177" name="Google Shape;177;p32"/>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32"/>
          <p:cNvSpPr txBox="1"/>
          <p:nvPr>
            <p:ph idx="1" type="body"/>
          </p:nvPr>
        </p:nvSpPr>
        <p:spPr>
          <a:xfrm>
            <a:off x="-69300" y="1152475"/>
            <a:ext cx="9057000" cy="3416400"/>
          </a:xfrm>
          <a:prstGeom prst="rect">
            <a:avLst/>
          </a:prstGeom>
          <a:noFill/>
          <a:ln>
            <a:noFill/>
          </a:ln>
        </p:spPr>
        <p:txBody>
          <a:bodyPr anchorCtr="0" anchor="t" bIns="68575" lIns="68575" spcFirstLastPara="1" rIns="68575" wrap="square" tIns="68575">
            <a:noAutofit/>
          </a:bodyPr>
          <a:lstStyle/>
          <a:p>
            <a:pPr indent="0" lvl="0" marL="114300" rtl="0" algn="l">
              <a:lnSpc>
                <a:spcPct val="115000"/>
              </a:lnSpc>
              <a:spcBef>
                <a:spcPts val="0"/>
              </a:spcBef>
              <a:spcAft>
                <a:spcPts val="0"/>
              </a:spcAft>
              <a:buClr>
                <a:schemeClr val="dk1"/>
              </a:buClr>
              <a:buSzPts val="1400"/>
              <a:buNone/>
            </a:pPr>
            <a:r>
              <a:rPr b="1" lang="en" sz="1800">
                <a:latin typeface="Roboto"/>
                <a:ea typeface="Roboto"/>
                <a:cs typeface="Roboto"/>
                <a:sym typeface="Roboto"/>
              </a:rPr>
              <a:t>FULL BINARY TREE</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A Binary Tree is full if every node has 0 or 2 children. We can also say a full binary tree is a binary tree in which all nodes except leaves have two children</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b="1" lang="en" sz="1800">
                <a:latin typeface="Roboto"/>
                <a:ea typeface="Roboto"/>
                <a:cs typeface="Roboto"/>
                <a:sym typeface="Roboto"/>
              </a:rPr>
              <a:t>COMPLETE BINARY TREE</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A Binary Tree is complete Binary Tree if all levels are completely filled except possibly the last level and the last level has all keys as left as possible</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b="1" lang="en" sz="1800">
                <a:latin typeface="Roboto"/>
                <a:ea typeface="Roboto"/>
                <a:cs typeface="Roboto"/>
                <a:sym typeface="Roboto"/>
              </a:rPr>
              <a:t>PERFECT BINARY TREE</a:t>
            </a:r>
            <a:endParaRPr sz="11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A Binary tree is Perfect Binary Tree in which all internal nodes have two children and all leaves are at the same level</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4" name="Google Shape;184;p33"/>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5" name="Google Shape;185;p33"/>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 sz="1600" u="none" cap="none" strike="noStrike">
                <a:solidFill>
                  <a:schemeClr val="lt1"/>
                </a:solidFill>
                <a:latin typeface="Roboto"/>
                <a:ea typeface="Roboto"/>
                <a:cs typeface="Roboto"/>
                <a:sym typeface="Roboto"/>
              </a:rPr>
              <a:t>BINARY TREE TRAVERSALS</a:t>
            </a:r>
            <a:endParaRPr b="1" i="0" sz="1600" u="none" cap="none" strike="noStrike">
              <a:solidFill>
                <a:schemeClr val="lt1"/>
              </a:solidFill>
              <a:latin typeface="Roboto"/>
              <a:ea typeface="Roboto"/>
              <a:cs typeface="Roboto"/>
              <a:sym typeface="Roboto"/>
            </a:endParaRPr>
          </a:p>
        </p:txBody>
      </p:sp>
      <p:pic>
        <p:nvPicPr>
          <p:cNvPr id="186" name="Google Shape;186;p33"/>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187" name="Google Shape;187;p33"/>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188" name="Google Shape;188;p33"/>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89" name="Google Shape;189;p33"/>
          <p:cNvGraphicFramePr/>
          <p:nvPr/>
        </p:nvGraphicFramePr>
        <p:xfrm>
          <a:off x="1265350" y="1091600"/>
          <a:ext cx="3000000" cy="3000000"/>
        </p:xfrm>
        <a:graphic>
          <a:graphicData uri="http://schemas.openxmlformats.org/drawingml/2006/table">
            <a:tbl>
              <a:tblPr bandRow="1" firstRow="1">
                <a:noFill/>
                <a:tableStyleId>{1EB23AE0-BAA5-4DAF-B206-B59EAABF3DB4}</a:tableStyleId>
              </a:tblPr>
              <a:tblGrid>
                <a:gridCol w="3190250"/>
                <a:gridCol w="3423050"/>
              </a:tblGrid>
              <a:tr h="3569900">
                <a:tc>
                  <a:txBody>
                    <a:bodyPr/>
                    <a:lstStyle/>
                    <a:p>
                      <a:pPr indent="0" lvl="0" marL="0" marR="0" rtl="0" algn="l">
                        <a:spcBef>
                          <a:spcPts val="0"/>
                        </a:spcBef>
                        <a:spcAft>
                          <a:spcPts val="0"/>
                        </a:spcAft>
                        <a:buNone/>
                      </a:pPr>
                      <a:r>
                        <a:rPr b="0" lang="en" sz="1800" u="none" cap="none" strike="noStrike">
                          <a:latin typeface="Roboto"/>
                          <a:ea typeface="Roboto"/>
                          <a:cs typeface="Roboto"/>
                          <a:sym typeface="Roboto"/>
                        </a:rPr>
                        <a:t>I</a:t>
                      </a:r>
                      <a:r>
                        <a:rPr b="0" lang="en" sz="1800" u="none" cap="none" strike="noStrike">
                          <a:solidFill>
                            <a:schemeClr val="dk1"/>
                          </a:solidFill>
                          <a:latin typeface="Roboto"/>
                          <a:ea typeface="Roboto"/>
                          <a:cs typeface="Roboto"/>
                          <a:sym typeface="Roboto"/>
                        </a:rPr>
                        <a:t>POSTORDER</a:t>
                      </a:r>
                      <a:endParaRPr sz="1800">
                        <a:latin typeface="Roboto"/>
                        <a:ea typeface="Roboto"/>
                        <a:cs typeface="Roboto"/>
                        <a:sym typeface="Roboto"/>
                      </a:endParaRPr>
                    </a:p>
                    <a:p>
                      <a:pPr indent="0" lvl="0" marL="0" marR="0" rtl="0" algn="l">
                        <a:spcBef>
                          <a:spcPts val="0"/>
                        </a:spcBef>
                        <a:spcAft>
                          <a:spcPts val="0"/>
                        </a:spcAft>
                        <a:buNone/>
                      </a:pPr>
                      <a:r>
                        <a:t/>
                      </a:r>
                      <a:endParaRPr b="0" sz="1800">
                        <a:solidFill>
                          <a:schemeClr val="dk1"/>
                        </a:solidFill>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Traverse the left subtree</a:t>
                      </a:r>
                      <a:endParaRPr sz="1800">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Traverse the right subtree</a:t>
                      </a:r>
                      <a:endParaRPr sz="1800">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 Visit the tree</a:t>
                      </a:r>
                      <a:endParaRPr sz="1800">
                        <a:latin typeface="Roboto"/>
                        <a:ea typeface="Roboto"/>
                        <a:cs typeface="Roboto"/>
                        <a:sym typeface="Roboto"/>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
                          <a:solidFill>
                            <a:schemeClr val="dk1"/>
                          </a:solidFill>
                          <a:latin typeface="Consolas"/>
                          <a:ea typeface="Consolas"/>
                          <a:cs typeface="Consolas"/>
                          <a:sym typeface="Consolas"/>
                        </a:rPr>
                        <a:t>void</a:t>
                      </a:r>
                      <a:r>
                        <a:rPr b="0" i="0" lang="en">
                          <a:solidFill>
                            <a:schemeClr val="dk1"/>
                          </a:solidFill>
                          <a:latin typeface="Consolas"/>
                          <a:ea typeface="Consolas"/>
                          <a:cs typeface="Consolas"/>
                          <a:sym typeface="Consolas"/>
                        </a:rPr>
                        <a:t> </a:t>
                      </a:r>
                      <a:r>
                        <a:rPr b="0" lang="en">
                          <a:solidFill>
                            <a:schemeClr val="dk1"/>
                          </a:solidFill>
                          <a:latin typeface="Consolas"/>
                          <a:ea typeface="Consolas"/>
                          <a:cs typeface="Consolas"/>
                          <a:sym typeface="Consolas"/>
                        </a:rPr>
                        <a:t>printPostorder(Node node)</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if(node == null)</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return;</a:t>
                      </a:r>
                      <a:endParaRPr>
                        <a:latin typeface="Consolas"/>
                        <a:ea typeface="Consolas"/>
                        <a:cs typeface="Consolas"/>
                        <a:sym typeface="Consolas"/>
                      </a:endParaRPr>
                    </a:p>
                    <a:p>
                      <a:pPr indent="0" lvl="0" marL="0" marR="0" rtl="0" algn="l">
                        <a:spcBef>
                          <a:spcPts val="0"/>
                        </a:spcBef>
                        <a:spcAft>
                          <a:spcPts val="0"/>
                        </a:spcAft>
                        <a:buNone/>
                      </a:pPr>
                      <a:r>
                        <a:rPr lang="en">
                          <a:solidFill>
                            <a:schemeClr val="dk1"/>
                          </a:solidFill>
                          <a:latin typeface="Consolas"/>
                          <a:ea typeface="Consolas"/>
                          <a:cs typeface="Consolas"/>
                          <a:sym typeface="Consolas"/>
                        </a:rPr>
                        <a:t>         </a:t>
                      </a:r>
                      <a:r>
                        <a:rPr b="0" i="0" lang="en">
                          <a:solidFill>
                            <a:schemeClr val="dk1"/>
                          </a:solidFill>
                          <a:latin typeface="Consolas"/>
                          <a:ea typeface="Consolas"/>
                          <a:cs typeface="Consolas"/>
                          <a:sym typeface="Consolas"/>
                        </a:rPr>
                        <a:t>printPostorder(node.left); </a:t>
                      </a:r>
                      <a:endParaRPr>
                        <a:latin typeface="Consolas"/>
                        <a:ea typeface="Consolas"/>
                        <a:cs typeface="Consolas"/>
                        <a:sym typeface="Consolas"/>
                      </a:endParaRPr>
                    </a:p>
                    <a:p>
                      <a:pPr indent="0" lvl="0" marL="0" marR="0" rtl="0" algn="l">
                        <a:spcBef>
                          <a:spcPts val="0"/>
                        </a:spcBef>
                        <a:spcAft>
                          <a:spcPts val="0"/>
                        </a:spcAft>
                        <a:buNone/>
                      </a:pPr>
                      <a:r>
                        <a:rPr b="0" i="0" lang="en">
                          <a:solidFill>
                            <a:schemeClr val="dk1"/>
                          </a:solidFill>
                          <a:latin typeface="Consolas"/>
                          <a:ea typeface="Consolas"/>
                          <a:cs typeface="Consolas"/>
                          <a:sym typeface="Consolas"/>
                        </a:rPr>
                        <a:t>         printPostorder(node.right);</a:t>
                      </a:r>
                      <a:endParaRPr>
                        <a:latin typeface="Consolas"/>
                        <a:ea typeface="Consolas"/>
                        <a:cs typeface="Consolas"/>
                        <a:sym typeface="Consolas"/>
                      </a:endParaRPr>
                    </a:p>
                    <a:p>
                      <a:pPr indent="0" lvl="0" marL="0" marR="0" rtl="0" algn="l">
                        <a:spcBef>
                          <a:spcPts val="0"/>
                        </a:spcBef>
                        <a:spcAft>
                          <a:spcPts val="0"/>
                        </a:spcAft>
                        <a:buNone/>
                      </a:pPr>
                      <a:r>
                        <a:rPr b="0" i="0" lang="en">
                          <a:solidFill>
                            <a:schemeClr val="dk1"/>
                          </a:solidFill>
                          <a:latin typeface="Consolas"/>
                          <a:ea typeface="Consolas"/>
                          <a:cs typeface="Consolas"/>
                          <a:sym typeface="Consolas"/>
                        </a:rPr>
                        <a:t>         </a:t>
                      </a:r>
                      <a:r>
                        <a:rPr b="0" lang="en">
                          <a:solidFill>
                            <a:schemeClr val="dk1"/>
                          </a:solidFill>
                          <a:latin typeface="Consolas"/>
                          <a:ea typeface="Consolas"/>
                          <a:cs typeface="Consolas"/>
                          <a:sym typeface="Consolas"/>
                        </a:rPr>
                        <a:t>System.out.print(node.key + " ");</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rPr b="0" lang="en" sz="1400">
                          <a:solidFill>
                            <a:schemeClr val="dk1"/>
                          </a:solidFill>
                          <a:latin typeface="Roboto"/>
                          <a:ea typeface="Roboto"/>
                          <a:cs typeface="Roboto"/>
                          <a:sym typeface="Roboto"/>
                        </a:rPr>
                        <a:t>OUTPUT: </a:t>
                      </a:r>
                      <a:endParaRPr sz="1100">
                        <a:latin typeface="Roboto"/>
                        <a:ea typeface="Roboto"/>
                        <a:cs typeface="Roboto"/>
                        <a:sym typeface="Roboto"/>
                      </a:endParaRPr>
                    </a:p>
                    <a:p>
                      <a:pPr indent="0" lvl="0" marL="0" marR="0" rtl="0" algn="l">
                        <a:spcBef>
                          <a:spcPts val="0"/>
                        </a:spcBef>
                        <a:spcAft>
                          <a:spcPts val="0"/>
                        </a:spcAft>
                        <a:buNone/>
                      </a:pPr>
                      <a:r>
                        <a:rPr b="0" lang="en" sz="1400">
                          <a:solidFill>
                            <a:schemeClr val="dk1"/>
                          </a:solidFill>
                          <a:latin typeface="Roboto"/>
                          <a:ea typeface="Roboto"/>
                          <a:cs typeface="Roboto"/>
                          <a:sym typeface="Roboto"/>
                        </a:rPr>
                        <a:t>4 5 2 3 1 </a:t>
                      </a:r>
                      <a:endParaRPr sz="1100">
                        <a:latin typeface="Roboto"/>
                        <a:ea typeface="Roboto"/>
                        <a:cs typeface="Roboto"/>
                        <a:sym typeface="Roboto"/>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190" name="Google Shape;190;p33"/>
          <p:cNvPicPr preferRelativeResize="0"/>
          <p:nvPr/>
        </p:nvPicPr>
        <p:blipFill rotWithShape="1">
          <a:blip r:embed="rId5">
            <a:alphaModFix/>
          </a:blip>
          <a:srcRect b="0" l="0" r="0" t="0"/>
          <a:stretch/>
        </p:blipFill>
        <p:spPr>
          <a:xfrm>
            <a:off x="1763631" y="2810428"/>
            <a:ext cx="1850231" cy="111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34"/>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34"/>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 sz="1600" u="none" cap="none" strike="noStrike">
                <a:solidFill>
                  <a:schemeClr val="lt1"/>
                </a:solidFill>
                <a:latin typeface="Roboto"/>
                <a:ea typeface="Roboto"/>
                <a:cs typeface="Roboto"/>
                <a:sym typeface="Roboto"/>
              </a:rPr>
              <a:t>BINARY TREE TRAVERSALS</a:t>
            </a:r>
            <a:endParaRPr b="1" i="0" sz="1600" u="none" cap="none" strike="noStrike">
              <a:solidFill>
                <a:schemeClr val="lt1"/>
              </a:solidFill>
              <a:latin typeface="Roboto"/>
              <a:ea typeface="Roboto"/>
              <a:cs typeface="Roboto"/>
              <a:sym typeface="Roboto"/>
            </a:endParaRPr>
          </a:p>
        </p:txBody>
      </p:sp>
      <p:pic>
        <p:nvPicPr>
          <p:cNvPr id="198" name="Google Shape;198;p34"/>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199" name="Google Shape;199;p34"/>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graphicFrame>
        <p:nvGraphicFramePr>
          <p:cNvPr id="200" name="Google Shape;200;p34"/>
          <p:cNvGraphicFramePr/>
          <p:nvPr/>
        </p:nvGraphicFramePr>
        <p:xfrm>
          <a:off x="1265350" y="968928"/>
          <a:ext cx="3000000" cy="3000000"/>
        </p:xfrm>
        <a:graphic>
          <a:graphicData uri="http://schemas.openxmlformats.org/drawingml/2006/table">
            <a:tbl>
              <a:tblPr bandRow="1" firstRow="1">
                <a:noFill/>
                <a:tableStyleId>{1EB23AE0-BAA5-4DAF-B206-B59EAABF3DB4}</a:tableStyleId>
              </a:tblPr>
              <a:tblGrid>
                <a:gridCol w="3190250"/>
                <a:gridCol w="3423050"/>
              </a:tblGrid>
              <a:tr h="3569900">
                <a:tc>
                  <a:txBody>
                    <a:bodyPr/>
                    <a:lstStyle/>
                    <a:p>
                      <a:pPr indent="0" lvl="0" marL="0" marR="0" rtl="0" algn="l">
                        <a:spcBef>
                          <a:spcPts val="0"/>
                        </a:spcBef>
                        <a:spcAft>
                          <a:spcPts val="0"/>
                        </a:spcAft>
                        <a:buNone/>
                      </a:pPr>
                      <a:r>
                        <a:rPr b="0" lang="en" sz="1800">
                          <a:latin typeface="Roboto"/>
                          <a:ea typeface="Roboto"/>
                          <a:cs typeface="Roboto"/>
                          <a:sym typeface="Roboto"/>
                        </a:rPr>
                        <a:t>I</a:t>
                      </a:r>
                      <a:r>
                        <a:rPr b="0" lang="en" sz="1800">
                          <a:solidFill>
                            <a:schemeClr val="dk1"/>
                          </a:solidFill>
                          <a:latin typeface="Roboto"/>
                          <a:ea typeface="Roboto"/>
                          <a:cs typeface="Roboto"/>
                          <a:sym typeface="Roboto"/>
                        </a:rPr>
                        <a:t>PREORDER ORDER</a:t>
                      </a:r>
                      <a:endParaRPr sz="1800">
                        <a:latin typeface="Roboto"/>
                        <a:ea typeface="Roboto"/>
                        <a:cs typeface="Roboto"/>
                        <a:sym typeface="Roboto"/>
                      </a:endParaRPr>
                    </a:p>
                    <a:p>
                      <a:pPr indent="-127000" lvl="0" marL="215900" marR="0" rtl="0" algn="l">
                        <a:spcBef>
                          <a:spcPts val="0"/>
                        </a:spcBef>
                        <a:spcAft>
                          <a:spcPts val="0"/>
                        </a:spcAft>
                        <a:buClr>
                          <a:schemeClr val="dk1"/>
                        </a:buClr>
                        <a:buSzPts val="1400"/>
                        <a:buFont typeface="Arial"/>
                        <a:buNone/>
                      </a:pPr>
                      <a:r>
                        <a:t/>
                      </a:r>
                      <a:endParaRPr b="0" sz="1800">
                        <a:solidFill>
                          <a:schemeClr val="dk1"/>
                        </a:solidFill>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Visit the tree</a:t>
                      </a:r>
                      <a:endParaRPr sz="1800">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Traverse the left subtree</a:t>
                      </a:r>
                      <a:endParaRPr sz="1800">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Traverse the right subtree</a:t>
                      </a:r>
                      <a:endParaRPr sz="1800">
                        <a:latin typeface="Roboto"/>
                        <a:ea typeface="Roboto"/>
                        <a:cs typeface="Roboto"/>
                        <a:sym typeface="Roboto"/>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
                          <a:solidFill>
                            <a:schemeClr val="dk1"/>
                          </a:solidFill>
                          <a:latin typeface="Consolas"/>
                          <a:ea typeface="Consolas"/>
                          <a:cs typeface="Consolas"/>
                          <a:sym typeface="Consolas"/>
                        </a:rPr>
                        <a:t>void</a:t>
                      </a:r>
                      <a:r>
                        <a:rPr b="0" i="0" lang="en">
                          <a:solidFill>
                            <a:schemeClr val="dk1"/>
                          </a:solidFill>
                          <a:latin typeface="Consolas"/>
                          <a:ea typeface="Consolas"/>
                          <a:cs typeface="Consolas"/>
                          <a:sym typeface="Consolas"/>
                        </a:rPr>
                        <a:t> </a:t>
                      </a:r>
                      <a:r>
                        <a:rPr b="0" lang="en">
                          <a:solidFill>
                            <a:schemeClr val="dk1"/>
                          </a:solidFill>
                          <a:latin typeface="Consolas"/>
                          <a:ea typeface="Consolas"/>
                          <a:cs typeface="Consolas"/>
                          <a:sym typeface="Consolas"/>
                        </a:rPr>
                        <a:t>printPreorder(Node node)</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if(node == null)</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return;</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System.out.print(node.key + " ");</a:t>
                      </a:r>
                      <a:endParaRPr>
                        <a:latin typeface="Consolas"/>
                        <a:ea typeface="Consolas"/>
                        <a:cs typeface="Consolas"/>
                        <a:sym typeface="Consolas"/>
                      </a:endParaRPr>
                    </a:p>
                    <a:p>
                      <a:pPr indent="0" lvl="0" marL="0" marR="0" rtl="0" algn="l">
                        <a:spcBef>
                          <a:spcPts val="0"/>
                        </a:spcBef>
                        <a:spcAft>
                          <a:spcPts val="0"/>
                        </a:spcAft>
                        <a:buNone/>
                      </a:pPr>
                      <a:r>
                        <a:rPr lang="en">
                          <a:solidFill>
                            <a:schemeClr val="dk1"/>
                          </a:solidFill>
                          <a:latin typeface="Consolas"/>
                          <a:ea typeface="Consolas"/>
                          <a:cs typeface="Consolas"/>
                          <a:sym typeface="Consolas"/>
                        </a:rPr>
                        <a:t>         </a:t>
                      </a:r>
                      <a:r>
                        <a:rPr b="0" i="0" lang="en">
                          <a:solidFill>
                            <a:schemeClr val="dk1"/>
                          </a:solidFill>
                          <a:latin typeface="Consolas"/>
                          <a:ea typeface="Consolas"/>
                          <a:cs typeface="Consolas"/>
                          <a:sym typeface="Consolas"/>
                        </a:rPr>
                        <a:t>printInorder(node.left); </a:t>
                      </a:r>
                      <a:endParaRPr>
                        <a:latin typeface="Consolas"/>
                        <a:ea typeface="Consolas"/>
                        <a:cs typeface="Consolas"/>
                        <a:sym typeface="Consolas"/>
                      </a:endParaRPr>
                    </a:p>
                    <a:p>
                      <a:pPr indent="0" lvl="0" marL="0" marR="0" rtl="0" algn="l">
                        <a:spcBef>
                          <a:spcPts val="0"/>
                        </a:spcBef>
                        <a:spcAft>
                          <a:spcPts val="0"/>
                        </a:spcAft>
                        <a:buNone/>
                      </a:pPr>
                      <a:r>
                        <a:rPr b="0" i="0" lang="en">
                          <a:solidFill>
                            <a:schemeClr val="dk1"/>
                          </a:solidFill>
                          <a:latin typeface="Consolas"/>
                          <a:ea typeface="Consolas"/>
                          <a:cs typeface="Consolas"/>
                          <a:sym typeface="Consolas"/>
                        </a:rPr>
                        <a:t>         printInorder(node.right);</a:t>
                      </a:r>
                      <a:endParaRPr>
                        <a:latin typeface="Consolas"/>
                        <a:ea typeface="Consolas"/>
                        <a:cs typeface="Consolas"/>
                        <a:sym typeface="Consolas"/>
                      </a:endParaRPr>
                    </a:p>
                    <a:p>
                      <a:pPr indent="0" lvl="0" marL="0" marR="0" rtl="0" algn="l">
                        <a:spcBef>
                          <a:spcPts val="0"/>
                        </a:spcBef>
                        <a:spcAft>
                          <a:spcPts val="0"/>
                        </a:spcAft>
                        <a:buNone/>
                      </a:pPr>
                      <a:r>
                        <a:rPr b="0" i="0" lang="en">
                          <a:solidFill>
                            <a:schemeClr val="dk1"/>
                          </a:solidFill>
                          <a:latin typeface="Consolas"/>
                          <a:ea typeface="Consolas"/>
                          <a:cs typeface="Consolas"/>
                          <a:sym typeface="Consolas"/>
                        </a:rPr>
                        <a:t>         </a:t>
                      </a:r>
                      <a:endParaRPr b="0">
                        <a:solidFill>
                          <a:schemeClr val="dk1"/>
                        </a:solidFill>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rPr b="0" lang="en" sz="1400">
                          <a:solidFill>
                            <a:schemeClr val="dk1"/>
                          </a:solidFill>
                          <a:latin typeface="Roboto"/>
                          <a:ea typeface="Roboto"/>
                          <a:cs typeface="Roboto"/>
                          <a:sym typeface="Roboto"/>
                        </a:rPr>
                        <a:t>OUTPUT: </a:t>
                      </a:r>
                      <a:endParaRPr sz="1100">
                        <a:latin typeface="Roboto"/>
                        <a:ea typeface="Roboto"/>
                        <a:cs typeface="Roboto"/>
                        <a:sym typeface="Roboto"/>
                      </a:endParaRPr>
                    </a:p>
                    <a:p>
                      <a:pPr indent="0" lvl="0" marL="0" marR="0" rtl="0" algn="l">
                        <a:spcBef>
                          <a:spcPts val="0"/>
                        </a:spcBef>
                        <a:spcAft>
                          <a:spcPts val="0"/>
                        </a:spcAft>
                        <a:buNone/>
                      </a:pPr>
                      <a:r>
                        <a:rPr b="0" lang="en" sz="1400">
                          <a:solidFill>
                            <a:schemeClr val="dk1"/>
                          </a:solidFill>
                          <a:latin typeface="Roboto"/>
                          <a:ea typeface="Roboto"/>
                          <a:cs typeface="Roboto"/>
                          <a:sym typeface="Roboto"/>
                        </a:rPr>
                        <a:t>1 2 4 5 3</a:t>
                      </a:r>
                      <a:endParaRPr sz="1100">
                        <a:latin typeface="Roboto"/>
                        <a:ea typeface="Roboto"/>
                        <a:cs typeface="Roboto"/>
                        <a:sym typeface="Roboto"/>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201" name="Google Shape;201;p34"/>
          <p:cNvPicPr preferRelativeResize="0"/>
          <p:nvPr/>
        </p:nvPicPr>
        <p:blipFill rotWithShape="1">
          <a:blip r:embed="rId5">
            <a:alphaModFix/>
          </a:blip>
          <a:srcRect b="0" l="0" r="0" t="0"/>
          <a:stretch/>
        </p:blipFill>
        <p:spPr>
          <a:xfrm>
            <a:off x="1916031" y="2886628"/>
            <a:ext cx="1850231" cy="111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35"/>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35"/>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i="0" lang="en" sz="1600" u="none" cap="none" strike="noStrike">
                <a:solidFill>
                  <a:schemeClr val="lt1"/>
                </a:solidFill>
                <a:latin typeface="Roboto"/>
                <a:ea typeface="Roboto"/>
                <a:cs typeface="Roboto"/>
                <a:sym typeface="Roboto"/>
              </a:rPr>
              <a:t>BINARY TREE TRAVERSALS</a:t>
            </a:r>
            <a:endParaRPr b="1" i="0" sz="1600" u="none" cap="none" strike="noStrike">
              <a:solidFill>
                <a:schemeClr val="lt1"/>
              </a:solidFill>
              <a:latin typeface="Roboto"/>
              <a:ea typeface="Roboto"/>
              <a:cs typeface="Roboto"/>
              <a:sym typeface="Roboto"/>
            </a:endParaRPr>
          </a:p>
        </p:txBody>
      </p:sp>
      <p:pic>
        <p:nvPicPr>
          <p:cNvPr id="209" name="Google Shape;209;p35"/>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210" name="Google Shape;210;p35"/>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211" name="Google Shape;211;p35"/>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212" name="Google Shape;212;p35"/>
          <p:cNvGraphicFramePr/>
          <p:nvPr/>
        </p:nvGraphicFramePr>
        <p:xfrm>
          <a:off x="1006679" y="968928"/>
          <a:ext cx="3000000" cy="3000000"/>
        </p:xfrm>
        <a:graphic>
          <a:graphicData uri="http://schemas.openxmlformats.org/drawingml/2006/table">
            <a:tbl>
              <a:tblPr bandRow="1" firstRow="1">
                <a:noFill/>
                <a:tableStyleId>{1EB23AE0-BAA5-4DAF-B206-B59EAABF3DB4}</a:tableStyleId>
              </a:tblPr>
              <a:tblGrid>
                <a:gridCol w="3190250"/>
                <a:gridCol w="3423050"/>
              </a:tblGrid>
              <a:tr h="3569900">
                <a:tc>
                  <a:txBody>
                    <a:bodyPr/>
                    <a:lstStyle/>
                    <a:p>
                      <a:pPr indent="0" lvl="0" marL="0" marR="0" rtl="0" algn="l">
                        <a:spcBef>
                          <a:spcPts val="0"/>
                        </a:spcBef>
                        <a:spcAft>
                          <a:spcPts val="0"/>
                        </a:spcAft>
                        <a:buNone/>
                      </a:pPr>
                      <a:r>
                        <a:rPr b="0" lang="en" sz="1800">
                          <a:latin typeface="Roboto"/>
                          <a:ea typeface="Roboto"/>
                          <a:cs typeface="Roboto"/>
                          <a:sym typeface="Roboto"/>
                        </a:rPr>
                        <a:t>I</a:t>
                      </a:r>
                      <a:r>
                        <a:rPr b="0" lang="en" sz="1800">
                          <a:solidFill>
                            <a:schemeClr val="dk1"/>
                          </a:solidFill>
                          <a:latin typeface="Roboto"/>
                          <a:ea typeface="Roboto"/>
                          <a:cs typeface="Roboto"/>
                          <a:sym typeface="Roboto"/>
                        </a:rPr>
                        <a:t>INORDER ORDER</a:t>
                      </a:r>
                      <a:endParaRPr sz="1800">
                        <a:latin typeface="Roboto"/>
                        <a:ea typeface="Roboto"/>
                        <a:cs typeface="Roboto"/>
                        <a:sym typeface="Roboto"/>
                      </a:endParaRPr>
                    </a:p>
                    <a:p>
                      <a:pPr indent="0" lvl="0" marL="0" marR="0" rtl="0" algn="l">
                        <a:spcBef>
                          <a:spcPts val="0"/>
                        </a:spcBef>
                        <a:spcAft>
                          <a:spcPts val="0"/>
                        </a:spcAft>
                        <a:buNone/>
                      </a:pPr>
                      <a:r>
                        <a:t/>
                      </a:r>
                      <a:endParaRPr b="0" sz="1800">
                        <a:solidFill>
                          <a:schemeClr val="dk1"/>
                        </a:solidFill>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Traverse the left subtree</a:t>
                      </a:r>
                      <a:endParaRPr sz="1800">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Visit the tree</a:t>
                      </a:r>
                      <a:endParaRPr sz="1800">
                        <a:latin typeface="Roboto"/>
                        <a:ea typeface="Roboto"/>
                        <a:cs typeface="Roboto"/>
                        <a:sym typeface="Roboto"/>
                      </a:endParaRPr>
                    </a:p>
                    <a:p>
                      <a:pPr indent="-241300" lvl="0" marL="215900" marR="0" rtl="0" algn="l">
                        <a:spcBef>
                          <a:spcPts val="0"/>
                        </a:spcBef>
                        <a:spcAft>
                          <a:spcPts val="0"/>
                        </a:spcAft>
                        <a:buClr>
                          <a:schemeClr val="dk1"/>
                        </a:buClr>
                        <a:buSzPts val="1800"/>
                        <a:buFont typeface="Roboto"/>
                        <a:buChar char="•"/>
                      </a:pPr>
                      <a:r>
                        <a:rPr b="0" lang="en" sz="1800">
                          <a:solidFill>
                            <a:schemeClr val="dk1"/>
                          </a:solidFill>
                          <a:latin typeface="Roboto"/>
                          <a:ea typeface="Roboto"/>
                          <a:cs typeface="Roboto"/>
                          <a:sym typeface="Roboto"/>
                        </a:rPr>
                        <a:t>Traverse the right subtree</a:t>
                      </a:r>
                      <a:endParaRPr sz="1800">
                        <a:latin typeface="Roboto"/>
                        <a:ea typeface="Roboto"/>
                        <a:cs typeface="Roboto"/>
                        <a:sym typeface="Roboto"/>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
                          <a:solidFill>
                            <a:schemeClr val="dk1"/>
                          </a:solidFill>
                          <a:latin typeface="Consolas"/>
                          <a:ea typeface="Consolas"/>
                          <a:cs typeface="Consolas"/>
                          <a:sym typeface="Consolas"/>
                        </a:rPr>
                        <a:t>void</a:t>
                      </a:r>
                      <a:r>
                        <a:rPr b="0" i="0" lang="en">
                          <a:solidFill>
                            <a:schemeClr val="dk1"/>
                          </a:solidFill>
                          <a:latin typeface="Consolas"/>
                          <a:ea typeface="Consolas"/>
                          <a:cs typeface="Consolas"/>
                          <a:sym typeface="Consolas"/>
                        </a:rPr>
                        <a:t> </a:t>
                      </a:r>
                      <a:r>
                        <a:rPr b="0" lang="en">
                          <a:solidFill>
                            <a:schemeClr val="dk1"/>
                          </a:solidFill>
                          <a:latin typeface="Consolas"/>
                          <a:ea typeface="Consolas"/>
                          <a:cs typeface="Consolas"/>
                          <a:sym typeface="Consolas"/>
                        </a:rPr>
                        <a:t>printInorder(Node node)</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if(node==null)</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return;</a:t>
                      </a:r>
                      <a:endParaRPr>
                        <a:latin typeface="Consolas"/>
                        <a:ea typeface="Consolas"/>
                        <a:cs typeface="Consolas"/>
                        <a:sym typeface="Consolas"/>
                      </a:endParaRPr>
                    </a:p>
                    <a:p>
                      <a:pPr indent="0" lvl="0" marL="0" marR="0" rtl="0" algn="l">
                        <a:spcBef>
                          <a:spcPts val="0"/>
                        </a:spcBef>
                        <a:spcAft>
                          <a:spcPts val="0"/>
                        </a:spcAft>
                        <a:buNone/>
                      </a:pPr>
                      <a:r>
                        <a:rPr lang="en">
                          <a:solidFill>
                            <a:schemeClr val="dk1"/>
                          </a:solidFill>
                          <a:latin typeface="Consolas"/>
                          <a:ea typeface="Consolas"/>
                          <a:cs typeface="Consolas"/>
                          <a:sym typeface="Consolas"/>
                        </a:rPr>
                        <a:t>         </a:t>
                      </a:r>
                      <a:r>
                        <a:rPr b="0" i="0" lang="en">
                          <a:solidFill>
                            <a:schemeClr val="dk1"/>
                          </a:solidFill>
                          <a:latin typeface="Consolas"/>
                          <a:ea typeface="Consolas"/>
                          <a:cs typeface="Consolas"/>
                          <a:sym typeface="Consolas"/>
                        </a:rPr>
                        <a:t>printInorder(node.left); </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System.out.print(node.key + " ");</a:t>
                      </a:r>
                      <a:endParaRPr>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         </a:t>
                      </a:r>
                      <a:r>
                        <a:rPr b="0" i="0" lang="en">
                          <a:solidFill>
                            <a:schemeClr val="dk1"/>
                          </a:solidFill>
                          <a:latin typeface="Consolas"/>
                          <a:ea typeface="Consolas"/>
                          <a:cs typeface="Consolas"/>
                          <a:sym typeface="Consolas"/>
                        </a:rPr>
                        <a:t> printInorder(node.right);</a:t>
                      </a:r>
                      <a:endParaRPr b="0">
                        <a:solidFill>
                          <a:schemeClr val="dk1"/>
                        </a:solidFill>
                        <a:latin typeface="Consolas"/>
                        <a:ea typeface="Consolas"/>
                        <a:cs typeface="Consolas"/>
                        <a:sym typeface="Consolas"/>
                      </a:endParaRPr>
                    </a:p>
                    <a:p>
                      <a:pPr indent="0" lvl="0" marL="0" marR="0" rtl="0" algn="l">
                        <a:spcBef>
                          <a:spcPts val="0"/>
                        </a:spcBef>
                        <a:spcAft>
                          <a:spcPts val="0"/>
                        </a:spcAft>
                        <a:buNone/>
                      </a:pPr>
                      <a:r>
                        <a:rPr b="0"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t/>
                      </a:r>
                      <a:endParaRPr b="0" sz="1400">
                        <a:solidFill>
                          <a:schemeClr val="dk1"/>
                        </a:solidFill>
                      </a:endParaRPr>
                    </a:p>
                    <a:p>
                      <a:pPr indent="0" lvl="0" marL="0" marR="0" rtl="0" algn="l">
                        <a:spcBef>
                          <a:spcPts val="0"/>
                        </a:spcBef>
                        <a:spcAft>
                          <a:spcPts val="0"/>
                        </a:spcAft>
                        <a:buNone/>
                      </a:pPr>
                      <a:r>
                        <a:rPr b="0" lang="en" sz="1400">
                          <a:solidFill>
                            <a:schemeClr val="dk1"/>
                          </a:solidFill>
                          <a:latin typeface="Roboto"/>
                          <a:ea typeface="Roboto"/>
                          <a:cs typeface="Roboto"/>
                          <a:sym typeface="Roboto"/>
                        </a:rPr>
                        <a:t>OUTPUT: </a:t>
                      </a:r>
                      <a:endParaRPr sz="1100">
                        <a:latin typeface="Roboto"/>
                        <a:ea typeface="Roboto"/>
                        <a:cs typeface="Roboto"/>
                        <a:sym typeface="Roboto"/>
                      </a:endParaRPr>
                    </a:p>
                    <a:p>
                      <a:pPr indent="0" lvl="0" marL="0" marR="0" rtl="0" algn="l">
                        <a:spcBef>
                          <a:spcPts val="0"/>
                        </a:spcBef>
                        <a:spcAft>
                          <a:spcPts val="0"/>
                        </a:spcAft>
                        <a:buNone/>
                      </a:pPr>
                      <a:r>
                        <a:rPr b="0" lang="en" sz="1400">
                          <a:solidFill>
                            <a:schemeClr val="dk1"/>
                          </a:solidFill>
                          <a:latin typeface="Roboto"/>
                          <a:ea typeface="Roboto"/>
                          <a:cs typeface="Roboto"/>
                          <a:sym typeface="Roboto"/>
                        </a:rPr>
                        <a:t>4 2 5 1 3</a:t>
                      </a:r>
                      <a:endParaRPr sz="1100">
                        <a:latin typeface="Roboto"/>
                        <a:ea typeface="Roboto"/>
                        <a:cs typeface="Roboto"/>
                        <a:sym typeface="Roboto"/>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pic>
        <p:nvPicPr>
          <p:cNvPr id="213" name="Google Shape;213;p35"/>
          <p:cNvPicPr preferRelativeResize="0"/>
          <p:nvPr/>
        </p:nvPicPr>
        <p:blipFill rotWithShape="1">
          <a:blip r:embed="rId5">
            <a:alphaModFix/>
          </a:blip>
          <a:srcRect b="0" l="0" r="0" t="0"/>
          <a:stretch/>
        </p:blipFill>
        <p:spPr>
          <a:xfrm>
            <a:off x="1535031" y="2734228"/>
            <a:ext cx="1850231" cy="11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p:nvPr/>
        </p:nvSpPr>
        <p:spPr>
          <a:xfrm>
            <a:off x="9568960" y="0"/>
            <a:ext cx="144000" cy="144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36"/>
          <p:cNvSpPr/>
          <p:nvPr/>
        </p:nvSpPr>
        <p:spPr>
          <a:xfrm>
            <a:off x="0" y="233550"/>
            <a:ext cx="67128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0" name="Google Shape;220;p36"/>
          <p:cNvSpPr txBox="1"/>
          <p:nvPr/>
        </p:nvSpPr>
        <p:spPr>
          <a:xfrm>
            <a:off x="0" y="272598"/>
            <a:ext cx="5367000" cy="5565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b="1" lang="en" sz="1600">
                <a:solidFill>
                  <a:schemeClr val="lt1"/>
                </a:solidFill>
                <a:latin typeface="Roboto"/>
                <a:ea typeface="Roboto"/>
                <a:cs typeface="Roboto"/>
                <a:sym typeface="Roboto"/>
              </a:rPr>
              <a:t>QUESTION</a:t>
            </a:r>
            <a:endParaRPr b="1" i="0" sz="1600" u="none" cap="none" strike="noStrike">
              <a:solidFill>
                <a:schemeClr val="lt1"/>
              </a:solidFill>
              <a:latin typeface="Roboto"/>
              <a:ea typeface="Roboto"/>
              <a:cs typeface="Roboto"/>
              <a:sym typeface="Roboto"/>
            </a:endParaRPr>
          </a:p>
        </p:txBody>
      </p:sp>
      <p:pic>
        <p:nvPicPr>
          <p:cNvPr id="221" name="Google Shape;221;p36"/>
          <p:cNvPicPr preferRelativeResize="0"/>
          <p:nvPr/>
        </p:nvPicPr>
        <p:blipFill rotWithShape="1">
          <a:blip r:embed="rId3">
            <a:alphaModFix/>
          </a:blip>
          <a:srcRect b="51126" l="41240" r="-23986" t="9528"/>
          <a:stretch/>
        </p:blipFill>
        <p:spPr>
          <a:xfrm>
            <a:off x="0" y="4538830"/>
            <a:ext cx="2512194" cy="600547"/>
          </a:xfrm>
          <a:prstGeom prst="rect">
            <a:avLst/>
          </a:prstGeom>
          <a:noFill/>
          <a:ln>
            <a:noFill/>
          </a:ln>
        </p:spPr>
      </p:pic>
      <p:pic>
        <p:nvPicPr>
          <p:cNvPr id="222" name="Google Shape;222;p36"/>
          <p:cNvPicPr preferRelativeResize="0"/>
          <p:nvPr/>
        </p:nvPicPr>
        <p:blipFill rotWithShape="1">
          <a:blip r:embed="rId4">
            <a:alphaModFix/>
          </a:blip>
          <a:srcRect b="0" l="0" r="60688" t="0"/>
          <a:stretch/>
        </p:blipFill>
        <p:spPr>
          <a:xfrm>
            <a:off x="8603372" y="79411"/>
            <a:ext cx="481263" cy="518159"/>
          </a:xfrm>
          <a:prstGeom prst="rect">
            <a:avLst/>
          </a:prstGeom>
          <a:noFill/>
          <a:ln>
            <a:noFill/>
          </a:ln>
        </p:spPr>
      </p:pic>
      <p:sp>
        <p:nvSpPr>
          <p:cNvPr id="223" name="Google Shape;223;p36"/>
          <p:cNvSpPr/>
          <p:nvPr/>
        </p:nvSpPr>
        <p:spPr>
          <a:xfrm>
            <a:off x="-69335" y="1220599"/>
            <a:ext cx="9213334" cy="3435291"/>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a:p>
            <a:pPr indent="-215900" lvl="0" marL="342900" marR="0" rtl="0" algn="just">
              <a:lnSpc>
                <a:spcPct val="150000"/>
              </a:lnSpc>
              <a:spcBef>
                <a:spcPts val="0"/>
              </a:spcBef>
              <a:spcAft>
                <a:spcPts val="0"/>
              </a:spcAft>
              <a:buClr>
                <a:srgbClr val="000000"/>
              </a:buClr>
              <a:buSzPts val="20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36"/>
          <p:cNvSpPr txBox="1"/>
          <p:nvPr>
            <p:ph idx="1" type="body"/>
          </p:nvPr>
        </p:nvSpPr>
        <p:spPr>
          <a:xfrm>
            <a:off x="125233" y="989071"/>
            <a:ext cx="8707067" cy="3579804"/>
          </a:xfrm>
          <a:prstGeom prst="rect">
            <a:avLst/>
          </a:prstGeom>
          <a:noFill/>
          <a:ln>
            <a:noFill/>
          </a:ln>
        </p:spPr>
        <p:txBody>
          <a:bodyPr anchorCtr="0" anchor="t" bIns="68575" lIns="68575" spcFirstLastPara="1" rIns="68575" wrap="square" tIns="68575">
            <a:noAutofit/>
          </a:bodyPr>
          <a:lstStyle/>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What is common in three different types of traversals?</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A. Root is visited before right subtree</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B. Left subtree is always visited before right subtree</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C. Root is visited after left subtree</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D. All of the above</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t/>
            </a:r>
            <a:endParaRPr sz="1800">
              <a:latin typeface="Roboto"/>
              <a:ea typeface="Roboto"/>
              <a:cs typeface="Roboto"/>
              <a:sym typeface="Roboto"/>
            </a:endParaRPr>
          </a:p>
          <a:p>
            <a:pPr indent="0" lvl="0" marL="114300" rtl="0" algn="l">
              <a:lnSpc>
                <a:spcPct val="115000"/>
              </a:lnSpc>
              <a:spcBef>
                <a:spcPts val="0"/>
              </a:spcBef>
              <a:spcAft>
                <a:spcPts val="0"/>
              </a:spcAft>
              <a:buClr>
                <a:schemeClr val="dk1"/>
              </a:buClr>
              <a:buSzPts val="1400"/>
              <a:buNone/>
            </a:pPr>
            <a:r>
              <a:rPr lang="en" sz="1800">
                <a:latin typeface="Roboto"/>
                <a:ea typeface="Roboto"/>
                <a:cs typeface="Roboto"/>
                <a:sym typeface="Roboto"/>
              </a:rPr>
              <a:t>									Answer: B</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