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8" r:id="rId5"/>
    <p:sldMasterId id="2147483709" r:id="rId6"/>
    <p:sldMasterId id="2147483710" r:id="rId7"/>
    <p:sldMasterId id="2147483711" r:id="rId8"/>
    <p:sldMasterId id="2147483712" r:id="rId9"/>
    <p:sldMasterId id="2147483713"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Lst>
  <p:sldSz cy="5143500" cx="9144000"/>
  <p:notesSz cx="6858000" cy="9144000"/>
  <p:embeddedFontLst>
    <p:embeddedFont>
      <p:font typeface="Roboto"/>
      <p:regular r:id="rId38"/>
      <p:bold r:id="rId39"/>
      <p:italic r:id="rId40"/>
      <p:boldItalic r:id="rId41"/>
    </p:embeddedFont>
    <p:embeddedFont>
      <p:font typeface="Aclonica"/>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C5CFB31-FC78-4619-98B2-C36CCCE6CA9E}">
  <a:tblStyle styleId="{1C5CFB31-FC78-4619-98B2-C36CCCE6CA9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9.xml"/><Relationship Id="rId42" Type="http://schemas.openxmlformats.org/officeDocument/2006/relationships/font" Target="fonts/Aclonica-regular.fntdata"/><Relationship Id="rId41" Type="http://schemas.openxmlformats.org/officeDocument/2006/relationships/font" Target="fonts/Roboto-boldItalic.fntdata"/><Relationship Id="rId22" Type="http://schemas.openxmlformats.org/officeDocument/2006/relationships/slide" Target="slides/slide11.xml"/><Relationship Id="rId21" Type="http://schemas.openxmlformats.org/officeDocument/2006/relationships/slide" Target="slides/slide10.xml"/><Relationship Id="rId24" Type="http://schemas.openxmlformats.org/officeDocument/2006/relationships/slide" Target="slides/slide13.xml"/><Relationship Id="rId23" Type="http://schemas.openxmlformats.org/officeDocument/2006/relationships/slide" Target="slides/slide12.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26" Type="http://schemas.openxmlformats.org/officeDocument/2006/relationships/slide" Target="slides/slide15.xml"/><Relationship Id="rId25" Type="http://schemas.openxmlformats.org/officeDocument/2006/relationships/slide" Target="slides/slide14.xml"/><Relationship Id="rId28" Type="http://schemas.openxmlformats.org/officeDocument/2006/relationships/slide" Target="slides/slide17.xml"/><Relationship Id="rId27" Type="http://schemas.openxmlformats.org/officeDocument/2006/relationships/slide" Target="slides/slide16.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18.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0.xml"/><Relationship Id="rId30" Type="http://schemas.openxmlformats.org/officeDocument/2006/relationships/slide" Target="slides/slide19.xml"/><Relationship Id="rId11" Type="http://schemas.openxmlformats.org/officeDocument/2006/relationships/notesMaster" Target="notesMasters/notesMaster1.xml"/><Relationship Id="rId33" Type="http://schemas.openxmlformats.org/officeDocument/2006/relationships/slide" Target="slides/slide22.xml"/><Relationship Id="rId10" Type="http://schemas.openxmlformats.org/officeDocument/2006/relationships/slideMaster" Target="slideMasters/slideMaster6.xml"/><Relationship Id="rId32" Type="http://schemas.openxmlformats.org/officeDocument/2006/relationships/slide" Target="slides/slide21.xml"/><Relationship Id="rId13" Type="http://schemas.openxmlformats.org/officeDocument/2006/relationships/slide" Target="slides/slide2.xml"/><Relationship Id="rId35" Type="http://schemas.openxmlformats.org/officeDocument/2006/relationships/slide" Target="slides/slide24.xml"/><Relationship Id="rId12" Type="http://schemas.openxmlformats.org/officeDocument/2006/relationships/slide" Target="slides/slide1.xml"/><Relationship Id="rId34" Type="http://schemas.openxmlformats.org/officeDocument/2006/relationships/slide" Target="slides/slide23.xml"/><Relationship Id="rId15" Type="http://schemas.openxmlformats.org/officeDocument/2006/relationships/slide" Target="slides/slide4.xml"/><Relationship Id="rId37" Type="http://schemas.openxmlformats.org/officeDocument/2006/relationships/slide" Target="slides/slide26.xml"/><Relationship Id="rId14" Type="http://schemas.openxmlformats.org/officeDocument/2006/relationships/slide" Target="slides/slide3.xml"/><Relationship Id="rId36" Type="http://schemas.openxmlformats.org/officeDocument/2006/relationships/slide" Target="slides/slide25.xml"/><Relationship Id="rId17" Type="http://schemas.openxmlformats.org/officeDocument/2006/relationships/slide" Target="slides/slide6.xml"/><Relationship Id="rId39" Type="http://schemas.openxmlformats.org/officeDocument/2006/relationships/font" Target="fonts/Roboto-bold.fntdata"/><Relationship Id="rId16" Type="http://schemas.openxmlformats.org/officeDocument/2006/relationships/slide" Target="slides/slide5.xml"/><Relationship Id="rId38" Type="http://schemas.openxmlformats.org/officeDocument/2006/relationships/font" Target="fonts/Roboto-regular.fntdata"/><Relationship Id="rId19" Type="http://schemas.openxmlformats.org/officeDocument/2006/relationships/slide" Target="slides/slide8.xml"/><Relationship Id="rId1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7a6473d0ca_2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7a6473d0ca_2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7a6473d0ca_2_2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7a6473d0ca_2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7a6473d0ca_2_2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7a6473d0ca_2_2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7a6473d0ca_2_3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g7a6473d0ca_2_3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7a6473d0ca_2_3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g7a6473d0ca_2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7a6473d0ca_2_3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7a6473d0ca_2_3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7a6473d0ca_2_3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7a6473d0ca_2_3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7a6473d0ca_2_3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g7a6473d0ca_2_3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Explanation: Since front pointer is used for deletion, so worst time for the other two cases.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7a6473d0ca_2_3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g7a6473d0ca_2_3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Explanation: Since queue follows FIFO so new element inserted at last.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7a6473d0ca_2_3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g7a6473d0ca_2_3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Explanation: Since queue follows FIFO so new element inserted at last.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7a6473d0ca_2_3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g7a6473d0ca_2_3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Explanation: Since its the starting of queue, so both values are changed.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7a6473d0ca_2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6" name="Google Shape;286;g7a6473d0ca_2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7a6473d0ca_2_3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g7a6473d0ca_2_3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Explanation: All the nodes are collected in AVAIL list.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7a6473d0ca_2_3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g7a6473d0ca_2_3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Explanation: Since queue follows FIFO so new element deleted from first.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7a6473d0ca_2_4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g7a6473d0ca_2_4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Explanation: Because front represents the deleted nodes.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7a6473d0ca_2_4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g7a6473d0ca_2_4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Explanation: To check whether there is space in the queue or not.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7a6473d0ca_2_4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g7a6473d0ca_2_4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Explanation: To check whether there is element in the list or not.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7a6473d0ca_2_4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4" name="Google Shape;514;g7a6473d0ca_2_4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Explanation: It can be done by both the methods.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7a6473d0ca_2_4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g7a6473d0ca_2_4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7a6473d0ca_2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7a6473d0ca_2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7a6473d0ca_2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7a6473d0ca_2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7a6473d0ca_2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7a6473d0ca_2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7a6473d0ca_2_1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7a6473d0ca_2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7a6473d0ca_2_2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7a6473d0ca_2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But the problem with this approach, is if we have more teams like England or New Zealand, then we have to create more variables and hence increasing its complexity. To add to that when ever we have more teams, we have to modify the code and compile it.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7a6473d0ca_2_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g7a6473d0ca_2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Arial"/>
                <a:ea typeface="Arial"/>
                <a:cs typeface="Arial"/>
                <a:sym typeface="Arial"/>
              </a:rPr>
              <a:t>OUTPUT:</a:t>
            </a:r>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India = 200</a:t>
            </a:r>
            <a:br>
              <a:rPr b="0" i="0" lang="en" sz="1100" u="none" cap="none" strike="noStrike">
                <a:solidFill>
                  <a:srgbClr val="000000"/>
                </a:solidFill>
                <a:latin typeface="Arial"/>
                <a:ea typeface="Arial"/>
                <a:cs typeface="Arial"/>
                <a:sym typeface="Arial"/>
              </a:rPr>
            </a:br>
            <a:r>
              <a:rPr b="0" i="0" lang="en" sz="1100" u="none" cap="none" strike="noStrike">
                <a:solidFill>
                  <a:srgbClr val="000000"/>
                </a:solidFill>
                <a:latin typeface="Arial"/>
                <a:ea typeface="Arial"/>
                <a:cs typeface="Arial"/>
                <a:sym typeface="Arial"/>
              </a:rPr>
              <a:t>Pak = 190</a:t>
            </a:r>
            <a:br>
              <a:rPr b="0" i="0" lang="en" sz="1100" u="none" cap="none" strike="noStrike">
                <a:solidFill>
                  <a:srgbClr val="000000"/>
                </a:solidFill>
                <a:latin typeface="Arial"/>
                <a:ea typeface="Arial"/>
                <a:cs typeface="Arial"/>
                <a:sym typeface="Arial"/>
              </a:rPr>
            </a:br>
            <a:r>
              <a:rPr b="0" i="0" lang="en" sz="1100" u="none" cap="none" strike="noStrike">
                <a:solidFill>
                  <a:srgbClr val="000000"/>
                </a:solidFill>
                <a:latin typeface="Arial"/>
                <a:ea typeface="Arial"/>
                <a:cs typeface="Arial"/>
                <a:sym typeface="Arial"/>
              </a:rPr>
              <a:t>Aus = 210</a:t>
            </a:r>
            <a:br>
              <a:rPr b="0" i="0" lang="en" sz="1100" u="none" cap="none" strike="noStrike">
                <a:solidFill>
                  <a:srgbClr val="000000"/>
                </a:solidFill>
                <a:latin typeface="Arial"/>
                <a:ea typeface="Arial"/>
                <a:cs typeface="Arial"/>
                <a:sym typeface="Arial"/>
              </a:rPr>
            </a:br>
            <a:r>
              <a:rPr b="0" i="0" lang="en" sz="1100" u="none" cap="none" strike="noStrike">
                <a:solidFill>
                  <a:srgbClr val="000000"/>
                </a:solidFill>
                <a:latin typeface="Arial"/>
                <a:ea typeface="Arial"/>
                <a:cs typeface="Arial"/>
                <a:sym typeface="Arial"/>
              </a:rPr>
              <a:t>Sri Lanka = 195</a:t>
            </a:r>
            <a:endParaRPr/>
          </a:p>
          <a:p>
            <a:pPr indent="0" lvl="0" marL="0" rtl="0" algn="l">
              <a:lnSpc>
                <a:spcPct val="100000"/>
              </a:lnSpc>
              <a:spcBef>
                <a:spcPts val="0"/>
              </a:spcBef>
              <a:spcAft>
                <a:spcPts val="0"/>
              </a:spcAft>
              <a:buSzPts val="1100"/>
              <a:buNone/>
            </a:pPr>
            <a:r>
              <a:t/>
            </a:r>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Arial"/>
                <a:ea typeface="Arial"/>
                <a:cs typeface="Arial"/>
                <a:sym typeface="Arial"/>
              </a:rPr>
              <a:t>DESCRIPTION: </a:t>
            </a:r>
            <a:r>
              <a:rPr b="0" i="0" lang="en" sz="1100" u="none" cap="none" strike="noStrike">
                <a:solidFill>
                  <a:srgbClr val="000000"/>
                </a:solidFill>
                <a:latin typeface="Arial"/>
                <a:ea typeface="Arial"/>
                <a:cs typeface="Arial"/>
                <a:sym typeface="Arial"/>
              </a:rPr>
              <a:t>This program creates an array of scores with size 4. The values (or elements) of the array are initialized using indices and later printed using indices.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7a6473d0ca_2_2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7a6473d0ca_2_2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5"/>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62" name="Google Shape;62;p15"/>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63" name="Google Shape;63;p15"/>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64" name="Google Shape;64;p15"/>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16"/>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70" name="Google Shape;70;p16"/>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71" name="Google Shape;71;p16"/>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72" name="Google Shape;72;p16"/>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sp>
        <p:nvSpPr>
          <p:cNvPr id="74" name="Google Shape;7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5" name="Google Shape;75;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7" name="Google Shape;7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17"/>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79" name="Google Shape;79;p17"/>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80" name="Google Shape;80;p17"/>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81" name="Google Shape;81;p17"/>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4" name="Google Shape;8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5" name="Google Shape;85;p18"/>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86" name="Google Shape;86;p18"/>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87" name="Google Shape;87;p18"/>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88" name="Google Shape;88;p18"/>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9" name="Shape 89"/>
        <p:cNvGrpSpPr/>
        <p:nvPr/>
      </p:nvGrpSpPr>
      <p:grpSpPr>
        <a:xfrm>
          <a:off x="0" y="0"/>
          <a:ext cx="0" cy="0"/>
          <a:chOff x="0" y="0"/>
          <a:chExt cx="0" cy="0"/>
        </a:xfrm>
      </p:grpSpPr>
      <p:sp>
        <p:nvSpPr>
          <p:cNvPr id="90" name="Google Shape;90;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1" name="Google Shape;91;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92" name="Google Shape;9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9"/>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94" name="Google Shape;94;p19"/>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95" name="Google Shape;95;p19"/>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96" name="Google Shape;96;p19"/>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7" name="Shape 97"/>
        <p:cNvGrpSpPr/>
        <p:nvPr/>
      </p:nvGrpSpPr>
      <p:grpSpPr>
        <a:xfrm>
          <a:off x="0" y="0"/>
          <a:ext cx="0" cy="0"/>
          <a:chOff x="0" y="0"/>
          <a:chExt cx="0" cy="0"/>
        </a:xfrm>
      </p:grpSpPr>
      <p:sp>
        <p:nvSpPr>
          <p:cNvPr id="98" name="Google Shape;9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9" name="Google Shape;9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0" name="Google Shape;100;p20"/>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01" name="Google Shape;101;p20"/>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02" name="Google Shape;102;p20"/>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03" name="Google Shape;103;p20"/>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4" name="Shape 104"/>
        <p:cNvGrpSpPr/>
        <p:nvPr/>
      </p:nvGrpSpPr>
      <p:grpSpPr>
        <a:xfrm>
          <a:off x="0" y="0"/>
          <a:ext cx="0" cy="0"/>
          <a:chOff x="0" y="0"/>
          <a:chExt cx="0" cy="0"/>
        </a:xfrm>
      </p:grpSpPr>
      <p:sp>
        <p:nvSpPr>
          <p:cNvPr id="105" name="Google Shape;105;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7" name="Google Shape;107;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8" name="Google Shape;108;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09" name="Google Shape;10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p21"/>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11" name="Google Shape;111;p21"/>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12" name="Google Shape;112;p21"/>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13" name="Google Shape;113;p21"/>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4" name="Shape 114"/>
        <p:cNvGrpSpPr/>
        <p:nvPr/>
      </p:nvGrpSpPr>
      <p:grpSpPr>
        <a:xfrm>
          <a:off x="0" y="0"/>
          <a:ext cx="0" cy="0"/>
          <a:chOff x="0" y="0"/>
          <a:chExt cx="0" cy="0"/>
        </a:xfrm>
      </p:grpSpPr>
      <p:sp>
        <p:nvSpPr>
          <p:cNvPr id="115" name="Google Shape;115;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16" name="Google Shape;11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2"/>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18" name="Google Shape;118;p22"/>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19" name="Google Shape;119;p22"/>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20" name="Google Shape;120;p22"/>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1" name="Shape 121"/>
        <p:cNvGrpSpPr/>
        <p:nvPr/>
      </p:nvGrpSpPr>
      <p:grpSpPr>
        <a:xfrm>
          <a:off x="0" y="0"/>
          <a:ext cx="0" cy="0"/>
          <a:chOff x="0" y="0"/>
          <a:chExt cx="0" cy="0"/>
        </a:xfrm>
      </p:grpSpPr>
      <p:sp>
        <p:nvSpPr>
          <p:cNvPr id="122" name="Google Shape;122;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3" name="Google Shape;123;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24" name="Google Shape;12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5" name="Google Shape;125;p23"/>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26" name="Google Shape;126;p23"/>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27" name="Google Shape;127;p23"/>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28" name="Google Shape;128;p23"/>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24"/>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32" name="Google Shape;132;p24"/>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33" name="Google Shape;133;p24"/>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34" name="Google Shape;134;p24"/>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41" name="Google Shape;14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2" name="Shape 142"/>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5" name="Google Shape;145;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46" name="Google Shape;14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7" name="Shape 147"/>
        <p:cNvGrpSpPr/>
        <p:nvPr/>
      </p:nvGrpSpPr>
      <p:grpSpPr>
        <a:xfrm>
          <a:off x="0" y="0"/>
          <a:ext cx="0" cy="0"/>
          <a:chOff x="0" y="0"/>
          <a:chExt cx="0" cy="0"/>
        </a:xfrm>
      </p:grpSpPr>
      <p:sp>
        <p:nvSpPr>
          <p:cNvPr id="148" name="Google Shape;148;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9" name="Google Shape;14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0" name="Shape 150"/>
        <p:cNvGrpSpPr/>
        <p:nvPr/>
      </p:nvGrpSpPr>
      <p:grpSpPr>
        <a:xfrm>
          <a:off x="0" y="0"/>
          <a:ext cx="0" cy="0"/>
          <a:chOff x="0" y="0"/>
          <a:chExt cx="0" cy="0"/>
        </a:xfrm>
      </p:grpSpPr>
      <p:sp>
        <p:nvSpPr>
          <p:cNvPr id="151" name="Google Shape;151;p3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52" name="Google Shape;15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3" name="Shape 153"/>
        <p:cNvGrpSpPr/>
        <p:nvPr/>
      </p:nvGrpSpPr>
      <p:grpSpPr>
        <a:xfrm>
          <a:off x="0" y="0"/>
          <a:ext cx="0" cy="0"/>
          <a:chOff x="0" y="0"/>
          <a:chExt cx="0" cy="0"/>
        </a:xfrm>
      </p:grpSpPr>
      <p:sp>
        <p:nvSpPr>
          <p:cNvPr id="154" name="Google Shape;154;p3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56" name="Google Shape;156;p3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57" name="Google Shape;157;p3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58" name="Google Shape;15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9" name="Shape 159"/>
        <p:cNvGrpSpPr/>
        <p:nvPr/>
      </p:nvGrpSpPr>
      <p:grpSpPr>
        <a:xfrm>
          <a:off x="0" y="0"/>
          <a:ext cx="0" cy="0"/>
          <a:chOff x="0" y="0"/>
          <a:chExt cx="0" cy="0"/>
        </a:xfrm>
      </p:grpSpPr>
      <p:sp>
        <p:nvSpPr>
          <p:cNvPr id="160" name="Google Shape;160;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61" name="Google Shape;16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2" name="Shape 162"/>
        <p:cNvGrpSpPr/>
        <p:nvPr/>
      </p:nvGrpSpPr>
      <p:grpSpPr>
        <a:xfrm>
          <a:off x="0" y="0"/>
          <a:ext cx="0" cy="0"/>
          <a:chOff x="0" y="0"/>
          <a:chExt cx="0" cy="0"/>
        </a:xfrm>
      </p:grpSpPr>
      <p:sp>
        <p:nvSpPr>
          <p:cNvPr id="163" name="Google Shape;163;p3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64" name="Google Shape;164;p3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65" name="Google Shape;16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6" name="Shape 166"/>
        <p:cNvGrpSpPr/>
        <p:nvPr/>
      </p:nvGrpSpPr>
      <p:grpSpPr>
        <a:xfrm>
          <a:off x="0" y="0"/>
          <a:ext cx="0" cy="0"/>
          <a:chOff x="0" y="0"/>
          <a:chExt cx="0" cy="0"/>
        </a:xfrm>
      </p:grpSpPr>
      <p:sp>
        <p:nvSpPr>
          <p:cNvPr id="167" name="Google Shape;167;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2" name="Shape 172"/>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3" name="Shape 173"/>
        <p:cNvGrpSpPr/>
        <p:nvPr/>
      </p:nvGrpSpPr>
      <p:grpSpPr>
        <a:xfrm>
          <a:off x="0" y="0"/>
          <a:ext cx="0" cy="0"/>
          <a:chOff x="0" y="0"/>
          <a:chExt cx="0" cy="0"/>
        </a:xfrm>
      </p:grpSpPr>
      <p:sp>
        <p:nvSpPr>
          <p:cNvPr id="174" name="Google Shape;174;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5" name="Google Shape;175;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6" name="Google Shape;176;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7" name="Shape 177"/>
        <p:cNvGrpSpPr/>
        <p:nvPr/>
      </p:nvGrpSpPr>
      <p:grpSpPr>
        <a:xfrm>
          <a:off x="0" y="0"/>
          <a:ext cx="0" cy="0"/>
          <a:chOff x="0" y="0"/>
          <a:chExt cx="0" cy="0"/>
        </a:xfrm>
      </p:grpSpPr>
      <p:sp>
        <p:nvSpPr>
          <p:cNvPr id="178" name="Google Shape;178;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9" name="Google Shape;179;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0" name="Shape 180"/>
        <p:cNvGrpSpPr/>
        <p:nvPr/>
      </p:nvGrpSpPr>
      <p:grpSpPr>
        <a:xfrm>
          <a:off x="0" y="0"/>
          <a:ext cx="0" cy="0"/>
          <a:chOff x="0" y="0"/>
          <a:chExt cx="0" cy="0"/>
        </a:xfrm>
      </p:grpSpPr>
      <p:sp>
        <p:nvSpPr>
          <p:cNvPr id="181" name="Google Shape;181;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2" name="Google Shape;182;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3" name="Shape 183"/>
        <p:cNvGrpSpPr/>
        <p:nvPr/>
      </p:nvGrpSpPr>
      <p:grpSpPr>
        <a:xfrm>
          <a:off x="0" y="0"/>
          <a:ext cx="0" cy="0"/>
          <a:chOff x="0" y="0"/>
          <a:chExt cx="0" cy="0"/>
        </a:xfrm>
      </p:grpSpPr>
      <p:sp>
        <p:nvSpPr>
          <p:cNvPr id="184" name="Google Shape;184;p4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85" name="Google Shape;18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6" name="Shape 186"/>
        <p:cNvGrpSpPr/>
        <p:nvPr/>
      </p:nvGrpSpPr>
      <p:grpSpPr>
        <a:xfrm>
          <a:off x="0" y="0"/>
          <a:ext cx="0" cy="0"/>
          <a:chOff x="0" y="0"/>
          <a:chExt cx="0" cy="0"/>
        </a:xfrm>
      </p:grpSpPr>
      <p:sp>
        <p:nvSpPr>
          <p:cNvPr id="187" name="Google Shape;187;p4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89" name="Google Shape;189;p4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90" name="Google Shape;190;p4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1" name="Google Shape;19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2" name="Shape 192"/>
        <p:cNvGrpSpPr/>
        <p:nvPr/>
      </p:nvGrpSpPr>
      <p:grpSpPr>
        <a:xfrm>
          <a:off x="0" y="0"/>
          <a:ext cx="0" cy="0"/>
          <a:chOff x="0" y="0"/>
          <a:chExt cx="0" cy="0"/>
        </a:xfrm>
      </p:grpSpPr>
      <p:sp>
        <p:nvSpPr>
          <p:cNvPr id="193" name="Google Shape;193;p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94" name="Google Shape;19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5" name="Shape 195"/>
        <p:cNvGrpSpPr/>
        <p:nvPr/>
      </p:nvGrpSpPr>
      <p:grpSpPr>
        <a:xfrm>
          <a:off x="0" y="0"/>
          <a:ext cx="0" cy="0"/>
          <a:chOff x="0" y="0"/>
          <a:chExt cx="0" cy="0"/>
        </a:xfrm>
      </p:grpSpPr>
      <p:sp>
        <p:nvSpPr>
          <p:cNvPr id="196" name="Google Shape;196;p4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97" name="Google Shape;197;p4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98" name="Google Shape;19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9" name="Shape 199"/>
        <p:cNvGrpSpPr/>
        <p:nvPr/>
      </p:nvGrpSpPr>
      <p:grpSpPr>
        <a:xfrm>
          <a:off x="0" y="0"/>
          <a:ext cx="0" cy="0"/>
          <a:chOff x="0" y="0"/>
          <a:chExt cx="0" cy="0"/>
        </a:xfrm>
      </p:grpSpPr>
      <p:sp>
        <p:nvSpPr>
          <p:cNvPr id="200" name="Google Shape;20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5" name="Shape 205"/>
        <p:cNvGrpSpPr/>
        <p:nvPr/>
      </p:nvGrpSpPr>
      <p:grpSpPr>
        <a:xfrm>
          <a:off x="0" y="0"/>
          <a:ext cx="0" cy="0"/>
          <a:chOff x="0" y="0"/>
          <a:chExt cx="0" cy="0"/>
        </a:xfrm>
      </p:grpSpPr>
      <p:sp>
        <p:nvSpPr>
          <p:cNvPr id="206" name="Google Shape;206;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7" name="Google Shape;207;p4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08" name="Google Shape;208;p4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09" name="Google Shape;209;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0" name="Shape 210"/>
        <p:cNvGrpSpPr/>
        <p:nvPr/>
      </p:nvGrpSpPr>
      <p:grpSpPr>
        <a:xfrm>
          <a:off x="0" y="0"/>
          <a:ext cx="0" cy="0"/>
          <a:chOff x="0" y="0"/>
          <a:chExt cx="0" cy="0"/>
        </a:xfrm>
      </p:grpSpPr>
      <p:sp>
        <p:nvSpPr>
          <p:cNvPr id="211" name="Google Shape;211;p4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12" name="Google Shape;212;p4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13" name="Google Shape;213;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4" name="Shape 214"/>
        <p:cNvGrpSpPr/>
        <p:nvPr/>
      </p:nvGrpSpPr>
      <p:grpSpPr>
        <a:xfrm>
          <a:off x="0" y="0"/>
          <a:ext cx="0" cy="0"/>
          <a:chOff x="0" y="0"/>
          <a:chExt cx="0" cy="0"/>
        </a:xfrm>
      </p:grpSpPr>
      <p:sp>
        <p:nvSpPr>
          <p:cNvPr id="215" name="Google Shape;215;p4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6" name="Google Shape;216;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7" name="Shape 217"/>
        <p:cNvGrpSpPr/>
        <p:nvPr/>
      </p:nvGrpSpPr>
      <p:grpSpPr>
        <a:xfrm>
          <a:off x="0" y="0"/>
          <a:ext cx="0" cy="0"/>
          <a:chOff x="0" y="0"/>
          <a:chExt cx="0" cy="0"/>
        </a:xfrm>
      </p:grpSpPr>
      <p:sp>
        <p:nvSpPr>
          <p:cNvPr id="218" name="Google Shape;218;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9" name="Google Shape;219;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0" name="Google Shape;220;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1" name="Shape 221"/>
        <p:cNvGrpSpPr/>
        <p:nvPr/>
      </p:nvGrpSpPr>
      <p:grpSpPr>
        <a:xfrm>
          <a:off x="0" y="0"/>
          <a:ext cx="0" cy="0"/>
          <a:chOff x="0" y="0"/>
          <a:chExt cx="0" cy="0"/>
        </a:xfrm>
      </p:grpSpPr>
      <p:sp>
        <p:nvSpPr>
          <p:cNvPr id="222" name="Google Shape;222;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3" name="Google Shape;223;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4" name="Shape 224"/>
        <p:cNvGrpSpPr/>
        <p:nvPr/>
      </p:nvGrpSpPr>
      <p:grpSpPr>
        <a:xfrm>
          <a:off x="0" y="0"/>
          <a:ext cx="0" cy="0"/>
          <a:chOff x="0" y="0"/>
          <a:chExt cx="0" cy="0"/>
        </a:xfrm>
      </p:grpSpPr>
      <p:sp>
        <p:nvSpPr>
          <p:cNvPr id="225" name="Google Shape;225;p5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26" name="Google Shape;226;p5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27" name="Google Shape;227;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28" name="Shape 228"/>
        <p:cNvGrpSpPr/>
        <p:nvPr/>
      </p:nvGrpSpPr>
      <p:grpSpPr>
        <a:xfrm>
          <a:off x="0" y="0"/>
          <a:ext cx="0" cy="0"/>
          <a:chOff x="0" y="0"/>
          <a:chExt cx="0" cy="0"/>
        </a:xfrm>
      </p:grpSpPr>
      <p:sp>
        <p:nvSpPr>
          <p:cNvPr id="229" name="Google Shape;229;p5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30" name="Google Shape;230;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1" name="Shape 231"/>
        <p:cNvGrpSpPr/>
        <p:nvPr/>
      </p:nvGrpSpPr>
      <p:grpSpPr>
        <a:xfrm>
          <a:off x="0" y="0"/>
          <a:ext cx="0" cy="0"/>
          <a:chOff x="0" y="0"/>
          <a:chExt cx="0" cy="0"/>
        </a:xfrm>
      </p:grpSpPr>
      <p:sp>
        <p:nvSpPr>
          <p:cNvPr id="232" name="Google Shape;232;p5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5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34" name="Google Shape;234;p5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35" name="Google Shape;235;p5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36" name="Google Shape;236;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7" name="Shape 237"/>
        <p:cNvGrpSpPr/>
        <p:nvPr/>
      </p:nvGrpSpPr>
      <p:grpSpPr>
        <a:xfrm>
          <a:off x="0" y="0"/>
          <a:ext cx="0" cy="0"/>
          <a:chOff x="0" y="0"/>
          <a:chExt cx="0" cy="0"/>
        </a:xfrm>
      </p:grpSpPr>
      <p:sp>
        <p:nvSpPr>
          <p:cNvPr id="238" name="Google Shape;238;p5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239" name="Google Shape;239;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40" name="Shape 240"/>
        <p:cNvGrpSpPr/>
        <p:nvPr/>
      </p:nvGrpSpPr>
      <p:grpSpPr>
        <a:xfrm>
          <a:off x="0" y="0"/>
          <a:ext cx="0" cy="0"/>
          <a:chOff x="0" y="0"/>
          <a:chExt cx="0" cy="0"/>
        </a:xfrm>
      </p:grpSpPr>
      <p:sp>
        <p:nvSpPr>
          <p:cNvPr id="241" name="Google Shape;241;p5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42" name="Google Shape;242;p5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243" name="Google Shape;243;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4" name="Shape 244"/>
        <p:cNvGrpSpPr/>
        <p:nvPr/>
      </p:nvGrpSpPr>
      <p:grpSpPr>
        <a:xfrm>
          <a:off x="0" y="0"/>
          <a:ext cx="0" cy="0"/>
          <a:chOff x="0" y="0"/>
          <a:chExt cx="0" cy="0"/>
        </a:xfrm>
      </p:grpSpPr>
      <p:sp>
        <p:nvSpPr>
          <p:cNvPr id="245" name="Google Shape;245;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0" name="Shape 250"/>
        <p:cNvGrpSpPr/>
        <p:nvPr/>
      </p:nvGrpSpPr>
      <p:grpSpPr>
        <a:xfrm>
          <a:off x="0" y="0"/>
          <a:ext cx="0" cy="0"/>
          <a:chOff x="0" y="0"/>
          <a:chExt cx="0" cy="0"/>
        </a:xfrm>
      </p:grpSpPr>
      <p:sp>
        <p:nvSpPr>
          <p:cNvPr id="251" name="Google Shape;251;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2" name="Google Shape;252;p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3" name="Google Shape;253;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4" name="Shape 254"/>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5" name="Shape 255"/>
        <p:cNvGrpSpPr/>
        <p:nvPr/>
      </p:nvGrpSpPr>
      <p:grpSpPr>
        <a:xfrm>
          <a:off x="0" y="0"/>
          <a:ext cx="0" cy="0"/>
          <a:chOff x="0" y="0"/>
          <a:chExt cx="0" cy="0"/>
        </a:xfrm>
      </p:grpSpPr>
      <p:sp>
        <p:nvSpPr>
          <p:cNvPr id="256" name="Google Shape;256;p6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7" name="Google Shape;257;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8" name="Shape 258"/>
        <p:cNvGrpSpPr/>
        <p:nvPr/>
      </p:nvGrpSpPr>
      <p:grpSpPr>
        <a:xfrm>
          <a:off x="0" y="0"/>
          <a:ext cx="0" cy="0"/>
          <a:chOff x="0" y="0"/>
          <a:chExt cx="0" cy="0"/>
        </a:xfrm>
      </p:grpSpPr>
      <p:sp>
        <p:nvSpPr>
          <p:cNvPr id="259" name="Google Shape;259;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0" name="Google Shape;260;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1" name="Shape 261"/>
        <p:cNvGrpSpPr/>
        <p:nvPr/>
      </p:nvGrpSpPr>
      <p:grpSpPr>
        <a:xfrm>
          <a:off x="0" y="0"/>
          <a:ext cx="0" cy="0"/>
          <a:chOff x="0" y="0"/>
          <a:chExt cx="0" cy="0"/>
        </a:xfrm>
      </p:grpSpPr>
      <p:sp>
        <p:nvSpPr>
          <p:cNvPr id="262" name="Google Shape;262;p6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63" name="Google Shape;263;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64" name="Shape 264"/>
        <p:cNvGrpSpPr/>
        <p:nvPr/>
      </p:nvGrpSpPr>
      <p:grpSpPr>
        <a:xfrm>
          <a:off x="0" y="0"/>
          <a:ext cx="0" cy="0"/>
          <a:chOff x="0" y="0"/>
          <a:chExt cx="0" cy="0"/>
        </a:xfrm>
      </p:grpSpPr>
      <p:sp>
        <p:nvSpPr>
          <p:cNvPr id="265" name="Google Shape;265;p6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6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67" name="Google Shape;267;p6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68" name="Google Shape;268;p6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69" name="Google Shape;269;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70" name="Shape 270"/>
        <p:cNvGrpSpPr/>
        <p:nvPr/>
      </p:nvGrpSpPr>
      <p:grpSpPr>
        <a:xfrm>
          <a:off x="0" y="0"/>
          <a:ext cx="0" cy="0"/>
          <a:chOff x="0" y="0"/>
          <a:chExt cx="0" cy="0"/>
        </a:xfrm>
      </p:grpSpPr>
      <p:sp>
        <p:nvSpPr>
          <p:cNvPr id="271" name="Google Shape;271;p6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272" name="Google Shape;272;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73" name="Shape 273"/>
        <p:cNvGrpSpPr/>
        <p:nvPr/>
      </p:nvGrpSpPr>
      <p:grpSpPr>
        <a:xfrm>
          <a:off x="0" y="0"/>
          <a:ext cx="0" cy="0"/>
          <a:chOff x="0" y="0"/>
          <a:chExt cx="0" cy="0"/>
        </a:xfrm>
      </p:grpSpPr>
      <p:sp>
        <p:nvSpPr>
          <p:cNvPr id="274" name="Google Shape;274;p6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75" name="Google Shape;275;p6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276" name="Google Shape;276;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7" name="Shape 277"/>
        <p:cNvGrpSpPr/>
        <p:nvPr/>
      </p:nvGrpSpPr>
      <p:grpSpPr>
        <a:xfrm>
          <a:off x="0" y="0"/>
          <a:ext cx="0" cy="0"/>
          <a:chOff x="0" y="0"/>
          <a:chExt cx="0" cy="0"/>
        </a:xfrm>
      </p:grpSpPr>
      <p:sp>
        <p:nvSpPr>
          <p:cNvPr id="278" name="Google Shape;278;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7.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0" Type="http://schemas.openxmlformats.org/officeDocument/2006/relationships/theme" Target="../theme/theme5.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10" Type="http://schemas.openxmlformats.org/officeDocument/2006/relationships/theme" Target="../theme/theme1.xml"/><Relationship Id="rId9" Type="http://schemas.openxmlformats.org/officeDocument/2006/relationships/slideLayout" Target="../slideLayouts/slideLayout40.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slideLayout" Target="../slideLayouts/slideLayout42.xml"/><Relationship Id="rId3" Type="http://schemas.openxmlformats.org/officeDocument/2006/relationships/slideLayout" Target="../slideLayouts/slideLayout43.xml"/><Relationship Id="rId4" Type="http://schemas.openxmlformats.org/officeDocument/2006/relationships/slideLayout" Target="../slideLayouts/slideLayout44.xml"/><Relationship Id="rId11" Type="http://schemas.openxmlformats.org/officeDocument/2006/relationships/slideLayout" Target="../slideLayouts/slideLayout51.xml"/><Relationship Id="rId10" Type="http://schemas.openxmlformats.org/officeDocument/2006/relationships/slideLayout" Target="../slideLayouts/slideLayout50.xml"/><Relationship Id="rId12" Type="http://schemas.openxmlformats.org/officeDocument/2006/relationships/theme" Target="../theme/theme2.xml"/><Relationship Id="rId9" Type="http://schemas.openxmlformats.org/officeDocument/2006/relationships/slideLayout" Target="../slideLayouts/slideLayout49.xml"/><Relationship Id="rId5" Type="http://schemas.openxmlformats.org/officeDocument/2006/relationships/slideLayout" Target="../slideLayouts/slideLayout45.xml"/><Relationship Id="rId6" Type="http://schemas.openxmlformats.org/officeDocument/2006/relationships/slideLayout" Target="../slideLayouts/slideLayout46.xml"/><Relationship Id="rId7" Type="http://schemas.openxmlformats.org/officeDocument/2006/relationships/slideLayout" Target="../slideLayouts/slideLayout47.xml"/><Relationship Id="rId8"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slideLayout" Target="../slideLayouts/slideLayout53.xml"/><Relationship Id="rId3" Type="http://schemas.openxmlformats.org/officeDocument/2006/relationships/slideLayout" Target="../slideLayouts/slideLayout54.xml"/><Relationship Id="rId4" Type="http://schemas.openxmlformats.org/officeDocument/2006/relationships/slideLayout" Target="../slideLayouts/slideLayout55.xml"/><Relationship Id="rId10" Type="http://schemas.openxmlformats.org/officeDocument/2006/relationships/theme" Target="../theme/theme6.xml"/><Relationship Id="rId9" Type="http://schemas.openxmlformats.org/officeDocument/2006/relationships/slideLayout" Target="../slideLayouts/slideLayout60.xml"/><Relationship Id="rId5" Type="http://schemas.openxmlformats.org/officeDocument/2006/relationships/slideLayout" Target="../slideLayouts/slideLayout56.xml"/><Relationship Id="rId6" Type="http://schemas.openxmlformats.org/officeDocument/2006/relationships/slideLayout" Target="../slideLayouts/slideLayout57.xml"/><Relationship Id="rId7" Type="http://schemas.openxmlformats.org/officeDocument/2006/relationships/slideLayout" Target="../slideLayouts/slideLayout58.xml"/><Relationship Id="rId8"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37" name="Google Shape;13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38" name="Google Shape;13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68" name="Shape 168"/>
        <p:cNvGrpSpPr/>
        <p:nvPr/>
      </p:nvGrpSpPr>
      <p:grpSpPr>
        <a:xfrm>
          <a:off x="0" y="0"/>
          <a:ext cx="0" cy="0"/>
          <a:chOff x="0" y="0"/>
          <a:chExt cx="0" cy="0"/>
        </a:xfrm>
      </p:grpSpPr>
      <p:sp>
        <p:nvSpPr>
          <p:cNvPr id="169" name="Google Shape;169;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70" name="Google Shape;170;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71" name="Google Shape;17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01" name="Shape 201"/>
        <p:cNvGrpSpPr/>
        <p:nvPr/>
      </p:nvGrpSpPr>
      <p:grpSpPr>
        <a:xfrm>
          <a:off x="0" y="0"/>
          <a:ext cx="0" cy="0"/>
          <a:chOff x="0" y="0"/>
          <a:chExt cx="0" cy="0"/>
        </a:xfrm>
      </p:grpSpPr>
      <p:sp>
        <p:nvSpPr>
          <p:cNvPr id="202" name="Google Shape;202;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03" name="Google Shape;203;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04" name="Google Shape;204;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46" name="Shape 246"/>
        <p:cNvGrpSpPr/>
        <p:nvPr/>
      </p:nvGrpSpPr>
      <p:grpSpPr>
        <a:xfrm>
          <a:off x="0" y="0"/>
          <a:ext cx="0" cy="0"/>
          <a:chOff x="0" y="0"/>
          <a:chExt cx="0" cy="0"/>
        </a:xfrm>
      </p:grpSpPr>
      <p:sp>
        <p:nvSpPr>
          <p:cNvPr id="247" name="Google Shape;247;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48" name="Google Shape;248;p5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49" name="Google Shape;249;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6.jp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6.jpg"/><Relationship Id="rId5"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jp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jp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67"/>
          <p:cNvPicPr preferRelativeResize="0"/>
          <p:nvPr/>
        </p:nvPicPr>
        <p:blipFill rotWithShape="1">
          <a:blip r:embed="rId3">
            <a:alphaModFix/>
          </a:blip>
          <a:srcRect b="0" l="0" r="0" t="0"/>
          <a:stretch/>
        </p:blipFill>
        <p:spPr>
          <a:xfrm>
            <a:off x="2808001" y="431429"/>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76"/>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8" name="Google Shape;368;p76"/>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76"/>
          <p:cNvSpPr txBox="1"/>
          <p:nvPr/>
        </p:nvSpPr>
        <p:spPr>
          <a:xfrm>
            <a:off x="0" y="231229"/>
            <a:ext cx="5519400" cy="42440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   PROGRAM TO IMPLEMENT QUEUE USING LINKED LIST</a:t>
            </a:r>
            <a:endParaRPr b="1" i="0" sz="1600" u="none" cap="none" strike="noStrike">
              <a:solidFill>
                <a:schemeClr val="lt1"/>
              </a:solidFill>
              <a:latin typeface="Roboto"/>
              <a:ea typeface="Roboto"/>
              <a:cs typeface="Roboto"/>
              <a:sym typeface="Roboto"/>
            </a:endParaRPr>
          </a:p>
        </p:txBody>
      </p:sp>
      <p:pic>
        <p:nvPicPr>
          <p:cNvPr id="370" name="Google Shape;370;p76"/>
          <p:cNvPicPr preferRelativeResize="0"/>
          <p:nvPr/>
        </p:nvPicPr>
        <p:blipFill rotWithShape="1">
          <a:blip r:embed="rId3">
            <a:alphaModFix/>
          </a:blip>
          <a:srcRect b="51126" l="41240" r="-23986" t="9528"/>
          <a:stretch/>
        </p:blipFill>
        <p:spPr>
          <a:xfrm>
            <a:off x="0" y="4538830"/>
            <a:ext cx="2512194" cy="600547"/>
          </a:xfrm>
          <a:prstGeom prst="rect">
            <a:avLst/>
          </a:prstGeom>
          <a:noFill/>
          <a:ln>
            <a:noFill/>
          </a:ln>
        </p:spPr>
      </p:pic>
      <p:pic>
        <p:nvPicPr>
          <p:cNvPr id="371" name="Google Shape;371;p76"/>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graphicFrame>
        <p:nvGraphicFramePr>
          <p:cNvPr id="372" name="Google Shape;372;p76"/>
          <p:cNvGraphicFramePr/>
          <p:nvPr/>
        </p:nvGraphicFramePr>
        <p:xfrm>
          <a:off x="952500" y="1118250"/>
          <a:ext cx="3000000" cy="3000000"/>
        </p:xfrm>
        <a:graphic>
          <a:graphicData uri="http://schemas.openxmlformats.org/drawingml/2006/table">
            <a:tbl>
              <a:tblPr>
                <a:noFill/>
                <a:tableStyleId>{1C5CFB31-FC78-4619-98B2-C36CCCE6CA9E}</a:tableStyleId>
              </a:tblPr>
              <a:tblGrid>
                <a:gridCol w="3619500"/>
                <a:gridCol w="3619500"/>
              </a:tblGrid>
              <a:tr h="381000">
                <a:tc>
                  <a:txBody>
                    <a:bodyPr/>
                    <a:lstStyle/>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public class QueueUsingLinkedListMain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private Node front, rear;</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private int currentSize; // number of items</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//class to define linked node</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private class Node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int data;</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Node next;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//Zero argument constructor</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public QueueUsingLinkedListMain() {</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    	front = null;</a:t>
                      </a:r>
                      <a:endParaRPr/>
                    </a:p>
                    <a:p>
                      <a:pPr indent="0" lvl="0" marL="0" rtl="0" algn="l">
                        <a:spcBef>
                          <a:spcPts val="0"/>
                        </a:spcBef>
                        <a:spcAft>
                          <a:spcPts val="0"/>
                        </a:spcAft>
                        <a:buClr>
                          <a:schemeClr val="dk1"/>
                        </a:buClr>
                        <a:buSzPts val="1100"/>
                        <a:buFont typeface="Arial"/>
                        <a:buNone/>
                      </a:pPr>
                      <a:r>
                        <a:rPr lang="en"/>
                        <a:t>    	rear = null;</a:t>
                      </a:r>
                      <a:endParaRPr/>
                    </a:p>
                    <a:p>
                      <a:pPr indent="0" lvl="0" marL="0" rtl="0" algn="l">
                        <a:spcBef>
                          <a:spcPts val="0"/>
                        </a:spcBef>
                        <a:spcAft>
                          <a:spcPts val="0"/>
                        </a:spcAft>
                        <a:buClr>
                          <a:schemeClr val="dk1"/>
                        </a:buClr>
                        <a:buSzPts val="1100"/>
                        <a:buFont typeface="Arial"/>
                        <a:buNone/>
                      </a:pPr>
                      <a:r>
                        <a:rPr lang="en"/>
                        <a:t>    	currentSize = 0;</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public boolean isEmpty() {</a:t>
                      </a:r>
                      <a:endParaRPr/>
                    </a:p>
                    <a:p>
                      <a:pPr indent="0" lvl="0" marL="0" rtl="0" algn="l">
                        <a:spcBef>
                          <a:spcPts val="0"/>
                        </a:spcBef>
                        <a:spcAft>
                          <a:spcPts val="0"/>
                        </a:spcAft>
                        <a:buClr>
                          <a:schemeClr val="dk1"/>
                        </a:buClr>
                        <a:buSzPts val="1100"/>
                        <a:buFont typeface="Arial"/>
                        <a:buNone/>
                      </a:pPr>
                      <a:r>
                        <a:rPr lang="en"/>
                        <a:t>    	return (currentSize == 0);</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public static void main(String a[]) {</a:t>
                      </a:r>
                      <a:endParaRPr/>
                    </a:p>
                    <a:p>
                      <a:pPr indent="0" lvl="0" marL="0" rtl="0" algn="l">
                        <a:spcBef>
                          <a:spcPts val="0"/>
                        </a:spcBef>
                        <a:spcAft>
                          <a:spcPts val="0"/>
                        </a:spcAft>
                        <a:buClr>
                          <a:schemeClr val="dk1"/>
                        </a:buClr>
                        <a:buSzPts val="1100"/>
                        <a:buFont typeface="Arial"/>
                        <a:buNone/>
                      </a:pPr>
                      <a:r>
                        <a:rPr lang="en"/>
                        <a:t>    	QueueUsingLinkedListMain queue =</a:t>
                      </a:r>
                      <a:endParaRPr/>
                    </a:p>
                    <a:p>
                      <a:pPr indent="0" lvl="0" marL="0" rtl="0" algn="l">
                        <a:spcBef>
                          <a:spcPts val="0"/>
                        </a:spcBef>
                        <a:spcAft>
                          <a:spcPts val="0"/>
                        </a:spcAft>
                        <a:buClr>
                          <a:schemeClr val="dk1"/>
                        </a:buClr>
                        <a:buSzPts val="1100"/>
                        <a:buFont typeface="Arial"/>
                        <a:buNone/>
                      </a:pPr>
                      <a:r>
                        <a:rPr lang="en"/>
                        <a:t>        	new QueueUsingLinkedListMain();</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None/>
                      </a:pPr>
                      <a:r>
                        <a:rPr lang="en"/>
                        <a:t>}</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77"/>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8" name="Google Shape;378;p77"/>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i="0" lang="en" sz="1600" u="none" cap="none" strike="noStrike">
                <a:solidFill>
                  <a:srgbClr val="000000"/>
                </a:solidFill>
                <a:latin typeface="Roboto"/>
                <a:ea typeface="Roboto"/>
                <a:cs typeface="Roboto"/>
                <a:sym typeface="Roboto"/>
              </a:rPr>
              <a:t>   </a:t>
            </a:r>
            <a:endParaRPr sz="1600">
              <a:latin typeface="Roboto"/>
              <a:ea typeface="Roboto"/>
              <a:cs typeface="Roboto"/>
              <a:sym typeface="Roboto"/>
            </a:endParaRPr>
          </a:p>
          <a:p>
            <a:pPr indent="0" lvl="0" marL="0" marR="0" rtl="0" algn="l">
              <a:lnSpc>
                <a:spcPct val="100000"/>
              </a:lnSpc>
              <a:spcBef>
                <a:spcPts val="0"/>
              </a:spcBef>
              <a:spcAft>
                <a:spcPts val="0"/>
              </a:spcAft>
              <a:buNone/>
            </a:pPr>
            <a:r>
              <a:rPr lang="en" sz="1600">
                <a:latin typeface="Roboto"/>
                <a:ea typeface="Roboto"/>
                <a:cs typeface="Roboto"/>
                <a:sym typeface="Roboto"/>
              </a:rPr>
              <a:t>   </a:t>
            </a:r>
            <a:r>
              <a:rPr b="1" lang="en" sz="1600">
                <a:solidFill>
                  <a:schemeClr val="lt1"/>
                </a:solidFill>
                <a:latin typeface="Roboto"/>
                <a:ea typeface="Roboto"/>
                <a:cs typeface="Roboto"/>
                <a:sym typeface="Roboto"/>
              </a:rPr>
              <a:t>ENQUEUE(VALUE) </a:t>
            </a:r>
            <a:r>
              <a:rPr b="1" lang="en" sz="1600">
                <a:solidFill>
                  <a:schemeClr val="lt1"/>
                </a:solidFill>
                <a:latin typeface="Roboto"/>
                <a:ea typeface="Roboto"/>
                <a:cs typeface="Roboto"/>
                <a:sym typeface="Roboto"/>
              </a:rPr>
              <a:t>-</a:t>
            </a:r>
            <a:r>
              <a:rPr b="1" lang="en" sz="1600">
                <a:solidFill>
                  <a:schemeClr val="lt1"/>
                </a:solidFill>
                <a:latin typeface="Roboto"/>
                <a:ea typeface="Roboto"/>
                <a:cs typeface="Roboto"/>
                <a:sym typeface="Roboto"/>
              </a:rPr>
              <a:t> INSERTING AN ELEMENT INTO THE QUEUE</a:t>
            </a:r>
            <a:endParaRPr sz="1600">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sz="1600">
              <a:solidFill>
                <a:schemeClr val="lt1"/>
              </a:solidFill>
              <a:latin typeface="Roboto"/>
              <a:ea typeface="Roboto"/>
              <a:cs typeface="Roboto"/>
              <a:sym typeface="Roboto"/>
            </a:endParaRPr>
          </a:p>
        </p:txBody>
      </p:sp>
      <p:pic>
        <p:nvPicPr>
          <p:cNvPr id="379" name="Google Shape;379;p77"/>
          <p:cNvPicPr preferRelativeResize="0"/>
          <p:nvPr/>
        </p:nvPicPr>
        <p:blipFill rotWithShape="1">
          <a:blip r:embed="rId3">
            <a:alphaModFix/>
          </a:blip>
          <a:srcRect b="51126" l="41240" r="-23986" t="9528"/>
          <a:stretch/>
        </p:blipFill>
        <p:spPr>
          <a:xfrm>
            <a:off x="0" y="4538830"/>
            <a:ext cx="2512194" cy="600547"/>
          </a:xfrm>
          <a:prstGeom prst="rect">
            <a:avLst/>
          </a:prstGeom>
          <a:noFill/>
          <a:ln>
            <a:noFill/>
          </a:ln>
        </p:spPr>
      </p:pic>
      <p:pic>
        <p:nvPicPr>
          <p:cNvPr id="380" name="Google Shape;380;p77"/>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81" name="Google Shape;381;p77"/>
          <p:cNvSpPr txBox="1"/>
          <p:nvPr/>
        </p:nvSpPr>
        <p:spPr>
          <a:xfrm>
            <a:off x="-12857" y="720888"/>
            <a:ext cx="9097491" cy="273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Roboto"/>
              <a:ea typeface="Roboto"/>
              <a:cs typeface="Roboto"/>
              <a:sym typeface="Roboto"/>
            </a:endParaRPr>
          </a:p>
        </p:txBody>
      </p:sp>
      <p:sp>
        <p:nvSpPr>
          <p:cNvPr id="382" name="Google Shape;382;p77"/>
          <p:cNvSpPr txBox="1"/>
          <p:nvPr/>
        </p:nvSpPr>
        <p:spPr>
          <a:xfrm>
            <a:off x="46525" y="977450"/>
            <a:ext cx="9097500" cy="2277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 sz="1800" u="none" cap="none" strike="noStrike">
                <a:solidFill>
                  <a:schemeClr val="dk1"/>
                </a:solidFill>
                <a:latin typeface="Roboto"/>
                <a:ea typeface="Roboto"/>
                <a:cs typeface="Roboto"/>
                <a:sym typeface="Roboto"/>
              </a:rPr>
              <a:t>We can use the following steps to insert a new node into the queue</a:t>
            </a:r>
            <a:endParaRPr sz="1800">
              <a:latin typeface="Roboto"/>
              <a:ea typeface="Roboto"/>
              <a:cs typeface="Roboto"/>
              <a:sym typeface="Roboto"/>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None/>
            </a:pPr>
            <a:r>
              <a:rPr b="1" i="0" lang="en" sz="1800" u="none" cap="none" strike="noStrike">
                <a:solidFill>
                  <a:schemeClr val="dk1"/>
                </a:solidFill>
                <a:latin typeface="Roboto"/>
                <a:ea typeface="Roboto"/>
                <a:cs typeface="Roboto"/>
                <a:sym typeface="Roboto"/>
              </a:rPr>
              <a:t>Step 1 - </a:t>
            </a:r>
            <a:r>
              <a:rPr i="0" lang="en" sz="1800" u="none" cap="none" strike="noStrike">
                <a:solidFill>
                  <a:schemeClr val="dk1"/>
                </a:solidFill>
                <a:latin typeface="Roboto"/>
                <a:ea typeface="Roboto"/>
                <a:cs typeface="Roboto"/>
                <a:sym typeface="Roboto"/>
              </a:rPr>
              <a:t>Create a </a:t>
            </a:r>
            <a:r>
              <a:rPr b="1" i="0" lang="en" sz="1800" u="none" cap="none" strike="noStrike">
                <a:solidFill>
                  <a:schemeClr val="dk1"/>
                </a:solidFill>
                <a:latin typeface="Roboto"/>
                <a:ea typeface="Roboto"/>
                <a:cs typeface="Roboto"/>
                <a:sym typeface="Roboto"/>
              </a:rPr>
              <a:t>newNode</a:t>
            </a:r>
            <a:r>
              <a:rPr i="0" lang="en" sz="1800" u="none" cap="none" strike="noStrike">
                <a:solidFill>
                  <a:schemeClr val="dk1"/>
                </a:solidFill>
                <a:latin typeface="Roboto"/>
                <a:ea typeface="Roboto"/>
                <a:cs typeface="Roboto"/>
                <a:sym typeface="Roboto"/>
              </a:rPr>
              <a:t> with given value and set '</a:t>
            </a:r>
            <a:r>
              <a:rPr b="1" i="0" lang="en" sz="1800" u="none" cap="none" strike="noStrike">
                <a:solidFill>
                  <a:schemeClr val="dk1"/>
                </a:solidFill>
                <a:latin typeface="Roboto"/>
                <a:ea typeface="Roboto"/>
                <a:cs typeface="Roboto"/>
                <a:sym typeface="Roboto"/>
              </a:rPr>
              <a:t>newNode → next</a:t>
            </a:r>
            <a:r>
              <a:rPr i="0" lang="en" sz="1800" u="none" cap="none" strike="noStrike">
                <a:solidFill>
                  <a:schemeClr val="dk1"/>
                </a:solidFill>
                <a:latin typeface="Roboto"/>
                <a:ea typeface="Roboto"/>
                <a:cs typeface="Roboto"/>
                <a:sym typeface="Roboto"/>
              </a:rPr>
              <a:t>' to </a:t>
            </a:r>
            <a:r>
              <a:rPr b="1" i="0" lang="en" sz="1800" u="none" cap="none" strike="noStrike">
                <a:solidFill>
                  <a:schemeClr val="dk1"/>
                </a:solidFill>
                <a:latin typeface="Roboto"/>
                <a:ea typeface="Roboto"/>
                <a:cs typeface="Roboto"/>
                <a:sym typeface="Roboto"/>
              </a:rPr>
              <a:t>NULL</a:t>
            </a:r>
            <a:r>
              <a:rPr i="0" lang="en" sz="1800" u="none" cap="none" strike="noStrike">
                <a:solidFill>
                  <a:schemeClr val="dk1"/>
                </a:solidFill>
                <a:latin typeface="Roboto"/>
                <a:ea typeface="Roboto"/>
                <a:cs typeface="Roboto"/>
                <a:sym typeface="Roboto"/>
              </a:rPr>
              <a:t>.</a:t>
            </a:r>
            <a:endParaRPr sz="1800">
              <a:latin typeface="Roboto"/>
              <a:ea typeface="Roboto"/>
              <a:cs typeface="Roboto"/>
              <a:sym typeface="Roboto"/>
            </a:endParaRPr>
          </a:p>
          <a:p>
            <a:pPr indent="0" lvl="0" marL="0" marR="0" rtl="0" algn="l">
              <a:lnSpc>
                <a:spcPct val="150000"/>
              </a:lnSpc>
              <a:spcBef>
                <a:spcPts val="0"/>
              </a:spcBef>
              <a:spcAft>
                <a:spcPts val="0"/>
              </a:spcAft>
              <a:buNone/>
            </a:pPr>
            <a:r>
              <a:rPr b="1" i="0" lang="en" sz="1800" u="none" cap="none" strike="noStrike">
                <a:solidFill>
                  <a:schemeClr val="dk1"/>
                </a:solidFill>
                <a:latin typeface="Roboto"/>
                <a:ea typeface="Roboto"/>
                <a:cs typeface="Roboto"/>
                <a:sym typeface="Roboto"/>
              </a:rPr>
              <a:t>Step 2 - </a:t>
            </a:r>
            <a:r>
              <a:rPr i="0" lang="en" sz="1800" u="none" cap="none" strike="noStrike">
                <a:solidFill>
                  <a:schemeClr val="dk1"/>
                </a:solidFill>
                <a:latin typeface="Roboto"/>
                <a:ea typeface="Roboto"/>
                <a:cs typeface="Roboto"/>
                <a:sym typeface="Roboto"/>
              </a:rPr>
              <a:t>Check whether queue is </a:t>
            </a:r>
            <a:r>
              <a:rPr b="1" i="0" lang="en" sz="1800" u="none" cap="none" strike="noStrike">
                <a:solidFill>
                  <a:schemeClr val="dk1"/>
                </a:solidFill>
                <a:latin typeface="Roboto"/>
                <a:ea typeface="Roboto"/>
                <a:cs typeface="Roboto"/>
                <a:sym typeface="Roboto"/>
              </a:rPr>
              <a:t>Empty</a:t>
            </a:r>
            <a:r>
              <a:rPr i="0" lang="en" sz="1800" u="none" cap="none" strike="noStrike">
                <a:solidFill>
                  <a:schemeClr val="dk1"/>
                </a:solidFill>
                <a:latin typeface="Roboto"/>
                <a:ea typeface="Roboto"/>
                <a:cs typeface="Roboto"/>
                <a:sym typeface="Roboto"/>
              </a:rPr>
              <a:t> (</a:t>
            </a:r>
            <a:r>
              <a:rPr b="1" i="0" lang="en" sz="1800" u="none" cap="none" strike="noStrike">
                <a:solidFill>
                  <a:schemeClr val="dk1"/>
                </a:solidFill>
                <a:latin typeface="Roboto"/>
                <a:ea typeface="Roboto"/>
                <a:cs typeface="Roboto"/>
                <a:sym typeface="Roboto"/>
              </a:rPr>
              <a:t>rear</a:t>
            </a:r>
            <a:r>
              <a:rPr i="0" lang="en" sz="1800" u="none" cap="none" strike="noStrike">
                <a:solidFill>
                  <a:schemeClr val="dk1"/>
                </a:solidFill>
                <a:latin typeface="Roboto"/>
                <a:ea typeface="Roboto"/>
                <a:cs typeface="Roboto"/>
                <a:sym typeface="Roboto"/>
              </a:rPr>
              <a:t> == </a:t>
            </a:r>
            <a:r>
              <a:rPr b="1" i="0" lang="en" sz="1800" u="none" cap="none" strike="noStrike">
                <a:solidFill>
                  <a:schemeClr val="dk1"/>
                </a:solidFill>
                <a:latin typeface="Roboto"/>
                <a:ea typeface="Roboto"/>
                <a:cs typeface="Roboto"/>
                <a:sym typeface="Roboto"/>
              </a:rPr>
              <a:t>NULL</a:t>
            </a:r>
            <a:r>
              <a:rPr i="0" lang="en" sz="1800" u="none" cap="none" strike="noStrike">
                <a:solidFill>
                  <a:schemeClr val="dk1"/>
                </a:solidFill>
                <a:latin typeface="Roboto"/>
                <a:ea typeface="Roboto"/>
                <a:cs typeface="Roboto"/>
                <a:sym typeface="Roboto"/>
              </a:rPr>
              <a:t>)</a:t>
            </a:r>
            <a:endParaRPr sz="1800">
              <a:latin typeface="Roboto"/>
              <a:ea typeface="Roboto"/>
              <a:cs typeface="Roboto"/>
              <a:sym typeface="Roboto"/>
            </a:endParaRPr>
          </a:p>
          <a:p>
            <a:pPr indent="0" lvl="0" marL="0" marR="0" rtl="0" algn="l">
              <a:lnSpc>
                <a:spcPct val="150000"/>
              </a:lnSpc>
              <a:spcBef>
                <a:spcPts val="0"/>
              </a:spcBef>
              <a:spcAft>
                <a:spcPts val="0"/>
              </a:spcAft>
              <a:buNone/>
            </a:pPr>
            <a:r>
              <a:rPr b="1" i="0" lang="en" sz="1800" u="none" cap="none" strike="noStrike">
                <a:solidFill>
                  <a:schemeClr val="dk1"/>
                </a:solidFill>
                <a:latin typeface="Roboto"/>
                <a:ea typeface="Roboto"/>
                <a:cs typeface="Roboto"/>
                <a:sym typeface="Roboto"/>
              </a:rPr>
              <a:t>Step 3 - </a:t>
            </a:r>
            <a:r>
              <a:rPr i="0" lang="en" sz="1800" u="none" cap="none" strike="noStrike">
                <a:solidFill>
                  <a:schemeClr val="dk1"/>
                </a:solidFill>
                <a:latin typeface="Roboto"/>
                <a:ea typeface="Roboto"/>
                <a:cs typeface="Roboto"/>
                <a:sym typeface="Roboto"/>
              </a:rPr>
              <a:t>If it is </a:t>
            </a:r>
            <a:r>
              <a:rPr b="1" i="0" lang="en" sz="1800" u="none" cap="none" strike="noStrike">
                <a:solidFill>
                  <a:schemeClr val="dk1"/>
                </a:solidFill>
                <a:latin typeface="Roboto"/>
                <a:ea typeface="Roboto"/>
                <a:cs typeface="Roboto"/>
                <a:sym typeface="Roboto"/>
              </a:rPr>
              <a:t>Empty</a:t>
            </a:r>
            <a:r>
              <a:rPr i="0" lang="en" sz="1800" u="none" cap="none" strike="noStrike">
                <a:solidFill>
                  <a:schemeClr val="dk1"/>
                </a:solidFill>
                <a:latin typeface="Roboto"/>
                <a:ea typeface="Roboto"/>
                <a:cs typeface="Roboto"/>
                <a:sym typeface="Roboto"/>
              </a:rPr>
              <a:t> then, set </a:t>
            </a:r>
            <a:r>
              <a:rPr b="1" i="0" lang="en" sz="1800" u="none" cap="none" strike="noStrike">
                <a:solidFill>
                  <a:schemeClr val="dk1"/>
                </a:solidFill>
                <a:latin typeface="Roboto"/>
                <a:ea typeface="Roboto"/>
                <a:cs typeface="Roboto"/>
                <a:sym typeface="Roboto"/>
              </a:rPr>
              <a:t>front</a:t>
            </a:r>
            <a:r>
              <a:rPr i="0" lang="en" sz="1800" u="none" cap="none" strike="noStrike">
                <a:solidFill>
                  <a:schemeClr val="dk1"/>
                </a:solidFill>
                <a:latin typeface="Roboto"/>
                <a:ea typeface="Roboto"/>
                <a:cs typeface="Roboto"/>
                <a:sym typeface="Roboto"/>
              </a:rPr>
              <a:t> = </a:t>
            </a:r>
            <a:r>
              <a:rPr b="1" i="0" lang="en" sz="1800" u="none" cap="none" strike="noStrike">
                <a:solidFill>
                  <a:schemeClr val="dk1"/>
                </a:solidFill>
                <a:latin typeface="Roboto"/>
                <a:ea typeface="Roboto"/>
                <a:cs typeface="Roboto"/>
                <a:sym typeface="Roboto"/>
              </a:rPr>
              <a:t>newNode</a:t>
            </a:r>
            <a:r>
              <a:rPr i="0" lang="en" sz="1800" u="none" cap="none" strike="noStrike">
                <a:solidFill>
                  <a:schemeClr val="dk1"/>
                </a:solidFill>
                <a:latin typeface="Roboto"/>
                <a:ea typeface="Roboto"/>
                <a:cs typeface="Roboto"/>
                <a:sym typeface="Roboto"/>
              </a:rPr>
              <a:t> and </a:t>
            </a:r>
            <a:r>
              <a:rPr b="1" i="0" lang="en" sz="1800" u="none" cap="none" strike="noStrike">
                <a:solidFill>
                  <a:schemeClr val="dk1"/>
                </a:solidFill>
                <a:latin typeface="Roboto"/>
                <a:ea typeface="Roboto"/>
                <a:cs typeface="Roboto"/>
                <a:sym typeface="Roboto"/>
              </a:rPr>
              <a:t>rear</a:t>
            </a:r>
            <a:r>
              <a:rPr i="0" lang="en" sz="1800" u="none" cap="none" strike="noStrike">
                <a:solidFill>
                  <a:schemeClr val="dk1"/>
                </a:solidFill>
                <a:latin typeface="Roboto"/>
                <a:ea typeface="Roboto"/>
                <a:cs typeface="Roboto"/>
                <a:sym typeface="Roboto"/>
              </a:rPr>
              <a:t> = </a:t>
            </a:r>
            <a:r>
              <a:rPr b="1" i="0" lang="en" sz="1800" u="none" cap="none" strike="noStrike">
                <a:solidFill>
                  <a:schemeClr val="dk1"/>
                </a:solidFill>
                <a:latin typeface="Roboto"/>
                <a:ea typeface="Roboto"/>
                <a:cs typeface="Roboto"/>
                <a:sym typeface="Roboto"/>
              </a:rPr>
              <a:t>newNode</a:t>
            </a:r>
            <a:endParaRPr sz="1800">
              <a:latin typeface="Roboto"/>
              <a:ea typeface="Roboto"/>
              <a:cs typeface="Roboto"/>
              <a:sym typeface="Roboto"/>
            </a:endParaRPr>
          </a:p>
          <a:p>
            <a:pPr indent="0" lvl="0" marL="0" marR="0" rtl="0" algn="l">
              <a:lnSpc>
                <a:spcPct val="150000"/>
              </a:lnSpc>
              <a:spcBef>
                <a:spcPts val="0"/>
              </a:spcBef>
              <a:spcAft>
                <a:spcPts val="0"/>
              </a:spcAft>
              <a:buNone/>
            </a:pPr>
            <a:r>
              <a:rPr b="1" i="0" lang="en" sz="1800" u="none" cap="none" strike="noStrike">
                <a:solidFill>
                  <a:schemeClr val="dk1"/>
                </a:solidFill>
                <a:latin typeface="Roboto"/>
                <a:ea typeface="Roboto"/>
                <a:cs typeface="Roboto"/>
                <a:sym typeface="Roboto"/>
              </a:rPr>
              <a:t>Step 4 - </a:t>
            </a:r>
            <a:r>
              <a:rPr i="0" lang="en" sz="1800" u="none" cap="none" strike="noStrike">
                <a:solidFill>
                  <a:schemeClr val="dk1"/>
                </a:solidFill>
                <a:latin typeface="Roboto"/>
                <a:ea typeface="Roboto"/>
                <a:cs typeface="Roboto"/>
                <a:sym typeface="Roboto"/>
              </a:rPr>
              <a:t>If it is </a:t>
            </a:r>
            <a:r>
              <a:rPr b="1" i="0" lang="en" sz="1800" u="none" cap="none" strike="noStrike">
                <a:solidFill>
                  <a:schemeClr val="dk1"/>
                </a:solidFill>
                <a:latin typeface="Roboto"/>
                <a:ea typeface="Roboto"/>
                <a:cs typeface="Roboto"/>
                <a:sym typeface="Roboto"/>
              </a:rPr>
              <a:t>Not Empty</a:t>
            </a:r>
            <a:r>
              <a:rPr i="0" lang="en" sz="1800" u="none" cap="none" strike="noStrike">
                <a:solidFill>
                  <a:schemeClr val="dk1"/>
                </a:solidFill>
                <a:latin typeface="Roboto"/>
                <a:ea typeface="Roboto"/>
                <a:cs typeface="Roboto"/>
                <a:sym typeface="Roboto"/>
              </a:rPr>
              <a:t> then, set </a:t>
            </a:r>
            <a:r>
              <a:rPr b="1" i="0" lang="en" sz="1800" u="none" cap="none" strike="noStrike">
                <a:solidFill>
                  <a:schemeClr val="dk1"/>
                </a:solidFill>
                <a:latin typeface="Roboto"/>
                <a:ea typeface="Roboto"/>
                <a:cs typeface="Roboto"/>
                <a:sym typeface="Roboto"/>
              </a:rPr>
              <a:t>rear → next</a:t>
            </a:r>
            <a:r>
              <a:rPr i="0" lang="en" sz="1800" u="none" cap="none" strike="noStrike">
                <a:solidFill>
                  <a:schemeClr val="dk1"/>
                </a:solidFill>
                <a:latin typeface="Roboto"/>
                <a:ea typeface="Roboto"/>
                <a:cs typeface="Roboto"/>
                <a:sym typeface="Roboto"/>
              </a:rPr>
              <a:t> = </a:t>
            </a:r>
            <a:r>
              <a:rPr b="1" i="0" lang="en" sz="1800" u="none" cap="none" strike="noStrike">
                <a:solidFill>
                  <a:schemeClr val="dk1"/>
                </a:solidFill>
                <a:latin typeface="Roboto"/>
                <a:ea typeface="Roboto"/>
                <a:cs typeface="Roboto"/>
                <a:sym typeface="Roboto"/>
              </a:rPr>
              <a:t>newNode</a:t>
            </a:r>
            <a:r>
              <a:rPr i="0" lang="en" sz="1800" u="none" cap="none" strike="noStrike">
                <a:solidFill>
                  <a:schemeClr val="dk1"/>
                </a:solidFill>
                <a:latin typeface="Roboto"/>
                <a:ea typeface="Roboto"/>
                <a:cs typeface="Roboto"/>
                <a:sym typeface="Roboto"/>
              </a:rPr>
              <a:t> and </a:t>
            </a:r>
            <a:r>
              <a:rPr b="1" i="0" lang="en" sz="1800" u="none" cap="none" strike="noStrike">
                <a:solidFill>
                  <a:schemeClr val="dk1"/>
                </a:solidFill>
                <a:latin typeface="Roboto"/>
                <a:ea typeface="Roboto"/>
                <a:cs typeface="Roboto"/>
                <a:sym typeface="Roboto"/>
              </a:rPr>
              <a:t>rear</a:t>
            </a:r>
            <a:r>
              <a:rPr i="0" lang="en" sz="1800" u="none" cap="none" strike="noStrike">
                <a:solidFill>
                  <a:schemeClr val="dk1"/>
                </a:solidFill>
                <a:latin typeface="Roboto"/>
                <a:ea typeface="Roboto"/>
                <a:cs typeface="Roboto"/>
                <a:sym typeface="Roboto"/>
              </a:rPr>
              <a:t> = </a:t>
            </a:r>
            <a:r>
              <a:rPr b="1" i="0" lang="en" sz="1800" u="none" cap="none" strike="noStrike">
                <a:solidFill>
                  <a:schemeClr val="dk1"/>
                </a:solidFill>
                <a:latin typeface="Roboto"/>
                <a:ea typeface="Roboto"/>
                <a:cs typeface="Roboto"/>
                <a:sym typeface="Roboto"/>
              </a:rPr>
              <a:t>newNode</a:t>
            </a:r>
            <a:endParaRPr sz="1800">
              <a:latin typeface="Roboto"/>
              <a:ea typeface="Roboto"/>
              <a:cs typeface="Roboto"/>
              <a:sym typeface="Roboto"/>
            </a:endParaRPr>
          </a:p>
          <a:p>
            <a:pPr indent="0" lvl="0" marL="0" marR="0" rtl="0" algn="l">
              <a:lnSpc>
                <a:spcPct val="100000"/>
              </a:lnSpc>
              <a:spcBef>
                <a:spcPts val="0"/>
              </a:spcBef>
              <a:spcAft>
                <a:spcPts val="0"/>
              </a:spcAft>
              <a:buNone/>
            </a:pPr>
            <a:r>
              <a:t/>
            </a:r>
            <a:endParaRPr i="0" sz="1800" u="none" cap="none" strike="noStrike">
              <a:solidFill>
                <a:schemeClr val="dk1"/>
              </a:solidFill>
              <a:latin typeface="Roboto"/>
              <a:ea typeface="Roboto"/>
              <a:cs typeface="Roboto"/>
              <a:sym typeface="Roboto"/>
            </a:endParaRPr>
          </a:p>
        </p:txBody>
      </p:sp>
      <p:pic>
        <p:nvPicPr>
          <p:cNvPr descr="Queue Implementation in Java" id="383" name="Google Shape;383;p77"/>
          <p:cNvPicPr preferRelativeResize="0"/>
          <p:nvPr/>
        </p:nvPicPr>
        <p:blipFill rotWithShape="1">
          <a:blip r:embed="rId5">
            <a:alphaModFix/>
          </a:blip>
          <a:srcRect b="0" l="0" r="0" t="0"/>
          <a:stretch/>
        </p:blipFill>
        <p:spPr>
          <a:xfrm>
            <a:off x="1311713" y="3218793"/>
            <a:ext cx="6696075" cy="16842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78"/>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89" name="Google Shape;389;p78"/>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600">
                <a:latin typeface="Roboto"/>
                <a:ea typeface="Roboto"/>
                <a:cs typeface="Roboto"/>
                <a:sym typeface="Roboto"/>
              </a:rPr>
              <a:t>   </a:t>
            </a:r>
            <a:r>
              <a:rPr b="1" lang="en" sz="1600">
                <a:solidFill>
                  <a:schemeClr val="lt1"/>
                </a:solidFill>
                <a:latin typeface="Roboto"/>
                <a:ea typeface="Roboto"/>
                <a:cs typeface="Roboto"/>
                <a:sym typeface="Roboto"/>
              </a:rPr>
              <a:t>PROGRAM TO INSERT AN ELEMENT INTO THE QUEUE  </a:t>
            </a:r>
            <a:endParaRPr sz="1600">
              <a:latin typeface="Roboto"/>
              <a:ea typeface="Roboto"/>
              <a:cs typeface="Roboto"/>
              <a:sym typeface="Roboto"/>
            </a:endParaRPr>
          </a:p>
        </p:txBody>
      </p:sp>
      <p:pic>
        <p:nvPicPr>
          <p:cNvPr id="390" name="Google Shape;390;p78"/>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91" name="Google Shape;391;p78"/>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graphicFrame>
        <p:nvGraphicFramePr>
          <p:cNvPr id="392" name="Google Shape;392;p78"/>
          <p:cNvGraphicFramePr/>
          <p:nvPr/>
        </p:nvGraphicFramePr>
        <p:xfrm>
          <a:off x="952500" y="880125"/>
          <a:ext cx="3000000" cy="3000000"/>
        </p:xfrm>
        <a:graphic>
          <a:graphicData uri="http://schemas.openxmlformats.org/drawingml/2006/table">
            <a:tbl>
              <a:tblPr>
                <a:noFill/>
                <a:tableStyleId>{1C5CFB31-FC78-4619-98B2-C36CCCE6CA9E}</a:tableStyleId>
              </a:tblPr>
              <a:tblGrid>
                <a:gridCol w="3619500"/>
                <a:gridCol w="3619500"/>
              </a:tblGrid>
              <a:tr h="381000">
                <a:tc>
                  <a:txBody>
                    <a:bodyPr/>
                    <a:lstStyle/>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Add data to the end of the list.</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public void enqueue(int data)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Node oldRear = rear;</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rear = new Node();</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rear.data = data;</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rear.next = null;</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if (isEmpty())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front = rear;</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rPr>
                        <a:t>	else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oldRear.next = rear;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currentSize++;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System.out.println(data + " added to the queue");</a:t>
                      </a:r>
                      <a:endParaRPr>
                        <a:solidFill>
                          <a:schemeClr val="dk1"/>
                        </a:solidFill>
                      </a:endParaRPr>
                    </a:p>
                    <a:p>
                      <a:pPr indent="0" lvl="0" marL="0" rtl="0" algn="l">
                        <a:spcBef>
                          <a:spcPts val="0"/>
                        </a:spcBef>
                        <a:spcAft>
                          <a:spcPts val="0"/>
                        </a:spcAft>
                        <a:buNone/>
                      </a:pPr>
                      <a:r>
                        <a:rPr lang="en">
                          <a:solidFill>
                            <a:schemeClr val="dk1"/>
                          </a:solidFill>
                        </a:rPr>
                        <a:t>}</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public static void main(String a[]) {</a:t>
                      </a:r>
                      <a:endParaRPr/>
                    </a:p>
                    <a:p>
                      <a:pPr indent="0" lvl="0" marL="0" rtl="0" algn="l">
                        <a:spcBef>
                          <a:spcPts val="0"/>
                        </a:spcBef>
                        <a:spcAft>
                          <a:spcPts val="0"/>
                        </a:spcAft>
                        <a:buClr>
                          <a:schemeClr val="dk1"/>
                        </a:buClr>
                        <a:buSzPts val="1100"/>
                        <a:buFont typeface="Arial"/>
                        <a:buNone/>
                      </a:pPr>
                      <a:r>
                        <a:rPr lang="en"/>
                        <a:t>	QueueUsingLinkedListMain queue =</a:t>
                      </a:r>
                      <a:endParaRPr/>
                    </a:p>
                    <a:p>
                      <a:pPr indent="0" lvl="0" marL="0" rtl="0" algn="l">
                        <a:spcBef>
                          <a:spcPts val="0"/>
                        </a:spcBef>
                        <a:spcAft>
                          <a:spcPts val="0"/>
                        </a:spcAft>
                        <a:buClr>
                          <a:schemeClr val="dk1"/>
                        </a:buClr>
                        <a:buSzPts val="1100"/>
                        <a:buFont typeface="Arial"/>
                        <a:buNone/>
                      </a:pPr>
                      <a:r>
                        <a:rPr lang="en"/>
                        <a:t>    	newQueueUsingLinkedListMain();</a:t>
                      </a:r>
                      <a:endParaRPr/>
                    </a:p>
                    <a:p>
                      <a:pPr indent="0" lvl="0" marL="0" rtl="0" algn="l">
                        <a:spcBef>
                          <a:spcPts val="0"/>
                        </a:spcBef>
                        <a:spcAft>
                          <a:spcPts val="0"/>
                        </a:spcAft>
                        <a:buClr>
                          <a:schemeClr val="dk1"/>
                        </a:buClr>
                        <a:buSzPts val="1100"/>
                        <a:buFont typeface="Arial"/>
                        <a:buNone/>
                      </a:pPr>
                      <a:r>
                        <a:rPr lang="en"/>
                        <a:t>	queue.enqueue(6);</a:t>
                      </a:r>
                      <a:endParaRPr/>
                    </a:p>
                    <a:p>
                      <a:pPr indent="0" lvl="0" marL="0" rtl="0" algn="l">
                        <a:spcBef>
                          <a:spcPts val="0"/>
                        </a:spcBef>
                        <a:spcAft>
                          <a:spcPts val="0"/>
                        </a:spcAft>
                        <a:buClr>
                          <a:schemeClr val="dk1"/>
                        </a:buClr>
                        <a:buSzPts val="1100"/>
                        <a:buFont typeface="Arial"/>
                        <a:buNone/>
                      </a:pPr>
                      <a:r>
                        <a:rPr lang="en"/>
                        <a:t>	queue.enqueue(3);</a:t>
                      </a:r>
                      <a:endParaRPr/>
                    </a:p>
                    <a:p>
                      <a:pPr indent="0" lvl="0" marL="0" rtl="0" algn="l">
                        <a:spcBef>
                          <a:spcPts val="0"/>
                        </a:spcBef>
                        <a:spcAft>
                          <a:spcPts val="0"/>
                        </a:spcAft>
                        <a:buClr>
                          <a:schemeClr val="dk1"/>
                        </a:buClr>
                        <a:buSzPts val="1100"/>
                        <a:buFont typeface="Arial"/>
                        <a:buNone/>
                      </a:pPr>
                      <a:r>
                        <a:rPr lang="en"/>
                        <a:t>	queue.enqueue(99);</a:t>
                      </a:r>
                      <a:endParaRPr/>
                    </a:p>
                    <a:p>
                      <a:pPr indent="0" lvl="0" marL="0" rtl="0" algn="l">
                        <a:spcBef>
                          <a:spcPts val="0"/>
                        </a:spcBef>
                        <a:spcAft>
                          <a:spcPts val="0"/>
                        </a:spcAft>
                        <a:buClr>
                          <a:schemeClr val="dk1"/>
                        </a:buClr>
                        <a:buSzPts val="1100"/>
                        <a:buFont typeface="Arial"/>
                        <a:buNone/>
                      </a:pPr>
                      <a:r>
                        <a:rPr lang="en"/>
                        <a:t>	queue.enqueue(56);</a:t>
                      </a:r>
                      <a:endParaRPr/>
                    </a:p>
                    <a:p>
                      <a:pPr indent="0" lvl="0" marL="0" rtl="0" algn="l">
                        <a:spcBef>
                          <a:spcPts val="0"/>
                        </a:spcBef>
                        <a:spcAft>
                          <a:spcPts val="0"/>
                        </a:spcAft>
                        <a:buClr>
                          <a:schemeClr val="dk1"/>
                        </a:buClr>
                        <a:buSzPts val="1100"/>
                        <a:buFont typeface="Arial"/>
                        <a:buNone/>
                      </a:pPr>
                      <a:r>
                        <a:rPr lang="en"/>
                        <a:t>	queue.enqueue(43);</a:t>
                      </a:r>
                      <a:endParaRPr/>
                    </a:p>
                    <a:p>
                      <a:pPr indent="0" lvl="0" marL="0" rtl="0" algn="l">
                        <a:spcBef>
                          <a:spcPts val="0"/>
                        </a:spcBef>
                        <a:spcAft>
                          <a:spcPts val="0"/>
                        </a:spcAft>
                        <a:buClr>
                          <a:schemeClr val="dk1"/>
                        </a:buClr>
                        <a:buSzPts val="1100"/>
                        <a:buFont typeface="Arial"/>
                        <a:buNone/>
                      </a:pPr>
                      <a:r>
                        <a:rPr lang="en"/>
                        <a:t>	queue.enqueue(89);</a:t>
                      </a:r>
                      <a:endParaRPr/>
                    </a:p>
                    <a:p>
                      <a:pPr indent="0" lvl="0" marL="0" rtl="0" algn="l">
                        <a:spcBef>
                          <a:spcPts val="0"/>
                        </a:spcBef>
                        <a:spcAft>
                          <a:spcPts val="0"/>
                        </a:spcAft>
                        <a:buClr>
                          <a:schemeClr val="dk1"/>
                        </a:buClr>
                        <a:buSzPts val="1100"/>
                        <a:buFont typeface="Arial"/>
                        <a:buNone/>
                      </a:pPr>
                      <a:r>
                        <a:rPr lang="en"/>
                        <a:t>	queue.enqueue(77);</a:t>
                      </a:r>
                      <a:endParaRPr/>
                    </a:p>
                    <a:p>
                      <a:pPr indent="0" lvl="0" marL="0" rtl="0" algn="l">
                        <a:spcBef>
                          <a:spcPts val="0"/>
                        </a:spcBef>
                        <a:spcAft>
                          <a:spcPts val="0"/>
                        </a:spcAft>
                        <a:buClr>
                          <a:schemeClr val="dk1"/>
                        </a:buClr>
                        <a:buSzPts val="1100"/>
                        <a:buFont typeface="Arial"/>
                        <a:buNone/>
                      </a:pPr>
                      <a:r>
                        <a:rPr lang="en"/>
                        <a:t>	queue.enqueue(32);</a:t>
                      </a:r>
                      <a:endParaRPr/>
                    </a:p>
                    <a:p>
                      <a:pPr indent="0" lvl="0" marL="0" rtl="0" algn="l">
                        <a:spcBef>
                          <a:spcPts val="0"/>
                        </a:spcBef>
                        <a:spcAft>
                          <a:spcPts val="0"/>
                        </a:spcAft>
                        <a:buClr>
                          <a:schemeClr val="dk1"/>
                        </a:buClr>
                        <a:buSzPts val="1100"/>
                        <a:buFont typeface="Arial"/>
                        <a:buNone/>
                      </a:pPr>
                      <a:r>
                        <a:rPr lang="en"/>
                        <a:t>	queue.enqueue(232);</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None/>
                      </a:pPr>
                      <a:r>
                        <a:rPr lang="en"/>
                        <a:t>}</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79"/>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8" name="Google Shape;398;p79"/>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i="0" lang="en" sz="1600" u="none" cap="none" strike="noStrike">
                <a:solidFill>
                  <a:srgbClr val="000000"/>
                </a:solidFill>
                <a:latin typeface="Roboto"/>
                <a:ea typeface="Roboto"/>
                <a:cs typeface="Roboto"/>
                <a:sym typeface="Roboto"/>
              </a:rPr>
              <a:t>   </a:t>
            </a:r>
            <a:endParaRPr sz="1600">
              <a:latin typeface="Roboto"/>
              <a:ea typeface="Roboto"/>
              <a:cs typeface="Roboto"/>
              <a:sym typeface="Roboto"/>
            </a:endParaRPr>
          </a:p>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   DEQUEUE() </a:t>
            </a:r>
            <a:r>
              <a:rPr b="1" lang="en" sz="1600">
                <a:solidFill>
                  <a:schemeClr val="lt1"/>
                </a:solidFill>
                <a:latin typeface="Roboto"/>
                <a:ea typeface="Roboto"/>
                <a:cs typeface="Roboto"/>
                <a:sym typeface="Roboto"/>
              </a:rPr>
              <a:t>-</a:t>
            </a:r>
            <a:r>
              <a:rPr b="1" lang="en" sz="1600">
                <a:solidFill>
                  <a:schemeClr val="lt1"/>
                </a:solidFill>
                <a:latin typeface="Roboto"/>
                <a:ea typeface="Roboto"/>
                <a:cs typeface="Roboto"/>
                <a:sym typeface="Roboto"/>
              </a:rPr>
              <a:t> DELETING AN ELEMENT FROM QUEUE</a:t>
            </a:r>
            <a:endParaRPr sz="1600">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sz="1600">
              <a:solidFill>
                <a:schemeClr val="lt1"/>
              </a:solidFill>
              <a:latin typeface="Roboto"/>
              <a:ea typeface="Roboto"/>
              <a:cs typeface="Roboto"/>
              <a:sym typeface="Roboto"/>
            </a:endParaRPr>
          </a:p>
        </p:txBody>
      </p:sp>
      <p:pic>
        <p:nvPicPr>
          <p:cNvPr id="399" name="Google Shape;399;p79"/>
          <p:cNvPicPr preferRelativeResize="0"/>
          <p:nvPr/>
        </p:nvPicPr>
        <p:blipFill rotWithShape="1">
          <a:blip r:embed="rId3">
            <a:alphaModFix/>
          </a:blip>
          <a:srcRect b="51126" l="41240" r="-23986" t="9528"/>
          <a:stretch/>
        </p:blipFill>
        <p:spPr>
          <a:xfrm>
            <a:off x="0" y="4538830"/>
            <a:ext cx="2512194" cy="600547"/>
          </a:xfrm>
          <a:prstGeom prst="rect">
            <a:avLst/>
          </a:prstGeom>
          <a:noFill/>
          <a:ln>
            <a:noFill/>
          </a:ln>
        </p:spPr>
      </p:pic>
      <p:pic>
        <p:nvPicPr>
          <p:cNvPr id="400" name="Google Shape;400;p79"/>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401" name="Google Shape;401;p79"/>
          <p:cNvSpPr txBox="1"/>
          <p:nvPr/>
        </p:nvSpPr>
        <p:spPr>
          <a:xfrm>
            <a:off x="23648" y="1121979"/>
            <a:ext cx="8868600" cy="3149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i="0" lang="en" sz="1800" u="none" cap="none" strike="noStrike">
                <a:solidFill>
                  <a:schemeClr val="dk1"/>
                </a:solidFill>
                <a:latin typeface="Roboto"/>
                <a:ea typeface="Roboto"/>
                <a:cs typeface="Roboto"/>
                <a:sym typeface="Roboto"/>
              </a:rPr>
              <a:t>We can use the following steps to delete a node from the queue</a:t>
            </a:r>
            <a:endParaRPr i="0" sz="18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None/>
            </a:pPr>
            <a:r>
              <a:t/>
            </a:r>
            <a:endParaRPr i="0" sz="18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None/>
            </a:pPr>
            <a:r>
              <a:rPr b="1" i="0" lang="en" sz="1800" u="none" cap="none" strike="noStrike">
                <a:solidFill>
                  <a:schemeClr val="dk1"/>
                </a:solidFill>
                <a:latin typeface="Roboto"/>
                <a:ea typeface="Roboto"/>
                <a:cs typeface="Roboto"/>
                <a:sym typeface="Roboto"/>
              </a:rPr>
              <a:t>Step 1 - </a:t>
            </a:r>
            <a:r>
              <a:rPr i="0" lang="en" sz="1800" u="none" cap="none" strike="noStrike">
                <a:solidFill>
                  <a:schemeClr val="dk1"/>
                </a:solidFill>
                <a:latin typeface="Roboto"/>
                <a:ea typeface="Roboto"/>
                <a:cs typeface="Roboto"/>
                <a:sym typeface="Roboto"/>
              </a:rPr>
              <a:t>Check whether </a:t>
            </a:r>
            <a:r>
              <a:rPr b="1" i="0" lang="en" sz="1800" u="none" cap="none" strike="noStrike">
                <a:solidFill>
                  <a:schemeClr val="dk1"/>
                </a:solidFill>
                <a:latin typeface="Roboto"/>
                <a:ea typeface="Roboto"/>
                <a:cs typeface="Roboto"/>
                <a:sym typeface="Roboto"/>
              </a:rPr>
              <a:t>queue</a:t>
            </a:r>
            <a:r>
              <a:rPr i="0" lang="en" sz="1800" u="none" cap="none" strike="noStrike">
                <a:solidFill>
                  <a:schemeClr val="dk1"/>
                </a:solidFill>
                <a:latin typeface="Roboto"/>
                <a:ea typeface="Roboto"/>
                <a:cs typeface="Roboto"/>
                <a:sym typeface="Roboto"/>
              </a:rPr>
              <a:t> is </a:t>
            </a:r>
            <a:r>
              <a:rPr b="1" i="0" lang="en" sz="1800" u="none" cap="none" strike="noStrike">
                <a:solidFill>
                  <a:schemeClr val="dk1"/>
                </a:solidFill>
                <a:latin typeface="Roboto"/>
                <a:ea typeface="Roboto"/>
                <a:cs typeface="Roboto"/>
                <a:sym typeface="Roboto"/>
              </a:rPr>
              <a:t>Empty</a:t>
            </a:r>
            <a:r>
              <a:rPr i="0" lang="en" sz="1800" u="none" cap="none" strike="noStrike">
                <a:solidFill>
                  <a:schemeClr val="dk1"/>
                </a:solidFill>
                <a:latin typeface="Roboto"/>
                <a:ea typeface="Roboto"/>
                <a:cs typeface="Roboto"/>
                <a:sym typeface="Roboto"/>
              </a:rPr>
              <a:t> (</a:t>
            </a:r>
            <a:r>
              <a:rPr b="1" i="0" lang="en" sz="1800" u="none" cap="none" strike="noStrike">
                <a:solidFill>
                  <a:schemeClr val="dk1"/>
                </a:solidFill>
                <a:latin typeface="Roboto"/>
                <a:ea typeface="Roboto"/>
                <a:cs typeface="Roboto"/>
                <a:sym typeface="Roboto"/>
              </a:rPr>
              <a:t>front == NULL</a:t>
            </a:r>
            <a:r>
              <a:rPr i="0" lang="en" sz="1800" u="none" cap="none" strike="noStrike">
                <a:solidFill>
                  <a:schemeClr val="dk1"/>
                </a:solidFill>
                <a:latin typeface="Roboto"/>
                <a:ea typeface="Roboto"/>
                <a:cs typeface="Roboto"/>
                <a:sym typeface="Roboto"/>
              </a:rPr>
              <a:t>)</a:t>
            </a:r>
            <a:endParaRPr sz="1800">
              <a:latin typeface="Roboto"/>
              <a:ea typeface="Roboto"/>
              <a:cs typeface="Roboto"/>
              <a:sym typeface="Roboto"/>
            </a:endParaRPr>
          </a:p>
          <a:p>
            <a:pPr indent="0" lvl="0" marL="0" marR="0" rtl="0" algn="l">
              <a:lnSpc>
                <a:spcPct val="150000"/>
              </a:lnSpc>
              <a:spcBef>
                <a:spcPts val="0"/>
              </a:spcBef>
              <a:spcAft>
                <a:spcPts val="0"/>
              </a:spcAft>
              <a:buNone/>
            </a:pPr>
            <a:r>
              <a:rPr b="1" i="0" lang="en" sz="1800" u="none" cap="none" strike="noStrike">
                <a:solidFill>
                  <a:schemeClr val="dk1"/>
                </a:solidFill>
                <a:latin typeface="Roboto"/>
                <a:ea typeface="Roboto"/>
                <a:cs typeface="Roboto"/>
                <a:sym typeface="Roboto"/>
              </a:rPr>
              <a:t>Step 2 - </a:t>
            </a:r>
            <a:r>
              <a:rPr i="0" lang="en" sz="1800" u="none" cap="none" strike="noStrike">
                <a:solidFill>
                  <a:schemeClr val="dk1"/>
                </a:solidFill>
                <a:latin typeface="Roboto"/>
                <a:ea typeface="Roboto"/>
                <a:cs typeface="Roboto"/>
                <a:sym typeface="Roboto"/>
              </a:rPr>
              <a:t>If it is </a:t>
            </a:r>
            <a:r>
              <a:rPr b="1" i="0" lang="en" sz="1800" u="none" cap="none" strike="noStrike">
                <a:solidFill>
                  <a:schemeClr val="dk1"/>
                </a:solidFill>
                <a:latin typeface="Roboto"/>
                <a:ea typeface="Roboto"/>
                <a:cs typeface="Roboto"/>
                <a:sym typeface="Roboto"/>
              </a:rPr>
              <a:t>Empty</a:t>
            </a:r>
            <a:r>
              <a:rPr i="0" lang="en" sz="1800" u="none" cap="none" strike="noStrike">
                <a:solidFill>
                  <a:schemeClr val="dk1"/>
                </a:solidFill>
                <a:latin typeface="Roboto"/>
                <a:ea typeface="Roboto"/>
                <a:cs typeface="Roboto"/>
                <a:sym typeface="Roboto"/>
              </a:rPr>
              <a:t>, then display </a:t>
            </a:r>
            <a:r>
              <a:rPr b="1" i="0" lang="en" sz="1800" u="none" cap="none" strike="noStrike">
                <a:solidFill>
                  <a:schemeClr val="dk1"/>
                </a:solidFill>
                <a:latin typeface="Roboto"/>
                <a:ea typeface="Roboto"/>
                <a:cs typeface="Roboto"/>
                <a:sym typeface="Roboto"/>
              </a:rPr>
              <a:t>"Queue is Empty!!! Deletion is not possible!!!"</a:t>
            </a:r>
            <a:r>
              <a:rPr i="0" lang="en" sz="1800" u="none" cap="none" strike="noStrike">
                <a:solidFill>
                  <a:schemeClr val="dk1"/>
                </a:solidFill>
                <a:latin typeface="Roboto"/>
                <a:ea typeface="Roboto"/>
                <a:cs typeface="Roboto"/>
                <a:sym typeface="Roboto"/>
              </a:rPr>
              <a:t> and terminate from the function</a:t>
            </a:r>
            <a:endParaRPr sz="1800">
              <a:latin typeface="Roboto"/>
              <a:ea typeface="Roboto"/>
              <a:cs typeface="Roboto"/>
              <a:sym typeface="Roboto"/>
            </a:endParaRPr>
          </a:p>
          <a:p>
            <a:pPr indent="0" lvl="0" marL="0" marR="0" rtl="0" algn="l">
              <a:lnSpc>
                <a:spcPct val="150000"/>
              </a:lnSpc>
              <a:spcBef>
                <a:spcPts val="0"/>
              </a:spcBef>
              <a:spcAft>
                <a:spcPts val="0"/>
              </a:spcAft>
              <a:buNone/>
            </a:pPr>
            <a:r>
              <a:rPr b="1" i="0" lang="en" sz="1800" u="none" cap="none" strike="noStrike">
                <a:solidFill>
                  <a:schemeClr val="dk1"/>
                </a:solidFill>
                <a:latin typeface="Roboto"/>
                <a:ea typeface="Roboto"/>
                <a:cs typeface="Roboto"/>
                <a:sym typeface="Roboto"/>
              </a:rPr>
              <a:t>Step 3 - </a:t>
            </a:r>
            <a:r>
              <a:rPr i="0" lang="en" sz="1800" u="none" cap="none" strike="noStrike">
                <a:solidFill>
                  <a:schemeClr val="dk1"/>
                </a:solidFill>
                <a:latin typeface="Roboto"/>
                <a:ea typeface="Roboto"/>
                <a:cs typeface="Roboto"/>
                <a:sym typeface="Roboto"/>
              </a:rPr>
              <a:t>If it is </a:t>
            </a:r>
            <a:r>
              <a:rPr b="1" i="0" lang="en" sz="1800" u="none" cap="none" strike="noStrike">
                <a:solidFill>
                  <a:schemeClr val="dk1"/>
                </a:solidFill>
                <a:latin typeface="Roboto"/>
                <a:ea typeface="Roboto"/>
                <a:cs typeface="Roboto"/>
                <a:sym typeface="Roboto"/>
              </a:rPr>
              <a:t>Not Empty</a:t>
            </a:r>
            <a:r>
              <a:rPr i="0" lang="en" sz="1800" u="none" cap="none" strike="noStrike">
                <a:solidFill>
                  <a:schemeClr val="dk1"/>
                </a:solidFill>
                <a:latin typeface="Roboto"/>
                <a:ea typeface="Roboto"/>
                <a:cs typeface="Roboto"/>
                <a:sym typeface="Roboto"/>
              </a:rPr>
              <a:t> then, define a Node pointer '</a:t>
            </a:r>
            <a:r>
              <a:rPr b="1" i="0" lang="en" sz="1800" u="none" cap="none" strike="noStrike">
                <a:solidFill>
                  <a:schemeClr val="dk1"/>
                </a:solidFill>
                <a:latin typeface="Roboto"/>
                <a:ea typeface="Roboto"/>
                <a:cs typeface="Roboto"/>
                <a:sym typeface="Roboto"/>
              </a:rPr>
              <a:t>temp</a:t>
            </a:r>
            <a:r>
              <a:rPr i="0" lang="en" sz="1800" u="none" cap="none" strike="noStrike">
                <a:solidFill>
                  <a:schemeClr val="dk1"/>
                </a:solidFill>
                <a:latin typeface="Roboto"/>
                <a:ea typeface="Roboto"/>
                <a:cs typeface="Roboto"/>
                <a:sym typeface="Roboto"/>
              </a:rPr>
              <a:t>' and set it to '</a:t>
            </a:r>
            <a:r>
              <a:rPr b="1" i="0" lang="en" sz="1800" u="none" cap="none" strike="noStrike">
                <a:solidFill>
                  <a:schemeClr val="dk1"/>
                </a:solidFill>
                <a:latin typeface="Roboto"/>
                <a:ea typeface="Roboto"/>
                <a:cs typeface="Roboto"/>
                <a:sym typeface="Roboto"/>
              </a:rPr>
              <a:t>front</a:t>
            </a:r>
            <a:r>
              <a:rPr i="0" lang="en" sz="1800" u="none" cap="none" strike="noStrike">
                <a:solidFill>
                  <a:schemeClr val="dk1"/>
                </a:solidFill>
                <a:latin typeface="Roboto"/>
                <a:ea typeface="Roboto"/>
                <a:cs typeface="Roboto"/>
                <a:sym typeface="Roboto"/>
              </a:rPr>
              <a:t>'</a:t>
            </a:r>
            <a:endParaRPr sz="1800">
              <a:latin typeface="Roboto"/>
              <a:ea typeface="Roboto"/>
              <a:cs typeface="Roboto"/>
              <a:sym typeface="Roboto"/>
            </a:endParaRPr>
          </a:p>
          <a:p>
            <a:pPr indent="0" lvl="0" marL="0" marR="0" rtl="0" algn="l">
              <a:lnSpc>
                <a:spcPct val="150000"/>
              </a:lnSpc>
              <a:spcBef>
                <a:spcPts val="0"/>
              </a:spcBef>
              <a:spcAft>
                <a:spcPts val="0"/>
              </a:spcAft>
              <a:buNone/>
            </a:pPr>
            <a:r>
              <a:rPr b="1" i="0" lang="en" sz="1800" u="none" cap="none" strike="noStrike">
                <a:solidFill>
                  <a:schemeClr val="dk1"/>
                </a:solidFill>
                <a:latin typeface="Roboto"/>
                <a:ea typeface="Roboto"/>
                <a:cs typeface="Roboto"/>
                <a:sym typeface="Roboto"/>
              </a:rPr>
              <a:t>Step 4 - </a:t>
            </a:r>
            <a:r>
              <a:rPr i="0" lang="en" sz="1800" u="none" cap="none" strike="noStrike">
                <a:solidFill>
                  <a:schemeClr val="dk1"/>
                </a:solidFill>
                <a:latin typeface="Roboto"/>
                <a:ea typeface="Roboto"/>
                <a:cs typeface="Roboto"/>
                <a:sym typeface="Roboto"/>
              </a:rPr>
              <a:t>Then set '</a:t>
            </a:r>
            <a:r>
              <a:rPr b="1" i="0" lang="en" sz="1800" u="none" cap="none" strike="noStrike">
                <a:solidFill>
                  <a:schemeClr val="dk1"/>
                </a:solidFill>
                <a:latin typeface="Roboto"/>
                <a:ea typeface="Roboto"/>
                <a:cs typeface="Roboto"/>
                <a:sym typeface="Roboto"/>
              </a:rPr>
              <a:t>front</a:t>
            </a:r>
            <a:r>
              <a:rPr i="0" lang="en" sz="1800" u="none" cap="none" strike="noStrike">
                <a:solidFill>
                  <a:schemeClr val="dk1"/>
                </a:solidFill>
                <a:latin typeface="Roboto"/>
                <a:ea typeface="Roboto"/>
                <a:cs typeface="Roboto"/>
                <a:sym typeface="Roboto"/>
              </a:rPr>
              <a:t> = </a:t>
            </a:r>
            <a:r>
              <a:rPr b="1" i="0" lang="en" sz="1800" u="none" cap="none" strike="noStrike">
                <a:solidFill>
                  <a:schemeClr val="dk1"/>
                </a:solidFill>
                <a:latin typeface="Roboto"/>
                <a:ea typeface="Roboto"/>
                <a:cs typeface="Roboto"/>
                <a:sym typeface="Roboto"/>
              </a:rPr>
              <a:t>front → next</a:t>
            </a:r>
            <a:r>
              <a:rPr i="0" lang="en" sz="1800" u="none" cap="none" strike="noStrike">
                <a:solidFill>
                  <a:schemeClr val="dk1"/>
                </a:solidFill>
                <a:latin typeface="Roboto"/>
                <a:ea typeface="Roboto"/>
                <a:cs typeface="Roboto"/>
                <a:sym typeface="Roboto"/>
              </a:rPr>
              <a:t>' and delete '</a:t>
            </a:r>
            <a:r>
              <a:rPr b="1" i="0" lang="en" sz="1800" u="none" cap="none" strike="noStrike">
                <a:solidFill>
                  <a:schemeClr val="dk1"/>
                </a:solidFill>
                <a:latin typeface="Roboto"/>
                <a:ea typeface="Roboto"/>
                <a:cs typeface="Roboto"/>
                <a:sym typeface="Roboto"/>
              </a:rPr>
              <a:t>temp</a:t>
            </a:r>
            <a:r>
              <a:rPr i="0" lang="en" sz="1800" u="none" cap="none" strike="noStrike">
                <a:solidFill>
                  <a:schemeClr val="dk1"/>
                </a:solidFill>
                <a:latin typeface="Roboto"/>
                <a:ea typeface="Roboto"/>
                <a:cs typeface="Roboto"/>
                <a:sym typeface="Roboto"/>
              </a:rPr>
              <a:t>' (</a:t>
            </a:r>
            <a:r>
              <a:rPr b="1" i="0" lang="en" sz="1800" u="none" cap="none" strike="noStrike">
                <a:solidFill>
                  <a:schemeClr val="dk1"/>
                </a:solidFill>
                <a:latin typeface="Roboto"/>
                <a:ea typeface="Roboto"/>
                <a:cs typeface="Roboto"/>
                <a:sym typeface="Roboto"/>
              </a:rPr>
              <a:t>free(temp)</a:t>
            </a:r>
            <a:r>
              <a:rPr i="0" lang="en" sz="1800" u="none" cap="none" strike="noStrike">
                <a:solidFill>
                  <a:schemeClr val="dk1"/>
                </a:solidFill>
                <a:latin typeface="Roboto"/>
                <a:ea typeface="Roboto"/>
                <a:cs typeface="Roboto"/>
                <a:sym typeface="Roboto"/>
              </a:rPr>
              <a:t>)</a:t>
            </a:r>
            <a:endParaRPr i="0" sz="1800" u="none" cap="none" strike="noStrik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80"/>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7" name="Google Shape;407;p80"/>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i="0" lang="en" sz="1600" u="none" cap="none" strike="noStrike">
                <a:solidFill>
                  <a:srgbClr val="000000"/>
                </a:solidFill>
                <a:latin typeface="Roboto"/>
                <a:ea typeface="Roboto"/>
                <a:cs typeface="Roboto"/>
                <a:sym typeface="Roboto"/>
              </a:rPr>
              <a:t>   </a:t>
            </a:r>
            <a:endParaRPr sz="1600">
              <a:latin typeface="Roboto"/>
              <a:ea typeface="Roboto"/>
              <a:cs typeface="Roboto"/>
              <a:sym typeface="Roboto"/>
            </a:endParaRPr>
          </a:p>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   PROGRAM TO DELETE AN ELEMENT FROM QUEUE</a:t>
            </a:r>
            <a:endParaRPr sz="1600">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sz="1600">
              <a:solidFill>
                <a:schemeClr val="lt1"/>
              </a:solidFill>
              <a:latin typeface="Roboto"/>
              <a:ea typeface="Roboto"/>
              <a:cs typeface="Roboto"/>
              <a:sym typeface="Roboto"/>
            </a:endParaRPr>
          </a:p>
        </p:txBody>
      </p:sp>
      <p:pic>
        <p:nvPicPr>
          <p:cNvPr id="408" name="Google Shape;408;p80"/>
          <p:cNvPicPr preferRelativeResize="0"/>
          <p:nvPr/>
        </p:nvPicPr>
        <p:blipFill rotWithShape="1">
          <a:blip r:embed="rId3">
            <a:alphaModFix/>
          </a:blip>
          <a:srcRect b="51126" l="41240" r="-23986" t="9528"/>
          <a:stretch/>
        </p:blipFill>
        <p:spPr>
          <a:xfrm>
            <a:off x="0" y="4538830"/>
            <a:ext cx="2512194" cy="600547"/>
          </a:xfrm>
          <a:prstGeom prst="rect">
            <a:avLst/>
          </a:prstGeom>
          <a:noFill/>
          <a:ln>
            <a:noFill/>
          </a:ln>
        </p:spPr>
      </p:pic>
      <p:pic>
        <p:nvPicPr>
          <p:cNvPr id="409" name="Google Shape;409;p80"/>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graphicFrame>
        <p:nvGraphicFramePr>
          <p:cNvPr id="410" name="Google Shape;410;p80"/>
          <p:cNvGraphicFramePr/>
          <p:nvPr/>
        </p:nvGraphicFramePr>
        <p:xfrm>
          <a:off x="952500" y="1118250"/>
          <a:ext cx="3000000" cy="3000000"/>
        </p:xfrm>
        <a:graphic>
          <a:graphicData uri="http://schemas.openxmlformats.org/drawingml/2006/table">
            <a:tbl>
              <a:tblPr>
                <a:noFill/>
                <a:tableStyleId>{1C5CFB31-FC78-4619-98B2-C36CCCE6CA9E}</a:tableStyleId>
              </a:tblPr>
              <a:tblGrid>
                <a:gridCol w="7239000"/>
              </a:tblGrid>
              <a:tr h="381000">
                <a:tc>
                  <a:txBody>
                    <a:bodyPr/>
                    <a:lstStyle/>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public class Test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public static void main(String[] args)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Queue q = new Queue();</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q.enqueue(10);</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q.enqueue(20);</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q.dequeue();</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q.dequeue();</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q.enqueue(30);</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q.enqueue(40);</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q.enqueue(50);</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System.out.println("Dequeued item is " + q.dequeue().key);</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descr="Image result for paint splatter ppt background" id="415" name="Google Shape;415;p81"/>
          <p:cNvPicPr preferRelativeResize="0"/>
          <p:nvPr/>
        </p:nvPicPr>
        <p:blipFill rotWithShape="1">
          <a:blip r:embed="rId3">
            <a:alphaModFix/>
          </a:blip>
          <a:srcRect b="9346" l="0" r="0" t="0"/>
          <a:stretch/>
        </p:blipFill>
        <p:spPr>
          <a:xfrm>
            <a:off x="0" y="-377685"/>
            <a:ext cx="9144001" cy="5521184"/>
          </a:xfrm>
          <a:prstGeom prst="rect">
            <a:avLst/>
          </a:prstGeom>
          <a:noFill/>
          <a:ln>
            <a:noFill/>
          </a:ln>
        </p:spPr>
      </p:pic>
      <p:sp>
        <p:nvSpPr>
          <p:cNvPr id="416" name="Google Shape;416;p81"/>
          <p:cNvSpPr/>
          <p:nvPr/>
        </p:nvSpPr>
        <p:spPr>
          <a:xfrm>
            <a:off x="2794295" y="1051650"/>
            <a:ext cx="3568200" cy="304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200"/>
              <a:buFont typeface="Arial"/>
              <a:buNone/>
            </a:pPr>
            <a:r>
              <a:rPr b="0" i="0" lang="en" sz="3200" u="none" cap="none" strike="noStrike">
                <a:solidFill>
                  <a:srgbClr val="000000"/>
                </a:solidFill>
                <a:latin typeface="Roboto"/>
                <a:ea typeface="Roboto"/>
                <a:cs typeface="Roboto"/>
                <a:sym typeface="Roboto"/>
              </a:rPr>
              <a:t>MCQS IN QUEUE  USING LINEAR LINKED LIST IN JAVA </a:t>
            </a:r>
            <a:endParaRPr b="0" i="0" sz="30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Roboto"/>
              <a:ea typeface="Roboto"/>
              <a:cs typeface="Roboto"/>
              <a:sym typeface="Roboto"/>
            </a:endParaRPr>
          </a:p>
        </p:txBody>
      </p:sp>
      <p:cxnSp>
        <p:nvCxnSpPr>
          <p:cNvPr id="417" name="Google Shape;417;p81"/>
          <p:cNvCxnSpPr/>
          <p:nvPr/>
        </p:nvCxnSpPr>
        <p:spPr>
          <a:xfrm>
            <a:off x="6362495" y="1036496"/>
            <a:ext cx="0" cy="1486500"/>
          </a:xfrm>
          <a:prstGeom prst="straightConnector1">
            <a:avLst/>
          </a:prstGeom>
          <a:noFill/>
          <a:ln cap="flat" cmpd="sng" w="76200">
            <a:solidFill>
              <a:srgbClr val="000000"/>
            </a:solidFill>
            <a:prstDash val="solid"/>
            <a:round/>
            <a:headEnd len="sm" w="sm" type="none"/>
            <a:tailEnd len="sm" w="sm" type="none"/>
          </a:ln>
        </p:spPr>
      </p:cxnSp>
      <p:cxnSp>
        <p:nvCxnSpPr>
          <p:cNvPr id="418" name="Google Shape;418;p81"/>
          <p:cNvCxnSpPr/>
          <p:nvPr/>
        </p:nvCxnSpPr>
        <p:spPr>
          <a:xfrm>
            <a:off x="2818672" y="2571750"/>
            <a:ext cx="600" cy="1506900"/>
          </a:xfrm>
          <a:prstGeom prst="straightConnector1">
            <a:avLst/>
          </a:prstGeom>
          <a:noFill/>
          <a:ln cap="flat" cmpd="sng" w="76200">
            <a:solidFill>
              <a:srgbClr val="000000"/>
            </a:solidFill>
            <a:prstDash val="solid"/>
            <a:round/>
            <a:headEnd len="sm" w="sm" type="none"/>
            <a:tailEnd len="sm" w="sm" type="none"/>
          </a:ln>
        </p:spPr>
      </p:cxnSp>
      <p:cxnSp>
        <p:nvCxnSpPr>
          <p:cNvPr id="419" name="Google Shape;419;p81"/>
          <p:cNvCxnSpPr/>
          <p:nvPr/>
        </p:nvCxnSpPr>
        <p:spPr>
          <a:xfrm>
            <a:off x="2791146" y="4078650"/>
            <a:ext cx="1730700" cy="0"/>
          </a:xfrm>
          <a:prstGeom prst="straightConnector1">
            <a:avLst/>
          </a:prstGeom>
          <a:noFill/>
          <a:ln cap="flat" cmpd="sng" w="76200">
            <a:solidFill>
              <a:srgbClr val="000000"/>
            </a:solidFill>
            <a:prstDash val="solid"/>
            <a:round/>
            <a:headEnd len="sm" w="sm" type="none"/>
            <a:tailEnd len="sm" w="sm" type="none"/>
          </a:ln>
        </p:spPr>
      </p:cxnSp>
      <p:cxnSp>
        <p:nvCxnSpPr>
          <p:cNvPr id="420" name="Google Shape;420;p81"/>
          <p:cNvCxnSpPr/>
          <p:nvPr/>
        </p:nvCxnSpPr>
        <p:spPr>
          <a:xfrm>
            <a:off x="4590583" y="1063838"/>
            <a:ext cx="1784100" cy="0"/>
          </a:xfrm>
          <a:prstGeom prst="straightConnector1">
            <a:avLst/>
          </a:prstGeom>
          <a:noFill/>
          <a:ln cap="flat" cmpd="sng" w="76200">
            <a:solidFill>
              <a:srgbClr val="000000"/>
            </a:solidFill>
            <a:prstDash val="solid"/>
            <a:round/>
            <a:headEnd len="sm" w="sm" type="none"/>
            <a:tailEnd len="sm" w="sm" type="none"/>
          </a:ln>
        </p:spPr>
      </p:cxnSp>
      <p:pic>
        <p:nvPicPr>
          <p:cNvPr descr="Image result for ethnus" id="421" name="Google Shape;421;p81"/>
          <p:cNvPicPr preferRelativeResize="0"/>
          <p:nvPr/>
        </p:nvPicPr>
        <p:blipFill rotWithShape="1">
          <a:blip r:embed="rId4">
            <a:alphaModFix/>
          </a:blip>
          <a:srcRect b="0" l="0" r="0" t="0"/>
          <a:stretch/>
        </p:blipFill>
        <p:spPr>
          <a:xfrm>
            <a:off x="8267100" y="-76200"/>
            <a:ext cx="914400" cy="914400"/>
          </a:xfrm>
          <a:prstGeom prst="rect">
            <a:avLst/>
          </a:prstGeom>
          <a:noFill/>
          <a:ln>
            <a:noFill/>
          </a:ln>
        </p:spPr>
      </p:pic>
      <p:pic>
        <p:nvPicPr>
          <p:cNvPr id="422" name="Google Shape;422;p81"/>
          <p:cNvPicPr preferRelativeResize="0"/>
          <p:nvPr/>
        </p:nvPicPr>
        <p:blipFill rotWithShape="1">
          <a:blip r:embed="rId5">
            <a:alphaModFix/>
          </a:blip>
          <a:srcRect b="27754" l="0" r="0" t="0"/>
          <a:stretch/>
        </p:blipFill>
        <p:spPr>
          <a:xfrm rot="-1217309">
            <a:off x="8361351" y="4144408"/>
            <a:ext cx="692727" cy="914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16"/>
                                        </p:tgtEl>
                                        <p:attrNameLst>
                                          <p:attrName>style.visibility</p:attrName>
                                        </p:attrNameLst>
                                      </p:cBhvr>
                                      <p:to>
                                        <p:strVal val="visible"/>
                                      </p:to>
                                    </p:set>
                                    <p:anim calcmode="lin" valueType="num">
                                      <p:cBhvr additive="base">
                                        <p:cTn dur="1000"/>
                                        <p:tgtEl>
                                          <p:spTgt spid="416"/>
                                        </p:tgtEl>
                                        <p:attrNameLst>
                                          <p:attrName>ppt_w</p:attrName>
                                        </p:attrNameLst>
                                      </p:cBhvr>
                                      <p:tavLst>
                                        <p:tav fmla="" tm="0">
                                          <p:val>
                                            <p:strVal val="0"/>
                                          </p:val>
                                        </p:tav>
                                        <p:tav fmla="" tm="100000">
                                          <p:val>
                                            <p:strVal val="#ppt_w"/>
                                          </p:val>
                                        </p:tav>
                                      </p:tavLst>
                                    </p:anim>
                                    <p:anim calcmode="lin" valueType="num">
                                      <p:cBhvr additive="base">
                                        <p:cTn dur="1000"/>
                                        <p:tgtEl>
                                          <p:spTgt spid="416"/>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22"/>
                                        </p:tgtEl>
                                        <p:attrNameLst>
                                          <p:attrName>style.visibility</p:attrName>
                                        </p:attrNameLst>
                                      </p:cBhvr>
                                      <p:to>
                                        <p:strVal val="visible"/>
                                      </p:to>
                                    </p:set>
                                    <p:anim calcmode="lin" valueType="num">
                                      <p:cBhvr additive="base">
                                        <p:cTn dur="1000"/>
                                        <p:tgtEl>
                                          <p:spTgt spid="422"/>
                                        </p:tgtEl>
                                        <p:attrNameLst>
                                          <p:attrName>ppt_w</p:attrName>
                                        </p:attrNameLst>
                                      </p:cBhvr>
                                      <p:tavLst>
                                        <p:tav fmla="" tm="0">
                                          <p:val>
                                            <p:strVal val="0"/>
                                          </p:val>
                                        </p:tav>
                                        <p:tav fmla="" tm="100000">
                                          <p:val>
                                            <p:strVal val="#ppt_w"/>
                                          </p:val>
                                        </p:tav>
                                      </p:tavLst>
                                    </p:anim>
                                    <p:anim calcmode="lin" valueType="num">
                                      <p:cBhvr additive="base">
                                        <p:cTn dur="1000"/>
                                        <p:tgtEl>
                                          <p:spTgt spid="42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82"/>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28" name="Google Shape;428;p82"/>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600">
                <a:latin typeface="Roboto"/>
                <a:ea typeface="Roboto"/>
                <a:cs typeface="Roboto"/>
                <a:sym typeface="Roboto"/>
              </a:rPr>
              <a:t>   </a:t>
            </a:r>
            <a:r>
              <a:rPr b="1" lang="en" sz="1600">
                <a:solidFill>
                  <a:schemeClr val="lt1"/>
                </a:solidFill>
                <a:latin typeface="Roboto"/>
                <a:ea typeface="Roboto"/>
                <a:cs typeface="Roboto"/>
                <a:sym typeface="Roboto"/>
              </a:rPr>
              <a:t>QUESTION</a:t>
            </a:r>
            <a:endParaRPr sz="1600">
              <a:latin typeface="Roboto"/>
              <a:ea typeface="Roboto"/>
              <a:cs typeface="Roboto"/>
              <a:sym typeface="Roboto"/>
            </a:endParaRPr>
          </a:p>
        </p:txBody>
      </p:sp>
      <p:pic>
        <p:nvPicPr>
          <p:cNvPr id="429" name="Google Shape;429;p82"/>
          <p:cNvPicPr preferRelativeResize="0"/>
          <p:nvPr/>
        </p:nvPicPr>
        <p:blipFill rotWithShape="1">
          <a:blip r:embed="rId3">
            <a:alphaModFix/>
          </a:blip>
          <a:srcRect b="51126" l="41240" r="-23986" t="9528"/>
          <a:stretch/>
        </p:blipFill>
        <p:spPr>
          <a:xfrm>
            <a:off x="0" y="4538830"/>
            <a:ext cx="2512194" cy="600547"/>
          </a:xfrm>
          <a:prstGeom prst="rect">
            <a:avLst/>
          </a:prstGeom>
          <a:noFill/>
          <a:ln>
            <a:noFill/>
          </a:ln>
        </p:spPr>
      </p:pic>
      <p:pic>
        <p:nvPicPr>
          <p:cNvPr id="430" name="Google Shape;430;p82"/>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431" name="Google Shape;431;p82"/>
          <p:cNvSpPr txBox="1"/>
          <p:nvPr/>
        </p:nvSpPr>
        <p:spPr>
          <a:xfrm>
            <a:off x="-12857" y="1254288"/>
            <a:ext cx="9097500" cy="2739000"/>
          </a:xfrm>
          <a:prstGeom prst="rect">
            <a:avLst/>
          </a:prstGeom>
          <a:noFill/>
          <a:ln>
            <a:noFill/>
          </a:ln>
        </p:spPr>
        <p:txBody>
          <a:bodyPr anchorCtr="0" anchor="t" bIns="91425" lIns="91425" spcFirstLastPara="1" rIns="91425" wrap="square" tIns="91425">
            <a:noAutofit/>
          </a:bodyPr>
          <a:lstStyle/>
          <a:p>
            <a:pPr indent="-171450" lvl="0" marL="40005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Roboto"/>
              <a:ea typeface="Roboto"/>
              <a:cs typeface="Roboto"/>
              <a:sym typeface="Roboto"/>
            </a:endParaRPr>
          </a:p>
        </p:txBody>
      </p:sp>
      <p:sp>
        <p:nvSpPr>
          <p:cNvPr id="432" name="Google Shape;432;p82"/>
          <p:cNvSpPr txBox="1"/>
          <p:nvPr/>
        </p:nvSpPr>
        <p:spPr>
          <a:xfrm>
            <a:off x="46500" y="798775"/>
            <a:ext cx="9097500" cy="415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None/>
            </a:pPr>
            <a:r>
              <a:rPr b="1" i="0" lang="en" sz="1800" u="none" cap="none" strike="noStrike">
                <a:solidFill>
                  <a:srgbClr val="000000"/>
                </a:solidFill>
                <a:latin typeface="Roboto"/>
                <a:ea typeface="Roboto"/>
                <a:cs typeface="Roboto"/>
                <a:sym typeface="Roboto"/>
              </a:rPr>
              <a:t>In linked list implementation of queue, if only front pointer is maintained, which of</a:t>
            </a:r>
            <a:r>
              <a:rPr b="1" lang="en" sz="1800">
                <a:latin typeface="Roboto"/>
                <a:ea typeface="Roboto"/>
                <a:cs typeface="Roboto"/>
                <a:sym typeface="Roboto"/>
              </a:rPr>
              <a:t> </a:t>
            </a:r>
            <a:r>
              <a:rPr b="1" i="0" lang="en" sz="1800" u="none" cap="none" strike="noStrike">
                <a:solidFill>
                  <a:srgbClr val="000000"/>
                </a:solidFill>
                <a:latin typeface="Roboto"/>
                <a:ea typeface="Roboto"/>
                <a:cs typeface="Roboto"/>
                <a:sym typeface="Roboto"/>
              </a:rPr>
              <a:t>the</a:t>
            </a:r>
            <a:r>
              <a:rPr lang="en" sz="1800">
                <a:latin typeface="Roboto"/>
                <a:ea typeface="Roboto"/>
                <a:cs typeface="Roboto"/>
                <a:sym typeface="Roboto"/>
              </a:rPr>
              <a:t> </a:t>
            </a:r>
            <a:r>
              <a:rPr b="1" i="0" lang="en" sz="1800" u="none" cap="none" strike="noStrike">
                <a:solidFill>
                  <a:srgbClr val="000000"/>
                </a:solidFill>
                <a:latin typeface="Roboto"/>
                <a:ea typeface="Roboto"/>
                <a:cs typeface="Roboto"/>
                <a:sym typeface="Roboto"/>
              </a:rPr>
              <a:t>following operation take worst case linear time?</a:t>
            </a:r>
            <a:endParaRPr sz="1800">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rgbClr val="000000"/>
                </a:solidFill>
                <a:latin typeface="Roboto"/>
                <a:ea typeface="Roboto"/>
                <a:cs typeface="Roboto"/>
                <a:sym typeface="Roboto"/>
              </a:rPr>
              <a:t>Insertion</a:t>
            </a:r>
            <a:endParaRPr sz="1800">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rgbClr val="000000"/>
                </a:solidFill>
                <a:latin typeface="Roboto"/>
                <a:ea typeface="Roboto"/>
                <a:cs typeface="Roboto"/>
                <a:sym typeface="Roboto"/>
              </a:rPr>
              <a:t>Deletion</a:t>
            </a:r>
            <a:endParaRPr i="0" sz="1800" u="none" cap="none" strike="noStrike">
              <a:solidFill>
                <a:srgbClr val="000000"/>
              </a:solidFill>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rgbClr val="000000"/>
                </a:solidFill>
                <a:latin typeface="Roboto"/>
                <a:ea typeface="Roboto"/>
                <a:cs typeface="Roboto"/>
                <a:sym typeface="Roboto"/>
              </a:rPr>
              <a:t>To empty a queue</a:t>
            </a:r>
            <a:endParaRPr sz="1800">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rgbClr val="000000"/>
                </a:solidFill>
                <a:latin typeface="Roboto"/>
                <a:ea typeface="Roboto"/>
                <a:cs typeface="Roboto"/>
                <a:sym typeface="Roboto"/>
              </a:rPr>
              <a:t>Both Insertion and To empty a queue</a:t>
            </a:r>
            <a:endParaRPr sz="1800">
              <a:latin typeface="Roboto"/>
              <a:ea typeface="Roboto"/>
              <a:cs typeface="Roboto"/>
              <a:sym typeface="Roboto"/>
            </a:endParaRPr>
          </a:p>
          <a:p>
            <a:pPr indent="-342900" lvl="0" marL="342900" marR="0" rtl="0" algn="l">
              <a:lnSpc>
                <a:spcPct val="150000"/>
              </a:lnSpc>
              <a:spcBef>
                <a:spcPts val="0"/>
              </a:spcBef>
              <a:spcAft>
                <a:spcPts val="0"/>
              </a:spcAft>
              <a:buNone/>
            </a:pPr>
            <a:r>
              <a:rPr i="0" lang="en" sz="1800" u="none" cap="none" strike="noStrike">
                <a:solidFill>
                  <a:srgbClr val="000000"/>
                </a:solidFill>
                <a:latin typeface="Roboto"/>
                <a:ea typeface="Roboto"/>
                <a:cs typeface="Roboto"/>
                <a:sym typeface="Roboto"/>
              </a:rPr>
              <a:t>					</a:t>
            </a:r>
            <a:r>
              <a:rPr lang="en" sz="1800">
                <a:latin typeface="Roboto"/>
                <a:ea typeface="Roboto"/>
                <a:cs typeface="Roboto"/>
                <a:sym typeface="Roboto"/>
              </a:rPr>
              <a:t>                                                                       </a:t>
            </a:r>
            <a:r>
              <a:rPr b="1" i="0" lang="en" sz="1800" u="none" cap="none" strike="noStrike">
                <a:solidFill>
                  <a:srgbClr val="000000"/>
                </a:solidFill>
                <a:latin typeface="Roboto"/>
                <a:ea typeface="Roboto"/>
                <a:cs typeface="Roboto"/>
                <a:sym typeface="Roboto"/>
              </a:rPr>
              <a:t>Answer: D</a:t>
            </a:r>
            <a:endParaRPr i="0" sz="1800" u="none" cap="none" strike="noStrike">
              <a:solidFill>
                <a:srgbClr val="000000"/>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83"/>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38" name="Google Shape;438;p83"/>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600">
                <a:latin typeface="Roboto"/>
                <a:ea typeface="Roboto"/>
                <a:cs typeface="Roboto"/>
                <a:sym typeface="Roboto"/>
              </a:rPr>
              <a:t>   </a:t>
            </a:r>
            <a:r>
              <a:rPr b="1" lang="en" sz="1600">
                <a:solidFill>
                  <a:schemeClr val="lt1"/>
                </a:solidFill>
                <a:latin typeface="Roboto"/>
                <a:ea typeface="Roboto"/>
                <a:cs typeface="Roboto"/>
                <a:sym typeface="Roboto"/>
              </a:rPr>
              <a:t>QUESTION </a:t>
            </a:r>
            <a:endParaRPr sz="1600">
              <a:latin typeface="Roboto"/>
              <a:ea typeface="Roboto"/>
              <a:cs typeface="Roboto"/>
              <a:sym typeface="Roboto"/>
            </a:endParaRPr>
          </a:p>
        </p:txBody>
      </p:sp>
      <p:pic>
        <p:nvPicPr>
          <p:cNvPr id="439" name="Google Shape;439;p83"/>
          <p:cNvPicPr preferRelativeResize="0"/>
          <p:nvPr/>
        </p:nvPicPr>
        <p:blipFill rotWithShape="1">
          <a:blip r:embed="rId3">
            <a:alphaModFix/>
          </a:blip>
          <a:srcRect b="51126" l="41240" r="-23986" t="9528"/>
          <a:stretch/>
        </p:blipFill>
        <p:spPr>
          <a:xfrm>
            <a:off x="0" y="4538830"/>
            <a:ext cx="2512194" cy="600547"/>
          </a:xfrm>
          <a:prstGeom prst="rect">
            <a:avLst/>
          </a:prstGeom>
          <a:noFill/>
          <a:ln>
            <a:noFill/>
          </a:ln>
        </p:spPr>
      </p:pic>
      <p:pic>
        <p:nvPicPr>
          <p:cNvPr id="440" name="Google Shape;440;p83"/>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441" name="Google Shape;441;p83"/>
          <p:cNvSpPr txBox="1"/>
          <p:nvPr/>
        </p:nvSpPr>
        <p:spPr>
          <a:xfrm>
            <a:off x="-12857" y="1254288"/>
            <a:ext cx="9097500" cy="2739000"/>
          </a:xfrm>
          <a:prstGeom prst="rect">
            <a:avLst/>
          </a:prstGeom>
          <a:noFill/>
          <a:ln>
            <a:noFill/>
          </a:ln>
        </p:spPr>
        <p:txBody>
          <a:bodyPr anchorCtr="0" anchor="t" bIns="91425" lIns="91425" spcFirstLastPara="1" rIns="91425" wrap="square" tIns="91425">
            <a:noAutofit/>
          </a:bodyPr>
          <a:lstStyle/>
          <a:p>
            <a:pPr indent="-171450" lvl="0" marL="40005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Roboto"/>
              <a:ea typeface="Roboto"/>
              <a:cs typeface="Roboto"/>
              <a:sym typeface="Roboto"/>
            </a:endParaRPr>
          </a:p>
        </p:txBody>
      </p:sp>
      <p:sp>
        <p:nvSpPr>
          <p:cNvPr id="442" name="Google Shape;442;p83"/>
          <p:cNvSpPr txBox="1"/>
          <p:nvPr/>
        </p:nvSpPr>
        <p:spPr>
          <a:xfrm>
            <a:off x="46500" y="1179775"/>
            <a:ext cx="9097500" cy="415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None/>
            </a:pPr>
            <a:r>
              <a:rPr b="1" i="0" lang="en" sz="1800" u="none" cap="none" strike="noStrike">
                <a:solidFill>
                  <a:schemeClr val="dk1"/>
                </a:solidFill>
                <a:latin typeface="Roboto"/>
                <a:ea typeface="Roboto"/>
                <a:cs typeface="Roboto"/>
                <a:sym typeface="Roboto"/>
              </a:rPr>
              <a:t>In linked list implementation of a queue, where does a new element be inserted?</a:t>
            </a:r>
            <a:endParaRPr sz="1800">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chemeClr val="dk1"/>
                </a:solidFill>
                <a:latin typeface="Roboto"/>
                <a:ea typeface="Roboto"/>
                <a:cs typeface="Roboto"/>
                <a:sym typeface="Roboto"/>
              </a:rPr>
              <a:t>At the head of link list</a:t>
            </a:r>
            <a:endParaRPr sz="1800">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chemeClr val="dk1"/>
                </a:solidFill>
                <a:latin typeface="Roboto"/>
                <a:ea typeface="Roboto"/>
                <a:cs typeface="Roboto"/>
                <a:sym typeface="Roboto"/>
              </a:rPr>
              <a:t>At the centre position in the link list</a:t>
            </a:r>
            <a:endParaRPr sz="1800">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chemeClr val="dk1"/>
                </a:solidFill>
                <a:latin typeface="Roboto"/>
                <a:ea typeface="Roboto"/>
                <a:cs typeface="Roboto"/>
                <a:sym typeface="Roboto"/>
              </a:rPr>
              <a:t>At the tail of the link list</a:t>
            </a:r>
            <a:endParaRPr sz="1800">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chemeClr val="dk1"/>
                </a:solidFill>
                <a:latin typeface="Roboto"/>
                <a:ea typeface="Roboto"/>
                <a:cs typeface="Roboto"/>
                <a:sym typeface="Roboto"/>
              </a:rPr>
              <a:t>At any position in the linked list</a:t>
            </a:r>
            <a:endParaRPr sz="1800">
              <a:latin typeface="Roboto"/>
              <a:ea typeface="Roboto"/>
              <a:cs typeface="Roboto"/>
              <a:sym typeface="Roboto"/>
            </a:endParaRPr>
          </a:p>
          <a:p>
            <a:pPr indent="-342900" lvl="0" marL="342900" marR="0" rtl="0" algn="l">
              <a:lnSpc>
                <a:spcPct val="150000"/>
              </a:lnSpc>
              <a:spcBef>
                <a:spcPts val="0"/>
              </a:spcBef>
              <a:spcAft>
                <a:spcPts val="0"/>
              </a:spcAft>
              <a:buNone/>
            </a:pPr>
            <a:r>
              <a:rPr i="0" lang="en" sz="1800" u="none" cap="none" strike="noStrike">
                <a:solidFill>
                  <a:schemeClr val="dk1"/>
                </a:solidFill>
                <a:latin typeface="Roboto"/>
                <a:ea typeface="Roboto"/>
                <a:cs typeface="Roboto"/>
                <a:sym typeface="Roboto"/>
              </a:rPr>
              <a:t>								</a:t>
            </a:r>
            <a:r>
              <a:rPr b="1" i="0" lang="en" sz="1800" u="none" cap="none" strike="noStrike">
                <a:solidFill>
                  <a:schemeClr val="dk1"/>
                </a:solidFill>
                <a:latin typeface="Roboto"/>
                <a:ea typeface="Roboto"/>
                <a:cs typeface="Roboto"/>
                <a:sym typeface="Roboto"/>
              </a:rPr>
              <a:t>Answer: C</a:t>
            </a:r>
            <a:endParaRPr i="0" sz="1800" u="none" cap="none" strike="noStrike">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84"/>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48" name="Google Shape;448;p84"/>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600">
                <a:latin typeface="Roboto"/>
                <a:ea typeface="Roboto"/>
                <a:cs typeface="Roboto"/>
                <a:sym typeface="Roboto"/>
              </a:rPr>
              <a:t>   </a:t>
            </a:r>
            <a:r>
              <a:rPr b="1" lang="en" sz="1600">
                <a:solidFill>
                  <a:schemeClr val="lt1"/>
                </a:solidFill>
                <a:latin typeface="Roboto"/>
                <a:ea typeface="Roboto"/>
                <a:cs typeface="Roboto"/>
                <a:sym typeface="Roboto"/>
              </a:rPr>
              <a:t>QUESTION</a:t>
            </a:r>
            <a:endParaRPr sz="1600">
              <a:latin typeface="Roboto"/>
              <a:ea typeface="Roboto"/>
              <a:cs typeface="Roboto"/>
              <a:sym typeface="Roboto"/>
            </a:endParaRPr>
          </a:p>
        </p:txBody>
      </p:sp>
      <p:pic>
        <p:nvPicPr>
          <p:cNvPr id="449" name="Google Shape;449;p84"/>
          <p:cNvPicPr preferRelativeResize="0"/>
          <p:nvPr/>
        </p:nvPicPr>
        <p:blipFill rotWithShape="1">
          <a:blip r:embed="rId3">
            <a:alphaModFix/>
          </a:blip>
          <a:srcRect b="51126" l="41240" r="-23986" t="9528"/>
          <a:stretch/>
        </p:blipFill>
        <p:spPr>
          <a:xfrm>
            <a:off x="0" y="4538830"/>
            <a:ext cx="2512194" cy="600547"/>
          </a:xfrm>
          <a:prstGeom prst="rect">
            <a:avLst/>
          </a:prstGeom>
          <a:noFill/>
          <a:ln>
            <a:noFill/>
          </a:ln>
        </p:spPr>
      </p:pic>
      <p:pic>
        <p:nvPicPr>
          <p:cNvPr id="450" name="Google Shape;450;p84"/>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451" name="Google Shape;451;p84"/>
          <p:cNvSpPr txBox="1"/>
          <p:nvPr/>
        </p:nvSpPr>
        <p:spPr>
          <a:xfrm>
            <a:off x="-12857" y="1254288"/>
            <a:ext cx="9097500" cy="2739000"/>
          </a:xfrm>
          <a:prstGeom prst="rect">
            <a:avLst/>
          </a:prstGeom>
          <a:noFill/>
          <a:ln>
            <a:noFill/>
          </a:ln>
        </p:spPr>
        <p:txBody>
          <a:bodyPr anchorCtr="0" anchor="t" bIns="91425" lIns="91425" spcFirstLastPara="1" rIns="91425" wrap="square" tIns="91425">
            <a:noAutofit/>
          </a:bodyPr>
          <a:lstStyle/>
          <a:p>
            <a:pPr indent="-171450" lvl="0" marL="40005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Roboto"/>
              <a:ea typeface="Roboto"/>
              <a:cs typeface="Roboto"/>
              <a:sym typeface="Roboto"/>
            </a:endParaRPr>
          </a:p>
        </p:txBody>
      </p:sp>
      <p:sp>
        <p:nvSpPr>
          <p:cNvPr id="452" name="Google Shape;452;p84"/>
          <p:cNvSpPr txBox="1"/>
          <p:nvPr/>
        </p:nvSpPr>
        <p:spPr>
          <a:xfrm>
            <a:off x="57807" y="1103586"/>
            <a:ext cx="8933700" cy="415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None/>
            </a:pPr>
            <a:r>
              <a:rPr b="1" i="0" lang="en" sz="1800" u="none" cap="none" strike="noStrike">
                <a:solidFill>
                  <a:srgbClr val="000000"/>
                </a:solidFill>
                <a:latin typeface="Roboto"/>
                <a:ea typeface="Roboto"/>
                <a:cs typeface="Roboto"/>
                <a:sym typeface="Roboto"/>
              </a:rPr>
              <a:t>In linked list implementation of a queue, front and rear pointers are tracked. Which of</a:t>
            </a:r>
            <a:endParaRPr sz="1800">
              <a:latin typeface="Roboto"/>
              <a:ea typeface="Roboto"/>
              <a:cs typeface="Roboto"/>
              <a:sym typeface="Roboto"/>
            </a:endParaRPr>
          </a:p>
          <a:p>
            <a:pPr indent="-342900" lvl="0" marL="342900" marR="0" rtl="0" algn="l">
              <a:lnSpc>
                <a:spcPct val="150000"/>
              </a:lnSpc>
              <a:spcBef>
                <a:spcPts val="0"/>
              </a:spcBef>
              <a:spcAft>
                <a:spcPts val="0"/>
              </a:spcAft>
              <a:buNone/>
            </a:pPr>
            <a:r>
              <a:rPr b="1" i="0" lang="en" sz="1800" u="none" cap="none" strike="noStrike">
                <a:solidFill>
                  <a:srgbClr val="000000"/>
                </a:solidFill>
                <a:latin typeface="Roboto"/>
                <a:ea typeface="Roboto"/>
                <a:cs typeface="Roboto"/>
                <a:sym typeface="Roboto"/>
              </a:rPr>
              <a:t>these pointers will change during an insertion into a NONEMPTY queue?</a:t>
            </a:r>
            <a:endParaRPr sz="1800">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rgbClr val="000000"/>
                </a:solidFill>
                <a:latin typeface="Roboto"/>
                <a:ea typeface="Roboto"/>
                <a:cs typeface="Roboto"/>
                <a:sym typeface="Roboto"/>
              </a:rPr>
              <a:t>Only front pointer</a:t>
            </a:r>
            <a:endParaRPr sz="1800">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rgbClr val="000000"/>
                </a:solidFill>
                <a:latin typeface="Roboto"/>
                <a:ea typeface="Roboto"/>
                <a:cs typeface="Roboto"/>
                <a:sym typeface="Roboto"/>
              </a:rPr>
              <a:t>Only rear pointer</a:t>
            </a:r>
            <a:endParaRPr sz="1800">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rgbClr val="000000"/>
                </a:solidFill>
                <a:latin typeface="Roboto"/>
                <a:ea typeface="Roboto"/>
                <a:cs typeface="Roboto"/>
                <a:sym typeface="Roboto"/>
              </a:rPr>
              <a:t>Both front and rear pointer</a:t>
            </a:r>
            <a:endParaRPr sz="1800">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rgbClr val="000000"/>
                </a:solidFill>
                <a:latin typeface="Roboto"/>
                <a:ea typeface="Roboto"/>
                <a:cs typeface="Roboto"/>
                <a:sym typeface="Roboto"/>
              </a:rPr>
              <a:t>No pointer will be changed</a:t>
            </a:r>
            <a:endParaRPr i="0" sz="1800" u="none" cap="none" strike="noStrike">
              <a:solidFill>
                <a:schemeClr val="dk1"/>
              </a:solidFill>
              <a:latin typeface="Roboto"/>
              <a:ea typeface="Roboto"/>
              <a:cs typeface="Roboto"/>
              <a:sym typeface="Roboto"/>
            </a:endParaRPr>
          </a:p>
          <a:p>
            <a:pPr indent="-342900" lvl="0" marL="342900" marR="0" rtl="0" algn="l">
              <a:lnSpc>
                <a:spcPct val="150000"/>
              </a:lnSpc>
              <a:spcBef>
                <a:spcPts val="0"/>
              </a:spcBef>
              <a:spcAft>
                <a:spcPts val="0"/>
              </a:spcAft>
              <a:buNone/>
            </a:pPr>
            <a:r>
              <a:rPr i="0" lang="en" sz="1800" u="none" cap="none" strike="noStrike">
                <a:solidFill>
                  <a:schemeClr val="dk1"/>
                </a:solidFill>
                <a:latin typeface="Roboto"/>
                <a:ea typeface="Roboto"/>
                <a:cs typeface="Roboto"/>
                <a:sym typeface="Roboto"/>
              </a:rPr>
              <a:t>								</a:t>
            </a:r>
            <a:r>
              <a:rPr b="1" i="0" lang="en" sz="1800" u="none" cap="none" strike="noStrike">
                <a:solidFill>
                  <a:schemeClr val="dk1"/>
                </a:solidFill>
                <a:latin typeface="Roboto"/>
                <a:ea typeface="Roboto"/>
                <a:cs typeface="Roboto"/>
                <a:sym typeface="Roboto"/>
              </a:rPr>
              <a:t>Answer: B</a:t>
            </a:r>
            <a:endParaRPr i="0" sz="1800" u="none" cap="none" strike="noStrike">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85"/>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8" name="Google Shape;458;p85"/>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600">
                <a:latin typeface="Roboto"/>
                <a:ea typeface="Roboto"/>
                <a:cs typeface="Roboto"/>
                <a:sym typeface="Roboto"/>
              </a:rPr>
              <a:t>   </a:t>
            </a:r>
            <a:r>
              <a:rPr b="1" lang="en" sz="1600">
                <a:solidFill>
                  <a:schemeClr val="lt1"/>
                </a:solidFill>
                <a:latin typeface="Roboto"/>
                <a:ea typeface="Roboto"/>
                <a:cs typeface="Roboto"/>
                <a:sym typeface="Roboto"/>
              </a:rPr>
              <a:t>QUESTION</a:t>
            </a:r>
            <a:endParaRPr sz="1600">
              <a:latin typeface="Roboto"/>
              <a:ea typeface="Roboto"/>
              <a:cs typeface="Roboto"/>
              <a:sym typeface="Roboto"/>
            </a:endParaRPr>
          </a:p>
        </p:txBody>
      </p:sp>
      <p:pic>
        <p:nvPicPr>
          <p:cNvPr id="459" name="Google Shape;459;p85"/>
          <p:cNvPicPr preferRelativeResize="0"/>
          <p:nvPr/>
        </p:nvPicPr>
        <p:blipFill rotWithShape="1">
          <a:blip r:embed="rId3">
            <a:alphaModFix/>
          </a:blip>
          <a:srcRect b="51126" l="41240" r="-23986" t="9528"/>
          <a:stretch/>
        </p:blipFill>
        <p:spPr>
          <a:xfrm>
            <a:off x="0" y="4538830"/>
            <a:ext cx="2512194" cy="600547"/>
          </a:xfrm>
          <a:prstGeom prst="rect">
            <a:avLst/>
          </a:prstGeom>
          <a:noFill/>
          <a:ln>
            <a:noFill/>
          </a:ln>
        </p:spPr>
      </p:pic>
      <p:pic>
        <p:nvPicPr>
          <p:cNvPr id="460" name="Google Shape;460;p85"/>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461" name="Google Shape;461;p85"/>
          <p:cNvSpPr txBox="1"/>
          <p:nvPr/>
        </p:nvSpPr>
        <p:spPr>
          <a:xfrm>
            <a:off x="-12857" y="1254288"/>
            <a:ext cx="9097500" cy="2739000"/>
          </a:xfrm>
          <a:prstGeom prst="rect">
            <a:avLst/>
          </a:prstGeom>
          <a:noFill/>
          <a:ln>
            <a:noFill/>
          </a:ln>
        </p:spPr>
        <p:txBody>
          <a:bodyPr anchorCtr="0" anchor="t" bIns="91425" lIns="91425" spcFirstLastPara="1" rIns="91425" wrap="square" tIns="91425">
            <a:noAutofit/>
          </a:bodyPr>
          <a:lstStyle/>
          <a:p>
            <a:pPr indent="-171450" lvl="0" marL="40005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Roboto"/>
              <a:ea typeface="Roboto"/>
              <a:cs typeface="Roboto"/>
              <a:sym typeface="Roboto"/>
            </a:endParaRPr>
          </a:p>
        </p:txBody>
      </p:sp>
      <p:sp>
        <p:nvSpPr>
          <p:cNvPr id="462" name="Google Shape;462;p85"/>
          <p:cNvSpPr txBox="1"/>
          <p:nvPr/>
        </p:nvSpPr>
        <p:spPr>
          <a:xfrm>
            <a:off x="210207" y="798786"/>
            <a:ext cx="8933793" cy="415498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None/>
            </a:pPr>
            <a:r>
              <a:rPr b="1" i="0" lang="en" sz="1800" u="none" cap="none" strike="noStrike">
                <a:solidFill>
                  <a:srgbClr val="000000"/>
                </a:solidFill>
                <a:latin typeface="Roboto"/>
                <a:ea typeface="Roboto"/>
                <a:cs typeface="Roboto"/>
                <a:sym typeface="Roboto"/>
              </a:rPr>
              <a:t>In linked list implementation of a queue, front and rear pointers are tracked. Which of</a:t>
            </a:r>
            <a:endParaRPr sz="1800">
              <a:latin typeface="Roboto"/>
              <a:ea typeface="Roboto"/>
              <a:cs typeface="Roboto"/>
              <a:sym typeface="Roboto"/>
            </a:endParaRPr>
          </a:p>
          <a:p>
            <a:pPr indent="-342900" lvl="0" marL="342900" marR="0" rtl="0" algn="l">
              <a:lnSpc>
                <a:spcPct val="150000"/>
              </a:lnSpc>
              <a:spcBef>
                <a:spcPts val="0"/>
              </a:spcBef>
              <a:spcAft>
                <a:spcPts val="0"/>
              </a:spcAft>
              <a:buNone/>
            </a:pPr>
            <a:r>
              <a:rPr b="1" i="0" lang="en" sz="1800" u="none" cap="none" strike="noStrike">
                <a:solidFill>
                  <a:srgbClr val="000000"/>
                </a:solidFill>
                <a:latin typeface="Roboto"/>
                <a:ea typeface="Roboto"/>
                <a:cs typeface="Roboto"/>
                <a:sym typeface="Roboto"/>
              </a:rPr>
              <a:t>these pointers will change during an insertion into EMPTY queue?</a:t>
            </a:r>
            <a:endParaRPr sz="1800">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chemeClr val="dk1"/>
                </a:solidFill>
                <a:latin typeface="Roboto"/>
                <a:ea typeface="Roboto"/>
                <a:cs typeface="Roboto"/>
                <a:sym typeface="Roboto"/>
              </a:rPr>
              <a:t>Only front pointer</a:t>
            </a:r>
            <a:endParaRPr sz="1800">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chemeClr val="dk1"/>
                </a:solidFill>
                <a:latin typeface="Roboto"/>
                <a:ea typeface="Roboto"/>
                <a:cs typeface="Roboto"/>
                <a:sym typeface="Roboto"/>
              </a:rPr>
              <a:t>Only rear pointer</a:t>
            </a:r>
            <a:endParaRPr sz="1800">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chemeClr val="dk1"/>
                </a:solidFill>
                <a:latin typeface="Roboto"/>
                <a:ea typeface="Roboto"/>
                <a:cs typeface="Roboto"/>
                <a:sym typeface="Roboto"/>
              </a:rPr>
              <a:t>Both front and rear pointer</a:t>
            </a:r>
            <a:endParaRPr sz="1800">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chemeClr val="dk1"/>
                </a:solidFill>
                <a:latin typeface="Roboto"/>
                <a:ea typeface="Roboto"/>
                <a:cs typeface="Roboto"/>
                <a:sym typeface="Roboto"/>
              </a:rPr>
              <a:t>No pointer will be changed							</a:t>
            </a:r>
            <a:endParaRPr sz="1800">
              <a:latin typeface="Roboto"/>
              <a:ea typeface="Roboto"/>
              <a:cs typeface="Roboto"/>
              <a:sym typeface="Roboto"/>
            </a:endParaRPr>
          </a:p>
          <a:p>
            <a:pPr indent="-342900" lvl="0" marL="342900" marR="0" rtl="0" algn="l">
              <a:lnSpc>
                <a:spcPct val="150000"/>
              </a:lnSpc>
              <a:spcBef>
                <a:spcPts val="0"/>
              </a:spcBef>
              <a:spcAft>
                <a:spcPts val="0"/>
              </a:spcAft>
              <a:buNone/>
            </a:pPr>
            <a:r>
              <a:rPr b="1" i="0" lang="en" sz="1800" u="none" cap="none" strike="noStrike">
                <a:solidFill>
                  <a:schemeClr val="dk1"/>
                </a:solidFill>
                <a:latin typeface="Roboto"/>
                <a:ea typeface="Roboto"/>
                <a:cs typeface="Roboto"/>
                <a:sym typeface="Roboto"/>
              </a:rPr>
              <a:t>								Answer: C</a:t>
            </a:r>
            <a:endParaRPr i="0" sz="1800" u="none" cap="none" strike="noStrik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68"/>
          <p:cNvPicPr preferRelativeResize="0"/>
          <p:nvPr/>
        </p:nvPicPr>
        <p:blipFill rotWithShape="1">
          <a:blip r:embed="rId3">
            <a:alphaModFix/>
          </a:blip>
          <a:srcRect b="51126" l="41240" r="-23986" t="9528"/>
          <a:stretch/>
        </p:blipFill>
        <p:spPr>
          <a:xfrm>
            <a:off x="0" y="4538830"/>
            <a:ext cx="2512194" cy="600547"/>
          </a:xfrm>
          <a:prstGeom prst="rect">
            <a:avLst/>
          </a:prstGeom>
          <a:noFill/>
          <a:ln>
            <a:noFill/>
          </a:ln>
        </p:spPr>
      </p:pic>
      <p:pic>
        <p:nvPicPr>
          <p:cNvPr id="289" name="Google Shape;289;p68"/>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pic>
        <p:nvPicPr>
          <p:cNvPr descr="Related image" id="290" name="Google Shape;290;p68"/>
          <p:cNvPicPr preferRelativeResize="0"/>
          <p:nvPr/>
        </p:nvPicPr>
        <p:blipFill rotWithShape="1">
          <a:blip r:embed="rId5">
            <a:alphaModFix/>
          </a:blip>
          <a:srcRect b="0" l="0" r="0" t="0"/>
          <a:stretch/>
        </p:blipFill>
        <p:spPr>
          <a:xfrm>
            <a:off x="50800" y="396240"/>
            <a:ext cx="9033835" cy="432720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86"/>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8" name="Google Shape;468;p86"/>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600">
                <a:latin typeface="Roboto"/>
                <a:ea typeface="Roboto"/>
                <a:cs typeface="Roboto"/>
                <a:sym typeface="Roboto"/>
              </a:rPr>
              <a:t>   </a:t>
            </a:r>
            <a:r>
              <a:rPr b="1" lang="en" sz="1600">
                <a:solidFill>
                  <a:schemeClr val="lt1"/>
                </a:solidFill>
                <a:latin typeface="Roboto"/>
                <a:ea typeface="Roboto"/>
                <a:cs typeface="Roboto"/>
                <a:sym typeface="Roboto"/>
              </a:rPr>
              <a:t>QUESTION</a:t>
            </a:r>
            <a:endParaRPr sz="1600">
              <a:latin typeface="Roboto"/>
              <a:ea typeface="Roboto"/>
              <a:cs typeface="Roboto"/>
              <a:sym typeface="Roboto"/>
            </a:endParaRPr>
          </a:p>
        </p:txBody>
      </p:sp>
      <p:pic>
        <p:nvPicPr>
          <p:cNvPr id="469" name="Google Shape;469;p86"/>
          <p:cNvPicPr preferRelativeResize="0"/>
          <p:nvPr/>
        </p:nvPicPr>
        <p:blipFill rotWithShape="1">
          <a:blip r:embed="rId3">
            <a:alphaModFix/>
          </a:blip>
          <a:srcRect b="51126" l="41240" r="-23986" t="9528"/>
          <a:stretch/>
        </p:blipFill>
        <p:spPr>
          <a:xfrm>
            <a:off x="0" y="4538830"/>
            <a:ext cx="2512194" cy="600547"/>
          </a:xfrm>
          <a:prstGeom prst="rect">
            <a:avLst/>
          </a:prstGeom>
          <a:noFill/>
          <a:ln>
            <a:noFill/>
          </a:ln>
        </p:spPr>
      </p:pic>
      <p:pic>
        <p:nvPicPr>
          <p:cNvPr id="470" name="Google Shape;470;p86"/>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471" name="Google Shape;471;p86"/>
          <p:cNvSpPr txBox="1"/>
          <p:nvPr/>
        </p:nvSpPr>
        <p:spPr>
          <a:xfrm>
            <a:off x="-12857" y="1254288"/>
            <a:ext cx="9097500" cy="2739000"/>
          </a:xfrm>
          <a:prstGeom prst="rect">
            <a:avLst/>
          </a:prstGeom>
          <a:noFill/>
          <a:ln>
            <a:noFill/>
          </a:ln>
        </p:spPr>
        <p:txBody>
          <a:bodyPr anchorCtr="0" anchor="t" bIns="91425" lIns="91425" spcFirstLastPara="1" rIns="91425" wrap="square" tIns="91425">
            <a:noAutofit/>
          </a:bodyPr>
          <a:lstStyle/>
          <a:p>
            <a:pPr indent="-171450" lvl="0" marL="40005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Roboto"/>
              <a:ea typeface="Roboto"/>
              <a:cs typeface="Roboto"/>
              <a:sym typeface="Roboto"/>
            </a:endParaRPr>
          </a:p>
        </p:txBody>
      </p:sp>
      <p:sp>
        <p:nvSpPr>
          <p:cNvPr id="472" name="Google Shape;472;p86"/>
          <p:cNvSpPr txBox="1"/>
          <p:nvPr/>
        </p:nvSpPr>
        <p:spPr>
          <a:xfrm>
            <a:off x="210207" y="798786"/>
            <a:ext cx="8933793" cy="415498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None/>
            </a:pPr>
            <a:r>
              <a:rPr b="1" i="0" lang="en" sz="1800" u="none" cap="none" strike="noStrike">
                <a:solidFill>
                  <a:srgbClr val="000000"/>
                </a:solidFill>
                <a:latin typeface="Roboto"/>
                <a:ea typeface="Roboto"/>
                <a:cs typeface="Roboto"/>
                <a:sym typeface="Roboto"/>
              </a:rPr>
              <a:t>In case of insertion into a linked queue, a node borrowed from the __________ list is</a:t>
            </a:r>
            <a:endParaRPr sz="1800">
              <a:latin typeface="Roboto"/>
              <a:ea typeface="Roboto"/>
              <a:cs typeface="Roboto"/>
              <a:sym typeface="Roboto"/>
            </a:endParaRPr>
          </a:p>
          <a:p>
            <a:pPr indent="-342900" lvl="0" marL="342900" marR="0" rtl="0" algn="l">
              <a:lnSpc>
                <a:spcPct val="150000"/>
              </a:lnSpc>
              <a:spcBef>
                <a:spcPts val="0"/>
              </a:spcBef>
              <a:spcAft>
                <a:spcPts val="0"/>
              </a:spcAft>
              <a:buNone/>
            </a:pPr>
            <a:r>
              <a:rPr b="1" i="0" lang="en" sz="1800" u="none" cap="none" strike="noStrike">
                <a:solidFill>
                  <a:srgbClr val="000000"/>
                </a:solidFill>
                <a:latin typeface="Roboto"/>
                <a:ea typeface="Roboto"/>
                <a:cs typeface="Roboto"/>
                <a:sym typeface="Roboto"/>
              </a:rPr>
              <a:t>inserted in the queue.</a:t>
            </a:r>
            <a:endParaRPr sz="1800">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chemeClr val="dk1"/>
                </a:solidFill>
                <a:latin typeface="Roboto"/>
                <a:ea typeface="Roboto"/>
                <a:cs typeface="Roboto"/>
                <a:sym typeface="Roboto"/>
              </a:rPr>
              <a:t>AVAIL</a:t>
            </a:r>
            <a:endParaRPr sz="1800">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chemeClr val="dk1"/>
                </a:solidFill>
                <a:latin typeface="Roboto"/>
                <a:ea typeface="Roboto"/>
                <a:cs typeface="Roboto"/>
                <a:sym typeface="Roboto"/>
              </a:rPr>
              <a:t>FRONT</a:t>
            </a:r>
            <a:endParaRPr i="0" sz="1800" u="none" cap="none" strike="noStrike">
              <a:solidFill>
                <a:schemeClr val="dk1"/>
              </a:solidFill>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chemeClr val="dk1"/>
                </a:solidFill>
                <a:latin typeface="Roboto"/>
                <a:ea typeface="Roboto"/>
                <a:cs typeface="Roboto"/>
                <a:sym typeface="Roboto"/>
              </a:rPr>
              <a:t>REAR</a:t>
            </a:r>
            <a:endParaRPr i="0" sz="1800" u="none" cap="none" strike="noStrike">
              <a:solidFill>
                <a:schemeClr val="dk1"/>
              </a:solidFill>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chemeClr val="dk1"/>
                </a:solidFill>
                <a:latin typeface="Roboto"/>
                <a:ea typeface="Roboto"/>
                <a:cs typeface="Roboto"/>
                <a:sym typeface="Roboto"/>
              </a:rPr>
              <a:t>NULL</a:t>
            </a:r>
            <a:endParaRPr sz="1800">
              <a:latin typeface="Roboto"/>
              <a:ea typeface="Roboto"/>
              <a:cs typeface="Roboto"/>
              <a:sym typeface="Roboto"/>
            </a:endParaRPr>
          </a:p>
          <a:p>
            <a:pPr indent="-342900" lvl="0" marL="342900" marR="0" rtl="0" algn="l">
              <a:lnSpc>
                <a:spcPct val="150000"/>
              </a:lnSpc>
              <a:spcBef>
                <a:spcPts val="0"/>
              </a:spcBef>
              <a:spcAft>
                <a:spcPts val="0"/>
              </a:spcAft>
              <a:buNone/>
            </a:pPr>
            <a:r>
              <a:rPr b="1" i="0" lang="en" sz="1800" u="none" cap="none" strike="noStrike">
                <a:solidFill>
                  <a:schemeClr val="dk1"/>
                </a:solidFill>
                <a:latin typeface="Roboto"/>
                <a:ea typeface="Roboto"/>
                <a:cs typeface="Roboto"/>
                <a:sym typeface="Roboto"/>
              </a:rPr>
              <a:t>								</a:t>
            </a:r>
            <a:endParaRPr sz="1800">
              <a:latin typeface="Roboto"/>
              <a:ea typeface="Roboto"/>
              <a:cs typeface="Roboto"/>
              <a:sym typeface="Roboto"/>
            </a:endParaRPr>
          </a:p>
          <a:p>
            <a:pPr indent="-342900" lvl="0" marL="342900" marR="0" rtl="0" algn="l">
              <a:lnSpc>
                <a:spcPct val="150000"/>
              </a:lnSpc>
              <a:spcBef>
                <a:spcPts val="0"/>
              </a:spcBef>
              <a:spcAft>
                <a:spcPts val="0"/>
              </a:spcAft>
              <a:buNone/>
            </a:pPr>
            <a:r>
              <a:rPr b="1" i="0" lang="en" sz="1800" u="none" cap="none" strike="noStrike">
                <a:solidFill>
                  <a:schemeClr val="dk1"/>
                </a:solidFill>
                <a:latin typeface="Roboto"/>
                <a:ea typeface="Roboto"/>
                <a:cs typeface="Roboto"/>
                <a:sym typeface="Roboto"/>
              </a:rPr>
              <a:t>								Answer: A</a:t>
            </a:r>
            <a:endParaRPr i="0" sz="1800" u="none" cap="none" strike="noStrike">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87"/>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8" name="Google Shape;478;p87"/>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600">
                <a:latin typeface="Roboto"/>
                <a:ea typeface="Roboto"/>
                <a:cs typeface="Roboto"/>
                <a:sym typeface="Roboto"/>
              </a:rPr>
              <a:t>   </a:t>
            </a:r>
            <a:r>
              <a:rPr b="1" lang="en" sz="1600">
                <a:solidFill>
                  <a:schemeClr val="lt1"/>
                </a:solidFill>
                <a:latin typeface="Roboto"/>
                <a:ea typeface="Roboto"/>
                <a:cs typeface="Roboto"/>
                <a:sym typeface="Roboto"/>
              </a:rPr>
              <a:t>QUESTION</a:t>
            </a:r>
            <a:endParaRPr sz="1600">
              <a:latin typeface="Roboto"/>
              <a:ea typeface="Roboto"/>
              <a:cs typeface="Roboto"/>
              <a:sym typeface="Roboto"/>
            </a:endParaRPr>
          </a:p>
        </p:txBody>
      </p:sp>
      <p:pic>
        <p:nvPicPr>
          <p:cNvPr id="479" name="Google Shape;479;p87"/>
          <p:cNvPicPr preferRelativeResize="0"/>
          <p:nvPr/>
        </p:nvPicPr>
        <p:blipFill rotWithShape="1">
          <a:blip r:embed="rId3">
            <a:alphaModFix/>
          </a:blip>
          <a:srcRect b="51126" l="41240" r="-23986" t="9528"/>
          <a:stretch/>
        </p:blipFill>
        <p:spPr>
          <a:xfrm>
            <a:off x="0" y="4538830"/>
            <a:ext cx="2512194" cy="600547"/>
          </a:xfrm>
          <a:prstGeom prst="rect">
            <a:avLst/>
          </a:prstGeom>
          <a:noFill/>
          <a:ln>
            <a:noFill/>
          </a:ln>
        </p:spPr>
      </p:pic>
      <p:pic>
        <p:nvPicPr>
          <p:cNvPr id="480" name="Google Shape;480;p87"/>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481" name="Google Shape;481;p87"/>
          <p:cNvSpPr txBox="1"/>
          <p:nvPr/>
        </p:nvSpPr>
        <p:spPr>
          <a:xfrm>
            <a:off x="-12857" y="1254288"/>
            <a:ext cx="9097500" cy="2739000"/>
          </a:xfrm>
          <a:prstGeom prst="rect">
            <a:avLst/>
          </a:prstGeom>
          <a:noFill/>
          <a:ln>
            <a:noFill/>
          </a:ln>
        </p:spPr>
        <p:txBody>
          <a:bodyPr anchorCtr="0" anchor="t" bIns="91425" lIns="91425" spcFirstLastPara="1" rIns="91425" wrap="square" tIns="91425">
            <a:noAutofit/>
          </a:bodyPr>
          <a:lstStyle/>
          <a:p>
            <a:pPr indent="-171450" lvl="0" marL="40005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Roboto"/>
              <a:ea typeface="Roboto"/>
              <a:cs typeface="Roboto"/>
              <a:sym typeface="Roboto"/>
            </a:endParaRPr>
          </a:p>
        </p:txBody>
      </p:sp>
      <p:sp>
        <p:nvSpPr>
          <p:cNvPr id="482" name="Google Shape;482;p87"/>
          <p:cNvSpPr txBox="1"/>
          <p:nvPr/>
        </p:nvSpPr>
        <p:spPr>
          <a:xfrm>
            <a:off x="210207" y="798786"/>
            <a:ext cx="8933793" cy="415498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None/>
            </a:pPr>
            <a:r>
              <a:rPr b="1" i="0" lang="en" sz="1800" u="none" cap="none" strike="noStrike">
                <a:solidFill>
                  <a:srgbClr val="000000"/>
                </a:solidFill>
                <a:latin typeface="Roboto"/>
                <a:ea typeface="Roboto"/>
                <a:cs typeface="Roboto"/>
                <a:sym typeface="Roboto"/>
              </a:rPr>
              <a:t>In linked list implementation of a queue, from where is the item deleted?</a:t>
            </a:r>
            <a:endParaRPr sz="1800">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rgbClr val="000000"/>
                </a:solidFill>
                <a:latin typeface="Roboto"/>
                <a:ea typeface="Roboto"/>
                <a:cs typeface="Roboto"/>
                <a:sym typeface="Roboto"/>
              </a:rPr>
              <a:t>At the head of link list</a:t>
            </a:r>
            <a:endParaRPr sz="1800">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rgbClr val="000000"/>
                </a:solidFill>
                <a:latin typeface="Roboto"/>
                <a:ea typeface="Roboto"/>
                <a:cs typeface="Roboto"/>
                <a:sym typeface="Roboto"/>
              </a:rPr>
              <a:t>At the centre position in the link list</a:t>
            </a:r>
            <a:endParaRPr sz="1800">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rgbClr val="000000"/>
                </a:solidFill>
                <a:latin typeface="Roboto"/>
                <a:ea typeface="Roboto"/>
                <a:cs typeface="Roboto"/>
                <a:sym typeface="Roboto"/>
              </a:rPr>
              <a:t>At the tail of the link list</a:t>
            </a:r>
            <a:endParaRPr sz="1800">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rgbClr val="000000"/>
                </a:solidFill>
                <a:latin typeface="Roboto"/>
                <a:ea typeface="Roboto"/>
                <a:cs typeface="Roboto"/>
                <a:sym typeface="Roboto"/>
              </a:rPr>
              <a:t>Node before the tail</a:t>
            </a:r>
            <a:endParaRPr i="0" sz="1800" u="none" cap="none" strike="noStrike">
              <a:solidFill>
                <a:schemeClr val="dk1"/>
              </a:solidFill>
              <a:latin typeface="Roboto"/>
              <a:ea typeface="Roboto"/>
              <a:cs typeface="Roboto"/>
              <a:sym typeface="Roboto"/>
            </a:endParaRPr>
          </a:p>
          <a:p>
            <a:pPr indent="-342900" lvl="0" marL="342900" marR="0" rtl="0" algn="l">
              <a:lnSpc>
                <a:spcPct val="150000"/>
              </a:lnSpc>
              <a:spcBef>
                <a:spcPts val="0"/>
              </a:spcBef>
              <a:spcAft>
                <a:spcPts val="0"/>
              </a:spcAft>
              <a:buNone/>
            </a:pPr>
            <a:r>
              <a:rPr b="1" i="0" lang="en" sz="1800" u="none" cap="none" strike="noStrike">
                <a:solidFill>
                  <a:schemeClr val="dk1"/>
                </a:solidFill>
                <a:latin typeface="Roboto"/>
                <a:ea typeface="Roboto"/>
                <a:cs typeface="Roboto"/>
                <a:sym typeface="Roboto"/>
              </a:rPr>
              <a:t>								Answer: A</a:t>
            </a:r>
            <a:endParaRPr i="0" sz="1800" u="none" cap="none" strike="noStrike">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8"/>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8" name="Google Shape;488;p88"/>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600">
                <a:latin typeface="Roboto"/>
                <a:ea typeface="Roboto"/>
                <a:cs typeface="Roboto"/>
                <a:sym typeface="Roboto"/>
              </a:rPr>
              <a:t>   </a:t>
            </a:r>
            <a:r>
              <a:rPr b="1" lang="en" sz="1600">
                <a:solidFill>
                  <a:schemeClr val="lt1"/>
                </a:solidFill>
                <a:latin typeface="Roboto"/>
                <a:ea typeface="Roboto"/>
                <a:cs typeface="Roboto"/>
                <a:sym typeface="Roboto"/>
              </a:rPr>
              <a:t>QUESTION </a:t>
            </a:r>
            <a:endParaRPr sz="1600">
              <a:latin typeface="Roboto"/>
              <a:ea typeface="Roboto"/>
              <a:cs typeface="Roboto"/>
              <a:sym typeface="Roboto"/>
            </a:endParaRPr>
          </a:p>
        </p:txBody>
      </p:sp>
      <p:pic>
        <p:nvPicPr>
          <p:cNvPr id="489" name="Google Shape;489;p88"/>
          <p:cNvPicPr preferRelativeResize="0"/>
          <p:nvPr/>
        </p:nvPicPr>
        <p:blipFill rotWithShape="1">
          <a:blip r:embed="rId3">
            <a:alphaModFix/>
          </a:blip>
          <a:srcRect b="51126" l="41240" r="-23986" t="9528"/>
          <a:stretch/>
        </p:blipFill>
        <p:spPr>
          <a:xfrm>
            <a:off x="0" y="4538830"/>
            <a:ext cx="2512194" cy="600547"/>
          </a:xfrm>
          <a:prstGeom prst="rect">
            <a:avLst/>
          </a:prstGeom>
          <a:noFill/>
          <a:ln>
            <a:noFill/>
          </a:ln>
        </p:spPr>
      </p:pic>
      <p:pic>
        <p:nvPicPr>
          <p:cNvPr id="490" name="Google Shape;490;p88"/>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491" name="Google Shape;491;p88"/>
          <p:cNvSpPr txBox="1"/>
          <p:nvPr/>
        </p:nvSpPr>
        <p:spPr>
          <a:xfrm>
            <a:off x="-12857" y="1254288"/>
            <a:ext cx="9097500" cy="2739000"/>
          </a:xfrm>
          <a:prstGeom prst="rect">
            <a:avLst/>
          </a:prstGeom>
          <a:noFill/>
          <a:ln>
            <a:noFill/>
          </a:ln>
        </p:spPr>
        <p:txBody>
          <a:bodyPr anchorCtr="0" anchor="t" bIns="91425" lIns="91425" spcFirstLastPara="1" rIns="91425" wrap="square" tIns="91425">
            <a:noAutofit/>
          </a:bodyPr>
          <a:lstStyle/>
          <a:p>
            <a:pPr indent="-171450" lvl="0" marL="40005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Roboto"/>
              <a:ea typeface="Roboto"/>
              <a:cs typeface="Roboto"/>
              <a:sym typeface="Roboto"/>
            </a:endParaRPr>
          </a:p>
        </p:txBody>
      </p:sp>
      <p:sp>
        <p:nvSpPr>
          <p:cNvPr id="492" name="Google Shape;492;p88"/>
          <p:cNvSpPr txBox="1"/>
          <p:nvPr/>
        </p:nvSpPr>
        <p:spPr>
          <a:xfrm>
            <a:off x="210207" y="798785"/>
            <a:ext cx="8933793" cy="415498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None/>
            </a:pPr>
            <a:r>
              <a:rPr b="1" i="0" lang="en" sz="1800" u="none" cap="none" strike="noStrike">
                <a:solidFill>
                  <a:srgbClr val="000000"/>
                </a:solidFill>
                <a:latin typeface="Roboto"/>
                <a:ea typeface="Roboto"/>
                <a:cs typeface="Roboto"/>
                <a:sym typeface="Roboto"/>
              </a:rPr>
              <a:t>In linked list implementation of a queue, the important condition for a queue to be empty</a:t>
            </a:r>
            <a:endParaRPr sz="1800">
              <a:latin typeface="Roboto"/>
              <a:ea typeface="Roboto"/>
              <a:cs typeface="Roboto"/>
              <a:sym typeface="Roboto"/>
            </a:endParaRPr>
          </a:p>
          <a:p>
            <a:pPr indent="-342900" lvl="0" marL="342900" marR="0" rtl="0" algn="l">
              <a:lnSpc>
                <a:spcPct val="150000"/>
              </a:lnSpc>
              <a:spcBef>
                <a:spcPts val="0"/>
              </a:spcBef>
              <a:spcAft>
                <a:spcPts val="0"/>
              </a:spcAft>
              <a:buNone/>
            </a:pPr>
            <a:r>
              <a:rPr b="1" i="0" lang="en" sz="1800" u="none" cap="none" strike="noStrike">
                <a:solidFill>
                  <a:srgbClr val="000000"/>
                </a:solidFill>
                <a:latin typeface="Roboto"/>
                <a:ea typeface="Roboto"/>
                <a:cs typeface="Roboto"/>
                <a:sym typeface="Roboto"/>
              </a:rPr>
              <a:t>is?</a:t>
            </a:r>
            <a:endParaRPr sz="1800">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chemeClr val="dk1"/>
                </a:solidFill>
                <a:latin typeface="Roboto"/>
                <a:ea typeface="Roboto"/>
                <a:cs typeface="Roboto"/>
                <a:sym typeface="Roboto"/>
              </a:rPr>
              <a:t>FRONT is null</a:t>
            </a:r>
            <a:endParaRPr sz="1800">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chemeClr val="dk1"/>
                </a:solidFill>
                <a:latin typeface="Roboto"/>
                <a:ea typeface="Roboto"/>
                <a:cs typeface="Roboto"/>
                <a:sym typeface="Roboto"/>
              </a:rPr>
              <a:t>REAR is null</a:t>
            </a:r>
            <a:endParaRPr sz="1800">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chemeClr val="dk1"/>
                </a:solidFill>
                <a:latin typeface="Roboto"/>
                <a:ea typeface="Roboto"/>
                <a:cs typeface="Roboto"/>
                <a:sym typeface="Roboto"/>
              </a:rPr>
              <a:t>LINK is empty</a:t>
            </a:r>
            <a:endParaRPr sz="1800">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chemeClr val="dk1"/>
                </a:solidFill>
                <a:latin typeface="Roboto"/>
                <a:ea typeface="Roboto"/>
                <a:cs typeface="Roboto"/>
                <a:sym typeface="Roboto"/>
              </a:rPr>
              <a:t>FRONT==REAR-1</a:t>
            </a:r>
            <a:endParaRPr sz="1800">
              <a:latin typeface="Roboto"/>
              <a:ea typeface="Roboto"/>
              <a:cs typeface="Roboto"/>
              <a:sym typeface="Roboto"/>
            </a:endParaRPr>
          </a:p>
          <a:p>
            <a:pPr indent="-342900" lvl="0" marL="342900" marR="0" rtl="0" algn="l">
              <a:lnSpc>
                <a:spcPct val="150000"/>
              </a:lnSpc>
              <a:spcBef>
                <a:spcPts val="0"/>
              </a:spcBef>
              <a:spcAft>
                <a:spcPts val="0"/>
              </a:spcAft>
              <a:buNone/>
            </a:pPr>
            <a:r>
              <a:rPr i="0" lang="en" sz="1800" u="none" cap="none" strike="noStrike">
                <a:solidFill>
                  <a:schemeClr val="dk1"/>
                </a:solidFill>
                <a:latin typeface="Roboto"/>
                <a:ea typeface="Roboto"/>
                <a:cs typeface="Roboto"/>
                <a:sym typeface="Roboto"/>
              </a:rPr>
              <a:t>								</a:t>
            </a:r>
            <a:r>
              <a:rPr b="1" i="0" lang="en" sz="1800" u="none" cap="none" strike="noStrike">
                <a:solidFill>
                  <a:schemeClr val="dk1"/>
                </a:solidFill>
                <a:latin typeface="Roboto"/>
                <a:ea typeface="Roboto"/>
                <a:cs typeface="Roboto"/>
                <a:sym typeface="Roboto"/>
              </a:rPr>
              <a:t>Answer: A</a:t>
            </a:r>
            <a:endParaRPr i="0" sz="1800" u="none" cap="none" strike="noStrik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89"/>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98" name="Google Shape;498;p89"/>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600">
                <a:latin typeface="Roboto"/>
                <a:ea typeface="Roboto"/>
                <a:cs typeface="Roboto"/>
                <a:sym typeface="Roboto"/>
              </a:rPr>
              <a:t>   </a:t>
            </a:r>
            <a:r>
              <a:rPr b="1" lang="en" sz="1600">
                <a:solidFill>
                  <a:schemeClr val="lt1"/>
                </a:solidFill>
                <a:latin typeface="Roboto"/>
                <a:ea typeface="Roboto"/>
                <a:cs typeface="Roboto"/>
                <a:sym typeface="Roboto"/>
              </a:rPr>
              <a:t>QUESTION </a:t>
            </a:r>
            <a:endParaRPr sz="1600">
              <a:latin typeface="Roboto"/>
              <a:ea typeface="Roboto"/>
              <a:cs typeface="Roboto"/>
              <a:sym typeface="Roboto"/>
            </a:endParaRPr>
          </a:p>
        </p:txBody>
      </p:sp>
      <p:pic>
        <p:nvPicPr>
          <p:cNvPr id="499" name="Google Shape;499;p89"/>
          <p:cNvPicPr preferRelativeResize="0"/>
          <p:nvPr/>
        </p:nvPicPr>
        <p:blipFill rotWithShape="1">
          <a:blip r:embed="rId3">
            <a:alphaModFix/>
          </a:blip>
          <a:srcRect b="51126" l="41240" r="-23986" t="9528"/>
          <a:stretch/>
        </p:blipFill>
        <p:spPr>
          <a:xfrm>
            <a:off x="0" y="4538830"/>
            <a:ext cx="2512194" cy="600547"/>
          </a:xfrm>
          <a:prstGeom prst="rect">
            <a:avLst/>
          </a:prstGeom>
          <a:noFill/>
          <a:ln>
            <a:noFill/>
          </a:ln>
        </p:spPr>
      </p:pic>
      <p:pic>
        <p:nvPicPr>
          <p:cNvPr id="500" name="Google Shape;500;p89"/>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501" name="Google Shape;501;p89"/>
          <p:cNvSpPr txBox="1"/>
          <p:nvPr/>
        </p:nvSpPr>
        <p:spPr>
          <a:xfrm>
            <a:off x="210207" y="798785"/>
            <a:ext cx="8933793" cy="415498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None/>
            </a:pPr>
            <a:r>
              <a:rPr b="1" i="0" lang="en" sz="1800" u="none" cap="none" strike="noStrike">
                <a:solidFill>
                  <a:srgbClr val="000000"/>
                </a:solidFill>
                <a:latin typeface="Roboto"/>
                <a:ea typeface="Roboto"/>
                <a:cs typeface="Roboto"/>
                <a:sym typeface="Roboto"/>
              </a:rPr>
              <a:t>The essential condition which is checked before insertion in a linked queue is?</a:t>
            </a:r>
            <a:endParaRPr sz="1800">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chemeClr val="dk1"/>
                </a:solidFill>
                <a:latin typeface="Roboto"/>
                <a:ea typeface="Roboto"/>
                <a:cs typeface="Roboto"/>
                <a:sym typeface="Roboto"/>
              </a:rPr>
              <a:t>Underflow</a:t>
            </a:r>
            <a:endParaRPr sz="1800">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chemeClr val="dk1"/>
                </a:solidFill>
                <a:latin typeface="Roboto"/>
                <a:ea typeface="Roboto"/>
                <a:cs typeface="Roboto"/>
                <a:sym typeface="Roboto"/>
              </a:rPr>
              <a:t>Overflow</a:t>
            </a:r>
            <a:endParaRPr i="0" sz="1800" u="none" cap="none" strike="noStrike">
              <a:solidFill>
                <a:schemeClr val="dk1"/>
              </a:solidFill>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chemeClr val="dk1"/>
                </a:solidFill>
                <a:latin typeface="Roboto"/>
                <a:ea typeface="Roboto"/>
                <a:cs typeface="Roboto"/>
                <a:sym typeface="Roboto"/>
              </a:rPr>
              <a:t>Front value</a:t>
            </a:r>
            <a:endParaRPr sz="1800">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chemeClr val="dk1"/>
                </a:solidFill>
                <a:latin typeface="Roboto"/>
                <a:ea typeface="Roboto"/>
                <a:cs typeface="Roboto"/>
                <a:sym typeface="Roboto"/>
              </a:rPr>
              <a:t>Rear value</a:t>
            </a:r>
            <a:endParaRPr sz="1800">
              <a:latin typeface="Roboto"/>
              <a:ea typeface="Roboto"/>
              <a:cs typeface="Roboto"/>
              <a:sym typeface="Roboto"/>
            </a:endParaRPr>
          </a:p>
          <a:p>
            <a:pPr indent="-342900" lvl="0" marL="342900" marR="0" rtl="0" algn="l">
              <a:lnSpc>
                <a:spcPct val="150000"/>
              </a:lnSpc>
              <a:spcBef>
                <a:spcPts val="0"/>
              </a:spcBef>
              <a:spcAft>
                <a:spcPts val="0"/>
              </a:spcAft>
              <a:buNone/>
            </a:pPr>
            <a:r>
              <a:rPr i="0" lang="en" sz="1800" u="none" cap="none" strike="noStrike">
                <a:solidFill>
                  <a:schemeClr val="dk1"/>
                </a:solidFill>
                <a:latin typeface="Roboto"/>
                <a:ea typeface="Roboto"/>
                <a:cs typeface="Roboto"/>
                <a:sym typeface="Roboto"/>
              </a:rPr>
              <a:t>								</a:t>
            </a:r>
            <a:r>
              <a:rPr b="1" i="0" lang="en" sz="1800" u="none" cap="none" strike="noStrike">
                <a:solidFill>
                  <a:schemeClr val="dk1"/>
                </a:solidFill>
                <a:latin typeface="Roboto"/>
                <a:ea typeface="Roboto"/>
                <a:cs typeface="Roboto"/>
                <a:sym typeface="Roboto"/>
              </a:rPr>
              <a:t>Answer: B</a:t>
            </a:r>
            <a:endParaRPr i="0" sz="1800" u="none" cap="none" strike="noStrike">
              <a:solidFill>
                <a:schemeClr val="dk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90"/>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07" name="Google Shape;507;p90"/>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600">
                <a:latin typeface="Roboto"/>
                <a:ea typeface="Roboto"/>
                <a:cs typeface="Roboto"/>
                <a:sym typeface="Roboto"/>
              </a:rPr>
              <a:t>   </a:t>
            </a:r>
            <a:r>
              <a:rPr b="1" lang="en" sz="1600">
                <a:solidFill>
                  <a:schemeClr val="lt1"/>
                </a:solidFill>
                <a:latin typeface="Roboto"/>
                <a:ea typeface="Roboto"/>
                <a:cs typeface="Roboto"/>
                <a:sym typeface="Roboto"/>
              </a:rPr>
              <a:t>QUESTION </a:t>
            </a:r>
            <a:endParaRPr sz="1600">
              <a:latin typeface="Roboto"/>
              <a:ea typeface="Roboto"/>
              <a:cs typeface="Roboto"/>
              <a:sym typeface="Roboto"/>
            </a:endParaRPr>
          </a:p>
        </p:txBody>
      </p:sp>
      <p:pic>
        <p:nvPicPr>
          <p:cNvPr id="508" name="Google Shape;508;p90"/>
          <p:cNvPicPr preferRelativeResize="0"/>
          <p:nvPr/>
        </p:nvPicPr>
        <p:blipFill rotWithShape="1">
          <a:blip r:embed="rId3">
            <a:alphaModFix/>
          </a:blip>
          <a:srcRect b="51126" l="41240" r="-23986" t="9528"/>
          <a:stretch/>
        </p:blipFill>
        <p:spPr>
          <a:xfrm>
            <a:off x="0" y="4538830"/>
            <a:ext cx="2512194" cy="600547"/>
          </a:xfrm>
          <a:prstGeom prst="rect">
            <a:avLst/>
          </a:prstGeom>
          <a:noFill/>
          <a:ln>
            <a:noFill/>
          </a:ln>
        </p:spPr>
      </p:pic>
      <p:pic>
        <p:nvPicPr>
          <p:cNvPr id="509" name="Google Shape;509;p90"/>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510" name="Google Shape;510;p90"/>
          <p:cNvSpPr txBox="1"/>
          <p:nvPr/>
        </p:nvSpPr>
        <p:spPr>
          <a:xfrm>
            <a:off x="-12857" y="1254288"/>
            <a:ext cx="9097500" cy="2739000"/>
          </a:xfrm>
          <a:prstGeom prst="rect">
            <a:avLst/>
          </a:prstGeom>
          <a:noFill/>
          <a:ln>
            <a:noFill/>
          </a:ln>
        </p:spPr>
        <p:txBody>
          <a:bodyPr anchorCtr="0" anchor="t" bIns="91425" lIns="91425" spcFirstLastPara="1" rIns="91425" wrap="square" tIns="91425">
            <a:noAutofit/>
          </a:bodyPr>
          <a:lstStyle/>
          <a:p>
            <a:pPr indent="-171450" lvl="0" marL="40005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Roboto"/>
              <a:ea typeface="Roboto"/>
              <a:cs typeface="Roboto"/>
              <a:sym typeface="Roboto"/>
            </a:endParaRPr>
          </a:p>
        </p:txBody>
      </p:sp>
      <p:sp>
        <p:nvSpPr>
          <p:cNvPr id="511" name="Google Shape;511;p90"/>
          <p:cNvSpPr txBox="1"/>
          <p:nvPr/>
        </p:nvSpPr>
        <p:spPr>
          <a:xfrm>
            <a:off x="210207" y="798785"/>
            <a:ext cx="8933793" cy="415498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None/>
            </a:pPr>
            <a:r>
              <a:rPr b="1" i="0" lang="en" sz="1800" u="none" cap="none" strike="noStrike">
                <a:solidFill>
                  <a:srgbClr val="000000"/>
                </a:solidFill>
                <a:latin typeface="Roboto"/>
                <a:ea typeface="Roboto"/>
                <a:cs typeface="Roboto"/>
                <a:sym typeface="Roboto"/>
              </a:rPr>
              <a:t>The essential condition which is checked before deletion in a linked queue is?</a:t>
            </a:r>
            <a:endParaRPr sz="1800">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rgbClr val="000000"/>
                </a:solidFill>
                <a:latin typeface="Roboto"/>
                <a:ea typeface="Roboto"/>
                <a:cs typeface="Roboto"/>
                <a:sym typeface="Roboto"/>
              </a:rPr>
              <a:t>Underflow</a:t>
            </a:r>
            <a:endParaRPr sz="1800">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rgbClr val="000000"/>
                </a:solidFill>
                <a:latin typeface="Roboto"/>
                <a:ea typeface="Roboto"/>
                <a:cs typeface="Roboto"/>
                <a:sym typeface="Roboto"/>
              </a:rPr>
              <a:t>Overflow</a:t>
            </a:r>
            <a:endParaRPr i="0" sz="1800" u="none" cap="none" strike="noStrike">
              <a:solidFill>
                <a:srgbClr val="000000"/>
              </a:solidFill>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rgbClr val="000000"/>
                </a:solidFill>
                <a:latin typeface="Roboto"/>
                <a:ea typeface="Roboto"/>
                <a:cs typeface="Roboto"/>
                <a:sym typeface="Roboto"/>
              </a:rPr>
              <a:t>Front value</a:t>
            </a:r>
            <a:endParaRPr sz="1800">
              <a:latin typeface="Roboto"/>
              <a:ea typeface="Roboto"/>
              <a:cs typeface="Roboto"/>
              <a:sym typeface="Roboto"/>
            </a:endParaRPr>
          </a:p>
          <a:p>
            <a:pPr indent="-355600" lvl="0" marL="342900" marR="0" rtl="0" algn="l">
              <a:lnSpc>
                <a:spcPct val="150000"/>
              </a:lnSpc>
              <a:spcBef>
                <a:spcPts val="0"/>
              </a:spcBef>
              <a:spcAft>
                <a:spcPts val="0"/>
              </a:spcAft>
              <a:buClr>
                <a:srgbClr val="000000"/>
              </a:buClr>
              <a:buSzPts val="1800"/>
              <a:buFont typeface="Roboto"/>
              <a:buAutoNum type="alphaUcPeriod"/>
            </a:pPr>
            <a:r>
              <a:rPr i="0" lang="en" sz="1800" u="none" cap="none" strike="noStrike">
                <a:solidFill>
                  <a:srgbClr val="000000"/>
                </a:solidFill>
                <a:latin typeface="Roboto"/>
                <a:ea typeface="Roboto"/>
                <a:cs typeface="Roboto"/>
                <a:sym typeface="Roboto"/>
              </a:rPr>
              <a:t>Rear value</a:t>
            </a:r>
            <a:endParaRPr i="0" sz="1800" u="none" cap="none" strike="noStrike">
              <a:solidFill>
                <a:schemeClr val="dk1"/>
              </a:solidFill>
              <a:latin typeface="Roboto"/>
              <a:ea typeface="Roboto"/>
              <a:cs typeface="Roboto"/>
              <a:sym typeface="Roboto"/>
            </a:endParaRPr>
          </a:p>
          <a:p>
            <a:pPr indent="-342900" lvl="0" marL="342900" marR="0" rtl="0" algn="l">
              <a:lnSpc>
                <a:spcPct val="150000"/>
              </a:lnSpc>
              <a:spcBef>
                <a:spcPts val="0"/>
              </a:spcBef>
              <a:spcAft>
                <a:spcPts val="0"/>
              </a:spcAft>
              <a:buNone/>
            </a:pPr>
            <a:r>
              <a:rPr i="0" lang="en" sz="1800" u="none" cap="none" strike="noStrike">
                <a:solidFill>
                  <a:schemeClr val="dk1"/>
                </a:solidFill>
                <a:latin typeface="Roboto"/>
                <a:ea typeface="Roboto"/>
                <a:cs typeface="Roboto"/>
                <a:sym typeface="Roboto"/>
              </a:rPr>
              <a:t>				</a:t>
            </a:r>
            <a:endParaRPr sz="1800">
              <a:latin typeface="Roboto"/>
              <a:ea typeface="Roboto"/>
              <a:cs typeface="Roboto"/>
              <a:sym typeface="Roboto"/>
            </a:endParaRPr>
          </a:p>
          <a:p>
            <a:pPr indent="-342900" lvl="0" marL="342900" marR="0" rtl="0" algn="l">
              <a:lnSpc>
                <a:spcPct val="150000"/>
              </a:lnSpc>
              <a:spcBef>
                <a:spcPts val="0"/>
              </a:spcBef>
              <a:spcAft>
                <a:spcPts val="0"/>
              </a:spcAft>
              <a:buNone/>
            </a:pPr>
            <a:r>
              <a:rPr b="1" i="0" lang="en" sz="1800" u="none" cap="none" strike="noStrike">
                <a:solidFill>
                  <a:schemeClr val="dk1"/>
                </a:solidFill>
                <a:latin typeface="Roboto"/>
                <a:ea typeface="Roboto"/>
                <a:cs typeface="Roboto"/>
                <a:sym typeface="Roboto"/>
              </a:rPr>
              <a:t>								Answer: A</a:t>
            </a:r>
            <a:endParaRPr i="0" sz="1800" u="none" cap="none" strike="noStrike">
              <a:solidFill>
                <a:schemeClr val="dk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91"/>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17" name="Google Shape;517;p91"/>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600">
                <a:latin typeface="Roboto"/>
                <a:ea typeface="Roboto"/>
                <a:cs typeface="Roboto"/>
                <a:sym typeface="Roboto"/>
              </a:rPr>
              <a:t>   </a:t>
            </a:r>
            <a:r>
              <a:rPr b="1" lang="en" sz="1600">
                <a:solidFill>
                  <a:schemeClr val="lt1"/>
                </a:solidFill>
                <a:latin typeface="Roboto"/>
                <a:ea typeface="Roboto"/>
                <a:cs typeface="Roboto"/>
                <a:sym typeface="Roboto"/>
              </a:rPr>
              <a:t>QUESTION</a:t>
            </a:r>
            <a:endParaRPr sz="1600">
              <a:latin typeface="Roboto"/>
              <a:ea typeface="Roboto"/>
              <a:cs typeface="Roboto"/>
              <a:sym typeface="Roboto"/>
            </a:endParaRPr>
          </a:p>
        </p:txBody>
      </p:sp>
      <p:pic>
        <p:nvPicPr>
          <p:cNvPr id="518" name="Google Shape;518;p91"/>
          <p:cNvPicPr preferRelativeResize="0"/>
          <p:nvPr/>
        </p:nvPicPr>
        <p:blipFill rotWithShape="1">
          <a:blip r:embed="rId3">
            <a:alphaModFix/>
          </a:blip>
          <a:srcRect b="51126" l="41240" r="-23986" t="9528"/>
          <a:stretch/>
        </p:blipFill>
        <p:spPr>
          <a:xfrm>
            <a:off x="0" y="4538830"/>
            <a:ext cx="2512194" cy="600547"/>
          </a:xfrm>
          <a:prstGeom prst="rect">
            <a:avLst/>
          </a:prstGeom>
          <a:noFill/>
          <a:ln>
            <a:noFill/>
          </a:ln>
        </p:spPr>
      </p:pic>
      <p:pic>
        <p:nvPicPr>
          <p:cNvPr id="519" name="Google Shape;519;p91"/>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520" name="Google Shape;520;p91"/>
          <p:cNvSpPr txBox="1"/>
          <p:nvPr/>
        </p:nvSpPr>
        <p:spPr>
          <a:xfrm>
            <a:off x="-12857" y="1254288"/>
            <a:ext cx="9097500" cy="2739000"/>
          </a:xfrm>
          <a:prstGeom prst="rect">
            <a:avLst/>
          </a:prstGeom>
          <a:noFill/>
          <a:ln>
            <a:noFill/>
          </a:ln>
        </p:spPr>
        <p:txBody>
          <a:bodyPr anchorCtr="0" anchor="t" bIns="91425" lIns="91425" spcFirstLastPara="1" rIns="91425" wrap="square" tIns="91425">
            <a:noAutofit/>
          </a:bodyPr>
          <a:lstStyle/>
          <a:p>
            <a:pPr indent="-171450" lvl="0" marL="40005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Roboto"/>
              <a:ea typeface="Roboto"/>
              <a:cs typeface="Roboto"/>
              <a:sym typeface="Roboto"/>
            </a:endParaRPr>
          </a:p>
        </p:txBody>
      </p:sp>
      <p:sp>
        <p:nvSpPr>
          <p:cNvPr id="521" name="Google Shape;521;p91"/>
          <p:cNvSpPr txBox="1"/>
          <p:nvPr/>
        </p:nvSpPr>
        <p:spPr>
          <a:xfrm>
            <a:off x="210207" y="798785"/>
            <a:ext cx="8933793" cy="415498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None/>
            </a:pPr>
            <a:r>
              <a:rPr b="1" i="0" lang="en" sz="1800" u="none" cap="none" strike="noStrike">
                <a:solidFill>
                  <a:srgbClr val="000000"/>
                </a:solidFill>
                <a:latin typeface="Roboto"/>
                <a:ea typeface="Roboto"/>
                <a:cs typeface="Roboto"/>
                <a:sym typeface="Roboto"/>
              </a:rPr>
              <a:t>Which of the following is true about linked list implementation of queue?</a:t>
            </a:r>
            <a:endParaRPr sz="1800">
              <a:latin typeface="Roboto"/>
              <a:ea typeface="Roboto"/>
              <a:cs typeface="Roboto"/>
              <a:sym typeface="Roboto"/>
            </a:endParaRPr>
          </a:p>
          <a:p>
            <a:pPr indent="-355600" lvl="0" marL="342900" marR="0" rtl="0" algn="l">
              <a:lnSpc>
                <a:spcPct val="100000"/>
              </a:lnSpc>
              <a:spcBef>
                <a:spcPts val="0"/>
              </a:spcBef>
              <a:spcAft>
                <a:spcPts val="0"/>
              </a:spcAft>
              <a:buClr>
                <a:srgbClr val="000000"/>
              </a:buClr>
              <a:buSzPts val="1800"/>
              <a:buFont typeface="Roboto"/>
              <a:buAutoNum type="alphaUcPeriod"/>
            </a:pPr>
            <a:r>
              <a:rPr i="0" lang="en" sz="1800" u="none" cap="none" strike="noStrike">
                <a:solidFill>
                  <a:srgbClr val="000000"/>
                </a:solidFill>
                <a:latin typeface="Roboto"/>
                <a:ea typeface="Roboto"/>
                <a:cs typeface="Roboto"/>
                <a:sym typeface="Roboto"/>
              </a:rPr>
              <a:t>In push operation, if new nodes are inserted at the beginning of linked list, then in pop operation,nodes must be removed from end</a:t>
            </a:r>
            <a:endParaRPr sz="1800">
              <a:latin typeface="Roboto"/>
              <a:ea typeface="Roboto"/>
              <a:cs typeface="Roboto"/>
              <a:sym typeface="Roboto"/>
            </a:endParaRPr>
          </a:p>
          <a:p>
            <a:pPr indent="-355600" lvl="0" marL="342900" marR="0" rtl="0" algn="l">
              <a:lnSpc>
                <a:spcPct val="100000"/>
              </a:lnSpc>
              <a:spcBef>
                <a:spcPts val="0"/>
              </a:spcBef>
              <a:spcAft>
                <a:spcPts val="0"/>
              </a:spcAft>
              <a:buClr>
                <a:srgbClr val="000000"/>
              </a:buClr>
              <a:buSzPts val="1800"/>
              <a:buFont typeface="Roboto"/>
              <a:buAutoNum type="alphaUcPeriod"/>
            </a:pPr>
            <a:r>
              <a:rPr i="0" lang="en" sz="1800" u="none" cap="none" strike="noStrike">
                <a:solidFill>
                  <a:srgbClr val="000000"/>
                </a:solidFill>
                <a:latin typeface="Roboto"/>
                <a:ea typeface="Roboto"/>
                <a:cs typeface="Roboto"/>
                <a:sym typeface="Roboto"/>
              </a:rPr>
              <a:t>In push operation, if new nodes are inserted at the beginning, then in pop operation, nodes must be removed from the beginning</a:t>
            </a:r>
            <a:endParaRPr sz="1800">
              <a:latin typeface="Roboto"/>
              <a:ea typeface="Roboto"/>
              <a:cs typeface="Roboto"/>
              <a:sym typeface="Roboto"/>
            </a:endParaRPr>
          </a:p>
          <a:p>
            <a:pPr indent="-355600" lvl="0" marL="342900" marR="0" rtl="0" algn="l">
              <a:lnSpc>
                <a:spcPct val="100000"/>
              </a:lnSpc>
              <a:spcBef>
                <a:spcPts val="0"/>
              </a:spcBef>
              <a:spcAft>
                <a:spcPts val="0"/>
              </a:spcAft>
              <a:buClr>
                <a:srgbClr val="000000"/>
              </a:buClr>
              <a:buSzPts val="1800"/>
              <a:buFont typeface="Roboto"/>
              <a:buAutoNum type="alphaUcPeriod"/>
            </a:pPr>
            <a:r>
              <a:rPr i="0" lang="en" sz="1800" u="none" cap="none" strike="noStrike">
                <a:solidFill>
                  <a:srgbClr val="000000"/>
                </a:solidFill>
                <a:latin typeface="Roboto"/>
                <a:ea typeface="Roboto"/>
                <a:cs typeface="Roboto"/>
                <a:sym typeface="Roboto"/>
              </a:rPr>
              <a:t>In push operation, if new nodes are inserted at the end, then in pop operation, nodes must be</a:t>
            </a:r>
            <a:endParaRPr sz="1800">
              <a:latin typeface="Roboto"/>
              <a:ea typeface="Roboto"/>
              <a:cs typeface="Roboto"/>
              <a:sym typeface="Roboto"/>
            </a:endParaRPr>
          </a:p>
          <a:p>
            <a:pPr indent="-342900" lvl="0" marL="342900" marR="0" rtl="0" algn="l">
              <a:lnSpc>
                <a:spcPct val="100000"/>
              </a:lnSpc>
              <a:spcBef>
                <a:spcPts val="0"/>
              </a:spcBef>
              <a:spcAft>
                <a:spcPts val="0"/>
              </a:spcAft>
              <a:buNone/>
            </a:pPr>
            <a:r>
              <a:rPr i="0" lang="en" sz="1800" u="none" cap="none" strike="noStrike">
                <a:solidFill>
                  <a:srgbClr val="000000"/>
                </a:solidFill>
                <a:latin typeface="Roboto"/>
                <a:ea typeface="Roboto"/>
                <a:cs typeface="Roboto"/>
                <a:sym typeface="Roboto"/>
              </a:rPr>
              <a:t>	removed from end</a:t>
            </a:r>
            <a:endParaRPr sz="1800">
              <a:latin typeface="Roboto"/>
              <a:ea typeface="Roboto"/>
              <a:cs typeface="Roboto"/>
              <a:sym typeface="Roboto"/>
            </a:endParaRPr>
          </a:p>
          <a:p>
            <a:pPr indent="-342900" lvl="0" marL="342900" marR="0" rtl="0" algn="l">
              <a:lnSpc>
                <a:spcPct val="100000"/>
              </a:lnSpc>
              <a:spcBef>
                <a:spcPts val="0"/>
              </a:spcBef>
              <a:spcAft>
                <a:spcPts val="0"/>
              </a:spcAft>
              <a:buNone/>
            </a:pPr>
            <a:r>
              <a:rPr i="0" lang="en" sz="1800" u="none" cap="none" strike="noStrike">
                <a:solidFill>
                  <a:srgbClr val="000000"/>
                </a:solidFill>
                <a:latin typeface="Roboto"/>
                <a:ea typeface="Roboto"/>
                <a:cs typeface="Roboto"/>
                <a:sym typeface="Roboto"/>
              </a:rPr>
              <a:t>D.   In push operation, if new nodes are inserted at the end, then in pop operation,</a:t>
            </a:r>
            <a:endParaRPr sz="1800">
              <a:latin typeface="Roboto"/>
              <a:ea typeface="Roboto"/>
              <a:cs typeface="Roboto"/>
              <a:sym typeface="Roboto"/>
            </a:endParaRPr>
          </a:p>
          <a:p>
            <a:pPr indent="-342900" lvl="0" marL="342900" marR="0" rtl="0" algn="l">
              <a:lnSpc>
                <a:spcPct val="100000"/>
              </a:lnSpc>
              <a:spcBef>
                <a:spcPts val="0"/>
              </a:spcBef>
              <a:spcAft>
                <a:spcPts val="0"/>
              </a:spcAft>
              <a:buNone/>
            </a:pPr>
            <a:r>
              <a:rPr i="0" lang="en" sz="1800" u="none" cap="none" strike="noStrike">
                <a:solidFill>
                  <a:srgbClr val="000000"/>
                </a:solidFill>
                <a:latin typeface="Roboto"/>
                <a:ea typeface="Roboto"/>
                <a:cs typeface="Roboto"/>
                <a:sym typeface="Roboto"/>
              </a:rPr>
              <a:t>	nodes must be removed from beginning</a:t>
            </a:r>
            <a:endParaRPr sz="1800">
              <a:latin typeface="Roboto"/>
              <a:ea typeface="Roboto"/>
              <a:cs typeface="Roboto"/>
              <a:sym typeface="Roboto"/>
            </a:endParaRPr>
          </a:p>
          <a:p>
            <a:pPr indent="-342900" lvl="0" marL="342900" marR="0" rtl="0" algn="l">
              <a:lnSpc>
                <a:spcPct val="100000"/>
              </a:lnSpc>
              <a:spcBef>
                <a:spcPts val="0"/>
              </a:spcBef>
              <a:spcAft>
                <a:spcPts val="0"/>
              </a:spcAft>
              <a:buNone/>
            </a:pPr>
            <a:r>
              <a:t/>
            </a:r>
            <a:endParaRPr i="0" sz="1800" u="none" cap="none" strike="noStrike">
              <a:solidFill>
                <a:schemeClr val="dk1"/>
              </a:solidFill>
              <a:latin typeface="Roboto"/>
              <a:ea typeface="Roboto"/>
              <a:cs typeface="Roboto"/>
              <a:sym typeface="Roboto"/>
            </a:endParaRPr>
          </a:p>
          <a:p>
            <a:pPr indent="-342900" lvl="0" marL="342900" marR="0" rtl="0" algn="l">
              <a:lnSpc>
                <a:spcPct val="100000"/>
              </a:lnSpc>
              <a:spcBef>
                <a:spcPts val="0"/>
              </a:spcBef>
              <a:spcAft>
                <a:spcPts val="0"/>
              </a:spcAft>
              <a:buNone/>
            </a:pPr>
            <a:r>
              <a:rPr i="0" lang="en" sz="1800" u="none" cap="none" strike="noStrike">
                <a:solidFill>
                  <a:schemeClr val="dk1"/>
                </a:solidFill>
                <a:latin typeface="Roboto"/>
                <a:ea typeface="Roboto"/>
                <a:cs typeface="Roboto"/>
                <a:sym typeface="Roboto"/>
              </a:rPr>
              <a:t>								</a:t>
            </a:r>
            <a:r>
              <a:rPr b="1" i="0" lang="en" sz="1800" u="none" cap="none" strike="noStrike">
                <a:solidFill>
                  <a:schemeClr val="dk1"/>
                </a:solidFill>
                <a:latin typeface="Roboto"/>
                <a:ea typeface="Roboto"/>
                <a:cs typeface="Roboto"/>
                <a:sym typeface="Roboto"/>
              </a:rPr>
              <a:t>Answer: A </a:t>
            </a:r>
            <a:endParaRPr i="0" sz="1800" u="none" cap="none" strike="noStrik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pic>
        <p:nvPicPr>
          <p:cNvPr id="526" name="Google Shape;526;p92"/>
          <p:cNvPicPr preferRelativeResize="0"/>
          <p:nvPr/>
        </p:nvPicPr>
        <p:blipFill rotWithShape="1">
          <a:blip r:embed="rId3">
            <a:alphaModFix/>
          </a:blip>
          <a:srcRect b="9288" l="0" r="0" t="0"/>
          <a:stretch/>
        </p:blipFill>
        <p:spPr>
          <a:xfrm>
            <a:off x="0" y="0"/>
            <a:ext cx="9355484" cy="5143500"/>
          </a:xfrm>
          <a:prstGeom prst="rect">
            <a:avLst/>
          </a:prstGeom>
          <a:noFill/>
          <a:ln>
            <a:noFill/>
          </a:ln>
        </p:spPr>
      </p:pic>
      <p:sp>
        <p:nvSpPr>
          <p:cNvPr id="527" name="Google Shape;527;p92"/>
          <p:cNvSpPr txBox="1"/>
          <p:nvPr/>
        </p:nvSpPr>
        <p:spPr>
          <a:xfrm>
            <a:off x="2977792" y="2147074"/>
            <a:ext cx="3399900" cy="3000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0" lang="en" sz="4000" u="none" cap="none" strike="noStrike">
                <a:solidFill>
                  <a:srgbClr val="FFFFFF"/>
                </a:solidFill>
                <a:latin typeface="Roboto"/>
                <a:ea typeface="Roboto"/>
                <a:cs typeface="Roboto"/>
                <a:sym typeface="Roboto"/>
              </a:rPr>
              <a:t>THANK YOU</a:t>
            </a:r>
            <a:endParaRPr b="0" i="0" sz="3000" u="none" cap="none" strike="noStrike">
              <a:solidFill>
                <a:srgbClr val="FFFFFF"/>
              </a:solidFill>
              <a:latin typeface="Roboto"/>
              <a:ea typeface="Roboto"/>
              <a:cs typeface="Roboto"/>
              <a:sym typeface="Roboto"/>
            </a:endParaRPr>
          </a:p>
        </p:txBody>
      </p:sp>
      <p:pic>
        <p:nvPicPr>
          <p:cNvPr id="528" name="Google Shape;528;p92"/>
          <p:cNvPicPr preferRelativeResize="0"/>
          <p:nvPr/>
        </p:nvPicPr>
        <p:blipFill rotWithShape="1">
          <a:blip r:embed="rId4">
            <a:alphaModFix/>
          </a:blip>
          <a:srcRect b="27755" l="0" r="0" t="0"/>
          <a:stretch/>
        </p:blipFill>
        <p:spPr>
          <a:xfrm rot="-1762720">
            <a:off x="8424394" y="4144408"/>
            <a:ext cx="692726" cy="914402"/>
          </a:xfrm>
          <a:prstGeom prst="rect">
            <a:avLst/>
          </a:prstGeom>
          <a:noFill/>
          <a:ln>
            <a:noFill/>
          </a:ln>
        </p:spPr>
      </p:pic>
      <p:pic>
        <p:nvPicPr>
          <p:cNvPr descr="Image result for ethnus" id="529" name="Google Shape;529;p92"/>
          <p:cNvPicPr preferRelativeResize="0"/>
          <p:nvPr/>
        </p:nvPicPr>
        <p:blipFill rotWithShape="1">
          <a:blip r:embed="rId5">
            <a:alphaModFix/>
          </a:blip>
          <a:srcRect b="0" l="0" r="0" t="0"/>
          <a:stretch/>
        </p:blipFill>
        <p:spPr>
          <a:xfrm>
            <a:off x="8343300" y="0"/>
            <a:ext cx="914400" cy="91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descr="Image result for paint splatter ppt background" id="295" name="Google Shape;295;p69"/>
          <p:cNvPicPr preferRelativeResize="0"/>
          <p:nvPr/>
        </p:nvPicPr>
        <p:blipFill rotWithShape="1">
          <a:blip r:embed="rId3">
            <a:alphaModFix/>
          </a:blip>
          <a:srcRect b="9346" l="0" r="0" t="0"/>
          <a:stretch/>
        </p:blipFill>
        <p:spPr>
          <a:xfrm>
            <a:off x="0" y="-377685"/>
            <a:ext cx="9144001" cy="5521184"/>
          </a:xfrm>
          <a:prstGeom prst="rect">
            <a:avLst/>
          </a:prstGeom>
          <a:noFill/>
          <a:ln>
            <a:noFill/>
          </a:ln>
        </p:spPr>
      </p:pic>
      <p:sp>
        <p:nvSpPr>
          <p:cNvPr id="296" name="Google Shape;296;p69"/>
          <p:cNvSpPr/>
          <p:nvPr/>
        </p:nvSpPr>
        <p:spPr>
          <a:xfrm>
            <a:off x="2794295" y="1051650"/>
            <a:ext cx="3568200" cy="304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200"/>
              <a:buFont typeface="Arial"/>
              <a:buNone/>
            </a:pPr>
            <a:r>
              <a:rPr b="0" i="0" lang="en" sz="3200" u="none" cap="none" strike="noStrike">
                <a:solidFill>
                  <a:srgbClr val="000000"/>
                </a:solidFill>
                <a:latin typeface="Roboto"/>
                <a:ea typeface="Roboto"/>
                <a:cs typeface="Roboto"/>
                <a:sym typeface="Roboto"/>
              </a:rPr>
              <a:t>QUEUE USING    LINEAR LINKED LIST IN JAVA</a:t>
            </a:r>
            <a:endParaRPr b="0" i="0" sz="30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Roboto"/>
              <a:ea typeface="Roboto"/>
              <a:cs typeface="Roboto"/>
              <a:sym typeface="Roboto"/>
            </a:endParaRPr>
          </a:p>
        </p:txBody>
      </p:sp>
      <p:cxnSp>
        <p:nvCxnSpPr>
          <p:cNvPr id="297" name="Google Shape;297;p69"/>
          <p:cNvCxnSpPr/>
          <p:nvPr/>
        </p:nvCxnSpPr>
        <p:spPr>
          <a:xfrm>
            <a:off x="6362495" y="1036496"/>
            <a:ext cx="0" cy="1486500"/>
          </a:xfrm>
          <a:prstGeom prst="straightConnector1">
            <a:avLst/>
          </a:prstGeom>
          <a:noFill/>
          <a:ln cap="flat" cmpd="sng" w="76200">
            <a:solidFill>
              <a:srgbClr val="000000"/>
            </a:solidFill>
            <a:prstDash val="solid"/>
            <a:round/>
            <a:headEnd len="sm" w="sm" type="none"/>
            <a:tailEnd len="sm" w="sm" type="none"/>
          </a:ln>
        </p:spPr>
      </p:cxnSp>
      <p:cxnSp>
        <p:nvCxnSpPr>
          <p:cNvPr id="298" name="Google Shape;298;p69"/>
          <p:cNvCxnSpPr/>
          <p:nvPr/>
        </p:nvCxnSpPr>
        <p:spPr>
          <a:xfrm>
            <a:off x="2818672" y="2571750"/>
            <a:ext cx="600" cy="1506900"/>
          </a:xfrm>
          <a:prstGeom prst="straightConnector1">
            <a:avLst/>
          </a:prstGeom>
          <a:noFill/>
          <a:ln cap="flat" cmpd="sng" w="76200">
            <a:solidFill>
              <a:srgbClr val="000000"/>
            </a:solidFill>
            <a:prstDash val="solid"/>
            <a:round/>
            <a:headEnd len="sm" w="sm" type="none"/>
            <a:tailEnd len="sm" w="sm" type="none"/>
          </a:ln>
        </p:spPr>
      </p:cxnSp>
      <p:cxnSp>
        <p:nvCxnSpPr>
          <p:cNvPr id="299" name="Google Shape;299;p69"/>
          <p:cNvCxnSpPr/>
          <p:nvPr/>
        </p:nvCxnSpPr>
        <p:spPr>
          <a:xfrm>
            <a:off x="2791146" y="4078650"/>
            <a:ext cx="1730700" cy="0"/>
          </a:xfrm>
          <a:prstGeom prst="straightConnector1">
            <a:avLst/>
          </a:prstGeom>
          <a:noFill/>
          <a:ln cap="flat" cmpd="sng" w="76200">
            <a:solidFill>
              <a:srgbClr val="000000"/>
            </a:solidFill>
            <a:prstDash val="solid"/>
            <a:round/>
            <a:headEnd len="sm" w="sm" type="none"/>
            <a:tailEnd len="sm" w="sm" type="none"/>
          </a:ln>
        </p:spPr>
      </p:cxnSp>
      <p:cxnSp>
        <p:nvCxnSpPr>
          <p:cNvPr id="300" name="Google Shape;300;p69"/>
          <p:cNvCxnSpPr/>
          <p:nvPr/>
        </p:nvCxnSpPr>
        <p:spPr>
          <a:xfrm>
            <a:off x="4590583" y="1063838"/>
            <a:ext cx="1784100" cy="0"/>
          </a:xfrm>
          <a:prstGeom prst="straightConnector1">
            <a:avLst/>
          </a:prstGeom>
          <a:noFill/>
          <a:ln cap="flat" cmpd="sng" w="76200">
            <a:solidFill>
              <a:srgbClr val="000000"/>
            </a:solidFill>
            <a:prstDash val="solid"/>
            <a:round/>
            <a:headEnd len="sm" w="sm" type="none"/>
            <a:tailEnd len="sm" w="sm" type="none"/>
          </a:ln>
        </p:spPr>
      </p:cxnSp>
      <p:pic>
        <p:nvPicPr>
          <p:cNvPr descr="Image result for ethnus" id="301" name="Google Shape;301;p69"/>
          <p:cNvPicPr preferRelativeResize="0"/>
          <p:nvPr/>
        </p:nvPicPr>
        <p:blipFill rotWithShape="1">
          <a:blip r:embed="rId4">
            <a:alphaModFix/>
          </a:blip>
          <a:srcRect b="0" l="0" r="0" t="0"/>
          <a:stretch/>
        </p:blipFill>
        <p:spPr>
          <a:xfrm>
            <a:off x="8267100" y="-76200"/>
            <a:ext cx="914400" cy="914400"/>
          </a:xfrm>
          <a:prstGeom prst="rect">
            <a:avLst/>
          </a:prstGeom>
          <a:noFill/>
          <a:ln>
            <a:noFill/>
          </a:ln>
        </p:spPr>
      </p:pic>
      <p:pic>
        <p:nvPicPr>
          <p:cNvPr id="302" name="Google Shape;302;p69"/>
          <p:cNvPicPr preferRelativeResize="0"/>
          <p:nvPr/>
        </p:nvPicPr>
        <p:blipFill rotWithShape="1">
          <a:blip r:embed="rId5">
            <a:alphaModFix/>
          </a:blip>
          <a:srcRect b="27754" l="0" r="0" t="0"/>
          <a:stretch/>
        </p:blipFill>
        <p:spPr>
          <a:xfrm rot="-1217309">
            <a:off x="8361351" y="4144408"/>
            <a:ext cx="692727" cy="914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96"/>
                                        </p:tgtEl>
                                        <p:attrNameLst>
                                          <p:attrName>style.visibility</p:attrName>
                                        </p:attrNameLst>
                                      </p:cBhvr>
                                      <p:to>
                                        <p:strVal val="visible"/>
                                      </p:to>
                                    </p:set>
                                    <p:anim calcmode="lin" valueType="num">
                                      <p:cBhvr additive="base">
                                        <p:cTn dur="1000"/>
                                        <p:tgtEl>
                                          <p:spTgt spid="296"/>
                                        </p:tgtEl>
                                        <p:attrNameLst>
                                          <p:attrName>ppt_w</p:attrName>
                                        </p:attrNameLst>
                                      </p:cBhvr>
                                      <p:tavLst>
                                        <p:tav fmla="" tm="0">
                                          <p:val>
                                            <p:strVal val="0"/>
                                          </p:val>
                                        </p:tav>
                                        <p:tav fmla="" tm="100000">
                                          <p:val>
                                            <p:strVal val="#ppt_w"/>
                                          </p:val>
                                        </p:tav>
                                      </p:tavLst>
                                    </p:anim>
                                    <p:anim calcmode="lin" valueType="num">
                                      <p:cBhvr additive="base">
                                        <p:cTn dur="1000"/>
                                        <p:tgtEl>
                                          <p:spTgt spid="296"/>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02"/>
                                        </p:tgtEl>
                                        <p:attrNameLst>
                                          <p:attrName>style.visibility</p:attrName>
                                        </p:attrNameLst>
                                      </p:cBhvr>
                                      <p:to>
                                        <p:strVal val="visible"/>
                                      </p:to>
                                    </p:set>
                                    <p:anim calcmode="lin" valueType="num">
                                      <p:cBhvr additive="base">
                                        <p:cTn dur="1000"/>
                                        <p:tgtEl>
                                          <p:spTgt spid="302"/>
                                        </p:tgtEl>
                                        <p:attrNameLst>
                                          <p:attrName>ppt_w</p:attrName>
                                        </p:attrNameLst>
                                      </p:cBhvr>
                                      <p:tavLst>
                                        <p:tav fmla="" tm="0">
                                          <p:val>
                                            <p:strVal val="0"/>
                                          </p:val>
                                        </p:tav>
                                        <p:tav fmla="" tm="100000">
                                          <p:val>
                                            <p:strVal val="#ppt_w"/>
                                          </p:val>
                                        </p:tav>
                                      </p:tavLst>
                                    </p:anim>
                                    <p:anim calcmode="lin" valueType="num">
                                      <p:cBhvr additive="base">
                                        <p:cTn dur="1000"/>
                                        <p:tgtEl>
                                          <p:spTgt spid="30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70"/>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8" name="Google Shape;308;p70"/>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   WHY DO WE NEED A LINKED LIST?</a:t>
            </a:r>
            <a:endParaRPr b="1" i="0" sz="1600" u="none" cap="none" strike="noStrike">
              <a:solidFill>
                <a:schemeClr val="lt1"/>
              </a:solidFill>
              <a:latin typeface="Roboto"/>
              <a:ea typeface="Roboto"/>
              <a:cs typeface="Roboto"/>
              <a:sym typeface="Roboto"/>
            </a:endParaRPr>
          </a:p>
        </p:txBody>
      </p:sp>
      <p:pic>
        <p:nvPicPr>
          <p:cNvPr id="309" name="Google Shape;309;p70"/>
          <p:cNvPicPr preferRelativeResize="0"/>
          <p:nvPr/>
        </p:nvPicPr>
        <p:blipFill rotWithShape="1">
          <a:blip r:embed="rId3">
            <a:alphaModFix/>
          </a:blip>
          <a:srcRect b="51126" l="41240" r="-23986" t="9528"/>
          <a:stretch/>
        </p:blipFill>
        <p:spPr>
          <a:xfrm>
            <a:off x="0" y="4538830"/>
            <a:ext cx="2512194" cy="600547"/>
          </a:xfrm>
          <a:prstGeom prst="rect">
            <a:avLst/>
          </a:prstGeom>
          <a:noFill/>
          <a:ln>
            <a:noFill/>
          </a:ln>
        </p:spPr>
      </p:pic>
      <p:pic>
        <p:nvPicPr>
          <p:cNvPr id="310" name="Google Shape;310;p70"/>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11" name="Google Shape;311;p70"/>
          <p:cNvSpPr txBox="1"/>
          <p:nvPr/>
        </p:nvSpPr>
        <p:spPr>
          <a:xfrm>
            <a:off x="-12857" y="1008994"/>
            <a:ext cx="9097500" cy="3552496"/>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b="1" i="0" lang="en" sz="1800" u="none" cap="none" strike="noStrike">
                <a:solidFill>
                  <a:srgbClr val="000000"/>
                </a:solidFill>
                <a:latin typeface="Roboto"/>
                <a:ea typeface="Roboto"/>
                <a:cs typeface="Roboto"/>
                <a:sym typeface="Roboto"/>
              </a:rPr>
              <a:t> Size of the array is fixed</a:t>
            </a:r>
            <a:r>
              <a:rPr i="0" lang="en" sz="1800" u="none" cap="none" strike="noStrike">
                <a:solidFill>
                  <a:srgbClr val="000000"/>
                </a:solidFill>
                <a:latin typeface="Roboto"/>
                <a:ea typeface="Roboto"/>
                <a:cs typeface="Roboto"/>
                <a:sym typeface="Roboto"/>
              </a:rPr>
              <a:t> which is decided when we create an array so it is hard to predict the number of elements in advance</a:t>
            </a:r>
            <a:endParaRPr i="0" sz="1800" u="none" cap="none" strike="noStrike">
              <a:solidFill>
                <a:srgbClr val="000000"/>
              </a:solidFill>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 Array elements </a:t>
            </a:r>
            <a:r>
              <a:rPr b="1" i="0" lang="en" sz="1800" u="none" cap="none" strike="noStrike">
                <a:solidFill>
                  <a:srgbClr val="000000"/>
                </a:solidFill>
                <a:latin typeface="Roboto"/>
                <a:ea typeface="Roboto"/>
                <a:cs typeface="Roboto"/>
                <a:sym typeface="Roboto"/>
              </a:rPr>
              <a:t>need contiguous memory locations</a:t>
            </a:r>
            <a:r>
              <a:rPr i="0" lang="en" sz="1800" u="none" cap="none" strike="noStrike">
                <a:solidFill>
                  <a:srgbClr val="000000"/>
                </a:solidFill>
                <a:latin typeface="Roboto"/>
                <a:ea typeface="Roboto"/>
                <a:cs typeface="Roboto"/>
                <a:sym typeface="Roboto"/>
              </a:rPr>
              <a:t> to store their values</a:t>
            </a:r>
            <a:endParaRPr sz="1800">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Char char="●"/>
            </a:pPr>
            <a:r>
              <a:rPr b="1" i="0" lang="en" sz="1800" u="none" cap="none" strike="noStrike">
                <a:solidFill>
                  <a:srgbClr val="000000"/>
                </a:solidFill>
                <a:latin typeface="Roboto"/>
                <a:ea typeface="Roboto"/>
                <a:cs typeface="Roboto"/>
                <a:sym typeface="Roboto"/>
              </a:rPr>
              <a:t> Inserting an element in an array is performance wise expensive</a:t>
            </a:r>
            <a:r>
              <a:rPr i="0" lang="en" sz="1800" u="none" cap="none" strike="noStrike">
                <a:solidFill>
                  <a:srgbClr val="000000"/>
                </a:solidFill>
                <a:latin typeface="Roboto"/>
                <a:ea typeface="Roboto"/>
                <a:cs typeface="Roboto"/>
                <a:sym typeface="Roboto"/>
              </a:rPr>
              <a:t> as we have to shift several elements to make a space for the new element</a:t>
            </a:r>
            <a:endParaRPr sz="1800">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Char char="●"/>
            </a:pPr>
            <a:r>
              <a:rPr b="1" i="0" lang="en" sz="1800" u="none" cap="none" strike="noStrike">
                <a:solidFill>
                  <a:srgbClr val="000000"/>
                </a:solidFill>
                <a:latin typeface="Roboto"/>
                <a:ea typeface="Roboto"/>
                <a:cs typeface="Roboto"/>
                <a:sym typeface="Roboto"/>
              </a:rPr>
              <a:t> Deleting an element</a:t>
            </a:r>
            <a:r>
              <a:rPr i="0" lang="en" sz="1800" u="none" cap="none" strike="noStrike">
                <a:solidFill>
                  <a:srgbClr val="000000"/>
                </a:solidFill>
                <a:latin typeface="Roboto"/>
                <a:ea typeface="Roboto"/>
                <a:cs typeface="Roboto"/>
                <a:sym typeface="Roboto"/>
              </a:rPr>
              <a:t> from the array is also a performance wise expensive operation because all the elements after the deleted element have to be shifted left</a:t>
            </a:r>
            <a:endParaRPr sz="1800">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 If the declared size fall short then we cannot increase the size of an array and if we declare a large size array and do not need to store that many elements then it is a waste of memory</a:t>
            </a:r>
            <a:br>
              <a:rPr i="0" lang="en" sz="1800" u="none" cap="none" strike="noStrike">
                <a:solidFill>
                  <a:srgbClr val="000000"/>
                </a:solidFill>
                <a:latin typeface="Roboto"/>
                <a:ea typeface="Roboto"/>
                <a:cs typeface="Roboto"/>
                <a:sym typeface="Roboto"/>
              </a:rPr>
            </a:br>
            <a:endParaRPr i="0" sz="1800" u="none" cap="none" strike="noStrik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71"/>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7" name="Google Shape;317;p71"/>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   ADVANTAGES OF LINEAR LINKED LIST</a:t>
            </a:r>
            <a:endParaRPr b="1" i="0" sz="1600" u="none" cap="none" strike="noStrike">
              <a:solidFill>
                <a:schemeClr val="lt1"/>
              </a:solidFill>
              <a:latin typeface="Roboto"/>
              <a:ea typeface="Roboto"/>
              <a:cs typeface="Roboto"/>
              <a:sym typeface="Roboto"/>
            </a:endParaRPr>
          </a:p>
        </p:txBody>
      </p:sp>
      <p:pic>
        <p:nvPicPr>
          <p:cNvPr id="318" name="Google Shape;318;p71"/>
          <p:cNvPicPr preferRelativeResize="0"/>
          <p:nvPr/>
        </p:nvPicPr>
        <p:blipFill rotWithShape="1">
          <a:blip r:embed="rId3">
            <a:alphaModFix/>
          </a:blip>
          <a:srcRect b="51126" l="41240" r="-23986" t="9528"/>
          <a:stretch/>
        </p:blipFill>
        <p:spPr>
          <a:xfrm>
            <a:off x="0" y="4538830"/>
            <a:ext cx="2512194" cy="600547"/>
          </a:xfrm>
          <a:prstGeom prst="rect">
            <a:avLst/>
          </a:prstGeom>
          <a:noFill/>
          <a:ln>
            <a:noFill/>
          </a:ln>
        </p:spPr>
      </p:pic>
      <p:pic>
        <p:nvPicPr>
          <p:cNvPr id="319" name="Google Shape;319;p71"/>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20" name="Google Shape;320;p71"/>
          <p:cNvSpPr txBox="1"/>
          <p:nvPr/>
        </p:nvSpPr>
        <p:spPr>
          <a:xfrm>
            <a:off x="-12857" y="1008994"/>
            <a:ext cx="9097500" cy="3552496"/>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 Linked list allows </a:t>
            </a:r>
            <a:r>
              <a:rPr b="1" i="0" lang="en" sz="1800" u="none" cap="none" strike="noStrike">
                <a:solidFill>
                  <a:srgbClr val="000000"/>
                </a:solidFill>
                <a:latin typeface="Roboto"/>
                <a:ea typeface="Roboto"/>
                <a:cs typeface="Roboto"/>
                <a:sym typeface="Roboto"/>
              </a:rPr>
              <a:t>dynamic memory allocation</a:t>
            </a:r>
            <a:r>
              <a:rPr i="0" lang="en" sz="1800" u="none" cap="none" strike="noStrike">
                <a:solidFill>
                  <a:srgbClr val="000000"/>
                </a:solidFill>
                <a:latin typeface="Roboto"/>
                <a:ea typeface="Roboto"/>
                <a:cs typeface="Roboto"/>
                <a:sym typeface="Roboto"/>
              </a:rPr>
              <a:t>, which means memory allocation is done at the run time by the compiler and we do not need to mention the size of the list during linked list declaration</a:t>
            </a:r>
            <a:endParaRPr i="0" sz="1800" u="none" cap="none" strike="noStrike">
              <a:solidFill>
                <a:srgbClr val="000000"/>
              </a:solidFill>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 Linked list elements </a:t>
            </a:r>
            <a:r>
              <a:rPr b="1" i="0" lang="en" sz="1800" u="none" cap="none" strike="noStrike">
                <a:solidFill>
                  <a:srgbClr val="000000"/>
                </a:solidFill>
                <a:latin typeface="Roboto"/>
                <a:ea typeface="Roboto"/>
                <a:cs typeface="Roboto"/>
                <a:sym typeface="Roboto"/>
              </a:rPr>
              <a:t>don’t need contiguous memory locations</a:t>
            </a:r>
            <a:r>
              <a:rPr i="0" lang="en" sz="1800" u="none" cap="none" strike="noStrike">
                <a:solidFill>
                  <a:srgbClr val="000000"/>
                </a:solidFill>
                <a:latin typeface="Roboto"/>
                <a:ea typeface="Roboto"/>
                <a:cs typeface="Roboto"/>
                <a:sym typeface="Roboto"/>
              </a:rPr>
              <a:t> because elements are linked with each other using the reference part of the node that contains the address of the next node of the list</a:t>
            </a:r>
            <a:endParaRPr sz="1800">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 Insert and delete operations in the Linked list are not performance wise expensive because adding and deleting an element from the linked list does’t require ele</a:t>
            </a:r>
            <a:r>
              <a:rPr i="0" lang="en" sz="1800" u="none" cap="none" strike="noStrike">
                <a:solidFill>
                  <a:srgbClr val="000000"/>
                </a:solidFill>
                <a:latin typeface="Roboto"/>
                <a:ea typeface="Roboto"/>
                <a:cs typeface="Roboto"/>
                <a:sym typeface="Roboto"/>
              </a:rPr>
              <a:t>m</a:t>
            </a:r>
            <a:r>
              <a:rPr i="0" lang="en" sz="1800" u="none" cap="none" strike="noStrike">
                <a:solidFill>
                  <a:srgbClr val="000000"/>
                </a:solidFill>
                <a:latin typeface="Roboto"/>
                <a:ea typeface="Roboto"/>
                <a:cs typeface="Roboto"/>
                <a:sym typeface="Roboto"/>
              </a:rPr>
              <a:t>ent shifting, only the pointer of the previous and the next node requires change</a:t>
            </a:r>
            <a:endParaRPr i="0" sz="1800" u="none" cap="none" strike="noStrike">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72"/>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6" name="Google Shape;326;p72"/>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   WHAT IS LINEAR LINKED LIST?</a:t>
            </a:r>
            <a:endParaRPr b="1" i="0" sz="1600" u="none" cap="none" strike="noStrike">
              <a:solidFill>
                <a:schemeClr val="lt1"/>
              </a:solidFill>
              <a:latin typeface="Roboto"/>
              <a:ea typeface="Roboto"/>
              <a:cs typeface="Roboto"/>
              <a:sym typeface="Roboto"/>
            </a:endParaRPr>
          </a:p>
        </p:txBody>
      </p:sp>
      <p:pic>
        <p:nvPicPr>
          <p:cNvPr id="327" name="Google Shape;327;p72"/>
          <p:cNvPicPr preferRelativeResize="0"/>
          <p:nvPr/>
        </p:nvPicPr>
        <p:blipFill rotWithShape="1">
          <a:blip r:embed="rId3">
            <a:alphaModFix/>
          </a:blip>
          <a:srcRect b="51126" l="41240" r="-23986" t="9528"/>
          <a:stretch/>
        </p:blipFill>
        <p:spPr>
          <a:xfrm>
            <a:off x="0" y="4538830"/>
            <a:ext cx="2512194" cy="600547"/>
          </a:xfrm>
          <a:prstGeom prst="rect">
            <a:avLst/>
          </a:prstGeom>
          <a:noFill/>
          <a:ln>
            <a:noFill/>
          </a:ln>
        </p:spPr>
      </p:pic>
      <p:pic>
        <p:nvPicPr>
          <p:cNvPr id="328" name="Google Shape;328;p72"/>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29" name="Google Shape;329;p72"/>
          <p:cNvSpPr txBox="1"/>
          <p:nvPr/>
        </p:nvSpPr>
        <p:spPr>
          <a:xfrm>
            <a:off x="-12857" y="1008994"/>
            <a:ext cx="9097500" cy="3552496"/>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 Linked List are linear data structures where the elements are not stored in contiguous locations and every element is a separate object with a data part and address part</a:t>
            </a:r>
            <a:endParaRPr i="0" sz="1800" u="none" cap="none" strike="noStrike">
              <a:solidFill>
                <a:srgbClr val="000000"/>
              </a:solidFill>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 The elements are linked using pointers and addresses</a:t>
            </a:r>
            <a:endParaRPr i="0" sz="1800" u="none" cap="none" strike="noStrike">
              <a:solidFill>
                <a:srgbClr val="000000"/>
              </a:solidFill>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 Each element is known as a node</a:t>
            </a:r>
            <a:endParaRPr sz="1800">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Char char="●"/>
            </a:pPr>
            <a:r>
              <a:rPr i="0" lang="en" sz="1800" u="none" cap="none" strike="noStrike">
                <a:solidFill>
                  <a:srgbClr val="000000"/>
                </a:solidFill>
                <a:latin typeface="Roboto"/>
                <a:ea typeface="Roboto"/>
                <a:cs typeface="Roboto"/>
                <a:sym typeface="Roboto"/>
              </a:rPr>
              <a:t> To store the elements in a linked list we use a doubly linked list which provides a linear data structure and also used to inherit an abstract class and implement list and deque interfaces</a:t>
            </a:r>
            <a:endParaRPr sz="1800">
              <a:latin typeface="Roboto"/>
              <a:ea typeface="Roboto"/>
              <a:cs typeface="Roboto"/>
              <a:sym typeface="Roboto"/>
            </a:endParaRPr>
          </a:p>
          <a:p>
            <a:pPr indent="-342900" lvl="0" marL="457200" marR="0" rtl="0" algn="l">
              <a:lnSpc>
                <a:spcPct val="100000"/>
              </a:lnSpc>
              <a:spcBef>
                <a:spcPts val="0"/>
              </a:spcBef>
              <a:spcAft>
                <a:spcPts val="0"/>
              </a:spcAft>
              <a:buSzPts val="1800"/>
              <a:buFont typeface="Roboto"/>
              <a:buChar char="●"/>
            </a:pPr>
            <a:r>
              <a:rPr i="0" lang="en" sz="1800" u="none" cap="none" strike="noStrike">
                <a:solidFill>
                  <a:srgbClr val="000000"/>
                </a:solidFill>
                <a:latin typeface="Roboto"/>
                <a:ea typeface="Roboto"/>
                <a:cs typeface="Roboto"/>
                <a:sym typeface="Roboto"/>
              </a:rPr>
              <a:t> In Java, LinkedList class implements the</a:t>
            </a:r>
            <a:r>
              <a:rPr i="0" lang="en" sz="1800" u="none" cap="none" strike="noStrike">
                <a:solidFill>
                  <a:schemeClr val="dk1"/>
                </a:solidFill>
                <a:latin typeface="Roboto"/>
                <a:ea typeface="Roboto"/>
                <a:cs typeface="Roboto"/>
                <a:sym typeface="Roboto"/>
              </a:rPr>
              <a:t> </a:t>
            </a:r>
            <a:r>
              <a:rPr b="1" i="0" lang="en" sz="1800" cap="none" strike="noStrike">
                <a:solidFill>
                  <a:schemeClr val="dk1"/>
                </a:solidFill>
                <a:latin typeface="Roboto"/>
                <a:ea typeface="Roboto"/>
                <a:cs typeface="Roboto"/>
                <a:sym typeface="Roboto"/>
              </a:rPr>
              <a:t>list interface</a:t>
            </a:r>
            <a:endParaRPr b="1" i="0" sz="1800" cap="none" strike="noStrike">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73"/>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5" name="Google Shape;335;p73"/>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i="0" lang="en" sz="1600" u="none" cap="none" strike="noStrike">
                <a:solidFill>
                  <a:srgbClr val="000000"/>
                </a:solidFill>
                <a:latin typeface="Roboto"/>
                <a:ea typeface="Roboto"/>
                <a:cs typeface="Roboto"/>
                <a:sym typeface="Roboto"/>
              </a:rPr>
              <a:t>  </a:t>
            </a:r>
            <a:endParaRPr sz="1600">
              <a:latin typeface="Roboto"/>
              <a:ea typeface="Roboto"/>
              <a:cs typeface="Roboto"/>
              <a:sym typeface="Roboto"/>
            </a:endParaRPr>
          </a:p>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   HIERARCHY OF LINKEDLIST CLASS</a:t>
            </a:r>
            <a:endParaRPr b="1" sz="16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sz="1600">
              <a:latin typeface="Roboto"/>
              <a:ea typeface="Roboto"/>
              <a:cs typeface="Roboto"/>
              <a:sym typeface="Roboto"/>
            </a:endParaRPr>
          </a:p>
        </p:txBody>
      </p:sp>
      <p:pic>
        <p:nvPicPr>
          <p:cNvPr id="336" name="Google Shape;336;p73"/>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37" name="Google Shape;337;p73"/>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descr="Java LinkedList in Collection Hierarchy" id="338" name="Google Shape;338;p7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descr="Java LinkedList in Collection Hierarchy" id="339" name="Google Shape;339;p7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340" name="Google Shape;340;p73"/>
          <p:cNvPicPr preferRelativeResize="0"/>
          <p:nvPr/>
        </p:nvPicPr>
        <p:blipFill rotWithShape="1">
          <a:blip r:embed="rId5">
            <a:alphaModFix/>
          </a:blip>
          <a:srcRect b="0" l="0" r="0" t="0"/>
          <a:stretch/>
        </p:blipFill>
        <p:spPr>
          <a:xfrm>
            <a:off x="1152525" y="756745"/>
            <a:ext cx="6838950" cy="411348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74"/>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6" name="Google Shape;346;p74"/>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   LINKED LIST IMPLEMENTATION OF QUEUE</a:t>
            </a:r>
            <a:endParaRPr b="1" i="0" sz="1600" u="none" cap="none" strike="noStrike">
              <a:solidFill>
                <a:schemeClr val="lt1"/>
              </a:solidFill>
              <a:latin typeface="Roboto"/>
              <a:ea typeface="Roboto"/>
              <a:cs typeface="Roboto"/>
              <a:sym typeface="Roboto"/>
            </a:endParaRPr>
          </a:p>
        </p:txBody>
      </p:sp>
      <p:pic>
        <p:nvPicPr>
          <p:cNvPr id="347" name="Google Shape;347;p74"/>
          <p:cNvPicPr preferRelativeResize="0"/>
          <p:nvPr/>
        </p:nvPicPr>
        <p:blipFill rotWithShape="1">
          <a:blip r:embed="rId3">
            <a:alphaModFix/>
          </a:blip>
          <a:srcRect b="51126" l="41240" r="-23986" t="9528"/>
          <a:stretch/>
        </p:blipFill>
        <p:spPr>
          <a:xfrm>
            <a:off x="0" y="4538830"/>
            <a:ext cx="2512194" cy="600547"/>
          </a:xfrm>
          <a:prstGeom prst="rect">
            <a:avLst/>
          </a:prstGeom>
          <a:noFill/>
          <a:ln>
            <a:noFill/>
          </a:ln>
        </p:spPr>
      </p:pic>
      <p:pic>
        <p:nvPicPr>
          <p:cNvPr id="348" name="Google Shape;348;p74"/>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49" name="Google Shape;349;p74"/>
          <p:cNvSpPr txBox="1"/>
          <p:nvPr/>
        </p:nvSpPr>
        <p:spPr>
          <a:xfrm>
            <a:off x="-12857" y="949487"/>
            <a:ext cx="9097500" cy="3601491"/>
          </a:xfrm>
          <a:prstGeom prst="rect">
            <a:avLst/>
          </a:prstGeom>
          <a:noFill/>
          <a:ln>
            <a:noFill/>
          </a:ln>
        </p:spPr>
        <p:txBody>
          <a:bodyPr anchorCtr="0" anchor="t" bIns="91425" lIns="91425" spcFirstLastPara="1" rIns="91425" wrap="square" tIns="91425">
            <a:noAutofit/>
          </a:bodyPr>
          <a:lstStyle/>
          <a:p>
            <a:pPr indent="-285750" lvl="0" marL="400050" marR="0" rtl="0" algn="l">
              <a:lnSpc>
                <a:spcPct val="150000"/>
              </a:lnSpc>
              <a:spcBef>
                <a:spcPts val="0"/>
              </a:spcBef>
              <a:spcAft>
                <a:spcPts val="0"/>
              </a:spcAft>
              <a:buClr>
                <a:srgbClr val="000000"/>
              </a:buClr>
              <a:buSzPts val="1800"/>
              <a:buFont typeface="Noto Sans Symbols"/>
              <a:buChar char="❖"/>
            </a:pPr>
            <a:r>
              <a:rPr i="0" lang="en" sz="1800" u="none" cap="none" strike="noStrike">
                <a:solidFill>
                  <a:srgbClr val="000000"/>
                </a:solidFill>
                <a:latin typeface="Roboto"/>
                <a:ea typeface="Roboto"/>
                <a:cs typeface="Roboto"/>
                <a:sym typeface="Roboto"/>
              </a:rPr>
              <a:t>In linked list implementation of a queue, the last inserted node is always pointed by '</a:t>
            </a:r>
            <a:r>
              <a:rPr b="1" i="0" lang="en" sz="1800" u="none" cap="none" strike="noStrike">
                <a:solidFill>
                  <a:srgbClr val="000000"/>
                </a:solidFill>
                <a:latin typeface="Roboto"/>
                <a:ea typeface="Roboto"/>
                <a:cs typeface="Roboto"/>
                <a:sym typeface="Roboto"/>
              </a:rPr>
              <a:t>rear</a:t>
            </a:r>
            <a:r>
              <a:rPr i="0" lang="en" sz="1800" u="none" cap="none" strike="noStrike">
                <a:solidFill>
                  <a:srgbClr val="000000"/>
                </a:solidFill>
                <a:latin typeface="Roboto"/>
                <a:ea typeface="Roboto"/>
                <a:cs typeface="Roboto"/>
                <a:sym typeface="Roboto"/>
              </a:rPr>
              <a:t>' and the first node is always pointed by '</a:t>
            </a:r>
            <a:r>
              <a:rPr b="1" i="0" lang="en" sz="1800" u="none" cap="none" strike="noStrike">
                <a:solidFill>
                  <a:srgbClr val="000000"/>
                </a:solidFill>
                <a:latin typeface="Roboto"/>
                <a:ea typeface="Roboto"/>
                <a:cs typeface="Roboto"/>
                <a:sym typeface="Roboto"/>
              </a:rPr>
              <a:t>front</a:t>
            </a:r>
            <a:r>
              <a:rPr i="0" lang="en" sz="1800" u="none" cap="none" strike="noStrike">
                <a:solidFill>
                  <a:srgbClr val="000000"/>
                </a:solidFill>
                <a:latin typeface="Roboto"/>
                <a:ea typeface="Roboto"/>
                <a:cs typeface="Roboto"/>
                <a:sym typeface="Roboto"/>
              </a:rPr>
              <a:t>'</a:t>
            </a:r>
            <a:endParaRPr sz="1800">
              <a:latin typeface="Roboto"/>
              <a:ea typeface="Roboto"/>
              <a:cs typeface="Roboto"/>
              <a:sym typeface="Roboto"/>
            </a:endParaRPr>
          </a:p>
          <a:p>
            <a:pPr indent="-285750" lvl="0" marL="400050" marR="0" rtl="0" algn="l">
              <a:lnSpc>
                <a:spcPct val="150000"/>
              </a:lnSpc>
              <a:spcBef>
                <a:spcPts val="0"/>
              </a:spcBef>
              <a:spcAft>
                <a:spcPts val="0"/>
              </a:spcAft>
              <a:buNone/>
            </a:pPr>
            <a:r>
              <a:t/>
            </a:r>
            <a:endParaRPr i="0" sz="1800" u="none" cap="none" strike="noStrike">
              <a:solidFill>
                <a:srgbClr val="000000"/>
              </a:solidFill>
              <a:latin typeface="Roboto"/>
              <a:ea typeface="Roboto"/>
              <a:cs typeface="Roboto"/>
              <a:sym typeface="Roboto"/>
            </a:endParaRPr>
          </a:p>
          <a:p>
            <a:pPr indent="-285750" lvl="0" marL="400050" marR="0" rtl="0" algn="l">
              <a:lnSpc>
                <a:spcPct val="150000"/>
              </a:lnSpc>
              <a:spcBef>
                <a:spcPts val="0"/>
              </a:spcBef>
              <a:spcAft>
                <a:spcPts val="0"/>
              </a:spcAft>
              <a:buNone/>
            </a:pPr>
            <a:r>
              <a:t/>
            </a:r>
            <a:endParaRPr i="0" sz="1800" u="none" cap="none" strike="noStrike">
              <a:solidFill>
                <a:srgbClr val="000000"/>
              </a:solidFill>
              <a:latin typeface="Roboto"/>
              <a:ea typeface="Roboto"/>
              <a:cs typeface="Roboto"/>
              <a:sym typeface="Roboto"/>
            </a:endParaRPr>
          </a:p>
          <a:p>
            <a:pPr indent="-285750" lvl="0" marL="400050" marR="0" rtl="0" algn="l">
              <a:lnSpc>
                <a:spcPct val="150000"/>
              </a:lnSpc>
              <a:spcBef>
                <a:spcPts val="0"/>
              </a:spcBef>
              <a:spcAft>
                <a:spcPts val="0"/>
              </a:spcAft>
              <a:buNone/>
            </a:pPr>
            <a:r>
              <a:t/>
            </a:r>
            <a:endParaRPr i="0" sz="1800" u="none" cap="none" strike="noStrike">
              <a:solidFill>
                <a:srgbClr val="000000"/>
              </a:solidFill>
              <a:latin typeface="Roboto"/>
              <a:ea typeface="Roboto"/>
              <a:cs typeface="Roboto"/>
              <a:sym typeface="Roboto"/>
            </a:endParaRPr>
          </a:p>
          <a:p>
            <a:pPr indent="0" lvl="0" marL="457200" marR="0" rtl="0" algn="l">
              <a:lnSpc>
                <a:spcPct val="150000"/>
              </a:lnSpc>
              <a:spcBef>
                <a:spcPts val="0"/>
              </a:spcBef>
              <a:spcAft>
                <a:spcPts val="0"/>
              </a:spcAft>
              <a:buClr>
                <a:srgbClr val="000000"/>
              </a:buClr>
              <a:buSzPts val="1800"/>
              <a:buFont typeface="Arial"/>
              <a:buNone/>
            </a:pPr>
            <a:r>
              <a:t/>
            </a:r>
            <a:endParaRPr i="0" sz="1800" u="none" cap="none" strike="noStrike">
              <a:solidFill>
                <a:srgbClr val="000000"/>
              </a:solidFill>
              <a:latin typeface="Roboto"/>
              <a:ea typeface="Roboto"/>
              <a:cs typeface="Roboto"/>
              <a:sym typeface="Roboto"/>
            </a:endParaRPr>
          </a:p>
        </p:txBody>
      </p:sp>
      <p:pic>
        <p:nvPicPr>
          <p:cNvPr descr="queue using linked list" id="350" name="Google Shape;350;p74"/>
          <p:cNvPicPr preferRelativeResize="0"/>
          <p:nvPr/>
        </p:nvPicPr>
        <p:blipFill rotWithShape="1">
          <a:blip r:embed="rId5">
            <a:alphaModFix/>
          </a:blip>
          <a:srcRect b="0" l="0" r="0" t="0"/>
          <a:stretch/>
        </p:blipFill>
        <p:spPr>
          <a:xfrm>
            <a:off x="1164569" y="1707932"/>
            <a:ext cx="6667500" cy="952500"/>
          </a:xfrm>
          <a:prstGeom prst="rect">
            <a:avLst/>
          </a:prstGeom>
          <a:noFill/>
          <a:ln>
            <a:noFill/>
          </a:ln>
        </p:spPr>
      </p:pic>
      <p:sp>
        <p:nvSpPr>
          <p:cNvPr id="351" name="Google Shape;351;p74"/>
          <p:cNvSpPr/>
          <p:nvPr/>
        </p:nvSpPr>
        <p:spPr>
          <a:xfrm>
            <a:off x="168166" y="2858814"/>
            <a:ext cx="8975833" cy="785343"/>
          </a:xfrm>
          <a:prstGeom prst="rect">
            <a:avLst/>
          </a:prstGeom>
          <a:noFill/>
          <a:ln>
            <a:noFill/>
          </a:ln>
        </p:spPr>
        <p:txBody>
          <a:bodyPr anchorCtr="0" anchor="t" bIns="45700" lIns="91425" spcFirstLastPara="1" rIns="91425" wrap="square" tIns="45700">
            <a:noAutofit/>
          </a:bodyPr>
          <a:lstStyle/>
          <a:p>
            <a:pPr indent="-114300" lvl="0" marL="0" marR="0" rtl="0" algn="l">
              <a:lnSpc>
                <a:spcPct val="150000"/>
              </a:lnSpc>
              <a:spcBef>
                <a:spcPts val="0"/>
              </a:spcBef>
              <a:spcAft>
                <a:spcPts val="0"/>
              </a:spcAft>
              <a:buClr>
                <a:srgbClr val="000000"/>
              </a:buClr>
              <a:buSzPts val="1800"/>
              <a:buFont typeface="Noto Sans Symbols"/>
              <a:buChar char="❖"/>
            </a:pPr>
            <a:r>
              <a:rPr i="0" lang="en" sz="1800" u="none" cap="none" strike="noStrike">
                <a:solidFill>
                  <a:srgbClr val="000000"/>
                </a:solidFill>
                <a:latin typeface="Roboto"/>
                <a:ea typeface="Roboto"/>
                <a:cs typeface="Roboto"/>
                <a:sym typeface="Roboto"/>
              </a:rPr>
              <a:t> In above example, the last inserted node is 50 and it is pointed by '</a:t>
            </a:r>
            <a:r>
              <a:rPr b="1" i="0" lang="en" sz="1800" u="none" cap="none" strike="noStrike">
                <a:solidFill>
                  <a:srgbClr val="000000"/>
                </a:solidFill>
                <a:latin typeface="Roboto"/>
                <a:ea typeface="Roboto"/>
                <a:cs typeface="Roboto"/>
                <a:sym typeface="Roboto"/>
              </a:rPr>
              <a:t>rear</a:t>
            </a:r>
            <a:r>
              <a:rPr i="0" lang="en" sz="1800" u="none" cap="none" strike="noStrike">
                <a:solidFill>
                  <a:srgbClr val="000000"/>
                </a:solidFill>
                <a:latin typeface="Roboto"/>
                <a:ea typeface="Roboto"/>
                <a:cs typeface="Roboto"/>
                <a:sym typeface="Roboto"/>
              </a:rPr>
              <a:t>' and the first inserted node is 10 and it is pointed by '</a:t>
            </a:r>
            <a:r>
              <a:rPr b="1" i="0" lang="en" sz="1800" u="none" cap="none" strike="noStrike">
                <a:solidFill>
                  <a:srgbClr val="000000"/>
                </a:solidFill>
                <a:latin typeface="Roboto"/>
                <a:ea typeface="Roboto"/>
                <a:cs typeface="Roboto"/>
                <a:sym typeface="Roboto"/>
              </a:rPr>
              <a:t>front</a:t>
            </a:r>
            <a:r>
              <a:rPr i="0" lang="en" sz="1800" u="none" cap="none" strike="noStrike">
                <a:solidFill>
                  <a:srgbClr val="000000"/>
                </a:solidFill>
                <a:latin typeface="Roboto"/>
                <a:ea typeface="Roboto"/>
                <a:cs typeface="Roboto"/>
                <a:sym typeface="Roboto"/>
              </a:rPr>
              <a:t>'. The order of elements inserted is 10, 15, 22 and 50</a:t>
            </a:r>
            <a:endParaRPr sz="18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75"/>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7" name="Google Shape;357;p75"/>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75"/>
          <p:cNvSpPr txBox="1"/>
          <p:nvPr/>
        </p:nvSpPr>
        <p:spPr>
          <a:xfrm>
            <a:off x="0" y="231229"/>
            <a:ext cx="5519400" cy="42440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   STEPS TO IMPLEMENT QUEUE USING LINKED LIST</a:t>
            </a:r>
            <a:endParaRPr b="1" i="0" sz="1600" u="none" cap="none" strike="noStrike">
              <a:solidFill>
                <a:schemeClr val="lt1"/>
              </a:solidFill>
              <a:latin typeface="Roboto"/>
              <a:ea typeface="Roboto"/>
              <a:cs typeface="Roboto"/>
              <a:sym typeface="Roboto"/>
            </a:endParaRPr>
          </a:p>
        </p:txBody>
      </p:sp>
      <p:pic>
        <p:nvPicPr>
          <p:cNvPr id="359" name="Google Shape;359;p75"/>
          <p:cNvPicPr preferRelativeResize="0"/>
          <p:nvPr/>
        </p:nvPicPr>
        <p:blipFill rotWithShape="1">
          <a:blip r:embed="rId3">
            <a:alphaModFix/>
          </a:blip>
          <a:srcRect b="51126" l="41240" r="-23986" t="9528"/>
          <a:stretch/>
        </p:blipFill>
        <p:spPr>
          <a:xfrm>
            <a:off x="0" y="4538830"/>
            <a:ext cx="2512194" cy="600547"/>
          </a:xfrm>
          <a:prstGeom prst="rect">
            <a:avLst/>
          </a:prstGeom>
          <a:noFill/>
          <a:ln>
            <a:noFill/>
          </a:ln>
        </p:spPr>
      </p:pic>
      <p:pic>
        <p:nvPicPr>
          <p:cNvPr id="360" name="Google Shape;360;p75"/>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61" name="Google Shape;361;p75"/>
          <p:cNvSpPr txBox="1"/>
          <p:nvPr/>
        </p:nvSpPr>
        <p:spPr>
          <a:xfrm>
            <a:off x="-12857" y="720888"/>
            <a:ext cx="9097491" cy="2739000"/>
          </a:xfrm>
          <a:prstGeom prst="rect">
            <a:avLst/>
          </a:prstGeom>
          <a:noFill/>
          <a:ln>
            <a:noFill/>
          </a:ln>
        </p:spPr>
        <p:txBody>
          <a:bodyPr anchorCtr="0" anchor="t" bIns="91425" lIns="91425" spcFirstLastPara="1" rIns="91425" wrap="square" tIns="91425">
            <a:noAutofit/>
          </a:bodyPr>
          <a:lstStyle/>
          <a:p>
            <a:pPr indent="-171450" lvl="0" marL="40005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Roboto"/>
              <a:ea typeface="Roboto"/>
              <a:cs typeface="Roboto"/>
              <a:sym typeface="Roboto"/>
            </a:endParaRPr>
          </a:p>
        </p:txBody>
      </p:sp>
      <p:sp>
        <p:nvSpPr>
          <p:cNvPr id="362" name="Google Shape;362;p75"/>
          <p:cNvSpPr txBox="1"/>
          <p:nvPr/>
        </p:nvSpPr>
        <p:spPr>
          <a:xfrm>
            <a:off x="157655" y="966952"/>
            <a:ext cx="8986345" cy="341632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0" i="0" lang="en" sz="1600" u="none" cap="none" strike="noStrike">
                <a:solidFill>
                  <a:srgbClr val="000000"/>
                </a:solidFill>
                <a:latin typeface="Arial"/>
                <a:ea typeface="Arial"/>
                <a:cs typeface="Arial"/>
                <a:sym typeface="Arial"/>
              </a:rPr>
              <a:t>To implement queue using linked list, we need to set the following things before implementing actual operations</a:t>
            </a:r>
            <a:endParaRPr/>
          </a:p>
          <a:p>
            <a:pPr indent="0" lvl="0" marL="0" marR="0" rtl="0" algn="l">
              <a:lnSpc>
                <a:spcPct val="150000"/>
              </a:lnSpc>
              <a:spcBef>
                <a:spcPts val="0"/>
              </a:spcBef>
              <a:spcAft>
                <a:spcPts val="0"/>
              </a:spcAft>
              <a:buNone/>
            </a:pPr>
            <a:r>
              <a:t/>
            </a:r>
            <a:endParaRPr b="1" i="0" sz="16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1" i="0" lang="en" sz="1600" u="none" cap="none" strike="noStrike">
                <a:solidFill>
                  <a:srgbClr val="000000"/>
                </a:solidFill>
                <a:latin typeface="Arial"/>
                <a:ea typeface="Arial"/>
                <a:cs typeface="Arial"/>
                <a:sym typeface="Arial"/>
              </a:rPr>
              <a:t>Step 1 - </a:t>
            </a:r>
            <a:r>
              <a:rPr b="0" i="0" lang="en" sz="1600" u="none" cap="none" strike="noStrike">
                <a:solidFill>
                  <a:srgbClr val="000000"/>
                </a:solidFill>
                <a:latin typeface="Arial"/>
                <a:ea typeface="Arial"/>
                <a:cs typeface="Arial"/>
                <a:sym typeface="Arial"/>
              </a:rPr>
              <a:t>Include all the </a:t>
            </a:r>
            <a:r>
              <a:rPr b="1" i="0" lang="en" sz="1600" u="none" cap="none" strike="noStrike">
                <a:solidFill>
                  <a:srgbClr val="000000"/>
                </a:solidFill>
                <a:latin typeface="Arial"/>
                <a:ea typeface="Arial"/>
                <a:cs typeface="Arial"/>
                <a:sym typeface="Arial"/>
              </a:rPr>
              <a:t>header files</a:t>
            </a:r>
            <a:r>
              <a:rPr b="0" i="0" lang="en" sz="1600" u="none" cap="none" strike="noStrike">
                <a:solidFill>
                  <a:srgbClr val="000000"/>
                </a:solidFill>
                <a:latin typeface="Arial"/>
                <a:ea typeface="Arial"/>
                <a:cs typeface="Arial"/>
                <a:sym typeface="Arial"/>
              </a:rPr>
              <a:t> which are used in the program. And declare all the </a:t>
            </a:r>
            <a:r>
              <a:rPr b="1" i="0" lang="en" sz="1600" u="none" cap="none" strike="noStrike">
                <a:solidFill>
                  <a:srgbClr val="000000"/>
                </a:solidFill>
                <a:latin typeface="Arial"/>
                <a:ea typeface="Arial"/>
                <a:cs typeface="Arial"/>
                <a:sym typeface="Arial"/>
              </a:rPr>
              <a:t>user    defined functions</a:t>
            </a:r>
            <a:r>
              <a:rPr b="0" i="0" lang="en" sz="1600" u="none" cap="none" strike="noStrike">
                <a:solidFill>
                  <a:srgbClr val="000000"/>
                </a:solidFill>
                <a:latin typeface="Arial"/>
                <a:ea typeface="Arial"/>
                <a:cs typeface="Arial"/>
                <a:sym typeface="Arial"/>
              </a:rPr>
              <a:t>.</a:t>
            </a:r>
            <a:endParaRPr/>
          </a:p>
          <a:p>
            <a:pPr indent="0" lvl="0" marL="0" marR="0" rtl="0" algn="l">
              <a:lnSpc>
                <a:spcPct val="150000"/>
              </a:lnSpc>
              <a:spcBef>
                <a:spcPts val="0"/>
              </a:spcBef>
              <a:spcAft>
                <a:spcPts val="0"/>
              </a:spcAft>
              <a:buNone/>
            </a:pPr>
            <a:r>
              <a:rPr b="1" i="0" lang="en" sz="1600" u="none" cap="none" strike="noStrike">
                <a:solidFill>
                  <a:srgbClr val="000000"/>
                </a:solidFill>
                <a:latin typeface="Arial"/>
                <a:ea typeface="Arial"/>
                <a:cs typeface="Arial"/>
                <a:sym typeface="Arial"/>
              </a:rPr>
              <a:t> Step 2 - </a:t>
            </a:r>
            <a:r>
              <a:rPr b="0" i="0" lang="en" sz="1600" u="none" cap="none" strike="noStrike">
                <a:solidFill>
                  <a:srgbClr val="000000"/>
                </a:solidFill>
                <a:latin typeface="Arial"/>
                <a:ea typeface="Arial"/>
                <a:cs typeface="Arial"/>
                <a:sym typeface="Arial"/>
              </a:rPr>
              <a:t>Define a '</a:t>
            </a:r>
            <a:r>
              <a:rPr b="1" i="0" lang="en" sz="1600" u="none" cap="none" strike="noStrike">
                <a:solidFill>
                  <a:srgbClr val="000000"/>
                </a:solidFill>
                <a:latin typeface="Arial"/>
                <a:ea typeface="Arial"/>
                <a:cs typeface="Arial"/>
                <a:sym typeface="Arial"/>
              </a:rPr>
              <a:t>Node</a:t>
            </a:r>
            <a:r>
              <a:rPr b="0" i="0" lang="en" sz="1600" u="none" cap="none" strike="noStrike">
                <a:solidFill>
                  <a:srgbClr val="000000"/>
                </a:solidFill>
                <a:latin typeface="Arial"/>
                <a:ea typeface="Arial"/>
                <a:cs typeface="Arial"/>
                <a:sym typeface="Arial"/>
              </a:rPr>
              <a:t>' structure with two members </a:t>
            </a:r>
            <a:r>
              <a:rPr b="1" i="0" lang="en" sz="1600" u="none" cap="none" strike="noStrike">
                <a:solidFill>
                  <a:srgbClr val="000000"/>
                </a:solidFill>
                <a:latin typeface="Arial"/>
                <a:ea typeface="Arial"/>
                <a:cs typeface="Arial"/>
                <a:sym typeface="Arial"/>
              </a:rPr>
              <a:t>data</a:t>
            </a:r>
            <a:r>
              <a:rPr b="0" i="0" lang="en" sz="1600" u="none" cap="none" strike="noStrike">
                <a:solidFill>
                  <a:srgbClr val="000000"/>
                </a:solidFill>
                <a:latin typeface="Arial"/>
                <a:ea typeface="Arial"/>
                <a:cs typeface="Arial"/>
                <a:sym typeface="Arial"/>
              </a:rPr>
              <a:t> and </a:t>
            </a:r>
            <a:r>
              <a:rPr b="1" i="0" lang="en" sz="1600" u="none" cap="none" strike="noStrike">
                <a:solidFill>
                  <a:srgbClr val="000000"/>
                </a:solidFill>
                <a:latin typeface="Arial"/>
                <a:ea typeface="Arial"/>
                <a:cs typeface="Arial"/>
                <a:sym typeface="Arial"/>
              </a:rPr>
              <a:t>next</a:t>
            </a:r>
            <a:r>
              <a:rPr b="0" i="0" lang="en" sz="1600" u="none" cap="none" strike="noStrike">
                <a:solidFill>
                  <a:srgbClr val="000000"/>
                </a:solidFill>
                <a:latin typeface="Arial"/>
                <a:ea typeface="Arial"/>
                <a:cs typeface="Arial"/>
                <a:sym typeface="Arial"/>
              </a:rPr>
              <a:t>.</a:t>
            </a:r>
            <a:endParaRPr/>
          </a:p>
          <a:p>
            <a:pPr indent="0" lvl="0" marL="0" marR="0" rtl="0" algn="l">
              <a:lnSpc>
                <a:spcPct val="150000"/>
              </a:lnSpc>
              <a:spcBef>
                <a:spcPts val="0"/>
              </a:spcBef>
              <a:spcAft>
                <a:spcPts val="0"/>
              </a:spcAft>
              <a:buNone/>
            </a:pPr>
            <a:r>
              <a:rPr b="1" i="0" lang="en" sz="1600" u="none" cap="none" strike="noStrike">
                <a:solidFill>
                  <a:srgbClr val="000000"/>
                </a:solidFill>
                <a:latin typeface="Arial"/>
                <a:ea typeface="Arial"/>
                <a:cs typeface="Arial"/>
                <a:sym typeface="Arial"/>
              </a:rPr>
              <a:t> Step 3 - </a:t>
            </a:r>
            <a:r>
              <a:rPr b="0" i="0" lang="en" sz="1600" u="none" cap="none" strike="noStrike">
                <a:solidFill>
                  <a:srgbClr val="000000"/>
                </a:solidFill>
                <a:latin typeface="Arial"/>
                <a:ea typeface="Arial"/>
                <a:cs typeface="Arial"/>
                <a:sym typeface="Arial"/>
              </a:rPr>
              <a:t>Define two </a:t>
            </a:r>
            <a:r>
              <a:rPr b="1" i="0" lang="en" sz="1600" u="none" cap="none" strike="noStrike">
                <a:solidFill>
                  <a:srgbClr val="000000"/>
                </a:solidFill>
                <a:latin typeface="Arial"/>
                <a:ea typeface="Arial"/>
                <a:cs typeface="Arial"/>
                <a:sym typeface="Arial"/>
              </a:rPr>
              <a:t>Node</a:t>
            </a:r>
            <a:r>
              <a:rPr b="0" i="0" lang="en" sz="1600" u="none" cap="none" strike="noStrike">
                <a:solidFill>
                  <a:srgbClr val="000000"/>
                </a:solidFill>
                <a:latin typeface="Arial"/>
                <a:ea typeface="Arial"/>
                <a:cs typeface="Arial"/>
                <a:sym typeface="Arial"/>
              </a:rPr>
              <a:t> pointers ‘</a:t>
            </a:r>
            <a:r>
              <a:rPr b="1" i="0" lang="en" sz="1600" u="none" cap="none" strike="noStrike">
                <a:solidFill>
                  <a:srgbClr val="000000"/>
                </a:solidFill>
                <a:latin typeface="Arial"/>
                <a:ea typeface="Arial"/>
                <a:cs typeface="Arial"/>
                <a:sym typeface="Arial"/>
              </a:rPr>
              <a:t>front’ </a:t>
            </a:r>
            <a:r>
              <a:rPr b="0" i="0" lang="en" sz="1600" u="none" cap="none" strike="noStrike">
                <a:solidFill>
                  <a:srgbClr val="000000"/>
                </a:solidFill>
                <a:latin typeface="Arial"/>
                <a:ea typeface="Arial"/>
                <a:cs typeface="Arial"/>
                <a:sym typeface="Arial"/>
              </a:rPr>
              <a:t>and ‘</a:t>
            </a:r>
            <a:r>
              <a:rPr b="1" i="0" lang="en" sz="1600" u="none" cap="none" strike="noStrike">
                <a:solidFill>
                  <a:srgbClr val="000000"/>
                </a:solidFill>
                <a:latin typeface="Arial"/>
                <a:ea typeface="Arial"/>
                <a:cs typeface="Arial"/>
                <a:sym typeface="Arial"/>
              </a:rPr>
              <a:t>rear’ </a:t>
            </a:r>
            <a:r>
              <a:rPr b="0" i="0" lang="en" sz="1600" u="none" cap="none" strike="noStrike">
                <a:solidFill>
                  <a:srgbClr val="000000"/>
                </a:solidFill>
                <a:latin typeface="Arial"/>
                <a:ea typeface="Arial"/>
                <a:cs typeface="Arial"/>
                <a:sym typeface="Arial"/>
              </a:rPr>
              <a:t>and set both to </a:t>
            </a:r>
            <a:r>
              <a:rPr b="1" i="0" lang="en" sz="1600" u="none" cap="none" strike="noStrike">
                <a:solidFill>
                  <a:srgbClr val="000000"/>
                </a:solidFill>
                <a:latin typeface="Arial"/>
                <a:ea typeface="Arial"/>
                <a:cs typeface="Arial"/>
                <a:sym typeface="Arial"/>
              </a:rPr>
              <a:t>NULL</a:t>
            </a:r>
            <a:endParaRPr/>
          </a:p>
          <a:p>
            <a:pPr indent="0" lvl="0" marL="0" marR="0" rtl="0" algn="l">
              <a:lnSpc>
                <a:spcPct val="150000"/>
              </a:lnSpc>
              <a:spcBef>
                <a:spcPts val="0"/>
              </a:spcBef>
              <a:spcAft>
                <a:spcPts val="0"/>
              </a:spcAft>
              <a:buNone/>
            </a:pPr>
            <a:r>
              <a:rPr b="1" i="0" lang="en" sz="1600" u="none" cap="none" strike="noStrike">
                <a:solidFill>
                  <a:srgbClr val="000000"/>
                </a:solidFill>
                <a:latin typeface="Arial"/>
                <a:ea typeface="Arial"/>
                <a:cs typeface="Arial"/>
                <a:sym typeface="Arial"/>
              </a:rPr>
              <a:t> Step 4 – </a:t>
            </a:r>
            <a:r>
              <a:rPr b="0" i="0" lang="en" sz="1600" u="none" cap="none" strike="noStrike">
                <a:solidFill>
                  <a:srgbClr val="000000"/>
                </a:solidFill>
                <a:latin typeface="Arial"/>
                <a:ea typeface="Arial"/>
                <a:cs typeface="Arial"/>
                <a:sym typeface="Arial"/>
              </a:rPr>
              <a:t>Implement the </a:t>
            </a:r>
            <a:r>
              <a:rPr b="1" i="0" lang="en" sz="1600" u="none" cap="none" strike="noStrike">
                <a:solidFill>
                  <a:srgbClr val="000000"/>
                </a:solidFill>
                <a:latin typeface="Arial"/>
                <a:ea typeface="Arial"/>
                <a:cs typeface="Arial"/>
                <a:sym typeface="Arial"/>
              </a:rPr>
              <a:t>main </a:t>
            </a:r>
            <a:r>
              <a:rPr b="0" i="0" lang="en" sz="1600" u="none" cap="none" strike="noStrike">
                <a:solidFill>
                  <a:srgbClr val="000000"/>
                </a:solidFill>
                <a:latin typeface="Arial"/>
                <a:ea typeface="Arial"/>
                <a:cs typeface="Arial"/>
                <a:sym typeface="Arial"/>
              </a:rPr>
              <a:t>method by displaying menu of list of operations and make suitable function calls in the </a:t>
            </a:r>
            <a:r>
              <a:rPr b="1" i="0" lang="en" sz="1600" u="none" cap="none" strike="noStrike">
                <a:solidFill>
                  <a:srgbClr val="000000"/>
                </a:solidFill>
                <a:latin typeface="Arial"/>
                <a:ea typeface="Arial"/>
                <a:cs typeface="Arial"/>
                <a:sym typeface="Arial"/>
              </a:rPr>
              <a:t>main </a:t>
            </a:r>
            <a:r>
              <a:rPr b="0" i="0" lang="en" sz="1600" u="none" cap="none" strike="noStrike">
                <a:solidFill>
                  <a:srgbClr val="000000"/>
                </a:solidFill>
                <a:latin typeface="Arial"/>
                <a:ea typeface="Arial"/>
                <a:cs typeface="Arial"/>
                <a:sym typeface="Arial"/>
              </a:rPr>
              <a:t>method to perform user selected operation</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21656D"/>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21656D"/>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