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658187-3FCA-459D-90F2-1D6A7E5AE1A1}">
  <a:tblStyle styleId="{0E658187-3FCA-459D-90F2-1D6A7E5AE1A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bc846277a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6bc846277a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bc846277a_2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6bc846277a_2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bc846277a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6bc846277a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Stack: [Dog, Horse, Cat]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bc846277a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6bc846277a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Initial Stack: [Dog, Horse, Cat] </a:t>
            </a:r>
            <a:endParaRPr/>
          </a:p>
          <a:p>
            <a:pPr indent="0" lvl="0" marL="0" rtl="0" algn="l">
              <a:lnSpc>
                <a:spcPct val="100000"/>
              </a:lnSpc>
              <a:spcBef>
                <a:spcPts val="0"/>
              </a:spcBef>
              <a:spcAft>
                <a:spcPts val="0"/>
              </a:spcAft>
              <a:buClr>
                <a:schemeClr val="dk1"/>
              </a:buClr>
              <a:buSzPts val="1100"/>
              <a:buFont typeface="Calibri"/>
              <a:buNone/>
            </a:pPr>
            <a:r>
              <a:rPr lang="en"/>
              <a:t>Removed Element: Cat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bc846277a_2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6bc846277a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Stack: [Dog, Horse, Cat] </a:t>
            </a:r>
            <a:endParaRPr/>
          </a:p>
          <a:p>
            <a:pPr indent="0" lvl="0" marL="0" rtl="0" algn="l">
              <a:lnSpc>
                <a:spcPct val="100000"/>
              </a:lnSpc>
              <a:spcBef>
                <a:spcPts val="0"/>
              </a:spcBef>
              <a:spcAft>
                <a:spcPts val="0"/>
              </a:spcAft>
              <a:buClr>
                <a:schemeClr val="dk1"/>
              </a:buClr>
              <a:buSzPts val="1100"/>
              <a:buFont typeface="Calibri"/>
              <a:buNone/>
            </a:pPr>
            <a:r>
              <a:rPr lang="en"/>
              <a:t>Element at top: Cat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bc846277a_2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6bc846277a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Stack: [Dog, Horse, Cat] </a:t>
            </a:r>
            <a:endParaRPr/>
          </a:p>
          <a:p>
            <a:pPr indent="0" lvl="0" marL="0" rtl="0" algn="l">
              <a:lnSpc>
                <a:spcPct val="100000"/>
              </a:lnSpc>
              <a:spcBef>
                <a:spcPts val="0"/>
              </a:spcBef>
              <a:spcAft>
                <a:spcPts val="0"/>
              </a:spcAft>
              <a:buClr>
                <a:schemeClr val="dk1"/>
              </a:buClr>
              <a:buSzPts val="1100"/>
              <a:buFont typeface="Calibri"/>
              <a:buNone/>
            </a:pPr>
            <a:r>
              <a:rPr lang="en"/>
              <a:t>Position of Horse: 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bc846277a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6bc846277a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Stack: [Dog, Horse, Cat]</a:t>
            </a:r>
            <a:endParaRPr/>
          </a:p>
          <a:p>
            <a:pPr indent="0" lvl="0" marL="0" rtl="0" algn="l">
              <a:lnSpc>
                <a:spcPct val="100000"/>
              </a:lnSpc>
              <a:spcBef>
                <a:spcPts val="0"/>
              </a:spcBef>
              <a:spcAft>
                <a:spcPts val="0"/>
              </a:spcAft>
              <a:buClr>
                <a:schemeClr val="dk1"/>
              </a:buClr>
              <a:buSzPts val="1100"/>
              <a:buFont typeface="Calibri"/>
              <a:buNone/>
            </a:pPr>
            <a:r>
              <a:rPr lang="en"/>
              <a:t> Is the stack empty? false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bc846277a_2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6bc846277a_2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bc846277a_2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6bc846277a_2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bc846277a_2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6bc846277a_2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A stack can be easily implemented through the linked list. In stack Implementation, a stack contains a top pointer. which is “head” of the stack where pushing and popping items happens at the head of the list. first node have null in link field and second node link have first node address in link field and so on and last node address in “top” pointer.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bc846277a_2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6bc846277a_2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bc846277a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2" name="Google Shape;142;g6bc846277a_2_101:notes"/>
          <p:cNvSpPr/>
          <p:nvPr>
            <p:ph idx="2" type="sldImg"/>
          </p:nvPr>
        </p:nvSpPr>
        <p:spPr>
          <a:xfrm>
            <a:off x="-635000" y="685800"/>
            <a:ext cx="8128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bc846277a_2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6bc846277a_2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bc846277a_2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6bc846277a_2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bc846277a_2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6bc846277a_2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bc846277a_2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6bc846277a_2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bc846277a_2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6bc846277a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Output:</a:t>
            </a:r>
            <a:endParaRPr/>
          </a:p>
          <a:p>
            <a:pPr indent="0" lvl="0" marL="0" rtl="0" algn="l">
              <a:lnSpc>
                <a:spcPct val="100000"/>
              </a:lnSpc>
              <a:spcBef>
                <a:spcPts val="0"/>
              </a:spcBef>
              <a:spcAft>
                <a:spcPts val="0"/>
              </a:spcAft>
              <a:buClr>
                <a:schemeClr val="dk1"/>
              </a:buClr>
              <a:buSzPts val="1100"/>
              <a:buFont typeface="Calibri"/>
              <a:buNone/>
            </a:pPr>
            <a:r>
              <a:rPr lang="en"/>
              <a:t>44-&gt;33-&gt;22-&gt;11-&gt;</a:t>
            </a:r>
            <a:endParaRPr/>
          </a:p>
          <a:p>
            <a:pPr indent="0" lvl="0" marL="0" rtl="0" algn="l">
              <a:lnSpc>
                <a:spcPct val="100000"/>
              </a:lnSpc>
              <a:spcBef>
                <a:spcPts val="0"/>
              </a:spcBef>
              <a:spcAft>
                <a:spcPts val="0"/>
              </a:spcAft>
              <a:buClr>
                <a:schemeClr val="dk1"/>
              </a:buClr>
              <a:buSzPts val="1100"/>
              <a:buFont typeface="Calibri"/>
              <a:buNone/>
            </a:pPr>
            <a:r>
              <a:rPr lang="en"/>
              <a:t>Top element is 44</a:t>
            </a:r>
            <a:endParaRPr/>
          </a:p>
          <a:p>
            <a:pPr indent="0" lvl="0" marL="0" rtl="0" algn="l">
              <a:lnSpc>
                <a:spcPct val="100000"/>
              </a:lnSpc>
              <a:spcBef>
                <a:spcPts val="0"/>
              </a:spcBef>
              <a:spcAft>
                <a:spcPts val="0"/>
              </a:spcAft>
              <a:buClr>
                <a:schemeClr val="dk1"/>
              </a:buClr>
              <a:buSzPts val="1100"/>
              <a:buFont typeface="Calibri"/>
              <a:buNone/>
            </a:pPr>
            <a:r>
              <a:rPr lang="en"/>
              <a:t>22-&gt;11-&gt;</a:t>
            </a:r>
            <a:endParaRPr/>
          </a:p>
          <a:p>
            <a:pPr indent="0" lvl="0" marL="0" rtl="0" algn="l">
              <a:lnSpc>
                <a:spcPct val="100000"/>
              </a:lnSpc>
              <a:spcBef>
                <a:spcPts val="0"/>
              </a:spcBef>
              <a:spcAft>
                <a:spcPts val="0"/>
              </a:spcAft>
              <a:buClr>
                <a:schemeClr val="dk1"/>
              </a:buClr>
              <a:buSzPts val="1100"/>
              <a:buFont typeface="Calibri"/>
              <a:buNone/>
            </a:pPr>
            <a:r>
              <a:rPr lang="en"/>
              <a:t>Top element is 22</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bc846277a_0_4:notes"/>
          <p:cNvSpPr/>
          <p:nvPr>
            <p:ph idx="2" type="sldImg"/>
          </p:nvPr>
        </p:nvSpPr>
        <p:spPr>
          <a:xfrm>
            <a:off x="-635000" y="685800"/>
            <a:ext cx="8127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6bc846277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bc846277a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6bc846277a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bc846277a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6bc846277a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bc846277a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6bc846277a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bc846277a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6bc846277a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bc846277a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6bc846277a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bc846277a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6bc846277a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bc846277a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6bc846277a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Font typeface="Calibri"/>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6" name="Shape 76"/>
        <p:cNvGrpSpPr/>
        <p:nvPr/>
      </p:nvGrpSpPr>
      <p:grpSpPr>
        <a:xfrm>
          <a:off x="0" y="0"/>
          <a:ext cx="0" cy="0"/>
          <a:chOff x="0" y="0"/>
          <a:chExt cx="0" cy="0"/>
        </a:xfrm>
      </p:grpSpPr>
      <p:sp>
        <p:nvSpPr>
          <p:cNvPr id="77" name="Google Shape;77;p19"/>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9" name="Google Shape;79;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5" name="Google Shape;85;p20"/>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6" name="Google Shape;8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2" name="Google Shape;92;p2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3" name="Google Shape;93;p2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4" name="Google Shape;94;p2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5" name="Google Shape;95;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4"/>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0" name="Google Shape;110;p2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5"/>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7" name="Google Shape;117;p25"/>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8" name="Google Shape;118;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6"/>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4453217" y="2433250"/>
            <a:ext cx="2375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8" name="Google Shape;138;p28"/>
          <p:cNvSpPr/>
          <p:nvPr/>
        </p:nvSpPr>
        <p:spPr>
          <a:xfrm>
            <a:off x="4453217" y="2433250"/>
            <a:ext cx="2375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https://lh4.googleusercontent.com/iwR1WXe65moYcl2cXvamgDc93JiFpJdlG11Xe2boquiXaLTNeG3iLbP1MFQJSCyh0t7-gaTJKRTvfs6IjjH3Yklkgo3U4mV9BFHigQJC_CuX-Ut2Bog20JRglP4MGLZQx-eZ57Mul7U" id="139" name="Google Shape;139;p28"/>
          <p:cNvPicPr preferRelativeResize="0"/>
          <p:nvPr/>
        </p:nvPicPr>
        <p:blipFill rotWithShape="1">
          <a:blip r:embed="rId3">
            <a:alphaModFix/>
          </a:blip>
          <a:srcRect b="0" l="0" r="0" t="0"/>
          <a:stretch/>
        </p:blipFill>
        <p:spPr>
          <a:xfrm>
            <a:off x="2209800" y="571500"/>
            <a:ext cx="5114925" cy="400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3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OPERATIONS OF STACK</a:t>
            </a:r>
            <a:endParaRPr b="1" i="0" sz="1600" u="none" cap="none" strike="noStrike">
              <a:solidFill>
                <a:schemeClr val="lt1"/>
              </a:solidFill>
              <a:latin typeface="Roboto"/>
              <a:ea typeface="Roboto"/>
              <a:cs typeface="Roboto"/>
              <a:sym typeface="Roboto"/>
            </a:endParaRPr>
          </a:p>
        </p:txBody>
      </p:sp>
      <p:pic>
        <p:nvPicPr>
          <p:cNvPr id="224" name="Google Shape;224;p3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5" name="Google Shape;225;p37"/>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26" name="Google Shape;226;p37"/>
          <p:cNvSpPr/>
          <p:nvPr/>
        </p:nvSpPr>
        <p:spPr>
          <a:xfrm>
            <a:off x="0" y="1238250"/>
            <a:ext cx="8987700" cy="2562300"/>
          </a:xfrm>
          <a:prstGeom prst="rect">
            <a:avLst/>
          </a:prstGeom>
          <a:noFill/>
          <a:ln>
            <a:noFill/>
          </a:ln>
        </p:spPr>
        <p:txBody>
          <a:bodyPr anchorCtr="0" anchor="t" bIns="45700" lIns="91425" spcFirstLastPara="1" rIns="91425" wrap="square" tIns="45700">
            <a:noAutofit/>
          </a:bodyPr>
          <a:lstStyle/>
          <a:p>
            <a:pPr indent="-114300" lvl="0" marL="0" marR="0" rtl="0" algn="just">
              <a:lnSpc>
                <a:spcPct val="150000"/>
              </a:lnSpc>
              <a:spcBef>
                <a:spcPts val="0"/>
              </a:spcBef>
              <a:spcAft>
                <a:spcPts val="0"/>
              </a:spcAft>
              <a:buClr>
                <a:schemeClr val="dk1"/>
              </a:buClr>
              <a:buSzPts val="1800"/>
              <a:buFont typeface="Noto Sans Symbols"/>
              <a:buChar char="●"/>
            </a:pPr>
            <a:r>
              <a:rPr b="1" lang="en" sz="1800">
                <a:solidFill>
                  <a:schemeClr val="dk1"/>
                </a:solidFill>
                <a:latin typeface="Roboto"/>
                <a:ea typeface="Roboto"/>
                <a:cs typeface="Roboto"/>
                <a:sym typeface="Roboto"/>
              </a:rPr>
              <a:t>	peek()</a:t>
            </a:r>
            <a:r>
              <a:rPr lang="en" sz="1800">
                <a:solidFill>
                  <a:schemeClr val="dk1"/>
                </a:solidFill>
                <a:latin typeface="Roboto"/>
                <a:ea typeface="Roboto"/>
                <a:cs typeface="Roboto"/>
                <a:sym typeface="Roboto"/>
              </a:rPr>
              <a:t> − get the top data element of the stack, without removing it</a:t>
            </a:r>
            <a:endParaRPr/>
          </a:p>
          <a:p>
            <a:pPr indent="-114300" lvl="0" marL="0" marR="0" rtl="0" algn="just">
              <a:lnSpc>
                <a:spcPct val="150000"/>
              </a:lnSpc>
              <a:spcBef>
                <a:spcPts val="0"/>
              </a:spcBef>
              <a:spcAft>
                <a:spcPts val="0"/>
              </a:spcAft>
              <a:buClr>
                <a:schemeClr val="dk1"/>
              </a:buClr>
              <a:buSzPts val="1800"/>
              <a:buFont typeface="Noto Sans Symbols"/>
              <a:buChar char="●"/>
            </a:pPr>
            <a:r>
              <a:rPr b="1" lang="en" sz="1800">
                <a:solidFill>
                  <a:schemeClr val="dk1"/>
                </a:solidFill>
                <a:latin typeface="Roboto"/>
                <a:ea typeface="Roboto"/>
                <a:cs typeface="Roboto"/>
                <a:sym typeface="Roboto"/>
              </a:rPr>
              <a:t>	isFull()</a:t>
            </a:r>
            <a:r>
              <a:rPr lang="en" sz="1800">
                <a:solidFill>
                  <a:schemeClr val="dk1"/>
                </a:solidFill>
                <a:latin typeface="Roboto"/>
                <a:ea typeface="Roboto"/>
                <a:cs typeface="Roboto"/>
                <a:sym typeface="Roboto"/>
              </a:rPr>
              <a:t> − check if stack is full</a:t>
            </a:r>
            <a:endParaRPr/>
          </a:p>
          <a:p>
            <a:pPr indent="-114300" lvl="0" marL="0" marR="0" rtl="0" algn="just">
              <a:lnSpc>
                <a:spcPct val="150000"/>
              </a:lnSpc>
              <a:spcBef>
                <a:spcPts val="0"/>
              </a:spcBef>
              <a:spcAft>
                <a:spcPts val="0"/>
              </a:spcAft>
              <a:buClr>
                <a:schemeClr val="dk1"/>
              </a:buClr>
              <a:buSzPts val="1800"/>
              <a:buFont typeface="Noto Sans Symbols"/>
              <a:buChar char="●"/>
            </a:pPr>
            <a:r>
              <a:rPr b="1" lang="en" sz="1800">
                <a:solidFill>
                  <a:schemeClr val="dk1"/>
                </a:solidFill>
                <a:latin typeface="Roboto"/>
                <a:ea typeface="Roboto"/>
                <a:cs typeface="Roboto"/>
                <a:sym typeface="Roboto"/>
              </a:rPr>
              <a:t>	isEmpty()</a:t>
            </a:r>
            <a:r>
              <a:rPr lang="en" sz="1800">
                <a:solidFill>
                  <a:schemeClr val="dk1"/>
                </a:solidFill>
                <a:latin typeface="Roboto"/>
                <a:ea typeface="Roboto"/>
                <a:cs typeface="Roboto"/>
                <a:sym typeface="Roboto"/>
              </a:rPr>
              <a:t> − check if stack is empty</a:t>
            </a:r>
            <a:endParaRPr/>
          </a:p>
          <a:p>
            <a:pPr indent="0" lvl="0" marL="0" marR="0" rtl="0" algn="just">
              <a:lnSpc>
                <a:spcPct val="150000"/>
              </a:lnSpc>
              <a:spcBef>
                <a:spcPts val="0"/>
              </a:spcBef>
              <a:spcAft>
                <a:spcPts val="0"/>
              </a:spcAft>
              <a:buNone/>
            </a:pPr>
            <a:r>
              <a:rPr lang="en" sz="1800">
                <a:solidFill>
                  <a:schemeClr val="dk1"/>
                </a:solidFill>
                <a:latin typeface="Roboto"/>
                <a:ea typeface="Roboto"/>
                <a:cs typeface="Roboto"/>
                <a:sym typeface="Roboto"/>
              </a:rPr>
              <a:t>	At all times, we maintain a pointer to the last PUSHed data on the stack. As this pointer always represents the top of the stack, hence named </a:t>
            </a:r>
            <a:r>
              <a:rPr b="1" lang="en" sz="1800">
                <a:solidFill>
                  <a:schemeClr val="dk1"/>
                </a:solidFill>
                <a:latin typeface="Roboto"/>
                <a:ea typeface="Roboto"/>
                <a:cs typeface="Roboto"/>
                <a:sym typeface="Roboto"/>
              </a:rPr>
              <a:t>top</a:t>
            </a:r>
            <a:r>
              <a:rPr lang="en" sz="1800">
                <a:solidFill>
                  <a:schemeClr val="dk1"/>
                </a:solidFill>
                <a:latin typeface="Roboto"/>
                <a:ea typeface="Roboto"/>
                <a:cs typeface="Roboto"/>
                <a:sym typeface="Roboto"/>
              </a:rPr>
              <a:t>. The </a:t>
            </a:r>
            <a:r>
              <a:rPr b="1" lang="en" sz="1800">
                <a:solidFill>
                  <a:schemeClr val="dk1"/>
                </a:solidFill>
                <a:latin typeface="Roboto"/>
                <a:ea typeface="Roboto"/>
                <a:cs typeface="Roboto"/>
                <a:sym typeface="Roboto"/>
              </a:rPr>
              <a:t>top</a:t>
            </a:r>
            <a:r>
              <a:rPr lang="en" sz="1800">
                <a:solidFill>
                  <a:schemeClr val="dk1"/>
                </a:solidFill>
                <a:latin typeface="Roboto"/>
                <a:ea typeface="Roboto"/>
                <a:cs typeface="Roboto"/>
                <a:sym typeface="Roboto"/>
              </a:rPr>
              <a:t> pointer provides top value of the stack without actually removing it.</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2" name="Google Shape;232;p3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800">
                <a:solidFill>
                  <a:schemeClr val="lt1"/>
                </a:solidFill>
                <a:latin typeface="Roboto"/>
                <a:ea typeface="Roboto"/>
                <a:cs typeface="Roboto"/>
                <a:sym typeface="Roboto"/>
              </a:rPr>
              <a:t>push() </a:t>
            </a:r>
            <a:r>
              <a:rPr b="1" lang="en" sz="1800">
                <a:solidFill>
                  <a:schemeClr val="lt1"/>
                </a:solidFill>
                <a:latin typeface="Roboto"/>
                <a:ea typeface="Roboto"/>
                <a:cs typeface="Roboto"/>
                <a:sym typeface="Roboto"/>
              </a:rPr>
              <a:t>METHOD</a:t>
            </a:r>
            <a:endParaRPr b="1" sz="1800">
              <a:solidFill>
                <a:schemeClr val="lt1"/>
              </a:solidFill>
              <a:latin typeface="Roboto"/>
              <a:ea typeface="Roboto"/>
              <a:cs typeface="Roboto"/>
              <a:sym typeface="Roboto"/>
            </a:endParaRPr>
          </a:p>
        </p:txBody>
      </p:sp>
      <p:pic>
        <p:nvPicPr>
          <p:cNvPr id="233" name="Google Shape;233;p3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4" name="Google Shape;234;p38"/>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35" name="Google Shape;235;p38"/>
          <p:cNvSpPr/>
          <p:nvPr/>
        </p:nvSpPr>
        <p:spPr>
          <a:xfrm>
            <a:off x="0" y="971550"/>
            <a:ext cx="8686800" cy="643783"/>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800"/>
              <a:buFont typeface="Roboto"/>
              <a:buNone/>
            </a:pPr>
            <a:r>
              <a:rPr b="0" i="0" lang="en" sz="1800" u="none" cap="none" strike="noStrike">
                <a:solidFill>
                  <a:schemeClr val="dk1"/>
                </a:solidFill>
                <a:latin typeface="Roboto"/>
                <a:ea typeface="Roboto"/>
                <a:cs typeface="Roboto"/>
                <a:sym typeface="Roboto"/>
              </a:rPr>
              <a:t>To add an element to the top of the stack, we use the push() method. For example, </a:t>
            </a:r>
            <a:endParaRPr/>
          </a:p>
        </p:txBody>
      </p:sp>
      <p:graphicFrame>
        <p:nvGraphicFramePr>
          <p:cNvPr id="236" name="Google Shape;236;p38"/>
          <p:cNvGraphicFramePr/>
          <p:nvPr/>
        </p:nvGraphicFramePr>
        <p:xfrm>
          <a:off x="1524000" y="1657350"/>
          <a:ext cx="3000000" cy="3000000"/>
        </p:xfrm>
        <a:graphic>
          <a:graphicData uri="http://schemas.openxmlformats.org/drawingml/2006/table">
            <a:tbl>
              <a:tblPr bandRow="1" firstRow="1">
                <a:noFill/>
                <a:tableStyleId>{0E658187-3FCA-459D-90F2-1D6A7E5AE1A1}</a:tableStyleId>
              </a:tblPr>
              <a:tblGrid>
                <a:gridCol w="6096000"/>
              </a:tblGrid>
              <a:tr h="321455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java.util.Stack;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animals=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animals.push("Dog");</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animals.push("Cat");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System.out.println("Stack: " + animals);</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2" name="Google Shape;242;p3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pop()</a:t>
            </a:r>
            <a:r>
              <a:rPr b="1" lang="en" sz="1600">
                <a:solidFill>
                  <a:schemeClr val="lt1"/>
                </a:solidFill>
                <a:latin typeface="Roboto"/>
                <a:ea typeface="Roboto"/>
                <a:cs typeface="Roboto"/>
                <a:sym typeface="Roboto"/>
              </a:rPr>
              <a:t> METHOD</a:t>
            </a:r>
            <a:endParaRPr b="1" sz="1600">
              <a:solidFill>
                <a:schemeClr val="lt1"/>
              </a:solidFill>
              <a:latin typeface="Roboto"/>
              <a:ea typeface="Roboto"/>
              <a:cs typeface="Roboto"/>
              <a:sym typeface="Roboto"/>
            </a:endParaRPr>
          </a:p>
        </p:txBody>
      </p:sp>
      <p:pic>
        <p:nvPicPr>
          <p:cNvPr id="243" name="Google Shape;243;p3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4" name="Google Shape;244;p39"/>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245" name="Google Shape;245;p39"/>
          <p:cNvGraphicFramePr/>
          <p:nvPr/>
        </p:nvGraphicFramePr>
        <p:xfrm>
          <a:off x="1066800" y="914400"/>
          <a:ext cx="3000000" cy="3000000"/>
        </p:xfrm>
        <a:graphic>
          <a:graphicData uri="http://schemas.openxmlformats.org/drawingml/2006/table">
            <a:tbl>
              <a:tblPr bandRow="1" firstRow="1">
                <a:noFill/>
                <a:tableStyleId>{0E658187-3FCA-459D-90F2-1D6A7E5AE1A1}</a:tableStyleId>
              </a:tblPr>
              <a:tblGrid>
                <a:gridCol w="7010400"/>
              </a:tblGrid>
              <a:tr h="390405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java.util.Stack;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animals=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animals.push("Dog");</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animals.push("Cat");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System.out.println("Initial Stack: " + animals);</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String element = animals.pop();</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System.out.println("Removed Element: " + element);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p4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peek() </a:t>
            </a:r>
            <a:r>
              <a:rPr b="1" lang="en" sz="1600">
                <a:solidFill>
                  <a:schemeClr val="lt1"/>
                </a:solidFill>
                <a:latin typeface="Roboto"/>
                <a:ea typeface="Roboto"/>
                <a:cs typeface="Roboto"/>
                <a:sym typeface="Roboto"/>
              </a:rPr>
              <a:t>METHOD</a:t>
            </a:r>
            <a:endParaRPr b="1" sz="1600">
              <a:solidFill>
                <a:schemeClr val="lt1"/>
              </a:solidFill>
              <a:latin typeface="Roboto"/>
              <a:ea typeface="Roboto"/>
              <a:cs typeface="Roboto"/>
              <a:sym typeface="Roboto"/>
            </a:endParaRPr>
          </a:p>
        </p:txBody>
      </p:sp>
      <p:pic>
        <p:nvPicPr>
          <p:cNvPr id="252" name="Google Shape;252;p4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53" name="Google Shape;253;p40"/>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254" name="Google Shape;254;p40"/>
          <p:cNvGraphicFramePr/>
          <p:nvPr/>
        </p:nvGraphicFramePr>
        <p:xfrm>
          <a:off x="1524000" y="857250"/>
          <a:ext cx="3000000" cy="3000000"/>
        </p:xfrm>
        <a:graphic>
          <a:graphicData uri="http://schemas.openxmlformats.org/drawingml/2006/table">
            <a:tbl>
              <a:tblPr bandRow="1" firstRow="1">
                <a:noFill/>
                <a:tableStyleId>{0E658187-3FCA-459D-90F2-1D6A7E5AE1A1}</a:tableStyleId>
              </a:tblPr>
              <a:tblGrid>
                <a:gridCol w="6096000"/>
              </a:tblGrid>
              <a:tr h="295275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java.util.Stack;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animals=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animals.push("Dog");</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animals.push("Cat");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System.out.println("Stack: " + animals);</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String element = animals.peek();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System.out.println("Element at top: " + element);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4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search() </a:t>
            </a:r>
            <a:r>
              <a:rPr b="1" lang="en" sz="1600">
                <a:solidFill>
                  <a:schemeClr val="lt1"/>
                </a:solidFill>
                <a:latin typeface="Roboto"/>
                <a:ea typeface="Roboto"/>
                <a:cs typeface="Roboto"/>
                <a:sym typeface="Roboto"/>
              </a:rPr>
              <a:t>METHOD</a:t>
            </a:r>
            <a:endParaRPr b="1" sz="1600">
              <a:solidFill>
                <a:schemeClr val="lt1"/>
              </a:solidFill>
              <a:latin typeface="Roboto"/>
              <a:ea typeface="Roboto"/>
              <a:cs typeface="Roboto"/>
              <a:sym typeface="Roboto"/>
            </a:endParaRPr>
          </a:p>
        </p:txBody>
      </p:sp>
      <p:pic>
        <p:nvPicPr>
          <p:cNvPr id="261" name="Google Shape;261;p4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2" name="Google Shape;262;p41"/>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263" name="Google Shape;263;p41"/>
          <p:cNvGraphicFramePr/>
          <p:nvPr/>
        </p:nvGraphicFramePr>
        <p:xfrm>
          <a:off x="1524000" y="857250"/>
          <a:ext cx="3000000" cy="3000000"/>
        </p:xfrm>
        <a:graphic>
          <a:graphicData uri="http://schemas.openxmlformats.org/drawingml/2006/table">
            <a:tbl>
              <a:tblPr bandRow="1" firstRow="1">
                <a:noFill/>
                <a:tableStyleId>{0E658187-3FCA-459D-90F2-1D6A7E5AE1A1}</a:tableStyleId>
              </a:tblPr>
              <a:tblGrid>
                <a:gridCol w="6096000"/>
              </a:tblGrid>
              <a:tr h="278125">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java.util.Stack;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animals=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animals.push("Dog");</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animals.push("Cat");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System.out.println("Stack: " + animals);</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int position = animals.search("Horse");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System.out.println("Position of Horse: " + position);</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p4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empty() </a:t>
            </a:r>
            <a:r>
              <a:rPr b="1" lang="en" sz="1600">
                <a:solidFill>
                  <a:schemeClr val="lt1"/>
                </a:solidFill>
                <a:latin typeface="Roboto"/>
                <a:ea typeface="Roboto"/>
                <a:cs typeface="Roboto"/>
                <a:sym typeface="Roboto"/>
              </a:rPr>
              <a:t>METHOD</a:t>
            </a:r>
            <a:endParaRPr b="1" sz="1600">
              <a:solidFill>
                <a:schemeClr val="lt1"/>
              </a:solidFill>
              <a:latin typeface="Roboto"/>
              <a:ea typeface="Roboto"/>
              <a:cs typeface="Roboto"/>
              <a:sym typeface="Roboto"/>
            </a:endParaRPr>
          </a:p>
        </p:txBody>
      </p:sp>
      <p:pic>
        <p:nvPicPr>
          <p:cNvPr id="270" name="Google Shape;270;p4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1" name="Google Shape;271;p42"/>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272" name="Google Shape;272;p42"/>
          <p:cNvGraphicFramePr/>
          <p:nvPr/>
        </p:nvGraphicFramePr>
        <p:xfrm>
          <a:off x="1524000" y="857250"/>
          <a:ext cx="3000000" cy="3000000"/>
        </p:xfrm>
        <a:graphic>
          <a:graphicData uri="http://schemas.openxmlformats.org/drawingml/2006/table">
            <a:tbl>
              <a:tblPr bandRow="1" firstRow="1">
                <a:noFill/>
                <a:tableStyleId>{0E658187-3FCA-459D-90F2-1D6A7E5AE1A1}</a:tableStyleId>
              </a:tblPr>
              <a:tblGrid>
                <a:gridCol w="6096000"/>
              </a:tblGrid>
              <a:tr h="400050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java.util.Stack;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animals=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animals.push("Dog");</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animals.push("Horse");</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animals.push("Cat");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System.out.println("Stack: " + animals);</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boolean result = animals.empty();</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System.out.println("Is the stack empty? " + result);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8" name="Google Shape;278;p4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TIME COMPLEXITY OF STACK OPERATION</a:t>
            </a:r>
            <a:endParaRPr b="1" i="0" sz="1600" u="none" cap="none" strike="noStrike">
              <a:solidFill>
                <a:schemeClr val="lt1"/>
              </a:solidFill>
              <a:latin typeface="Roboto"/>
              <a:ea typeface="Roboto"/>
              <a:cs typeface="Roboto"/>
              <a:sym typeface="Roboto"/>
            </a:endParaRPr>
          </a:p>
        </p:txBody>
      </p:sp>
      <p:pic>
        <p:nvPicPr>
          <p:cNvPr id="279" name="Google Shape;279;p4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0" name="Google Shape;280;p43"/>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81" name="Google Shape;281;p43"/>
          <p:cNvSpPr/>
          <p:nvPr/>
        </p:nvSpPr>
        <p:spPr>
          <a:xfrm>
            <a:off x="0" y="1390650"/>
            <a:ext cx="9033000" cy="2874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800"/>
              <a:buFont typeface="Roboto"/>
              <a:buNone/>
            </a:pPr>
            <a:r>
              <a:rPr lang="en" sz="1800">
                <a:solidFill>
                  <a:schemeClr val="dk1"/>
                </a:solidFill>
                <a:latin typeface="Roboto"/>
                <a:ea typeface="Roboto"/>
                <a:cs typeface="Roboto"/>
                <a:sym typeface="Roboto"/>
              </a:rPr>
              <a:t>	T</a:t>
            </a:r>
            <a:r>
              <a:rPr b="0" i="0" lang="en" sz="1800" u="none" cap="none" strike="noStrike">
                <a:solidFill>
                  <a:schemeClr val="dk1"/>
                </a:solidFill>
                <a:latin typeface="Roboto"/>
                <a:ea typeface="Roboto"/>
                <a:cs typeface="Roboto"/>
                <a:sym typeface="Roboto"/>
              </a:rPr>
              <a:t>he time complexities for various operations that can be performed on the Stack data structure</a:t>
            </a:r>
            <a:endParaRPr/>
          </a:p>
          <a:p>
            <a:pPr indent="-406400" lvl="0" marL="406400" marR="0" rtl="0" algn="just">
              <a:lnSpc>
                <a:spcPct val="150000"/>
              </a:lnSpc>
              <a:spcBef>
                <a:spcPts val="0"/>
              </a:spcBef>
              <a:spcAft>
                <a:spcPts val="0"/>
              </a:spcAft>
              <a:buClr>
                <a:schemeClr val="dk1"/>
              </a:buClr>
              <a:buSzPts val="1800"/>
              <a:buFont typeface="Noto Sans Symbols"/>
              <a:buChar char="●"/>
            </a:pPr>
            <a:r>
              <a:rPr b="1" i="0" lang="en" sz="1800" u="none" cap="none" strike="noStrike">
                <a:solidFill>
                  <a:schemeClr val="dk1"/>
                </a:solidFill>
                <a:latin typeface="Roboto"/>
                <a:ea typeface="Roboto"/>
                <a:cs typeface="Roboto"/>
                <a:sym typeface="Roboto"/>
              </a:rPr>
              <a:t>Push Operation</a:t>
            </a:r>
            <a:r>
              <a:rPr b="0" i="0" lang="en" sz="1800" u="none" cap="none" strike="noStrike">
                <a:solidFill>
                  <a:schemeClr val="dk1"/>
                </a:solidFill>
                <a:latin typeface="Roboto"/>
                <a:ea typeface="Roboto"/>
                <a:cs typeface="Roboto"/>
                <a:sym typeface="Roboto"/>
              </a:rPr>
              <a:t> : O(1) </a:t>
            </a:r>
            <a:endParaRPr/>
          </a:p>
          <a:p>
            <a:pPr indent="-406400" lvl="0" marL="406400" marR="0" rtl="0" algn="just">
              <a:lnSpc>
                <a:spcPct val="150000"/>
              </a:lnSpc>
              <a:spcBef>
                <a:spcPts val="0"/>
              </a:spcBef>
              <a:spcAft>
                <a:spcPts val="0"/>
              </a:spcAft>
              <a:buClr>
                <a:schemeClr val="dk1"/>
              </a:buClr>
              <a:buSzPts val="1800"/>
              <a:buFont typeface="Noto Sans Symbols"/>
              <a:buChar char="●"/>
            </a:pPr>
            <a:r>
              <a:rPr b="1" i="0" lang="en" sz="1800" u="none" cap="none" strike="noStrike">
                <a:solidFill>
                  <a:schemeClr val="dk1"/>
                </a:solidFill>
                <a:latin typeface="Roboto"/>
                <a:ea typeface="Roboto"/>
                <a:cs typeface="Roboto"/>
                <a:sym typeface="Roboto"/>
              </a:rPr>
              <a:t>Pop Operation</a:t>
            </a:r>
            <a:r>
              <a:rPr b="0" i="0" lang="en" sz="1800" u="none" cap="none" strike="noStrike">
                <a:solidFill>
                  <a:schemeClr val="dk1"/>
                </a:solidFill>
                <a:latin typeface="Roboto"/>
                <a:ea typeface="Roboto"/>
                <a:cs typeface="Roboto"/>
                <a:sym typeface="Roboto"/>
              </a:rPr>
              <a:t> : O(1) </a:t>
            </a:r>
            <a:endParaRPr/>
          </a:p>
          <a:p>
            <a:pPr indent="-406400" lvl="0" marL="406400" marR="0" rtl="0" algn="just">
              <a:lnSpc>
                <a:spcPct val="150000"/>
              </a:lnSpc>
              <a:spcBef>
                <a:spcPts val="0"/>
              </a:spcBef>
              <a:spcAft>
                <a:spcPts val="0"/>
              </a:spcAft>
              <a:buClr>
                <a:schemeClr val="dk1"/>
              </a:buClr>
              <a:buSzPts val="1800"/>
              <a:buFont typeface="Noto Sans Symbols"/>
              <a:buChar char="●"/>
            </a:pPr>
            <a:r>
              <a:rPr b="1" i="0" lang="en" sz="1800" u="none" cap="none" strike="noStrike">
                <a:solidFill>
                  <a:schemeClr val="dk1"/>
                </a:solidFill>
                <a:latin typeface="Roboto"/>
                <a:ea typeface="Roboto"/>
                <a:cs typeface="Roboto"/>
                <a:sym typeface="Roboto"/>
              </a:rPr>
              <a:t>Top Operation</a:t>
            </a:r>
            <a:r>
              <a:rPr b="0" i="0" lang="en" sz="1800" u="none" cap="none" strike="noStrike">
                <a:solidFill>
                  <a:schemeClr val="dk1"/>
                </a:solidFill>
                <a:latin typeface="Roboto"/>
                <a:ea typeface="Roboto"/>
                <a:cs typeface="Roboto"/>
                <a:sym typeface="Roboto"/>
              </a:rPr>
              <a:t> : O(1) </a:t>
            </a:r>
            <a:endParaRPr/>
          </a:p>
          <a:p>
            <a:pPr indent="-406400" lvl="0" marL="406400" marR="0" rtl="0" algn="just">
              <a:lnSpc>
                <a:spcPct val="150000"/>
              </a:lnSpc>
              <a:spcBef>
                <a:spcPts val="0"/>
              </a:spcBef>
              <a:spcAft>
                <a:spcPts val="0"/>
              </a:spcAft>
              <a:buClr>
                <a:schemeClr val="dk1"/>
              </a:buClr>
              <a:buSzPts val="1800"/>
              <a:buFont typeface="Noto Sans Symbols"/>
              <a:buChar char="●"/>
            </a:pPr>
            <a:r>
              <a:rPr b="1" i="0" lang="en" sz="1800" u="none" cap="none" strike="noStrike">
                <a:solidFill>
                  <a:schemeClr val="dk1"/>
                </a:solidFill>
                <a:latin typeface="Roboto"/>
                <a:ea typeface="Roboto"/>
                <a:cs typeface="Roboto"/>
                <a:sym typeface="Roboto"/>
              </a:rPr>
              <a:t>Search Operation</a:t>
            </a:r>
            <a:r>
              <a:rPr b="0" i="0" lang="en" sz="1800" u="none" cap="none" strike="noStrike">
                <a:solidFill>
                  <a:schemeClr val="dk1"/>
                </a:solidFill>
                <a:latin typeface="Roboto"/>
                <a:ea typeface="Roboto"/>
                <a:cs typeface="Roboto"/>
                <a:sym typeface="Roboto"/>
              </a:rPr>
              <a:t> : O(n) </a:t>
            </a:r>
            <a:endParaRPr/>
          </a:p>
          <a:p>
            <a:pPr indent="0" lvl="0" marL="0" marR="0" rtl="0" algn="just">
              <a:lnSpc>
                <a:spcPct val="150000"/>
              </a:lnSpc>
              <a:spcBef>
                <a:spcPts val="0"/>
              </a:spcBef>
              <a:spcAft>
                <a:spcPts val="0"/>
              </a:spcAft>
              <a:buClr>
                <a:schemeClr val="dk1"/>
              </a:buClr>
              <a:buSzPts val="1800"/>
              <a:buFont typeface="Roboto"/>
              <a:buNone/>
            </a:pPr>
            <a:r>
              <a:rPr b="0" i="0" lang="en" sz="1800" u="none" cap="none" strike="noStrike">
                <a:solidFill>
                  <a:schemeClr val="dk1"/>
                </a:solidFill>
                <a:latin typeface="Roboto"/>
                <a:ea typeface="Roboto"/>
                <a:cs typeface="Roboto"/>
                <a:sym typeface="Roboto"/>
              </a:rPr>
              <a:t>	The time complexities for push() and pop() functions are O(1) because we always have to insert or remove the data from the </a:t>
            </a:r>
            <a:r>
              <a:rPr b="1" i="0" lang="en" sz="1800" u="none" cap="none" strike="noStrike">
                <a:solidFill>
                  <a:schemeClr val="dk1"/>
                </a:solidFill>
                <a:latin typeface="Roboto"/>
                <a:ea typeface="Roboto"/>
                <a:cs typeface="Roboto"/>
                <a:sym typeface="Roboto"/>
              </a:rPr>
              <a:t>top</a:t>
            </a:r>
            <a:r>
              <a:rPr b="0" i="0" lang="en" sz="1800" u="none" cap="none" strike="noStrike">
                <a:solidFill>
                  <a:schemeClr val="dk1"/>
                </a:solidFill>
                <a:latin typeface="Roboto"/>
                <a:ea typeface="Roboto"/>
                <a:cs typeface="Roboto"/>
                <a:sym typeface="Roboto"/>
              </a:rPr>
              <a:t> of the stack, which is a one step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7" name="Google Shape;287;p4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STACK USING LINEAR LIST DATA(ARRAY)</a:t>
            </a:r>
            <a:endParaRPr b="1" i="0" sz="1600" u="none" cap="none" strike="noStrike">
              <a:solidFill>
                <a:schemeClr val="lt1"/>
              </a:solidFill>
              <a:latin typeface="Roboto"/>
              <a:ea typeface="Roboto"/>
              <a:cs typeface="Roboto"/>
              <a:sym typeface="Roboto"/>
            </a:endParaRPr>
          </a:p>
        </p:txBody>
      </p:sp>
      <p:pic>
        <p:nvPicPr>
          <p:cNvPr id="288" name="Google Shape;288;p4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9" name="Google Shape;289;p44"/>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90" name="Google Shape;290;p44"/>
          <p:cNvSpPr/>
          <p:nvPr/>
        </p:nvSpPr>
        <p:spPr>
          <a:xfrm>
            <a:off x="0" y="971550"/>
            <a:ext cx="9033000" cy="31854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Implement a stack using single linked list concept all the single linked list operations perform based on Stack operations LIFO(last in first out)</a:t>
            </a:r>
            <a:endParaRPr/>
          </a:p>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Storing the information in the form of nodes and we need to follow the stack rules and need to implement using single linked list nodes so what are the rules we need to follow in the implementation of a stack a simple rule that is last in first out</a:t>
            </a:r>
            <a:endParaRPr/>
          </a:p>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All the operations we should perform so with the help of a top variable only with the help of top variables are how to insert the elements</a:t>
            </a:r>
            <a:endParaRPr sz="18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6" name="Google Shape;296;p4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OPERATION</a:t>
            </a:r>
            <a:endParaRPr b="1" i="0" sz="1600" u="none" cap="none" strike="noStrike">
              <a:solidFill>
                <a:schemeClr val="lt1"/>
              </a:solidFill>
              <a:latin typeface="Roboto"/>
              <a:ea typeface="Roboto"/>
              <a:cs typeface="Roboto"/>
              <a:sym typeface="Roboto"/>
            </a:endParaRPr>
          </a:p>
        </p:txBody>
      </p:sp>
      <p:pic>
        <p:nvPicPr>
          <p:cNvPr id="297" name="Google Shape;297;p4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8" name="Google Shape;298;p45"/>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1-354.png" id="299" name="Google Shape;299;p45"/>
          <p:cNvPicPr preferRelativeResize="0"/>
          <p:nvPr/>
        </p:nvPicPr>
        <p:blipFill rotWithShape="1">
          <a:blip r:embed="rId5">
            <a:alphaModFix/>
          </a:blip>
          <a:srcRect b="0" l="0" r="0" t="0"/>
          <a:stretch/>
        </p:blipFill>
        <p:spPr>
          <a:xfrm>
            <a:off x="1456890" y="971550"/>
            <a:ext cx="6620310" cy="325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4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OPERATION</a:t>
            </a:r>
            <a:endParaRPr b="1" i="0" sz="1600" u="none" cap="none" strike="noStrike">
              <a:solidFill>
                <a:schemeClr val="lt1"/>
              </a:solidFill>
              <a:latin typeface="Roboto"/>
              <a:ea typeface="Roboto"/>
              <a:cs typeface="Roboto"/>
              <a:sym typeface="Roboto"/>
            </a:endParaRPr>
          </a:p>
        </p:txBody>
      </p:sp>
      <p:pic>
        <p:nvPicPr>
          <p:cNvPr id="306" name="Google Shape;306;p4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07" name="Google Shape;307;p46"/>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2-260.png" id="308" name="Google Shape;308;p46"/>
          <p:cNvPicPr preferRelativeResize="0"/>
          <p:nvPr/>
        </p:nvPicPr>
        <p:blipFill rotWithShape="1">
          <a:blip r:embed="rId5">
            <a:alphaModFix/>
          </a:blip>
          <a:srcRect b="0" l="0" r="0" t="0"/>
          <a:stretch/>
        </p:blipFill>
        <p:spPr>
          <a:xfrm>
            <a:off x="1475967" y="971550"/>
            <a:ext cx="6844158" cy="348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145" name="Google Shape;145;p29"/>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Related image" id="146" name="Google Shape;146;p29"/>
          <p:cNvPicPr preferRelativeResize="0"/>
          <p:nvPr/>
        </p:nvPicPr>
        <p:blipFill rotWithShape="1">
          <a:blip r:embed="rId5">
            <a:alphaModFix/>
          </a:blip>
          <a:srcRect b="0" l="0" r="0" t="0"/>
          <a:stretch/>
        </p:blipFill>
        <p:spPr>
          <a:xfrm>
            <a:off x="50801" y="396240"/>
            <a:ext cx="9033835" cy="4327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4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OPERATION</a:t>
            </a:r>
            <a:endParaRPr b="1" i="0" sz="1600" u="none" cap="none" strike="noStrike">
              <a:solidFill>
                <a:schemeClr val="lt1"/>
              </a:solidFill>
              <a:latin typeface="Roboto"/>
              <a:ea typeface="Roboto"/>
              <a:cs typeface="Roboto"/>
              <a:sym typeface="Roboto"/>
            </a:endParaRPr>
          </a:p>
        </p:txBody>
      </p:sp>
      <p:pic>
        <p:nvPicPr>
          <p:cNvPr id="315" name="Google Shape;315;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16" name="Google Shape;316;p47"/>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3-186.png" id="317" name="Google Shape;317;p47"/>
          <p:cNvPicPr preferRelativeResize="0"/>
          <p:nvPr/>
        </p:nvPicPr>
        <p:blipFill rotWithShape="1">
          <a:blip r:embed="rId5">
            <a:alphaModFix/>
          </a:blip>
          <a:srcRect b="0" l="0" r="0" t="0"/>
          <a:stretch/>
        </p:blipFill>
        <p:spPr>
          <a:xfrm>
            <a:off x="1380679" y="1028700"/>
            <a:ext cx="6382641" cy="3600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lang="en" sz="1600">
                <a:solidFill>
                  <a:schemeClr val="lt1"/>
                </a:solidFill>
                <a:latin typeface="Roboto"/>
                <a:ea typeface="Roboto"/>
                <a:cs typeface="Roboto"/>
                <a:sym typeface="Roboto"/>
              </a:rPr>
              <a:t>Advantages</a:t>
            </a:r>
            <a:endParaRPr b="1" i="0" sz="1600" u="none" cap="none" strike="noStrike">
              <a:solidFill>
                <a:schemeClr val="lt1"/>
              </a:solidFill>
              <a:latin typeface="Roboto"/>
              <a:ea typeface="Roboto"/>
              <a:cs typeface="Roboto"/>
              <a:sym typeface="Roboto"/>
            </a:endParaRPr>
          </a:p>
        </p:txBody>
      </p:sp>
      <p:pic>
        <p:nvPicPr>
          <p:cNvPr id="324" name="Google Shape;324;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25" name="Google Shape;325;p48"/>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326" name="Google Shape;326;p48"/>
          <p:cNvSpPr/>
          <p:nvPr/>
        </p:nvSpPr>
        <p:spPr>
          <a:xfrm>
            <a:off x="0" y="1181100"/>
            <a:ext cx="8229600" cy="22506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main advantage of using linked list over an arrays is that it is possible to implements a stack that can shrink or grow as much as needed</a:t>
            </a:r>
            <a:endParaRPr/>
          </a:p>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 using array will put a restriction to the maximum capacity of the array which can lead to stack overflow</a:t>
            </a:r>
            <a:endParaRPr sz="1800">
              <a:solidFill>
                <a:schemeClr val="dk1"/>
              </a:solidFill>
              <a:latin typeface="Roboto"/>
              <a:ea typeface="Roboto"/>
              <a:cs typeface="Roboto"/>
              <a:sym typeface="Roboto"/>
            </a:endParaRPr>
          </a:p>
          <a:p>
            <a:pPr indent="-342900" lvl="0" marL="457200"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Here each new node will be dynamically allocate so overflow is not possible</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p49"/>
          <p:cNvSpPr/>
          <p:nvPr/>
        </p:nvSpPr>
        <p:spPr>
          <a:xfrm>
            <a:off x="0" y="285750"/>
            <a:ext cx="6760800" cy="3999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t/>
            </a:r>
            <a:endParaRPr b="1" sz="1600">
              <a:solidFill>
                <a:schemeClr val="lt1"/>
              </a:solidFill>
              <a:latin typeface="Roboto"/>
              <a:ea typeface="Roboto"/>
              <a:cs typeface="Roboto"/>
              <a:sym typeface="Roboto"/>
            </a:endParaRPr>
          </a:p>
          <a:p>
            <a:pPr indent="165100" lvl="0" marL="0" marR="0" rtl="0" algn="l">
              <a:lnSpc>
                <a:spcPct val="100000"/>
              </a:lnSpc>
              <a:spcBef>
                <a:spcPts val="0"/>
              </a:spcBef>
              <a:spcAft>
                <a:spcPts val="0"/>
              </a:spcAft>
              <a:buClr>
                <a:srgbClr val="000000"/>
              </a:buClr>
              <a:buSzPts val="1400"/>
              <a:buFont typeface="Arial"/>
              <a:buNone/>
            </a:pPr>
            <a:r>
              <a:rPr b="1" lang="en" sz="1600">
                <a:solidFill>
                  <a:schemeClr val="lt1"/>
                </a:solidFill>
                <a:latin typeface="Roboto"/>
                <a:ea typeface="Roboto"/>
                <a:cs typeface="Roboto"/>
                <a:sym typeface="Roboto"/>
              </a:rPr>
              <a:t>PROGRAM</a:t>
            </a:r>
            <a:endParaRPr sz="1600"/>
          </a:p>
          <a:p>
            <a:pPr indent="16510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chemeClr val="lt1"/>
              </a:solidFill>
              <a:latin typeface="Roboto"/>
              <a:ea typeface="Roboto"/>
              <a:cs typeface="Roboto"/>
              <a:sym typeface="Roboto"/>
            </a:endParaRPr>
          </a:p>
        </p:txBody>
      </p:sp>
      <p:pic>
        <p:nvPicPr>
          <p:cNvPr id="333" name="Google Shape;333;p4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34" name="Google Shape;334;p49"/>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335" name="Google Shape;335;p49"/>
          <p:cNvGraphicFramePr/>
          <p:nvPr/>
        </p:nvGraphicFramePr>
        <p:xfrm>
          <a:off x="533400" y="889625"/>
          <a:ext cx="3000000" cy="3000000"/>
        </p:xfrm>
        <a:graphic>
          <a:graphicData uri="http://schemas.openxmlformats.org/drawingml/2006/table">
            <a:tbl>
              <a:tblPr bandRow="1" firstRow="1">
                <a:noFill/>
                <a:tableStyleId>{0E658187-3FCA-459D-90F2-1D6A7E5AE1A1}</a:tableStyleId>
              </a:tblPr>
              <a:tblGrid>
                <a:gridCol w="4152900"/>
                <a:gridCol w="4152900"/>
              </a:tblGrid>
              <a:tr h="336010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import static java.lang.System.exit;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class StackUsingLinkedlist {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private class Node {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int data;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Node link;} </a:t>
                      </a:r>
                      <a:endParaRPr b="0" sz="14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Node top;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StackUsingLinkedlist() { </a:t>
                      </a:r>
                      <a:endParaRPr b="0" sz="14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this.top = null;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void push(int x) </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Node temp = new Node();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if (temp == null) {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System.out.print("\nHeap Overflow");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return; } </a:t>
                      </a:r>
                      <a:endParaRPr b="0" sz="1400">
                        <a:solidFill>
                          <a:schemeClr val="dk1"/>
                        </a:solidFill>
                        <a:latin typeface="Consolas"/>
                        <a:ea typeface="Consolas"/>
                        <a:cs typeface="Consolas"/>
                        <a:sym typeface="Consolas"/>
                      </a:endParaRPr>
                    </a:p>
                    <a:p>
                      <a:pPr indent="0" lvl="0" marL="0" marR="0" rtl="0" algn="l">
                        <a:spcBef>
                          <a:spcPts val="0"/>
                        </a:spcBef>
                        <a:spcAft>
                          <a:spcPts val="0"/>
                        </a:spcAft>
                        <a:buNone/>
                      </a:pPr>
                      <a:r>
                        <a:rPr b="0" lang="en" sz="1400">
                          <a:solidFill>
                            <a:schemeClr val="dk1"/>
                          </a:solidFill>
                          <a:latin typeface="Consolas"/>
                          <a:ea typeface="Consolas"/>
                          <a:cs typeface="Consolas"/>
                          <a:sym typeface="Consolas"/>
                        </a:rPr>
                        <a:t>public int peek() {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if (!isEmpty()) {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return top.data;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else {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System.out.println("Stack is empty");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return -1; </a:t>
                      </a:r>
                      <a:endParaRPr sz="1100"/>
                    </a:p>
                    <a:p>
                      <a:pPr indent="0" lvl="0" marL="0" marR="0" rtl="0" algn="l">
                        <a:spcBef>
                          <a:spcPts val="0"/>
                        </a:spcBef>
                        <a:spcAft>
                          <a:spcPts val="0"/>
                        </a:spcAft>
                        <a:buNone/>
                      </a:pPr>
                      <a:r>
                        <a:rPr b="0" lang="en" sz="1400">
                          <a:solidFill>
                            <a:schemeClr val="dk1"/>
                          </a:solidFill>
                          <a:latin typeface="Consolas"/>
                          <a:ea typeface="Consolas"/>
                          <a:cs typeface="Consolas"/>
                          <a:sym typeface="Consolas"/>
                        </a:rPr>
                        <a:t>} </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50"/>
          <p:cNvSpPr/>
          <p:nvPr/>
        </p:nvSpPr>
        <p:spPr>
          <a:xfrm>
            <a:off x="0" y="285750"/>
            <a:ext cx="6815100" cy="3999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t/>
            </a:r>
            <a:endParaRPr b="1" sz="1600">
              <a:solidFill>
                <a:schemeClr val="lt1"/>
              </a:solidFill>
              <a:latin typeface="Roboto"/>
              <a:ea typeface="Roboto"/>
              <a:cs typeface="Roboto"/>
              <a:sym typeface="Roboto"/>
            </a:endParaRPr>
          </a:p>
          <a:p>
            <a:pPr indent="165100" lvl="0" marL="0" marR="0" rtl="0" algn="l">
              <a:lnSpc>
                <a:spcPct val="100000"/>
              </a:lnSpc>
              <a:spcBef>
                <a:spcPts val="0"/>
              </a:spcBef>
              <a:spcAft>
                <a:spcPts val="0"/>
              </a:spcAft>
              <a:buClr>
                <a:srgbClr val="000000"/>
              </a:buClr>
              <a:buSzPts val="1400"/>
              <a:buFont typeface="Arial"/>
              <a:buNone/>
            </a:pPr>
            <a:r>
              <a:rPr b="1" lang="en" sz="1600">
                <a:solidFill>
                  <a:schemeClr val="lt1"/>
                </a:solidFill>
                <a:latin typeface="Roboto"/>
                <a:ea typeface="Roboto"/>
                <a:cs typeface="Roboto"/>
                <a:sym typeface="Roboto"/>
              </a:rPr>
              <a:t>PROGRAM</a:t>
            </a:r>
            <a:endParaRPr sz="1600"/>
          </a:p>
          <a:p>
            <a:pPr indent="16510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chemeClr val="lt1"/>
              </a:solidFill>
              <a:latin typeface="Roboto"/>
              <a:ea typeface="Roboto"/>
              <a:cs typeface="Roboto"/>
              <a:sym typeface="Roboto"/>
            </a:endParaRPr>
          </a:p>
        </p:txBody>
      </p:sp>
      <p:pic>
        <p:nvPicPr>
          <p:cNvPr id="342" name="Google Shape;342;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43" name="Google Shape;343;p50"/>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344" name="Google Shape;344;p50"/>
          <p:cNvGraphicFramePr/>
          <p:nvPr/>
        </p:nvGraphicFramePr>
        <p:xfrm>
          <a:off x="691088" y="1143563"/>
          <a:ext cx="3000000" cy="3000000"/>
        </p:xfrm>
        <a:graphic>
          <a:graphicData uri="http://schemas.openxmlformats.org/drawingml/2006/table">
            <a:tbl>
              <a:tblPr bandRow="1" firstRow="1">
                <a:noFill/>
                <a:tableStyleId>{0E658187-3FCA-459D-90F2-1D6A7E5AE1A1}</a:tableStyleId>
              </a:tblPr>
              <a:tblGrid>
                <a:gridCol w="4191000"/>
                <a:gridCol w="3570825"/>
              </a:tblGrid>
              <a:tr h="2856375">
                <a:tc>
                  <a:txBody>
                    <a:bodyPr/>
                    <a:lstStyle/>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public void pop()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if (top == null)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System.out.print("\nStack Underflow");</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return;</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top = (top).link;</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public void display()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if (top == null)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chemeClr val="dk1"/>
                          </a:solidFill>
                          <a:latin typeface="Consolas"/>
                          <a:ea typeface="Consolas"/>
                          <a:cs typeface="Consolas"/>
                          <a:sym typeface="Consolas"/>
                        </a:rPr>
                        <a:t>    	System.out.printf("\nStack Underflow");</a:t>
                      </a:r>
                      <a:endParaRPr b="0">
                        <a:solidFill>
                          <a:schemeClr val="dk1"/>
                        </a:solidFill>
                        <a:latin typeface="Consolas"/>
                        <a:ea typeface="Consolas"/>
                        <a:cs typeface="Consolas"/>
                        <a:sym typeface="Consolas"/>
                      </a:endParaRPr>
                    </a:p>
                    <a:p>
                      <a:pPr indent="0" lvl="0" marL="0" marR="0" rtl="0" algn="l">
                        <a:spcBef>
                          <a:spcPts val="0"/>
                        </a:spcBef>
                        <a:spcAft>
                          <a:spcPts val="0"/>
                        </a:spcAft>
                        <a:buSzPts val="1100"/>
                        <a:buNone/>
                      </a:pPr>
                      <a:r>
                        <a:rPr b="0" lang="en">
                          <a:solidFill>
                            <a:schemeClr val="dk1"/>
                          </a:solidFill>
                          <a:latin typeface="Consolas"/>
                          <a:ea typeface="Consolas"/>
                          <a:cs typeface="Consolas"/>
                          <a:sym typeface="Consolas"/>
                        </a:rPr>
                        <a:t>    	exit(1);</a:t>
                      </a:r>
                      <a:endParaRPr b="0">
                        <a:solidFill>
                          <a:schemeClr val="dk1"/>
                        </a:solidFill>
                        <a:latin typeface="Consolas"/>
                        <a:ea typeface="Consolas"/>
                        <a:cs typeface="Consolas"/>
                        <a:sym typeface="Consolas"/>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b="0" lang="en">
                          <a:solidFill>
                            <a:schemeClr val="dk1"/>
                          </a:solidFill>
                          <a:latin typeface="Consolas"/>
                          <a:ea typeface="Consolas"/>
                          <a:cs typeface="Consolas"/>
                          <a:sym typeface="Consolas"/>
                        </a:rPr>
                        <a:t>	} else {</a:t>
                      </a:r>
                      <a:endParaRPr b="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Node temp = top;</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while (temp != null) {</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System.out.printf("%d-&gt;", temp.data);</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temp = temp.link;</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	}</a:t>
                      </a:r>
                      <a:endParaRPr b="0">
                        <a:solidFill>
                          <a:srgbClr val="000000"/>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0" lang="en">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0" name="Google Shape;350;p51"/>
          <p:cNvSpPr/>
          <p:nvPr/>
        </p:nvSpPr>
        <p:spPr>
          <a:xfrm>
            <a:off x="0" y="285750"/>
            <a:ext cx="6806100" cy="436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t/>
            </a:r>
            <a:endParaRPr b="1" sz="1600">
              <a:solidFill>
                <a:schemeClr val="lt1"/>
              </a:solidFill>
              <a:latin typeface="Roboto"/>
              <a:ea typeface="Roboto"/>
              <a:cs typeface="Roboto"/>
              <a:sym typeface="Roboto"/>
            </a:endParaRPr>
          </a:p>
          <a:p>
            <a:pPr indent="165100" lvl="0" marL="0" marR="0" rtl="0" algn="l">
              <a:lnSpc>
                <a:spcPct val="100000"/>
              </a:lnSpc>
              <a:spcBef>
                <a:spcPts val="0"/>
              </a:spcBef>
              <a:spcAft>
                <a:spcPts val="0"/>
              </a:spcAft>
              <a:buClr>
                <a:srgbClr val="000000"/>
              </a:buClr>
              <a:buSzPts val="1400"/>
              <a:buFont typeface="Arial"/>
              <a:buNone/>
            </a:pPr>
            <a:r>
              <a:rPr b="1" lang="en" sz="1600">
                <a:solidFill>
                  <a:schemeClr val="lt1"/>
                </a:solidFill>
                <a:latin typeface="Roboto"/>
                <a:ea typeface="Roboto"/>
                <a:cs typeface="Roboto"/>
                <a:sym typeface="Roboto"/>
              </a:rPr>
              <a:t>PROGRAM</a:t>
            </a:r>
            <a:endParaRPr sz="1600"/>
          </a:p>
          <a:p>
            <a:pPr indent="16510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chemeClr val="lt1"/>
              </a:solidFill>
              <a:latin typeface="Roboto"/>
              <a:ea typeface="Roboto"/>
              <a:cs typeface="Roboto"/>
              <a:sym typeface="Roboto"/>
            </a:endParaRPr>
          </a:p>
        </p:txBody>
      </p:sp>
      <p:pic>
        <p:nvPicPr>
          <p:cNvPr id="351" name="Google Shape;351;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52" name="Google Shape;352;p51"/>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graphicFrame>
        <p:nvGraphicFramePr>
          <p:cNvPr id="353" name="Google Shape;353;p51"/>
          <p:cNvGraphicFramePr/>
          <p:nvPr/>
        </p:nvGraphicFramePr>
        <p:xfrm>
          <a:off x="76200" y="918200"/>
          <a:ext cx="3000000" cy="3000000"/>
        </p:xfrm>
        <a:graphic>
          <a:graphicData uri="http://schemas.openxmlformats.org/drawingml/2006/table">
            <a:tbl>
              <a:tblPr bandRow="1" firstRow="1">
                <a:noFill/>
                <a:tableStyleId>{0E658187-3FCA-459D-90F2-1D6A7E5AE1A1}</a:tableStyleId>
              </a:tblPr>
              <a:tblGrid>
                <a:gridCol w="4345950"/>
                <a:gridCol w="4645650"/>
              </a:tblGrid>
              <a:tr h="3252450">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class Main{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public static void main(String[] args) {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StackUsingLinkedlist obj = new StackUsingLinkedlist();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obj.push(11);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obj.push(22);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obj.push(33);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obj.push(44); </a:t>
                      </a:r>
                      <a:endParaRPr sz="1100"/>
                    </a:p>
                    <a:p>
                      <a:pPr indent="0" lvl="0" marL="0" marR="0" rtl="0" algn="l">
                        <a:spcBef>
                          <a:spcPts val="0"/>
                        </a:spcBef>
                        <a:spcAft>
                          <a:spcPts val="0"/>
                        </a:spcAft>
                        <a:buNone/>
                      </a:pPr>
                      <a:r>
                        <a:t/>
                      </a:r>
                      <a:endParaRPr b="0" sz="14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Calibri"/>
                        <a:buNone/>
                      </a:pPr>
                      <a:r>
                        <a:t/>
                      </a:r>
                      <a:endParaRPr b="0" sz="1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obj.display();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System.out.printf("\nTop element is %d\n", obj.peek());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obj.pop();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obj.pop();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obj.display();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System.out.printf("\nTop element is %d\n", obj.peek());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 </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 </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2"/>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359" name="Google Shape;359;p52"/>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360" name="Google Shape;360;p52"/>
          <p:cNvPicPr preferRelativeResize="0"/>
          <p:nvPr/>
        </p:nvPicPr>
        <p:blipFill rotWithShape="1">
          <a:blip r:embed="rId4">
            <a:alphaModFix/>
          </a:blip>
          <a:srcRect b="27756" l="0" r="0" t="0"/>
          <a:stretch/>
        </p:blipFill>
        <p:spPr>
          <a:xfrm rot="-1373472">
            <a:off x="8443136" y="4103451"/>
            <a:ext cx="655243" cy="996315"/>
          </a:xfrm>
          <a:prstGeom prst="rect">
            <a:avLst/>
          </a:prstGeom>
          <a:noFill/>
          <a:ln>
            <a:noFill/>
          </a:ln>
        </p:spPr>
      </p:pic>
      <p:pic>
        <p:nvPicPr>
          <p:cNvPr descr="Image result for ethnus" id="361" name="Google Shape;361;p52"/>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Image result for paint splatter ppt background" id="151" name="Google Shape;151;p30"/>
          <p:cNvPicPr preferRelativeResize="0"/>
          <p:nvPr/>
        </p:nvPicPr>
        <p:blipFill rotWithShape="1">
          <a:blip r:embed="rId3">
            <a:alphaModFix/>
          </a:blip>
          <a:srcRect b="9346" l="0" r="0" t="0"/>
          <a:stretch/>
        </p:blipFill>
        <p:spPr>
          <a:xfrm>
            <a:off x="1" y="-377685"/>
            <a:ext cx="9144001" cy="5521184"/>
          </a:xfrm>
          <a:prstGeom prst="rect">
            <a:avLst/>
          </a:prstGeom>
          <a:noFill/>
          <a:ln>
            <a:noFill/>
          </a:ln>
        </p:spPr>
      </p:pic>
      <p:sp>
        <p:nvSpPr>
          <p:cNvPr id="152" name="Google Shape;152;p30"/>
          <p:cNvSpPr/>
          <p:nvPr/>
        </p:nvSpPr>
        <p:spPr>
          <a:xfrm>
            <a:off x="2438400" y="1200150"/>
            <a:ext cx="5334000" cy="27774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3600"/>
              <a:buFont typeface="Roboto"/>
              <a:buNone/>
            </a:pPr>
            <a:r>
              <a:rPr lang="en" sz="3600">
                <a:solidFill>
                  <a:schemeClr val="dk1"/>
                </a:solidFill>
                <a:latin typeface="Roboto"/>
                <a:ea typeface="Roboto"/>
                <a:cs typeface="Roboto"/>
                <a:sym typeface="Roboto"/>
              </a:rPr>
              <a:t>STACK AND QUEUE</a:t>
            </a:r>
            <a:endParaRPr sz="3600">
              <a:solidFill>
                <a:schemeClr val="dk1"/>
              </a:solidFill>
              <a:latin typeface="Roboto"/>
              <a:ea typeface="Roboto"/>
              <a:cs typeface="Roboto"/>
              <a:sym typeface="Roboto"/>
            </a:endParaRPr>
          </a:p>
          <a:p>
            <a:pPr indent="0" lvl="0" marL="0" marR="0" rtl="0" algn="ctr">
              <a:spcBef>
                <a:spcPts val="0"/>
              </a:spcBef>
              <a:spcAft>
                <a:spcPts val="0"/>
              </a:spcAft>
              <a:buClr>
                <a:schemeClr val="dk1"/>
              </a:buClr>
              <a:buSzPts val="3600"/>
              <a:buFont typeface="Roboto"/>
              <a:buNone/>
            </a:pPr>
            <a:r>
              <a:rPr lang="en" sz="3600">
                <a:solidFill>
                  <a:schemeClr val="dk1"/>
                </a:solidFill>
                <a:latin typeface="Roboto"/>
                <a:ea typeface="Roboto"/>
                <a:cs typeface="Roboto"/>
                <a:sym typeface="Roboto"/>
              </a:rPr>
              <a:t>IN </a:t>
            </a:r>
            <a:endParaRPr sz="3600">
              <a:solidFill>
                <a:schemeClr val="dk1"/>
              </a:solidFill>
              <a:latin typeface="Roboto"/>
              <a:ea typeface="Roboto"/>
              <a:cs typeface="Roboto"/>
              <a:sym typeface="Roboto"/>
            </a:endParaRPr>
          </a:p>
          <a:p>
            <a:pPr indent="0" lvl="0" marL="0" marR="0" rtl="0" algn="ctr">
              <a:spcBef>
                <a:spcPts val="0"/>
              </a:spcBef>
              <a:spcAft>
                <a:spcPts val="0"/>
              </a:spcAft>
              <a:buClr>
                <a:schemeClr val="dk1"/>
              </a:buClr>
              <a:buSzPts val="3600"/>
              <a:buFont typeface="Roboto"/>
              <a:buNone/>
            </a:pPr>
            <a:r>
              <a:rPr lang="en" sz="3600">
                <a:solidFill>
                  <a:schemeClr val="dk1"/>
                </a:solidFill>
                <a:latin typeface="Roboto"/>
                <a:ea typeface="Roboto"/>
                <a:cs typeface="Roboto"/>
                <a:sym typeface="Roboto"/>
              </a:rPr>
              <a:t>JAVA</a:t>
            </a:r>
            <a:endParaRPr sz="3600">
              <a:solidFill>
                <a:schemeClr val="dk1"/>
              </a:solidFill>
              <a:latin typeface="Roboto"/>
              <a:ea typeface="Roboto"/>
              <a:cs typeface="Roboto"/>
              <a:sym typeface="Roboto"/>
            </a:endParaRPr>
          </a:p>
        </p:txBody>
      </p:sp>
      <p:cxnSp>
        <p:nvCxnSpPr>
          <p:cNvPr id="153" name="Google Shape;153;p30"/>
          <p:cNvCxnSpPr/>
          <p:nvPr/>
        </p:nvCxnSpPr>
        <p:spPr>
          <a:xfrm>
            <a:off x="7620000" y="1200150"/>
            <a:ext cx="0" cy="1486500"/>
          </a:xfrm>
          <a:prstGeom prst="straightConnector1">
            <a:avLst/>
          </a:prstGeom>
          <a:noFill/>
          <a:ln cap="flat" cmpd="sng" w="76200">
            <a:solidFill>
              <a:srgbClr val="000000"/>
            </a:solidFill>
            <a:prstDash val="solid"/>
            <a:round/>
            <a:headEnd len="sm" w="sm" type="none"/>
            <a:tailEnd len="sm" w="sm" type="none"/>
          </a:ln>
        </p:spPr>
      </p:cxnSp>
      <p:cxnSp>
        <p:nvCxnSpPr>
          <p:cNvPr id="154" name="Google Shape;154;p30"/>
          <p:cNvCxnSpPr/>
          <p:nvPr/>
        </p:nvCxnSpPr>
        <p:spPr>
          <a:xfrm>
            <a:off x="2362200"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155" name="Google Shape;155;p30"/>
          <p:cNvCxnSpPr/>
          <p:nvPr/>
        </p:nvCxnSpPr>
        <p:spPr>
          <a:xfrm>
            <a:off x="2362200" y="4057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156" name="Google Shape;156;p30"/>
          <p:cNvCxnSpPr/>
          <p:nvPr/>
        </p:nvCxnSpPr>
        <p:spPr>
          <a:xfrm>
            <a:off x="5867400" y="1200150"/>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157" name="Google Shape;157;p30"/>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158" name="Google Shape;158;p30"/>
          <p:cNvPicPr preferRelativeResize="0"/>
          <p:nvPr/>
        </p:nvPicPr>
        <p:blipFill rotWithShape="1">
          <a:blip r:embed="rId5">
            <a:alphaModFix/>
          </a:blip>
          <a:srcRect b="27755" l="0" r="0" t="0"/>
          <a:stretch/>
        </p:blipFill>
        <p:spPr>
          <a:xfrm rot="-929801">
            <a:off x="8370585" y="4123508"/>
            <a:ext cx="674261" cy="95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ppt_w</p:attrName>
                                        </p:attrNameLst>
                                      </p:cBhvr>
                                      <p:tavLst>
                                        <p:tav fmla="" tm="0">
                                          <p:val>
                                            <p:strVal val="0"/>
                                          </p:val>
                                        </p:tav>
                                        <p:tav fmla="" tm="100000">
                                          <p:val>
                                            <p:strVal val="#ppt_w"/>
                                          </p:val>
                                        </p:tav>
                                      </p:tavLst>
                                    </p:anim>
                                    <p:anim calcmode="lin" valueType="num">
                                      <p:cBhvr additive="base">
                                        <p:cTn dur="1000"/>
                                        <p:tgtEl>
                                          <p:spTgt spid="15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ppt_w</p:attrName>
                                        </p:attrNameLst>
                                      </p:cBhvr>
                                      <p:tavLst>
                                        <p:tav fmla="" tm="0">
                                          <p:val>
                                            <p:strVal val="0"/>
                                          </p:val>
                                        </p:tav>
                                        <p:tav fmla="" tm="100000">
                                          <p:val>
                                            <p:strVal val="#ppt_w"/>
                                          </p:val>
                                        </p:tav>
                                      </p:tavLst>
                                    </p:anim>
                                    <p:anim calcmode="lin" valueType="num">
                                      <p:cBhvr additive="base">
                                        <p:cTn dur="1000"/>
                                        <p:tgtEl>
                                          <p:spTgt spid="15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31"/>
          <p:cNvSpPr/>
          <p:nvPr/>
        </p:nvSpPr>
        <p:spPr>
          <a:xfrm>
            <a:off x="0" y="22860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just">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STACK</a:t>
            </a:r>
            <a:endParaRPr b="1" i="0" sz="1600" u="none" cap="none" strike="noStrike">
              <a:solidFill>
                <a:schemeClr val="lt1"/>
              </a:solidFill>
              <a:latin typeface="Roboto"/>
              <a:ea typeface="Roboto"/>
              <a:cs typeface="Roboto"/>
              <a:sym typeface="Roboto"/>
            </a:endParaRPr>
          </a:p>
        </p:txBody>
      </p:sp>
      <p:pic>
        <p:nvPicPr>
          <p:cNvPr id="165" name="Google Shape;165;p3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166" name="Google Shape;166;p31"/>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167" name="Google Shape;167;p31"/>
          <p:cNvSpPr/>
          <p:nvPr/>
        </p:nvSpPr>
        <p:spPr>
          <a:xfrm flipH="1">
            <a:off x="0" y="1447800"/>
            <a:ext cx="8686800" cy="2250600"/>
          </a:xfrm>
          <a:prstGeom prst="rect">
            <a:avLst/>
          </a:prstGeom>
          <a:noFill/>
          <a:ln>
            <a:noFill/>
          </a:ln>
        </p:spPr>
        <p:txBody>
          <a:bodyPr anchorCtr="0" anchor="ctr" bIns="45700" lIns="91425" spcFirstLastPara="1" rIns="91425" wrap="square" tIns="45700">
            <a:noAutofit/>
          </a:bodyPr>
          <a:lstStyle/>
          <a:p>
            <a:pPr indent="-344488" lvl="0" marL="344488" marR="0" rtl="0" algn="just">
              <a:lnSpc>
                <a:spcPct val="150000"/>
              </a:lnSpc>
              <a:spcBef>
                <a:spcPts val="0"/>
              </a:spcBef>
              <a:spcAft>
                <a:spcPts val="0"/>
              </a:spcAft>
              <a:buClr>
                <a:schemeClr val="dk1"/>
              </a:buClr>
              <a:buSzPts val="1800"/>
              <a:buFont typeface="Noto Sans Symbols"/>
              <a:buChar char="●"/>
            </a:pPr>
            <a:r>
              <a:rPr lang="en" sz="1800">
                <a:solidFill>
                  <a:schemeClr val="dk1"/>
                </a:solidFill>
                <a:latin typeface="Roboto"/>
                <a:ea typeface="Roboto"/>
                <a:cs typeface="Roboto"/>
                <a:sym typeface="Roboto"/>
              </a:rPr>
              <a:t>Stack is an ordered list in which, insertion and deletion can be performed only at one end that is called </a:t>
            </a:r>
            <a:r>
              <a:rPr b="1" lang="en" sz="1800">
                <a:solidFill>
                  <a:schemeClr val="dk1"/>
                </a:solidFill>
                <a:latin typeface="Roboto"/>
                <a:ea typeface="Roboto"/>
                <a:cs typeface="Roboto"/>
                <a:sym typeface="Roboto"/>
              </a:rPr>
              <a:t>top</a:t>
            </a:r>
            <a:endParaRPr sz="1800">
              <a:latin typeface="Roboto"/>
              <a:ea typeface="Roboto"/>
              <a:cs typeface="Roboto"/>
              <a:sym typeface="Roboto"/>
            </a:endParaRPr>
          </a:p>
          <a:p>
            <a:pPr indent="-344488" lvl="0" marL="344488" marR="0" rtl="0" algn="just">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Stack is a recursive data structure having pointer to its top element</a:t>
            </a:r>
            <a:endParaRPr i="0" sz="1800" u="none" cap="none" strike="noStrike">
              <a:solidFill>
                <a:schemeClr val="dk1"/>
              </a:solidFill>
              <a:latin typeface="Roboto"/>
              <a:ea typeface="Roboto"/>
              <a:cs typeface="Roboto"/>
              <a:sym typeface="Roboto"/>
            </a:endParaRPr>
          </a:p>
          <a:p>
            <a:pPr indent="-344488" lvl="0" marL="344488" marR="0" rtl="0" algn="just">
              <a:lnSpc>
                <a:spcPct val="150000"/>
              </a:lnSpc>
              <a:spcBef>
                <a:spcPts val="0"/>
              </a:spcBef>
              <a:spcAft>
                <a:spcPts val="0"/>
              </a:spcAft>
              <a:buClr>
                <a:schemeClr val="dk1"/>
              </a:buClr>
              <a:buSzPts val="1800"/>
              <a:buFont typeface="Noto Sans Symbols"/>
              <a:buChar char="●"/>
            </a:pPr>
            <a:r>
              <a:rPr i="0" lang="en" sz="1800" u="none" cap="none" strike="noStrike">
                <a:solidFill>
                  <a:schemeClr val="dk1"/>
                </a:solidFill>
                <a:latin typeface="Roboto"/>
                <a:ea typeface="Roboto"/>
                <a:cs typeface="Roboto"/>
                <a:sym typeface="Roboto"/>
              </a:rPr>
              <a:t>A Stack is a </a:t>
            </a:r>
            <a:r>
              <a:rPr b="1" i="0" lang="en" sz="1800" u="none" cap="none" strike="noStrike">
                <a:solidFill>
                  <a:schemeClr val="dk1"/>
                </a:solidFill>
                <a:latin typeface="Roboto"/>
                <a:ea typeface="Roboto"/>
                <a:cs typeface="Roboto"/>
                <a:sym typeface="Roboto"/>
              </a:rPr>
              <a:t>Last In First Out </a:t>
            </a:r>
            <a:r>
              <a:rPr i="0" lang="en" sz="1800" u="none" cap="none" strike="noStrike">
                <a:solidFill>
                  <a:schemeClr val="dk1"/>
                </a:solidFill>
                <a:latin typeface="Roboto"/>
                <a:ea typeface="Roboto"/>
                <a:cs typeface="Roboto"/>
                <a:sym typeface="Roboto"/>
              </a:rPr>
              <a:t>(LIFO) data structure</a:t>
            </a:r>
            <a:endParaRPr sz="1800">
              <a:latin typeface="Roboto"/>
              <a:ea typeface="Roboto"/>
              <a:cs typeface="Roboto"/>
              <a:sym typeface="Roboto"/>
            </a:endParaRPr>
          </a:p>
          <a:p>
            <a:pPr indent="-344488" lvl="0" marL="344488" marR="0" rtl="0" algn="just">
              <a:lnSpc>
                <a:spcPct val="150000"/>
              </a:lnSpc>
              <a:spcBef>
                <a:spcPts val="0"/>
              </a:spcBef>
              <a:spcAft>
                <a:spcPts val="0"/>
              </a:spcAft>
              <a:buClr>
                <a:schemeClr val="dk1"/>
              </a:buClr>
              <a:buSzPts val="1800"/>
              <a:buFont typeface="Noto Sans Symbols"/>
              <a:buChar char="●"/>
            </a:pPr>
            <a:r>
              <a:rPr i="0" lang="en" sz="1800" u="none" cap="none" strike="noStrike">
                <a:solidFill>
                  <a:schemeClr val="dk1"/>
                </a:solidFill>
                <a:latin typeface="Roboto"/>
                <a:ea typeface="Roboto"/>
                <a:cs typeface="Roboto"/>
                <a:sym typeface="Roboto"/>
              </a:rPr>
              <a:t> It supports two basic operations called </a:t>
            </a:r>
            <a:r>
              <a:rPr b="1" i="0" lang="en" sz="1800" u="none" cap="none" strike="noStrike">
                <a:solidFill>
                  <a:schemeClr val="dk1"/>
                </a:solidFill>
                <a:latin typeface="Roboto"/>
                <a:ea typeface="Roboto"/>
                <a:cs typeface="Roboto"/>
                <a:sym typeface="Roboto"/>
              </a:rPr>
              <a:t>push</a:t>
            </a:r>
            <a:r>
              <a:rPr i="0" lang="en" sz="1800" u="none" cap="none" strike="noStrike">
                <a:solidFill>
                  <a:schemeClr val="dk1"/>
                </a:solidFill>
                <a:latin typeface="Roboto"/>
                <a:ea typeface="Roboto"/>
                <a:cs typeface="Roboto"/>
                <a:sym typeface="Roboto"/>
              </a:rPr>
              <a:t> and </a:t>
            </a:r>
            <a:r>
              <a:rPr b="1" i="0" lang="en" sz="1800" u="none" cap="none" strike="noStrike">
                <a:solidFill>
                  <a:schemeClr val="dk1"/>
                </a:solidFill>
                <a:latin typeface="Roboto"/>
                <a:ea typeface="Roboto"/>
                <a:cs typeface="Roboto"/>
                <a:sym typeface="Roboto"/>
              </a:rPr>
              <a:t>pop</a:t>
            </a:r>
            <a:endParaRPr sz="1800">
              <a:latin typeface="Roboto"/>
              <a:ea typeface="Roboto"/>
              <a:cs typeface="Roboto"/>
              <a:sym typeface="Roboto"/>
            </a:endParaRPr>
          </a:p>
          <a:p>
            <a:pPr indent="-344488" lvl="0" marL="344488" marR="0" rtl="0" algn="just">
              <a:lnSpc>
                <a:spcPct val="150000"/>
              </a:lnSpc>
              <a:spcBef>
                <a:spcPts val="0"/>
              </a:spcBef>
              <a:spcAft>
                <a:spcPts val="0"/>
              </a:spcAft>
              <a:buClr>
                <a:schemeClr val="dk1"/>
              </a:buClr>
              <a:buSzPts val="1800"/>
              <a:buFont typeface="Roboto"/>
              <a:buChar char="●"/>
            </a:pPr>
            <a:r>
              <a:rPr i="0" lang="en" sz="1800" u="none" cap="none" strike="noStrike">
                <a:solidFill>
                  <a:schemeClr val="dk1"/>
                </a:solidFill>
                <a:latin typeface="Roboto"/>
                <a:ea typeface="Roboto"/>
                <a:cs typeface="Roboto"/>
                <a:sym typeface="Roboto"/>
              </a:rPr>
              <a:t>The push operation adds an element at the top of the stack, and the pop operation removes an element from the top of the stack</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3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STACK STRUCTURE</a:t>
            </a:r>
            <a:endParaRPr b="1" i="0" sz="1600" u="none" cap="none" strike="noStrike">
              <a:solidFill>
                <a:schemeClr val="lt1"/>
              </a:solidFill>
              <a:latin typeface="Roboto"/>
              <a:ea typeface="Roboto"/>
              <a:cs typeface="Roboto"/>
              <a:sym typeface="Roboto"/>
            </a:endParaRPr>
          </a:p>
        </p:txBody>
      </p:sp>
      <p:sp>
        <p:nvSpPr>
          <p:cNvPr id="174" name="Google Shape;174;p3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175" name="Google Shape;175;p3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176" name="Google Shape;176;p32"/>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java-stack-data-structure.jpg" id="177" name="Google Shape;177;p32"/>
          <p:cNvPicPr preferRelativeResize="0"/>
          <p:nvPr/>
        </p:nvPicPr>
        <p:blipFill rotWithShape="1">
          <a:blip r:embed="rId5">
            <a:alphaModFix/>
          </a:blip>
          <a:srcRect b="0" l="4323" r="6158" t="0"/>
          <a:stretch/>
        </p:blipFill>
        <p:spPr>
          <a:xfrm>
            <a:off x="1247125" y="914400"/>
            <a:ext cx="6889675" cy="377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33"/>
          <p:cNvSpPr/>
          <p:nvPr/>
        </p:nvSpPr>
        <p:spPr>
          <a:xfrm>
            <a:off x="0" y="22860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STACK STRUCTURE</a:t>
            </a:r>
            <a:endParaRPr b="1" i="0" sz="1600" u="none" cap="none" strike="noStrike">
              <a:solidFill>
                <a:schemeClr val="lt1"/>
              </a:solidFill>
              <a:latin typeface="Roboto"/>
              <a:ea typeface="Roboto"/>
              <a:cs typeface="Roboto"/>
              <a:sym typeface="Roboto"/>
            </a:endParaRPr>
          </a:p>
        </p:txBody>
      </p:sp>
      <p:pic>
        <p:nvPicPr>
          <p:cNvPr id="184" name="Google Shape;184;p3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185" name="Google Shape;185;p33"/>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186" name="Google Shape;186;p33"/>
          <p:cNvSpPr/>
          <p:nvPr/>
        </p:nvSpPr>
        <p:spPr>
          <a:xfrm>
            <a:off x="0" y="1047750"/>
            <a:ext cx="8951700" cy="3808800"/>
          </a:xfrm>
          <a:prstGeom prst="rect">
            <a:avLst/>
          </a:prstGeom>
          <a:noFill/>
          <a:ln>
            <a:noFill/>
          </a:ln>
        </p:spPr>
        <p:txBody>
          <a:bodyPr anchorCtr="0" anchor="t" bIns="45700" lIns="91425" spcFirstLastPara="1" rIns="91425" wrap="square" tIns="45700">
            <a:noAutofit/>
          </a:bodyPr>
          <a:lstStyle/>
          <a:p>
            <a:pPr indent="-404813" lvl="0" marL="404813" marR="0" rtl="0" algn="just">
              <a:lnSpc>
                <a:spcPct val="10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Java provides a Stack class which models the Stack data structure. </a:t>
            </a:r>
            <a:endParaRPr sz="1800">
              <a:latin typeface="Roboto"/>
              <a:ea typeface="Roboto"/>
              <a:cs typeface="Roboto"/>
              <a:sym typeface="Roboto"/>
            </a:endParaRPr>
          </a:p>
          <a:p>
            <a:pPr indent="-404813" lvl="0" marL="404813" marR="0" rtl="0" algn="just">
              <a:lnSpc>
                <a:spcPct val="10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Stack class is part of Java’s collections framework. Following is the class hierarchy of Stack in Java</a:t>
            </a:r>
            <a:endParaRPr sz="1800">
              <a:latin typeface="Roboto"/>
              <a:ea typeface="Roboto"/>
              <a:cs typeface="Roboto"/>
              <a:sym typeface="Roboto"/>
            </a:endParaRPr>
          </a:p>
          <a:p>
            <a:pPr indent="404813" lvl="0" marL="0" marR="0" rtl="0" algn="just">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rPr b="1" i="0" lang="en" sz="1800" u="none" cap="none" strike="noStrike">
                <a:solidFill>
                  <a:schemeClr val="dk1"/>
                </a:solidFill>
                <a:latin typeface="Roboto"/>
                <a:ea typeface="Roboto"/>
                <a:cs typeface="Roboto"/>
                <a:sym typeface="Roboto"/>
              </a:rPr>
              <a:t>STACK CLASS HIERARCHY:</a:t>
            </a:r>
            <a:endParaRPr sz="1800">
              <a:solidFill>
                <a:schemeClr val="dk1"/>
              </a:solidFill>
              <a:latin typeface="Roboto"/>
              <a:ea typeface="Roboto"/>
              <a:cs typeface="Roboto"/>
              <a:sym typeface="Roboto"/>
            </a:endParaRPr>
          </a:p>
          <a:p>
            <a:pPr indent="-404813" lvl="0" marL="404813" marR="0" rtl="0" algn="just">
              <a:lnSpc>
                <a:spcPct val="100000"/>
              </a:lnSpc>
              <a:spcBef>
                <a:spcPts val="0"/>
              </a:spcBef>
              <a:spcAft>
                <a:spcPts val="0"/>
              </a:spcAft>
              <a:buClr>
                <a:schemeClr val="dk1"/>
              </a:buClr>
              <a:buSzPts val="1800"/>
              <a:buFont typeface="Roboto"/>
              <a:buChar char="●"/>
            </a:pPr>
            <a:r>
              <a:rPr i="0" lang="en" sz="1800" u="none" cap="none" strike="noStrike">
                <a:solidFill>
                  <a:schemeClr val="dk1"/>
                </a:solidFill>
                <a:latin typeface="Roboto"/>
                <a:ea typeface="Roboto"/>
                <a:cs typeface="Roboto"/>
                <a:sym typeface="Roboto"/>
              </a:rPr>
              <a:t>The Stack class extends Vector which implements the List interface. </a:t>
            </a:r>
            <a:endParaRPr sz="1800">
              <a:latin typeface="Roboto"/>
              <a:ea typeface="Roboto"/>
              <a:cs typeface="Roboto"/>
              <a:sym typeface="Roboto"/>
            </a:endParaRPr>
          </a:p>
          <a:p>
            <a:pPr indent="-404813" lvl="0" marL="404813" marR="0" rtl="0" algn="just">
              <a:lnSpc>
                <a:spcPct val="100000"/>
              </a:lnSpc>
              <a:spcBef>
                <a:spcPts val="0"/>
              </a:spcBef>
              <a:spcAft>
                <a:spcPts val="0"/>
              </a:spcAft>
              <a:buClr>
                <a:schemeClr val="dk1"/>
              </a:buClr>
              <a:buSzPts val="1800"/>
              <a:buFont typeface="Roboto"/>
              <a:buChar char="●"/>
            </a:pPr>
            <a:r>
              <a:rPr i="0" lang="en" sz="1800" u="none" cap="none" strike="noStrike">
                <a:solidFill>
                  <a:schemeClr val="dk1"/>
                </a:solidFill>
                <a:latin typeface="Roboto"/>
                <a:ea typeface="Roboto"/>
                <a:cs typeface="Roboto"/>
                <a:sym typeface="Roboto"/>
              </a:rPr>
              <a:t>A Vector is a re-sizable collection. </a:t>
            </a:r>
            <a:endParaRPr sz="1800">
              <a:latin typeface="Roboto"/>
              <a:ea typeface="Roboto"/>
              <a:cs typeface="Roboto"/>
              <a:sym typeface="Roboto"/>
            </a:endParaRPr>
          </a:p>
          <a:p>
            <a:pPr indent="-404813" lvl="0" marL="404813" marR="0" rtl="0" algn="just">
              <a:lnSpc>
                <a:spcPct val="100000"/>
              </a:lnSpc>
              <a:spcBef>
                <a:spcPts val="0"/>
              </a:spcBef>
              <a:spcAft>
                <a:spcPts val="0"/>
              </a:spcAft>
              <a:buClr>
                <a:schemeClr val="dk1"/>
              </a:buClr>
              <a:buSzPts val="1800"/>
              <a:buFont typeface="Roboto"/>
              <a:buChar char="●"/>
            </a:pPr>
            <a:r>
              <a:rPr i="0" lang="en" sz="1800" u="none" cap="none" strike="noStrike">
                <a:solidFill>
                  <a:schemeClr val="dk1"/>
                </a:solidFill>
                <a:latin typeface="Roboto"/>
                <a:ea typeface="Roboto"/>
                <a:cs typeface="Roboto"/>
                <a:sym typeface="Roboto"/>
              </a:rPr>
              <a:t>It grows its size to accommodate new elements and shrinks the size when the elements are removed.</a:t>
            </a:r>
            <a:endParaRPr sz="1800">
              <a:latin typeface="Roboto"/>
              <a:ea typeface="Roboto"/>
              <a:cs typeface="Roboto"/>
              <a:sym typeface="Roboto"/>
            </a:endParaRPr>
          </a:p>
          <a:p>
            <a:pPr indent="-404813" lvl="0" marL="404813" marR="0" rtl="0" algn="just">
              <a:lnSpc>
                <a:spcPct val="100000"/>
              </a:lnSpc>
              <a:spcBef>
                <a:spcPts val="0"/>
              </a:spcBef>
              <a:spcAft>
                <a:spcPts val="0"/>
              </a:spcAft>
              <a:buClr>
                <a:schemeClr val="dk1"/>
              </a:buClr>
              <a:buSzPts val="1800"/>
              <a:buFont typeface="Roboto"/>
              <a:buChar char="●"/>
            </a:pPr>
            <a:r>
              <a:rPr i="0" lang="en" sz="1800" u="none" cap="none" strike="noStrike">
                <a:solidFill>
                  <a:schemeClr val="dk1"/>
                </a:solidFill>
                <a:latin typeface="Roboto"/>
                <a:ea typeface="Roboto"/>
                <a:cs typeface="Roboto"/>
                <a:sym typeface="Roboto"/>
              </a:rPr>
              <a:t>Since the Stack class extends Vector, it also grows and shrinks its size as needed when new elements are added or removed.</a:t>
            </a:r>
            <a:endParaRPr sz="1800">
              <a:latin typeface="Roboto"/>
              <a:ea typeface="Roboto"/>
              <a:cs typeface="Roboto"/>
              <a:sym typeface="Roboto"/>
            </a:endParaRPr>
          </a:p>
          <a:p>
            <a:pPr indent="-290513" lvl="0" marL="404813" marR="0" rtl="0" algn="just">
              <a:lnSpc>
                <a:spcPct val="100000"/>
              </a:lnSpc>
              <a:spcBef>
                <a:spcPts val="0"/>
              </a:spcBef>
              <a:spcAft>
                <a:spcPts val="0"/>
              </a:spcAft>
              <a:buClr>
                <a:schemeClr val="dk1"/>
              </a:buClr>
              <a:buSzPts val="1800"/>
              <a:buFont typeface="Noto Sans Symbols"/>
              <a:buNone/>
            </a:pPr>
            <a:r>
              <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3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b="1" i="0" lang="en" sz="1600" u="none" cap="none" strike="noStrike">
                <a:solidFill>
                  <a:schemeClr val="lt1"/>
                </a:solidFill>
                <a:latin typeface="Roboto"/>
                <a:ea typeface="Roboto"/>
                <a:cs typeface="Roboto"/>
                <a:sym typeface="Roboto"/>
              </a:rPr>
              <a:t>STACK CLASS HIERARCHY</a:t>
            </a:r>
            <a:endParaRPr sz="1600">
              <a:solidFill>
                <a:schemeClr val="lt1"/>
              </a:solidFill>
              <a:latin typeface="Roboto"/>
              <a:ea typeface="Roboto"/>
              <a:cs typeface="Roboto"/>
              <a:sym typeface="Roboto"/>
            </a:endParaRPr>
          </a:p>
        </p:txBody>
      </p:sp>
      <p:pic>
        <p:nvPicPr>
          <p:cNvPr id="193" name="Google Shape;193;p3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194" name="Google Shape;194;p34"/>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pic>
        <p:nvPicPr>
          <p:cNvPr descr="java-stack-hierarchy.jpg" id="195" name="Google Shape;195;p34"/>
          <p:cNvPicPr preferRelativeResize="0"/>
          <p:nvPr/>
        </p:nvPicPr>
        <p:blipFill rotWithShape="1">
          <a:blip r:embed="rId5">
            <a:alphaModFix/>
          </a:blip>
          <a:srcRect b="0" l="0" r="0" t="0"/>
          <a:stretch/>
        </p:blipFill>
        <p:spPr>
          <a:xfrm>
            <a:off x="381000" y="857250"/>
            <a:ext cx="8229600"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1" name="Google Shape;201;p3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600" u="none" cap="none" strike="noStrike">
                <a:solidFill>
                  <a:schemeClr val="lt1"/>
                </a:solidFill>
                <a:latin typeface="Roboto"/>
                <a:ea typeface="Roboto"/>
                <a:cs typeface="Roboto"/>
                <a:sym typeface="Roboto"/>
              </a:rPr>
              <a:t>CREATING A STACK</a:t>
            </a:r>
            <a:endParaRPr b="1" i="0" sz="1600" u="none" cap="none" strike="noStrike">
              <a:solidFill>
                <a:schemeClr val="lt1"/>
              </a:solidFill>
              <a:latin typeface="Roboto"/>
              <a:ea typeface="Roboto"/>
              <a:cs typeface="Roboto"/>
              <a:sym typeface="Roboto"/>
            </a:endParaRPr>
          </a:p>
        </p:txBody>
      </p:sp>
      <p:pic>
        <p:nvPicPr>
          <p:cNvPr id="202" name="Google Shape;202;p3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03" name="Google Shape;203;p35"/>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04" name="Google Shape;204;p35"/>
          <p:cNvSpPr/>
          <p:nvPr/>
        </p:nvSpPr>
        <p:spPr>
          <a:xfrm>
            <a:off x="228600" y="914400"/>
            <a:ext cx="8458200" cy="654025"/>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In order to create a stack, we must import the </a:t>
            </a:r>
            <a:r>
              <a:rPr b="1" i="0" lang="en" sz="1800" u="none" cap="none" strike="noStrike">
                <a:solidFill>
                  <a:schemeClr val="dk1"/>
                </a:solidFill>
                <a:latin typeface="Roboto"/>
                <a:ea typeface="Roboto"/>
                <a:cs typeface="Roboto"/>
                <a:sym typeface="Roboto"/>
              </a:rPr>
              <a:t>java.util.Stack</a:t>
            </a:r>
            <a:r>
              <a:rPr b="0" i="0" lang="en" sz="1800" u="none" cap="none" strike="noStrike">
                <a:solidFill>
                  <a:schemeClr val="dk1"/>
                </a:solidFill>
                <a:latin typeface="Roboto"/>
                <a:ea typeface="Roboto"/>
                <a:cs typeface="Roboto"/>
                <a:sym typeface="Roboto"/>
              </a:rPr>
              <a:t> package first. Once we import the package, here is how we can create a stack in Java</a:t>
            </a:r>
            <a:endParaRPr/>
          </a:p>
        </p:txBody>
      </p:sp>
      <p:graphicFrame>
        <p:nvGraphicFramePr>
          <p:cNvPr id="205" name="Google Shape;205;p35"/>
          <p:cNvGraphicFramePr/>
          <p:nvPr/>
        </p:nvGraphicFramePr>
        <p:xfrm>
          <a:off x="2766588" y="1809750"/>
          <a:ext cx="3000000" cy="3000000"/>
        </p:xfrm>
        <a:graphic>
          <a:graphicData uri="http://schemas.openxmlformats.org/drawingml/2006/table">
            <a:tbl>
              <a:tblPr bandRow="1" firstRow="1">
                <a:noFill/>
                <a:tableStyleId>{0E658187-3FCA-459D-90F2-1D6A7E5AE1A1}</a:tableStyleId>
              </a:tblPr>
              <a:tblGrid>
                <a:gridCol w="3610825"/>
              </a:tblGrid>
              <a:tr h="278125">
                <a:tc>
                  <a:txBody>
                    <a:bodyPr/>
                    <a:lstStyle/>
                    <a:p>
                      <a:pPr indent="0" lvl="0" marL="0" marR="0" rtl="0" algn="l">
                        <a:lnSpc>
                          <a:spcPct val="100000"/>
                        </a:lnSpc>
                        <a:spcBef>
                          <a:spcPts val="0"/>
                        </a:spcBef>
                        <a:spcAft>
                          <a:spcPts val="0"/>
                        </a:spcAft>
                        <a:buClr>
                          <a:schemeClr val="dk1"/>
                        </a:buClr>
                        <a:buSzPts val="1400"/>
                        <a:buFont typeface="Consolas"/>
                        <a:buNone/>
                      </a:pPr>
                      <a:r>
                        <a:rPr b="0" lang="en" sz="1400" u="none" cap="none" strike="noStrike">
                          <a:solidFill>
                            <a:schemeClr val="dk1"/>
                          </a:solidFill>
                          <a:latin typeface="Consolas"/>
                          <a:ea typeface="Consolas"/>
                          <a:cs typeface="Consolas"/>
                          <a:sym typeface="Consolas"/>
                        </a:rPr>
                        <a:t>Stack&lt;Type&gt; stacks = new Stack&lt;&gt;();</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06" name="Google Shape;206;p35"/>
          <p:cNvSpPr/>
          <p:nvPr/>
        </p:nvSpPr>
        <p:spPr>
          <a:xfrm>
            <a:off x="228600" y="2514600"/>
            <a:ext cx="6553200" cy="380873"/>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800"/>
              <a:buFont typeface="Roboto"/>
              <a:buNone/>
            </a:pPr>
            <a:r>
              <a:rPr b="0" i="0" lang="en" sz="1800" u="none" cap="none" strike="noStrike">
                <a:solidFill>
                  <a:schemeClr val="dk1"/>
                </a:solidFill>
                <a:latin typeface="Roboto"/>
                <a:ea typeface="Roboto"/>
                <a:cs typeface="Roboto"/>
                <a:sym typeface="Roboto"/>
              </a:rPr>
              <a:t>Here, Type indicates the stack's type. For example, </a:t>
            </a:r>
            <a:endParaRPr/>
          </a:p>
        </p:txBody>
      </p:sp>
      <p:graphicFrame>
        <p:nvGraphicFramePr>
          <p:cNvPr id="207" name="Google Shape;207;p35"/>
          <p:cNvGraphicFramePr/>
          <p:nvPr/>
        </p:nvGraphicFramePr>
        <p:xfrm>
          <a:off x="2571950" y="3143250"/>
          <a:ext cx="3000000" cy="3000000"/>
        </p:xfrm>
        <a:graphic>
          <a:graphicData uri="http://schemas.openxmlformats.org/drawingml/2006/table">
            <a:tbl>
              <a:tblPr bandRow="1" firstRow="1">
                <a:noFill/>
                <a:tableStyleId>{0E658187-3FCA-459D-90F2-1D6A7E5AE1A1}</a:tableStyleId>
              </a:tblPr>
              <a:tblGrid>
                <a:gridCol w="4000100"/>
              </a:tblGrid>
              <a:tr h="278125">
                <a:tc>
                  <a:txBody>
                    <a:bodyPr/>
                    <a:lstStyle/>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a:t>
                      </a:r>
                      <a:r>
                        <a:rPr b="0" lang="en" sz="1400">
                          <a:solidFill>
                            <a:schemeClr val="dk1"/>
                          </a:solidFill>
                          <a:latin typeface="Consolas"/>
                          <a:ea typeface="Consolas"/>
                          <a:cs typeface="Consolas"/>
                          <a:sym typeface="Consolas"/>
                        </a:rPr>
                        <a:t> </a:t>
                      </a:r>
                      <a:r>
                        <a:rPr b="0" lang="en" sz="1400">
                          <a:solidFill>
                            <a:schemeClr val="dk1"/>
                          </a:solidFill>
                          <a:latin typeface="Consolas"/>
                          <a:ea typeface="Consolas"/>
                          <a:cs typeface="Consolas"/>
                          <a:sym typeface="Consolas"/>
                        </a:rPr>
                        <a:t>Create Integer type 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Stack&lt;Integer&gt; stacks = new Stack&lt;&gt;();</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 Create String type stack</a:t>
                      </a:r>
                      <a:endParaRPr sz="1100"/>
                    </a:p>
                    <a:p>
                      <a:pPr indent="0" lvl="0" marL="0" marR="0" rtl="0" algn="l">
                        <a:lnSpc>
                          <a:spcPct val="150000"/>
                        </a:lnSpc>
                        <a:spcBef>
                          <a:spcPts val="0"/>
                        </a:spcBef>
                        <a:spcAft>
                          <a:spcPts val="0"/>
                        </a:spcAft>
                        <a:buNone/>
                      </a:pPr>
                      <a:r>
                        <a:rPr b="0" lang="en" sz="1400">
                          <a:solidFill>
                            <a:schemeClr val="dk1"/>
                          </a:solidFill>
                          <a:latin typeface="Consolas"/>
                          <a:ea typeface="Consolas"/>
                          <a:cs typeface="Consolas"/>
                          <a:sym typeface="Consolas"/>
                        </a:rPr>
                        <a:t>Stack&lt;String&gt; stacks = new Stack&lt;&gt;();</a:t>
                      </a:r>
                      <a:endParaRPr b="0" sz="1400">
                        <a:solidFill>
                          <a:schemeClr val="dk1"/>
                        </a:solidFill>
                        <a:latin typeface="Consolas"/>
                        <a:ea typeface="Consolas"/>
                        <a:cs typeface="Consolas"/>
                        <a:sym typeface="Consolas"/>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3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165100" lvl="0" marL="0" marR="0" rtl="0" algn="l">
              <a:lnSpc>
                <a:spcPct val="100000"/>
              </a:lnSpc>
              <a:spcBef>
                <a:spcPts val="0"/>
              </a:spcBef>
              <a:spcAft>
                <a:spcPts val="0"/>
              </a:spcAft>
              <a:buClr>
                <a:srgbClr val="000000"/>
              </a:buClr>
              <a:buSzPts val="1400"/>
              <a:buFont typeface="Arial"/>
              <a:buNone/>
            </a:pPr>
            <a:r>
              <a:rPr b="1" i="0" lang="en" sz="1800" u="none" cap="none" strike="noStrike">
                <a:solidFill>
                  <a:schemeClr val="lt1"/>
                </a:solidFill>
                <a:latin typeface="Roboto"/>
                <a:ea typeface="Roboto"/>
                <a:cs typeface="Roboto"/>
                <a:sym typeface="Roboto"/>
              </a:rPr>
              <a:t>OPERATIONS OF STACK</a:t>
            </a:r>
            <a:endParaRPr b="1" i="0" sz="1800" u="none" cap="none" strike="noStrike">
              <a:solidFill>
                <a:schemeClr val="lt1"/>
              </a:solidFill>
              <a:latin typeface="Roboto"/>
              <a:ea typeface="Roboto"/>
              <a:cs typeface="Roboto"/>
              <a:sym typeface="Roboto"/>
            </a:endParaRPr>
          </a:p>
        </p:txBody>
      </p:sp>
      <p:sp>
        <p:nvSpPr>
          <p:cNvPr id="214" name="Google Shape;214;p3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15" name="Google Shape;215;p3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16" name="Google Shape;216;p36"/>
          <p:cNvPicPr preferRelativeResize="0"/>
          <p:nvPr/>
        </p:nvPicPr>
        <p:blipFill rotWithShape="1">
          <a:blip r:embed="rId4">
            <a:alphaModFix/>
          </a:blip>
          <a:srcRect b="0" l="0" r="60688" t="0"/>
          <a:stretch/>
        </p:blipFill>
        <p:spPr>
          <a:xfrm>
            <a:off x="8603373" y="79411"/>
            <a:ext cx="481263" cy="518159"/>
          </a:xfrm>
          <a:prstGeom prst="rect">
            <a:avLst/>
          </a:prstGeom>
          <a:noFill/>
          <a:ln>
            <a:noFill/>
          </a:ln>
        </p:spPr>
      </p:pic>
      <p:sp>
        <p:nvSpPr>
          <p:cNvPr id="217" name="Google Shape;217;p36"/>
          <p:cNvSpPr/>
          <p:nvPr/>
        </p:nvSpPr>
        <p:spPr>
          <a:xfrm>
            <a:off x="0" y="1085850"/>
            <a:ext cx="8856000" cy="2874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 sz="1800">
                <a:solidFill>
                  <a:schemeClr val="dk1"/>
                </a:solidFill>
                <a:latin typeface="Roboto"/>
                <a:ea typeface="Roboto"/>
                <a:cs typeface="Roboto"/>
                <a:sym typeface="Roboto"/>
              </a:rPr>
              <a:t>	Stack operations may involve initializing the stack, using it and then de-initializing it. Apart from these basic stuffs, a stack is used for the following two primary operations </a:t>
            </a:r>
            <a:endParaRPr/>
          </a:p>
          <a:p>
            <a:pPr indent="-114300" lvl="0" marL="0" marR="0" rtl="0" algn="just">
              <a:lnSpc>
                <a:spcPct val="150000"/>
              </a:lnSpc>
              <a:spcBef>
                <a:spcPts val="0"/>
              </a:spcBef>
              <a:spcAft>
                <a:spcPts val="0"/>
              </a:spcAft>
              <a:buClr>
                <a:schemeClr val="dk1"/>
              </a:buClr>
              <a:buSzPts val="1800"/>
              <a:buFont typeface="Noto Sans Symbols"/>
              <a:buChar char="●"/>
            </a:pPr>
            <a:r>
              <a:rPr b="1" lang="en" sz="1800">
                <a:solidFill>
                  <a:schemeClr val="dk1"/>
                </a:solidFill>
                <a:latin typeface="Roboto"/>
                <a:ea typeface="Roboto"/>
                <a:cs typeface="Roboto"/>
                <a:sym typeface="Roboto"/>
              </a:rPr>
              <a:t>	push()</a:t>
            </a:r>
            <a:r>
              <a:rPr lang="en" sz="1800">
                <a:solidFill>
                  <a:schemeClr val="dk1"/>
                </a:solidFill>
                <a:latin typeface="Roboto"/>
                <a:ea typeface="Roboto"/>
                <a:cs typeface="Roboto"/>
                <a:sym typeface="Roboto"/>
              </a:rPr>
              <a:t> − Pushing (storing) an element on the stack</a:t>
            </a:r>
            <a:endParaRPr/>
          </a:p>
          <a:p>
            <a:pPr indent="-114300" lvl="0" marL="0" marR="0" rtl="0" algn="just">
              <a:lnSpc>
                <a:spcPct val="150000"/>
              </a:lnSpc>
              <a:spcBef>
                <a:spcPts val="0"/>
              </a:spcBef>
              <a:spcAft>
                <a:spcPts val="0"/>
              </a:spcAft>
              <a:buClr>
                <a:schemeClr val="dk1"/>
              </a:buClr>
              <a:buSzPts val="1800"/>
              <a:buFont typeface="Noto Sans Symbols"/>
              <a:buChar char="●"/>
            </a:pPr>
            <a:r>
              <a:rPr b="1" lang="en" sz="1800">
                <a:solidFill>
                  <a:schemeClr val="dk1"/>
                </a:solidFill>
                <a:latin typeface="Roboto"/>
                <a:ea typeface="Roboto"/>
                <a:cs typeface="Roboto"/>
                <a:sym typeface="Roboto"/>
              </a:rPr>
              <a:t>	pop()</a:t>
            </a:r>
            <a:r>
              <a:rPr lang="en" sz="1800">
                <a:solidFill>
                  <a:schemeClr val="dk1"/>
                </a:solidFill>
                <a:latin typeface="Roboto"/>
                <a:ea typeface="Roboto"/>
                <a:cs typeface="Roboto"/>
                <a:sym typeface="Roboto"/>
              </a:rPr>
              <a:t> − Removing (accessing) an element from the stack</a:t>
            </a:r>
            <a:endParaRPr/>
          </a:p>
          <a:p>
            <a:pPr indent="0" lvl="0" marL="0" marR="0" rtl="0" algn="just">
              <a:lnSpc>
                <a:spcPct val="150000"/>
              </a:lnSpc>
              <a:spcBef>
                <a:spcPts val="0"/>
              </a:spcBef>
              <a:spcAft>
                <a:spcPts val="0"/>
              </a:spcAft>
              <a:buNone/>
            </a:pPr>
            <a:r>
              <a:rPr lang="en" sz="1800">
                <a:solidFill>
                  <a:schemeClr val="dk1"/>
                </a:solidFill>
                <a:latin typeface="Roboto"/>
                <a:ea typeface="Roboto"/>
                <a:cs typeface="Roboto"/>
                <a:sym typeface="Roboto"/>
              </a:rPr>
              <a:t>When data is PUSHed onto stack.</a:t>
            </a:r>
            <a:endParaRPr/>
          </a:p>
          <a:p>
            <a:pPr indent="0" lvl="0" marL="0" marR="0" rtl="0" algn="just">
              <a:lnSpc>
                <a:spcPct val="150000"/>
              </a:lnSpc>
              <a:spcBef>
                <a:spcPts val="0"/>
              </a:spcBef>
              <a:spcAft>
                <a:spcPts val="0"/>
              </a:spcAft>
              <a:buNone/>
            </a:pPr>
            <a:r>
              <a:rPr lang="en" sz="1800">
                <a:solidFill>
                  <a:schemeClr val="dk1"/>
                </a:solidFill>
                <a:latin typeface="Roboto"/>
                <a:ea typeface="Roboto"/>
                <a:cs typeface="Roboto"/>
                <a:sym typeface="Roboto"/>
              </a:rPr>
              <a:t>	To use a stack efficiently, we need to check the status of stack as well. For the same purpose, the following functionality is added to stacks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