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  <p:sldMasterId id="214748370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Aclonica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font" Target="fonts/Roboto-bold.fntdata"/><Relationship Id="rId12" Type="http://schemas.openxmlformats.org/officeDocument/2006/relationships/slide" Target="slides/slide3.xml"/><Relationship Id="rId34" Type="http://schemas.openxmlformats.org/officeDocument/2006/relationships/font" Target="fonts/Roboto-regular.fntdata"/><Relationship Id="rId15" Type="http://schemas.openxmlformats.org/officeDocument/2006/relationships/slide" Target="slides/slide6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5.xml"/><Relationship Id="rId36" Type="http://schemas.openxmlformats.org/officeDocument/2006/relationships/font" Target="fonts/Roboto-italic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38" Type="http://schemas.openxmlformats.org/officeDocument/2006/relationships/font" Target="fonts/Aclonica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c6fcc828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6bc6fcc828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c6fcc828_2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6bc6fcc828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bc6fcc828_2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6bc6fcc828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bc6fcc828_2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6bc6fcc828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bc6fcc828_2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6bc6fcc828_2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bc6fcc828_2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6bc6fcc828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bc6fcc828_2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6bc6fcc828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6bc6fcc828_2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6bc6fcc828_2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6bc6fcc828_2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6bc6fcc828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bc6fcc828_2_3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6bc6fcc828_2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bc6fcc828_2_3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6bc6fcc828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c6fcc828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6bc6fcc828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bc6fcc828_2_3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6bc6fcc828_2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bc6fcc828_2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6bc6fcc828_2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bc6fcc828_2_3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6bc6fcc828_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bc6fcc828_2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6bc6fcc828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bc6fcc828_2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6bc6fcc828_2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c6fcc828_2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6bc6fcc828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bc6fcc828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6bc6fcc828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bc6fcc828_2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6bc6fcc828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c6fcc828_2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6bc6fcc828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9080763830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bc6fcc828_2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6bc6fcc828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bc6fcc828_2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6bc6fcc828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bc6fcc828_2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6bc6fcc828_2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" name="Google Shape;1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2" name="Google Shape;222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3" name="Google Shape;223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0" Type="http://schemas.openxmlformats.org/officeDocument/2006/relationships/theme" Target="../theme/theme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4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CHILD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64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6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/>
        </p:nvSpPr>
        <p:spPr>
          <a:xfrm>
            <a:off x="0" y="864107"/>
            <a:ext cx="9097491" cy="34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node which is a descendant of some node is called as a child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All the nodes except root node are child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HILD.PNG" id="332" name="Google Shape;332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5943" y="1544786"/>
            <a:ext cx="6192115" cy="306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5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SIBLINGS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0" name="Google Shape;340;p65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6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5"/>
          <p:cNvSpPr txBox="1"/>
          <p:nvPr/>
        </p:nvSpPr>
        <p:spPr>
          <a:xfrm>
            <a:off x="0" y="864107"/>
            <a:ext cx="9097491" cy="34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Nodes which belong to the same parent are called as siblings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other words, nodes with the same parent are sibling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IBLINGS.PNG" id="343" name="Google Shape;343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2193" y="1652530"/>
            <a:ext cx="5569021" cy="289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6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DEGREE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66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6"/>
          <p:cNvSpPr txBox="1"/>
          <p:nvPr/>
        </p:nvSpPr>
        <p:spPr>
          <a:xfrm>
            <a:off x="0" y="864107"/>
            <a:ext cx="9097491" cy="34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Degree of a node is the total number of children of that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Degree of a tree is the highest degree of a node among all the nodes in the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GREE.PNG" id="354" name="Google Shape;354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6595" y="1587654"/>
            <a:ext cx="6020641" cy="2981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7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INTERNAL NODE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67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7"/>
          <p:cNvSpPr txBox="1"/>
          <p:nvPr/>
        </p:nvSpPr>
        <p:spPr>
          <a:xfrm>
            <a:off x="0" y="864107"/>
            <a:ext cx="9097491" cy="34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node which has at least one child is called as an internal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Internal nodes are also called as non-terminal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Every non-leaf node is an internal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NTERNAL NODE.PNG" id="365" name="Google Shape;365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0089" y="1766905"/>
            <a:ext cx="6058746" cy="301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8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LEAF NODE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3" name="Google Shape;373;p68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6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8"/>
          <p:cNvSpPr txBox="1"/>
          <p:nvPr/>
        </p:nvSpPr>
        <p:spPr>
          <a:xfrm>
            <a:off x="0" y="864107"/>
            <a:ext cx="9097491" cy="34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node which does not have any child is called as a leaf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Leaf nodes are also called as external nodes or terminal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EAF NODE.PNG" id="376" name="Google Shape;376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3209" y="1531344"/>
            <a:ext cx="5171865" cy="301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9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LEVEL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4" name="Google Shape;384;p69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9"/>
          <p:cNvSpPr txBox="1"/>
          <p:nvPr/>
        </p:nvSpPr>
        <p:spPr>
          <a:xfrm>
            <a:off x="0" y="864107"/>
            <a:ext cx="9097491" cy="34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a tree, each step from top to bottom is called as level of a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level count starts with 0 and increments by 1 at each level or step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EVEL.PNG" id="387" name="Google Shape;387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4738" y="1564394"/>
            <a:ext cx="6192737" cy="296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0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HEIGHT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70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7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0"/>
          <p:cNvSpPr txBox="1"/>
          <p:nvPr/>
        </p:nvSpPr>
        <p:spPr>
          <a:xfrm>
            <a:off x="0" y="864107"/>
            <a:ext cx="9097491" cy="34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number of edges that lies on the longest path from any leaf node to a particular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ode is called as height of that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Height of a tree is the height of root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Height of all leaf nodes = 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eight.PNG" id="398" name="Google Shape;398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9311" y="2046361"/>
            <a:ext cx="6641058" cy="268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1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6" name="Google Shape;406;p71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7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1"/>
          <p:cNvSpPr txBox="1"/>
          <p:nvPr/>
        </p:nvSpPr>
        <p:spPr>
          <a:xfrm>
            <a:off x="0" y="864107"/>
            <a:ext cx="9097491" cy="36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Total number of edges from root node to a particular node is called as depth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Dep</a:t>
            </a: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 of a tree is the total number of edges from root node to a leaf node in the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longest path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Depth of the root node = 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</a:t>
            </a: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terms “level” and “depth” are used interchangeably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PTH.PNG" id="409" name="Google Shape;409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208" y="2423711"/>
            <a:ext cx="6697010" cy="229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72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SUBTREE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2"/>
          <p:cNvSpPr txBox="1"/>
          <p:nvPr/>
        </p:nvSpPr>
        <p:spPr>
          <a:xfrm>
            <a:off x="0" y="864107"/>
            <a:ext cx="9097491" cy="36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a tree, each child from a node forms a subtree recursively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Every child node forms a subtree on its parent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UBTREE.PNG" id="420" name="Google Shape;420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6313" y="1465243"/>
            <a:ext cx="5525272" cy="3295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3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FOREST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3"/>
          <p:cNvSpPr txBox="1"/>
          <p:nvPr/>
        </p:nvSpPr>
        <p:spPr>
          <a:xfrm>
            <a:off x="0" y="864107"/>
            <a:ext cx="9097491" cy="36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forest is a set of disjoint trees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EST.PNG" id="431" name="Google Shape;431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3989" y="1513160"/>
            <a:ext cx="4572638" cy="238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6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45" name="Google Shape;24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4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55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9" name="Google Shape;439;p74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4"/>
          <p:cNvSpPr txBox="1"/>
          <p:nvPr/>
        </p:nvSpPr>
        <p:spPr>
          <a:xfrm>
            <a:off x="0" y="864107"/>
            <a:ext cx="9097491" cy="36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Which of the following statements is false 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430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Every tree is a bipartite graph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1430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tree contains a cycle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1430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tree with n nodes contains n-1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1430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tree is a connected graph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Answer: 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5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55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9" name="Google Shape;449;p75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5"/>
          <p:cNvSpPr txBox="1"/>
          <p:nvPr/>
        </p:nvSpPr>
        <p:spPr>
          <a:xfrm>
            <a:off x="0" y="864107"/>
            <a:ext cx="9097491" cy="36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Which of the following remarks about Tree- indexing are true?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an m-ary tree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Successful searches should terminate in leaf nodes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Unsuccessful searches may terminate in leaf nodes level of the tree structure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of these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Answer: D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6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55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9" name="Google Shape;459;p76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7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76"/>
          <p:cNvSpPr txBox="1"/>
          <p:nvPr/>
        </p:nvSpPr>
        <p:spPr>
          <a:xfrm>
            <a:off x="0" y="864107"/>
            <a:ext cx="9097491" cy="36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If this tree is used for sorting, then new no 8 should be placed as the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left child of the node labelled 30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right child of the node labelled 5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right child of the node labelled 30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left child of the node labelled 10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Answer: 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ques.PNG" id="462" name="Google Shape;462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506" y="1385722"/>
            <a:ext cx="3942255" cy="150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7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55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0" name="Google Shape;470;p77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77"/>
          <p:cNvSpPr txBox="1"/>
          <p:nvPr/>
        </p:nvSpPr>
        <p:spPr>
          <a:xfrm>
            <a:off x="0" y="864107"/>
            <a:ext cx="9097491" cy="36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each node in a tree has value greater the every value in its left subtree and has value less than every value in its right subtree, the tree is called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762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Complete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binary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Binary search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lphaUcPeriod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AVL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5191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Answer: 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78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78"/>
          <p:cNvSpPr txBox="1"/>
          <p:nvPr/>
        </p:nvSpPr>
        <p:spPr>
          <a:xfrm>
            <a:off x="2977792" y="2147074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78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480" name="Google Shape;480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50" name="Google Shape;250;p57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57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TREES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TERMINOLOGY</a:t>
            </a:r>
            <a:endParaRPr b="0" i="0" sz="3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57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57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57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57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56" name="Google Shape;25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7"/>
          <p:cNvPicPr preferRelativeResize="0"/>
          <p:nvPr/>
        </p:nvPicPr>
        <p:blipFill rotWithShape="1">
          <a:blip r:embed="rId5">
            <a:alphaModFix/>
          </a:blip>
          <a:srcRect b="27754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8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8"/>
          <p:cNvSpPr txBox="1"/>
          <p:nvPr/>
        </p:nvSpPr>
        <p:spPr>
          <a:xfrm>
            <a:off x="0" y="1121167"/>
            <a:ext cx="9097500" cy="31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Tree is a non-linear data structure which organizes data in hierarchical structure and this is a recursive definition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Tree data structure is a collection of data (Node) which is organized in hierarchical   structure recursively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tree is a connected graph without any circuits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If in a graph, there is one and only one path between every pair of vertices, then the graph is called as tree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9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PROPERTIES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p59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9"/>
          <p:cNvSpPr txBox="1"/>
          <p:nvPr/>
        </p:nvSpPr>
        <p:spPr>
          <a:xfrm>
            <a:off x="0" y="1121167"/>
            <a:ext cx="9097500" cy="31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There is one and only one path between every pair of vertices in a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tree with n vertices has exactly (n-1)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graph is a tree if and only if it is minimally connected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Any connected graph with n vertices and (n-1) edges is a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0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TREE TERMINOLOGY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60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0"/>
          <p:cNvSpPr txBox="1"/>
          <p:nvPr/>
        </p:nvSpPr>
        <p:spPr>
          <a:xfrm>
            <a:off x="0" y="1121167"/>
            <a:ext cx="9097500" cy="31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Tree-Terminology-2.png" id="288" name="Google Shape;28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4975" y="800100"/>
            <a:ext cx="5734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1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61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6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61"/>
          <p:cNvSpPr txBox="1"/>
          <p:nvPr/>
        </p:nvSpPr>
        <p:spPr>
          <a:xfrm>
            <a:off x="0" y="864108"/>
            <a:ext cx="90975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first node from where the tree originates is called as a </a:t>
            </a: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root node</a:t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any tree, there must be only one root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We can never have multiple root nodes in a tree data structure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OOT.PNG" id="299" name="Google Shape;299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9496" y="1784733"/>
            <a:ext cx="4525007" cy="292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2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62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6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2"/>
          <p:cNvSpPr txBox="1"/>
          <p:nvPr/>
        </p:nvSpPr>
        <p:spPr>
          <a:xfrm>
            <a:off x="0" y="864107"/>
            <a:ext cx="9097491" cy="34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connecting link between any two nodes is called as an edge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a tree with n number of nodes, there are exactly (n-1) number of edges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EDGE.PNG" id="310" name="Google Shape;310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7628" y="1665626"/>
            <a:ext cx="4248743" cy="308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3"/>
          <p:cNvSpPr txBox="1"/>
          <p:nvPr/>
        </p:nvSpPr>
        <p:spPr>
          <a:xfrm>
            <a:off x="152400" y="286665"/>
            <a:ext cx="5367000" cy="368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PARENT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8" name="Google Shape;318;p63"/>
          <p:cNvPicPr preferRelativeResize="0"/>
          <p:nvPr/>
        </p:nvPicPr>
        <p:blipFill rotWithShape="1">
          <a:blip r:embed="rId3">
            <a:alphaModFix/>
          </a:blip>
          <a:srcRect b="51126" l="41240" r="-23986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6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3"/>
          <p:cNvSpPr txBox="1"/>
          <p:nvPr/>
        </p:nvSpPr>
        <p:spPr>
          <a:xfrm>
            <a:off x="0" y="864107"/>
            <a:ext cx="9097491" cy="34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node which has a branch from it to any other node is called as a parent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other words, the node which has one or more children is called as a parent node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 a tree, a parent node can have any number of child nodes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PARENT.PNG" id="321" name="Google Shape;321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6628" y="1795749"/>
            <a:ext cx="4610744" cy="285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