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5"/>
    <p:sldMasterId id="2147483690" r:id="rId6"/>
    <p:sldMasterId id="2147483691" r:id="rId7"/>
    <p:sldMasterId id="214748369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Aclonica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B87A06-8AB3-45FC-B15D-E327E690761A}">
  <a:tblStyle styleId="{FAB87A06-8AB3-45FC-B15D-E327E6907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Aclonica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5df956d2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7a5df956d2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a5df956d2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7a5df956d2_2_2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a5df956d2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a5df956d2_2_2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a5df956d2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7a5df956d2_2_25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a5df956d2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7a5df956d2_2_27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a5df956d2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7a5df956d2_2_28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a5df956d2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7a5df956d2_2_30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a5df956d2_2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7a5df956d2_2_3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a5df956d2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7a5df956d2_2_3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a5df956d2_2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7a5df956d2_2_3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a5df956d2_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7a5df956d2_2_37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a5df956d2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7a5df956d2_2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a5df956d2_2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7a5df956d2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a5df956d2_2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7a5df956d2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a5df956d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7a5df956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a5df956d2_2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7a5df956d2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a5df956d2_2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7a5df956d2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a5df956d2_2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7a5df956d2_2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a5df956d2_2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7a5df956d2_2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a5df956d2_2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7a5df956d2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a5df956d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7a5df956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a5df956d2_2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7a5df956d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5df956d2_2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7a5df956d2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a5df956d2_2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7a5df956d2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a5df956d2_2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7a5df956d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a5df956d2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7a5df956d2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5df956d2_2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7a5df956d2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a5df956d2_2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7a5df956d2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7" name="Google Shape;19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5000"/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55"/>
          <p:cNvSpPr txBox="1"/>
          <p:nvPr>
            <p:ph idx="12" type="sldNum"/>
          </p:nvPr>
        </p:nvSpPr>
        <p:spPr>
          <a:xfrm>
            <a:off x="4482667" y="4878958"/>
            <a:ext cx="169736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9" name="Google Shape;299;p55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753" y="2766858"/>
            <a:ext cx="728279" cy="18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5"/>
          <p:cNvSpPr/>
          <p:nvPr/>
        </p:nvSpPr>
        <p:spPr>
          <a:xfrm>
            <a:off x="311703" y="2712125"/>
            <a:ext cx="1461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55"/>
          <p:cNvCxnSpPr/>
          <p:nvPr/>
        </p:nvCxnSpPr>
        <p:spPr>
          <a:xfrm flipH="1">
            <a:off x="3511441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3" name="Google Shape;303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5000">
                <a:solidFill>
                  <a:srgbClr val="A6AAA9"/>
                </a:solidFill>
              </a:rPr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56"/>
          <p:cNvSpPr txBox="1"/>
          <p:nvPr>
            <p:ph idx="12" type="sldNum"/>
          </p:nvPr>
        </p:nvSpPr>
        <p:spPr>
          <a:xfrm>
            <a:off x="4482667" y="4878958"/>
            <a:ext cx="169736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56"/>
          <p:cNvSpPr/>
          <p:nvPr/>
        </p:nvSpPr>
        <p:spPr>
          <a:xfrm>
            <a:off x="4870942" y="1970747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/>
          <p:nvPr/>
        </p:nvSpPr>
        <p:spPr>
          <a:xfrm>
            <a:off x="3277144" y="3061863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3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917" y="2223766"/>
            <a:ext cx="728279" cy="18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6"/>
          <p:cNvSpPr/>
          <p:nvPr/>
        </p:nvSpPr>
        <p:spPr>
          <a:xfrm>
            <a:off x="2911211" y="2233496"/>
            <a:ext cx="1189705" cy="29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 flipH="1">
            <a:off x="4059172" y="2505785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6" name="Google Shape;316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/>
          <p:nvPr>
            <p:ph type="title"/>
          </p:nvPr>
        </p:nvSpPr>
        <p:spPr>
          <a:xfrm>
            <a:off x="358475" y="480100"/>
            <a:ext cx="85206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3600">
                <a:solidFill>
                  <a:srgbClr val="A6AAA9"/>
                </a:solidFill>
              </a:rPr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57"/>
          <p:cNvSpPr txBox="1"/>
          <p:nvPr>
            <p:ph idx="12" type="sldNum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57"/>
          <p:cNvSpPr/>
          <p:nvPr/>
        </p:nvSpPr>
        <p:spPr>
          <a:xfrm>
            <a:off x="5404791" y="1738451"/>
            <a:ext cx="892984" cy="669726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+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7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3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890">
            <a:off x="6585705" y="2777496"/>
            <a:ext cx="704993" cy="1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7"/>
          <p:cNvSpPr/>
          <p:nvPr/>
        </p:nvSpPr>
        <p:spPr>
          <a:xfrm>
            <a:off x="7351637" y="2712118"/>
            <a:ext cx="1189705" cy="295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node</a:t>
            </a:r>
            <a:endParaRPr/>
          </a:p>
        </p:txBody>
      </p:sp>
      <p:cxnSp>
        <p:nvCxnSpPr>
          <p:cNvPr id="328" name="Google Shape;328;p57"/>
          <p:cNvCxnSpPr/>
          <p:nvPr/>
        </p:nvCxnSpPr>
        <p:spPr>
          <a:xfrm flipH="1">
            <a:off x="3511440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9" name="Google Shape;329;p57"/>
          <p:cNvSpPr/>
          <p:nvPr/>
        </p:nvSpPr>
        <p:spPr>
          <a:xfrm>
            <a:off x="5545336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57"/>
          <p:cNvCxnSpPr/>
          <p:nvPr/>
        </p:nvCxnSpPr>
        <p:spPr>
          <a:xfrm>
            <a:off x="4848820" y="2002482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1" name="Google Shape;331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3200">
                <a:solidFill>
                  <a:srgbClr val="A6AAA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58"/>
          <p:cNvSpPr txBox="1"/>
          <p:nvPr>
            <p:ph idx="12" type="sldNum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125516" y="1406426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+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8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58"/>
          <p:cNvCxnSpPr/>
          <p:nvPr/>
        </p:nvCxnSpPr>
        <p:spPr>
          <a:xfrm flipH="1">
            <a:off x="3511440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2" name="Google Shape;342;p58"/>
          <p:cNvSpPr/>
          <p:nvPr/>
        </p:nvSpPr>
        <p:spPr>
          <a:xfrm>
            <a:off x="5545336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58"/>
          <p:cNvCxnSpPr/>
          <p:nvPr/>
        </p:nvCxnSpPr>
        <p:spPr>
          <a:xfrm>
            <a:off x="4848820" y="2002482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4" name="Google Shape;344;p58"/>
          <p:cNvSpPr/>
          <p:nvPr/>
        </p:nvSpPr>
        <p:spPr>
          <a:xfrm>
            <a:off x="4152305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995" y="3878605"/>
            <a:ext cx="728279" cy="18574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8"/>
          <p:cNvSpPr/>
          <p:nvPr/>
        </p:nvSpPr>
        <p:spPr>
          <a:xfrm>
            <a:off x="1074746" y="3823875"/>
            <a:ext cx="2064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" name="Google Shape;347;p58"/>
          <p:cNvCxnSpPr/>
          <p:nvPr/>
        </p:nvCxnSpPr>
        <p:spPr>
          <a:xfrm flipH="1">
            <a:off x="4877683" y="3109817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8" name="Google Shape;348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9" name="Google Shape;349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89035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3200">
                <a:solidFill>
                  <a:srgbClr val="A6AAA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200">
                <a:solidFill>
                  <a:srgbClr val="A6AAA9"/>
                </a:solidFill>
                <a:latin typeface="Roboto"/>
                <a:ea typeface="Roboto"/>
                <a:cs typeface="Roboto"/>
                <a:sym typeface="Roboto"/>
              </a:rPr>
              <a:t>(3 + (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3200">
                <a:solidFill>
                  <a:srgbClr val="A6AAA9"/>
                </a:solidFill>
                <a:latin typeface="Roboto"/>
                <a:ea typeface="Roboto"/>
                <a:cs typeface="Roboto"/>
                <a:sym typeface="Roboto"/>
              </a:rPr>
              <a:t> * 5))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59"/>
          <p:cNvSpPr txBox="1"/>
          <p:nvPr>
            <p:ph idx="12" type="sldNum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6" name="Google Shape;356;p59"/>
          <p:cNvSpPr/>
          <p:nvPr/>
        </p:nvSpPr>
        <p:spPr>
          <a:xfrm>
            <a:off x="4125516" y="1406426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+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9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3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59"/>
          <p:cNvCxnSpPr/>
          <p:nvPr/>
        </p:nvCxnSpPr>
        <p:spPr>
          <a:xfrm flipH="1">
            <a:off x="3511440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9" name="Google Shape;359;p59"/>
          <p:cNvSpPr/>
          <p:nvPr/>
        </p:nvSpPr>
        <p:spPr>
          <a:xfrm>
            <a:off x="5545336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59"/>
          <p:cNvCxnSpPr/>
          <p:nvPr/>
        </p:nvCxnSpPr>
        <p:spPr>
          <a:xfrm>
            <a:off x="4848820" y="2002482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1" name="Google Shape;361;p59"/>
          <p:cNvSpPr/>
          <p:nvPr/>
        </p:nvSpPr>
        <p:spPr>
          <a:xfrm>
            <a:off x="4152305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4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2" name="Google Shape;362;p59"/>
          <p:cNvCxnSpPr/>
          <p:nvPr/>
        </p:nvCxnSpPr>
        <p:spPr>
          <a:xfrm flipH="1">
            <a:off x="4877683" y="3109817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363" name="Google Shape;3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890">
            <a:off x="6585705" y="2777496"/>
            <a:ext cx="704993" cy="1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9"/>
          <p:cNvSpPr/>
          <p:nvPr/>
        </p:nvSpPr>
        <p:spPr>
          <a:xfrm>
            <a:off x="7351621" y="2712125"/>
            <a:ext cx="1643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6" name="Google Shape;366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4800">
                <a:solidFill>
                  <a:srgbClr val="A6AAA9"/>
                </a:solidFill>
              </a:rPr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0"/>
          <p:cNvSpPr txBox="1"/>
          <p:nvPr>
            <p:ph idx="12" type="sldNum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p60"/>
          <p:cNvSpPr/>
          <p:nvPr/>
        </p:nvSpPr>
        <p:spPr>
          <a:xfrm>
            <a:off x="4125516" y="1406426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+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3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" name="Google Shape;375;p60"/>
          <p:cNvCxnSpPr/>
          <p:nvPr/>
        </p:nvCxnSpPr>
        <p:spPr>
          <a:xfrm flipH="1">
            <a:off x="3511440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6" name="Google Shape;376;p60"/>
          <p:cNvSpPr/>
          <p:nvPr/>
        </p:nvSpPr>
        <p:spPr>
          <a:xfrm>
            <a:off x="5545336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*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7" name="Google Shape;377;p60"/>
          <p:cNvCxnSpPr/>
          <p:nvPr/>
        </p:nvCxnSpPr>
        <p:spPr>
          <a:xfrm>
            <a:off x="4848820" y="2002482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8" name="Google Shape;378;p60"/>
          <p:cNvSpPr/>
          <p:nvPr/>
        </p:nvSpPr>
        <p:spPr>
          <a:xfrm>
            <a:off x="4152305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4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60"/>
          <p:cNvCxnSpPr/>
          <p:nvPr/>
        </p:nvCxnSpPr>
        <p:spPr>
          <a:xfrm flipH="1">
            <a:off x="4877683" y="3109817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80" name="Google Shape;380;p60"/>
          <p:cNvSpPr/>
          <p:nvPr/>
        </p:nvSpPr>
        <p:spPr>
          <a:xfrm>
            <a:off x="7027664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60"/>
          <p:cNvCxnSpPr/>
          <p:nvPr/>
        </p:nvCxnSpPr>
        <p:spPr>
          <a:xfrm>
            <a:off x="6331148" y="3114228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382" name="Google Shape;38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890">
            <a:off x="8072439" y="3888571"/>
            <a:ext cx="704993" cy="1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61"/>
          <p:cNvSpPr/>
          <p:nvPr/>
        </p:nvSpPr>
        <p:spPr>
          <a:xfrm>
            <a:off x="4125516" y="1406426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+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61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3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61"/>
          <p:cNvCxnSpPr/>
          <p:nvPr/>
        </p:nvCxnSpPr>
        <p:spPr>
          <a:xfrm flipH="1">
            <a:off x="3511440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3" name="Google Shape;393;p61"/>
          <p:cNvSpPr/>
          <p:nvPr/>
        </p:nvSpPr>
        <p:spPr>
          <a:xfrm>
            <a:off x="5545336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*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61"/>
          <p:cNvCxnSpPr/>
          <p:nvPr/>
        </p:nvCxnSpPr>
        <p:spPr>
          <a:xfrm>
            <a:off x="4848820" y="2002482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5" name="Google Shape;395;p61"/>
          <p:cNvSpPr/>
          <p:nvPr/>
        </p:nvSpPr>
        <p:spPr>
          <a:xfrm>
            <a:off x="4152305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4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61"/>
          <p:cNvCxnSpPr/>
          <p:nvPr/>
        </p:nvCxnSpPr>
        <p:spPr>
          <a:xfrm flipH="1">
            <a:off x="4877683" y="3109817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7" name="Google Shape;397;p61"/>
          <p:cNvSpPr/>
          <p:nvPr/>
        </p:nvSpPr>
        <p:spPr>
          <a:xfrm>
            <a:off x="7027664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5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8" name="Google Shape;398;p61"/>
          <p:cNvCxnSpPr/>
          <p:nvPr/>
        </p:nvCxnSpPr>
        <p:spPr>
          <a:xfrm>
            <a:off x="6331148" y="3114228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399" name="Google Shape;39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8890">
            <a:off x="6585705" y="2777496"/>
            <a:ext cx="704993" cy="1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1"/>
          <p:cNvSpPr/>
          <p:nvPr/>
        </p:nvSpPr>
        <p:spPr>
          <a:xfrm>
            <a:off x="7351621" y="2712125"/>
            <a:ext cx="1630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2" name="Google Shape;402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62"/>
          <p:cNvSpPr txBox="1"/>
          <p:nvPr>
            <p:ph idx="12" type="sldNum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62"/>
          <p:cNvSpPr/>
          <p:nvPr/>
        </p:nvSpPr>
        <p:spPr>
          <a:xfrm>
            <a:off x="4125516" y="1406426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+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62"/>
          <p:cNvSpPr/>
          <p:nvPr/>
        </p:nvSpPr>
        <p:spPr>
          <a:xfrm>
            <a:off x="2786062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3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62"/>
          <p:cNvCxnSpPr/>
          <p:nvPr/>
        </p:nvCxnSpPr>
        <p:spPr>
          <a:xfrm flipH="1">
            <a:off x="3511440" y="1998071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12" name="Google Shape;412;p62"/>
          <p:cNvSpPr/>
          <p:nvPr/>
        </p:nvSpPr>
        <p:spPr>
          <a:xfrm>
            <a:off x="5545336" y="2524869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*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62"/>
          <p:cNvCxnSpPr/>
          <p:nvPr/>
        </p:nvCxnSpPr>
        <p:spPr>
          <a:xfrm>
            <a:off x="4848820" y="2002482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14" name="Google Shape;414;p62"/>
          <p:cNvSpPr/>
          <p:nvPr/>
        </p:nvSpPr>
        <p:spPr>
          <a:xfrm>
            <a:off x="4152305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4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p62"/>
          <p:cNvCxnSpPr/>
          <p:nvPr/>
        </p:nvCxnSpPr>
        <p:spPr>
          <a:xfrm flipH="1">
            <a:off x="4877683" y="3109817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16" name="Google Shape;416;p62"/>
          <p:cNvSpPr/>
          <p:nvPr/>
        </p:nvSpPr>
        <p:spPr>
          <a:xfrm>
            <a:off x="7027664" y="3636615"/>
            <a:ext cx="892969" cy="66972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5</a:t>
            </a:r>
            <a:endParaRPr i="0" sz="2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" name="Google Shape;417;p62"/>
          <p:cNvCxnSpPr/>
          <p:nvPr/>
        </p:nvCxnSpPr>
        <p:spPr>
          <a:xfrm>
            <a:off x="6331148" y="3114228"/>
            <a:ext cx="811770" cy="608828"/>
          </a:xfrm>
          <a:prstGeom prst="straightConnector1">
            <a:avLst/>
          </a:prstGeom>
          <a:noFill/>
          <a:ln>
            <a:noFill/>
          </a:ln>
        </p:spPr>
      </p:cxnSp>
      <p:pic>
        <p:nvPicPr>
          <p:cNvPr id="418" name="Google Shape;4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417" y="1648415"/>
            <a:ext cx="728279" cy="18574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/>
          <p:nvPr/>
        </p:nvSpPr>
        <p:spPr>
          <a:xfrm>
            <a:off x="1573749" y="1593675"/>
            <a:ext cx="1511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875" lIns="31875" spcFirstLastPara="1" rIns="31875" wrap="square" tIns="3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1" name="Google Shape;421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4400">
                <a:solidFill>
                  <a:srgbClr val="A6AAA9"/>
                </a:solidFill>
              </a:rPr>
            </a:br>
            <a:r>
              <a:rPr lang="en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63"/>
          <p:cNvSpPr txBox="1"/>
          <p:nvPr>
            <p:ph idx="12" type="sldNum"/>
          </p:nvPr>
        </p:nvSpPr>
        <p:spPr>
          <a:xfrm>
            <a:off x="4437983" y="4878958"/>
            <a:ext cx="259104" cy="20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428" name="Google Shape;428;p63"/>
          <p:cNvGrpSpPr/>
          <p:nvPr/>
        </p:nvGrpSpPr>
        <p:grpSpPr>
          <a:xfrm>
            <a:off x="2786063" y="1406426"/>
            <a:ext cx="5134570" cy="2899916"/>
            <a:chOff x="0" y="0"/>
            <a:chExt cx="7302500" cy="5499100"/>
          </a:xfrm>
        </p:grpSpPr>
        <p:sp>
          <p:nvSpPr>
            <p:cNvPr id="429" name="Google Shape;429;p63"/>
            <p:cNvSpPr/>
            <p:nvPr/>
          </p:nvSpPr>
          <p:spPr>
            <a:xfrm>
              <a:off x="1905000" y="0"/>
              <a:ext cx="1270000" cy="127000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+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3"/>
            <p:cNvSpPr/>
            <p:nvPr/>
          </p:nvSpPr>
          <p:spPr>
            <a:xfrm>
              <a:off x="0" y="2120900"/>
              <a:ext cx="1270000" cy="127000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3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" name="Google Shape;431;p63"/>
            <p:cNvCxnSpPr/>
            <p:nvPr/>
          </p:nvCxnSpPr>
          <p:spPr>
            <a:xfrm flipH="1">
              <a:off x="1031648" y="1121935"/>
              <a:ext cx="1154518" cy="115451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32" name="Google Shape;432;p63"/>
            <p:cNvSpPr/>
            <p:nvPr/>
          </p:nvSpPr>
          <p:spPr>
            <a:xfrm>
              <a:off x="3924300" y="2120900"/>
              <a:ext cx="1270000" cy="127000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*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3" name="Google Shape;433;p63"/>
            <p:cNvCxnSpPr/>
            <p:nvPr/>
          </p:nvCxnSpPr>
          <p:spPr>
            <a:xfrm>
              <a:off x="2933699" y="1130300"/>
              <a:ext cx="1154518" cy="115451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34" name="Google Shape;434;p63"/>
            <p:cNvSpPr/>
            <p:nvPr/>
          </p:nvSpPr>
          <p:spPr>
            <a:xfrm>
              <a:off x="1943100" y="4229100"/>
              <a:ext cx="1270000" cy="127000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4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5" name="Google Shape;435;p63"/>
            <p:cNvCxnSpPr/>
            <p:nvPr/>
          </p:nvCxnSpPr>
          <p:spPr>
            <a:xfrm flipH="1">
              <a:off x="2974749" y="3230135"/>
              <a:ext cx="1154517" cy="115451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36" name="Google Shape;436;p63"/>
            <p:cNvSpPr/>
            <p:nvPr/>
          </p:nvSpPr>
          <p:spPr>
            <a:xfrm>
              <a:off x="6032500" y="4229100"/>
              <a:ext cx="1270000" cy="1270000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63500">
              <a:solidFill>
                <a:srgbClr val="0000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2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5</a:t>
              </a:r>
              <a:endPara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63"/>
            <p:cNvCxnSpPr/>
            <p:nvPr/>
          </p:nvCxnSpPr>
          <p:spPr>
            <a:xfrm>
              <a:off x="5041899" y="3238500"/>
              <a:ext cx="1154518" cy="115451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438" name="Google Shape;438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63"/>
          <p:cNvPicPr preferRelativeResize="0"/>
          <p:nvPr/>
        </p:nvPicPr>
        <p:blipFill rotWithShape="1">
          <a:blip r:embed="rId3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 the expression tree for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((2 * ((3 - 4) + 6)) + 2)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6" name="Google Shape;446;p64"/>
          <p:cNvPicPr preferRelativeResize="0"/>
          <p:nvPr/>
        </p:nvPicPr>
        <p:blipFill rotWithShape="1">
          <a:blip r:embed="rId3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15" name="Google Shape;21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OPERATIONS ON BINARY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6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5"/>
          <p:cNvSpPr txBox="1"/>
          <p:nvPr/>
        </p:nvSpPr>
        <p:spPr>
          <a:xfrm>
            <a:off x="-12856" y="1178088"/>
            <a:ext cx="75480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Searching an existing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Inserting a new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Deleting an existing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•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Traversing the tree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OPERATIONS ON BINARY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4" name="Google Shape;464;p6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6"/>
          <p:cNvSpPr txBox="1"/>
          <p:nvPr/>
        </p:nvSpPr>
        <p:spPr>
          <a:xfrm>
            <a:off x="-12849" y="1178100"/>
            <a:ext cx="90975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Pre-order Traversal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Process the root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Perform preorder traversal of left subtree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perform preorder traversal of right subtree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In-order Traversal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1.Perform Inorder traversal of left subtree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2.Process the root node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3.Perform Inorder traversal of right subtree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7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OPERATIONS ON BINARY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4" name="Google Shape;474;p67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7"/>
          <p:cNvSpPr txBox="1"/>
          <p:nvPr/>
        </p:nvSpPr>
        <p:spPr>
          <a:xfrm>
            <a:off x="-12856" y="1254288"/>
            <a:ext cx="75480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Post-order Traversal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1.Perform Postorder traversal of left subtree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2.Perform Postorder traversal of right subtree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3.Process the root node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TREE  TRAVERSAL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4" name="Google Shape;484;p6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8"/>
          <p:cNvSpPr txBox="1"/>
          <p:nvPr/>
        </p:nvSpPr>
        <p:spPr>
          <a:xfrm>
            <a:off x="-12856" y="720888"/>
            <a:ext cx="75480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Inorder Traversal : 1 3 5 6 8 9 10 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Preorder Traversal : 6 3 1 5 9 8 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Postorder Traversal : 1 5 3 8 10 9 6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9276" y="828263"/>
            <a:ext cx="2685448" cy="168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INSERTION ROUTINE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5" name="Google Shape;495;p6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7" name="Google Shape;497;p69"/>
          <p:cNvGraphicFramePr/>
          <p:nvPr/>
        </p:nvGraphicFramePr>
        <p:xfrm>
          <a:off x="952500" y="12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{FAB87A06-8AB3-45FC-B15D-E327E690761A}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treeNode * Insert(treeNode * node, int data)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if (node == NULL)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treeNode * temp;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temp = (treeNode * ) malloc(sizeof(treeNode));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temp - &gt; data = data;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temp - &gt; left = temp - &gt; right = NULL;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return temp;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if (data &gt; (node - &gt; data))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node - &gt; right = Insert(node - &gt; right, data);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else if (data &lt; (node - &gt; data)) {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node - &gt; left = Insert(node - &gt; left, data);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/* Else there is nothing to do as the data is already in the tree. */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node;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DELETION ROUTINE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5" name="Google Shape;505;p7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7" name="Google Shape;507;p70"/>
          <p:cNvGraphicFramePr/>
          <p:nvPr/>
        </p:nvGraphicFramePr>
        <p:xfrm>
          <a:off x="952500" y="13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{FAB87A06-8AB3-45FC-B15D-E327E690761A}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treeNode * Delete(treeNode * node, int data)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treeNode * temp;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if (node == NULL)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printf("Element Not Found");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} else if (data &lt; node - &gt; data)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node - &gt; left = Delete(node - &gt; left, data);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} else if (data &gt; node - &gt; data)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node - &gt; right = Delete(node - &gt; right, data);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} else { /* Now We can delete this node and replace with either minimum element in the right sub tree or maximum element in the left subtree */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DELETION ROUTINE      contd….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" name="Google Shape;515;p7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p71"/>
          <p:cNvGraphicFramePr/>
          <p:nvPr/>
        </p:nvGraphicFramePr>
        <p:xfrm>
          <a:off x="431113" y="111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{FAB87A06-8AB3-45FC-B15D-E327E690761A}</a:tableStyleId>
              </a:tblPr>
              <a:tblGrid>
                <a:gridCol w="4362550"/>
                <a:gridCol w="391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(node &gt; right &amp;&amp; node &gt; left) { /* Here we will replace with minimum element in the right sub tree */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temp = FindMin(node - &gt; right);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node &gt; data = temp &gt; data; /* As we replaced it with some other node, we have to delete that node */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node &gt; right = Delete(node &gt; right, temp &gt; data);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else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/* If there is only one or zero children then we can directly        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remove it from the tree and connect its parent to its child */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	temp = node;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	if (node - &gt; left == NULL)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 	node = node - &gt; right;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	else if (node - &gt; right == NULL)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    	node = node &gt; left;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	free(temp); /* temp is longer required */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}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return node;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FIND MIN ROUTINE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5" name="Google Shape;525;p7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7" name="Google Shape;527;p72"/>
          <p:cNvGraphicFramePr/>
          <p:nvPr/>
        </p:nvGraphicFramePr>
        <p:xfrm>
          <a:off x="952500" y="14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{FAB87A06-8AB3-45FC-B15D-E327E690761A}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treeNode * FindMin(treeNode * node)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(node == NULL) { /* There is no element in the tree */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return NULL;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(node &gt; left) /* Go to the left sub tree to find the min  element */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return FindMin(node - &gt; left);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return node;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73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3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4" name="Google Shape;534;p73"/>
          <p:cNvPicPr preferRelativeResize="0"/>
          <p:nvPr/>
        </p:nvPicPr>
        <p:blipFill rotWithShape="1">
          <a:blip r:embed="rId4">
            <a:alphaModFix/>
          </a:blip>
          <a:srcRect b="27756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535" name="Google Shape;53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20" name="Google Shape;220;p48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8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BINARY </a:t>
            </a:r>
            <a:endParaRPr b="0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TREE APPLICATION</a:t>
            </a:r>
            <a:endParaRPr b="0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48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48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48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48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26" name="Google Shape;22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8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/>
          <p:nvPr/>
        </p:nvSpPr>
        <p:spPr>
          <a:xfrm>
            <a:off x="-12849" y="1178100"/>
            <a:ext cx="90240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parsing?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Originally from language study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breaking up of sentences into component parts e.g. noun phrase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computing compilers and interpreters parse programming languages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aspect is parsing expressions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PARSE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EXPRESSION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9866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0"/>
          <p:cNvSpPr txBox="1"/>
          <p:nvPr/>
        </p:nvSpPr>
        <p:spPr>
          <a:xfrm>
            <a:off x="-12850" y="1178100"/>
            <a:ext cx="89322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leaves are values and the other nodes are operators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use them to represent and evaluate the expression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work up from the bottom evaluating subtrees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Compilers can use this to generate efficient code - e.g. how many registers are needed to calculate this expression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50"/>
          <p:cNvPicPr preferRelativeResize="0"/>
          <p:nvPr/>
        </p:nvPicPr>
        <p:blipFill rotWithShape="1">
          <a:blip r:embed="rId5">
            <a:alphaModFix amt="68468"/>
          </a:blip>
          <a:srcRect b="0" l="0" r="0" t="0"/>
          <a:stretch/>
        </p:blipFill>
        <p:spPr>
          <a:xfrm>
            <a:off x="6764088" y="1025688"/>
            <a:ext cx="1788863" cy="1274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0776" y="3438896"/>
            <a:ext cx="3062449" cy="9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TOKEN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1"/>
          <p:cNvSpPr txBox="1"/>
          <p:nvPr/>
        </p:nvSpPr>
        <p:spPr>
          <a:xfrm>
            <a:off x="-12849" y="1101900"/>
            <a:ext cx="90489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Parsing starts with recognising tokens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token is a symbol made up of one or more characters (commonly separated by white space)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e.g. a variable name or a number or an operator “+”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85750" lvl="0" marL="400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an expression tree the tokens are numbers, operators and parentheses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RULES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2"/>
          <p:cNvSpPr txBox="1"/>
          <p:nvPr/>
        </p:nvSpPr>
        <p:spPr>
          <a:xfrm>
            <a:off x="-12849" y="1101900"/>
            <a:ext cx="90375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As we identify tokens we can apply rules to what we should 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expression is fully parenthesised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left parenthesis “(“ starts a subtree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right parenthesis “)” finishes a subtree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RULES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53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3"/>
          <p:cNvSpPr txBox="1"/>
          <p:nvPr/>
        </p:nvSpPr>
        <p:spPr>
          <a:xfrm>
            <a:off x="-12849" y="1101900"/>
            <a:ext cx="92361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current token is a ‘(’, add a new node as the left child of the current node, and descend to the left child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current token is in the list [‘+’,’−’,’*’,‘/’], set the root value of the current node to the operator represented by the current token. Add a new node as the right child of the current node and descend to the right child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current token is a number, set the root value of the current node to the number and return to the parent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current token is a ‘)’, go to the parent of the current node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PARSING A 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4"/>
          <p:cNvSpPr txBox="1"/>
          <p:nvPr/>
        </p:nvSpPr>
        <p:spPr>
          <a:xfrm>
            <a:off x="0" y="785100"/>
            <a:ext cx="90846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3200" u="none" cap="none" strike="noStrike">
                <a:latin typeface="Roboto"/>
                <a:ea typeface="Roboto"/>
                <a:cs typeface="Roboto"/>
                <a:sym typeface="Roboto"/>
              </a:rPr>
              <a:t>(3 + (4 * 5))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3888606" y="2040555"/>
            <a:ext cx="490889" cy="539015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5900" y="2133945"/>
            <a:ext cx="1035774" cy="35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54"/>
          <p:cNvSpPr/>
          <p:nvPr/>
        </p:nvSpPr>
        <p:spPr>
          <a:xfrm>
            <a:off x="1183907" y="2056567"/>
            <a:ext cx="1651993" cy="379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Current node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