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sldIdLst>
    <p:sldId id="257" r:id="rId2"/>
    <p:sldId id="258" r:id="rId3"/>
    <p:sldId id="260" r:id="rId4"/>
    <p:sldId id="259" r:id="rId5"/>
    <p:sldId id="261" r:id="rId6"/>
    <p:sldId id="262" r:id="rId7"/>
    <p:sldId id="263" r:id="rId8"/>
    <p:sldId id="268" r:id="rId9"/>
    <p:sldId id="270" r:id="rId10"/>
    <p:sldId id="264"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96"/>
    <a:srgbClr val="003DB8"/>
    <a:srgbClr val="0156FF"/>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ed Rizwan" userId="313d93754b9d3794" providerId="LiveId" clId="{E10A6DB3-C3AD-4403-9EFA-CDAB748EF3A6}"/>
    <pc:docChg chg="undo redo custSel addSld delSld modSld sldOrd">
      <pc:chgData name="Syed Rizwan" userId="313d93754b9d3794" providerId="LiveId" clId="{E10A6DB3-C3AD-4403-9EFA-CDAB748EF3A6}" dt="2023-01-20T20:35:05.481" v="1782" actId="1035"/>
      <pc:docMkLst>
        <pc:docMk/>
      </pc:docMkLst>
      <pc:sldChg chg="addSp delSp modSp mod delDesignElem">
        <pc:chgData name="Syed Rizwan" userId="313d93754b9d3794" providerId="LiveId" clId="{E10A6DB3-C3AD-4403-9EFA-CDAB748EF3A6}" dt="2023-01-20T14:55:43.693" v="1166" actId="403"/>
        <pc:sldMkLst>
          <pc:docMk/>
          <pc:sldMk cId="4043737824" sldId="257"/>
        </pc:sldMkLst>
        <pc:spChg chg="mod">
          <ac:chgData name="Syed Rizwan" userId="313d93754b9d3794" providerId="LiveId" clId="{E10A6DB3-C3AD-4403-9EFA-CDAB748EF3A6}" dt="2023-01-20T14:55:43.693" v="1166" actId="403"/>
          <ac:spMkLst>
            <pc:docMk/>
            <pc:sldMk cId="4043737824" sldId="257"/>
            <ac:spMk id="2" creationId="{78FD68DA-43BA-4508-8DE2-BA9BB7B2FA5B}"/>
          </ac:spMkLst>
        </pc:spChg>
        <pc:spChg chg="del mod">
          <ac:chgData name="Syed Rizwan" userId="313d93754b9d3794" providerId="LiveId" clId="{E10A6DB3-C3AD-4403-9EFA-CDAB748EF3A6}" dt="2023-01-20T14:55:09.535" v="1152" actId="478"/>
          <ac:spMkLst>
            <pc:docMk/>
            <pc:sldMk cId="4043737824" sldId="257"/>
            <ac:spMk id="3" creationId="{A8E9CFF2-3777-4FF4-A759-8491175B0B7C}"/>
          </ac:spMkLst>
        </pc:spChg>
        <pc:spChg chg="add del mod">
          <ac:chgData name="Syed Rizwan" userId="313d93754b9d3794" providerId="LiveId" clId="{E10A6DB3-C3AD-4403-9EFA-CDAB748EF3A6}" dt="2023-01-20T14:55:12.495" v="1153" actId="478"/>
          <ac:spMkLst>
            <pc:docMk/>
            <pc:sldMk cId="4043737824" sldId="257"/>
            <ac:spMk id="8" creationId="{879AB326-44D2-44C7-F860-9E88BE5C8430}"/>
          </ac:spMkLst>
        </pc:spChg>
        <pc:spChg chg="del">
          <ac:chgData name="Syed Rizwan" userId="313d93754b9d3794" providerId="LiveId" clId="{E10A6DB3-C3AD-4403-9EFA-CDAB748EF3A6}" dt="2023-01-20T14:40:17.189" v="920"/>
          <ac:spMkLst>
            <pc:docMk/>
            <pc:sldMk cId="4043737824" sldId="257"/>
            <ac:spMk id="22" creationId="{A9286AD2-18A9-4868-A4E3-7A2097A20810}"/>
          </ac:spMkLst>
        </pc:spChg>
        <pc:picChg chg="del mod">
          <ac:chgData name="Syed Rizwan" userId="313d93754b9d3794" providerId="LiveId" clId="{E10A6DB3-C3AD-4403-9EFA-CDAB748EF3A6}" dt="2023-01-20T13:46:58.550" v="296" actId="478"/>
          <ac:picMkLst>
            <pc:docMk/>
            <pc:sldMk cId="4043737824" sldId="257"/>
            <ac:picMk id="5" creationId="{282CF6DD-7FE8-4063-9551-1B7BBCE92ABE}"/>
          </ac:picMkLst>
        </pc:picChg>
        <pc:cxnChg chg="del">
          <ac:chgData name="Syed Rizwan" userId="313d93754b9d3794" providerId="LiveId" clId="{E10A6DB3-C3AD-4403-9EFA-CDAB748EF3A6}" dt="2023-01-20T14:40:17.189" v="920"/>
          <ac:cxnSpMkLst>
            <pc:docMk/>
            <pc:sldMk cId="4043737824" sldId="257"/>
            <ac:cxnSpMk id="24" creationId="{E7A7CD63-7EC3-44F3-95D0-595C4019FF24}"/>
          </ac:cxnSpMkLst>
        </pc:cxnChg>
      </pc:sldChg>
      <pc:sldChg chg="delSp modSp mod delDesignElem">
        <pc:chgData name="Syed Rizwan" userId="313d93754b9d3794" providerId="LiveId" clId="{E10A6DB3-C3AD-4403-9EFA-CDAB748EF3A6}" dt="2023-01-20T14:55:57.549" v="1167" actId="1076"/>
        <pc:sldMkLst>
          <pc:docMk/>
          <pc:sldMk cId="191714609" sldId="258"/>
        </pc:sldMkLst>
        <pc:spChg chg="mod">
          <ac:chgData name="Syed Rizwan" userId="313d93754b9d3794" providerId="LiveId" clId="{E10A6DB3-C3AD-4403-9EFA-CDAB748EF3A6}" dt="2023-01-20T14:55:57.549" v="1167" actId="1076"/>
          <ac:spMkLst>
            <pc:docMk/>
            <pc:sldMk cId="191714609" sldId="258"/>
            <ac:spMk id="2" creationId="{9AB2EA78-AEB3-469B-9025-3B17201A457B}"/>
          </ac:spMkLst>
        </pc:spChg>
        <pc:spChg chg="del mod">
          <ac:chgData name="Syed Rizwan" userId="313d93754b9d3794" providerId="LiveId" clId="{E10A6DB3-C3AD-4403-9EFA-CDAB748EF3A6}" dt="2023-01-19T18:26:27.599" v="234" actId="478"/>
          <ac:spMkLst>
            <pc:docMk/>
            <pc:sldMk cId="191714609" sldId="258"/>
            <ac:spMk id="3" creationId="{255E1F2F-E259-4EA8-9FFD-3A10AF541859}"/>
          </ac:spMkLst>
        </pc:spChg>
        <pc:spChg chg="del">
          <ac:chgData name="Syed Rizwan" userId="313d93754b9d3794" providerId="LiveId" clId="{E10A6DB3-C3AD-4403-9EFA-CDAB748EF3A6}" dt="2023-01-20T14:40:17.189" v="920"/>
          <ac:spMkLst>
            <pc:docMk/>
            <pc:sldMk cId="191714609" sldId="258"/>
            <ac:spMk id="47" creationId="{FBDCECDC-EEE3-4128-AA5E-82A8C08796E8}"/>
          </ac:spMkLst>
        </pc:spChg>
        <pc:spChg chg="del">
          <ac:chgData name="Syed Rizwan" userId="313d93754b9d3794" providerId="LiveId" clId="{E10A6DB3-C3AD-4403-9EFA-CDAB748EF3A6}" dt="2023-01-20T14:40:17.189" v="920"/>
          <ac:spMkLst>
            <pc:docMk/>
            <pc:sldMk cId="191714609" sldId="258"/>
            <ac:spMk id="49" creationId="{4260EDE0-989C-4E16-AF94-F652294D828E}"/>
          </ac:spMkLst>
        </pc:spChg>
      </pc:sldChg>
      <pc:sldChg chg="modSp new mod">
        <pc:chgData name="Syed Rizwan" userId="313d93754b9d3794" providerId="LiveId" clId="{E10A6DB3-C3AD-4403-9EFA-CDAB748EF3A6}" dt="2023-01-20T14:48:18.623" v="1107" actId="255"/>
        <pc:sldMkLst>
          <pc:docMk/>
          <pc:sldMk cId="412279079" sldId="259"/>
        </pc:sldMkLst>
        <pc:spChg chg="mod">
          <ac:chgData name="Syed Rizwan" userId="313d93754b9d3794" providerId="LiveId" clId="{E10A6DB3-C3AD-4403-9EFA-CDAB748EF3A6}" dt="2023-01-20T14:48:18.623" v="1107" actId="255"/>
          <ac:spMkLst>
            <pc:docMk/>
            <pc:sldMk cId="412279079" sldId="259"/>
            <ac:spMk id="2" creationId="{9B81E606-0413-A552-CC6A-09016BEC8FE4}"/>
          </ac:spMkLst>
        </pc:spChg>
        <pc:spChg chg="mod">
          <ac:chgData name="Syed Rizwan" userId="313d93754b9d3794" providerId="LiveId" clId="{E10A6DB3-C3AD-4403-9EFA-CDAB748EF3A6}" dt="2023-01-20T14:40:55.681" v="943"/>
          <ac:spMkLst>
            <pc:docMk/>
            <pc:sldMk cId="412279079" sldId="259"/>
            <ac:spMk id="3" creationId="{24F3A0B1-5993-9AF0-21B4-5E3C63132C07}"/>
          </ac:spMkLst>
        </pc:spChg>
      </pc:sldChg>
      <pc:sldChg chg="modSp new mod ord">
        <pc:chgData name="Syed Rizwan" userId="313d93754b9d3794" providerId="LiveId" clId="{E10A6DB3-C3AD-4403-9EFA-CDAB748EF3A6}" dt="2023-01-20T20:03:34.565" v="1731"/>
        <pc:sldMkLst>
          <pc:docMk/>
          <pc:sldMk cId="1683448132" sldId="260"/>
        </pc:sldMkLst>
        <pc:spChg chg="mod">
          <ac:chgData name="Syed Rizwan" userId="313d93754b9d3794" providerId="LiveId" clId="{E10A6DB3-C3AD-4403-9EFA-CDAB748EF3A6}" dt="2023-01-20T14:57:04.361" v="1182" actId="20577"/>
          <ac:spMkLst>
            <pc:docMk/>
            <pc:sldMk cId="1683448132" sldId="260"/>
            <ac:spMk id="2" creationId="{5A263AF2-E48F-F680-A01E-9DBFA780A8E3}"/>
          </ac:spMkLst>
        </pc:spChg>
        <pc:spChg chg="mod">
          <ac:chgData name="Syed Rizwan" userId="313d93754b9d3794" providerId="LiveId" clId="{E10A6DB3-C3AD-4403-9EFA-CDAB748EF3A6}" dt="2023-01-20T15:16:57.822" v="1494" actId="1036"/>
          <ac:spMkLst>
            <pc:docMk/>
            <pc:sldMk cId="1683448132" sldId="260"/>
            <ac:spMk id="3" creationId="{4BDAFE83-0EA3-57AF-8756-F3B153539308}"/>
          </ac:spMkLst>
        </pc:spChg>
      </pc:sldChg>
      <pc:sldChg chg="addSp delSp modSp new mod">
        <pc:chgData name="Syed Rizwan" userId="313d93754b9d3794" providerId="LiveId" clId="{E10A6DB3-C3AD-4403-9EFA-CDAB748EF3A6}" dt="2023-01-20T14:59:52.295" v="1210" actId="12"/>
        <pc:sldMkLst>
          <pc:docMk/>
          <pc:sldMk cId="3293265938" sldId="261"/>
        </pc:sldMkLst>
        <pc:spChg chg="mod">
          <ac:chgData name="Syed Rizwan" userId="313d93754b9d3794" providerId="LiveId" clId="{E10A6DB3-C3AD-4403-9EFA-CDAB748EF3A6}" dt="2023-01-20T14:57:59.330" v="1186" actId="113"/>
          <ac:spMkLst>
            <pc:docMk/>
            <pc:sldMk cId="3293265938" sldId="261"/>
            <ac:spMk id="2" creationId="{5E0037BF-2C99-BB32-55A4-D0B7FB12CAD5}"/>
          </ac:spMkLst>
        </pc:spChg>
        <pc:spChg chg="mod">
          <ac:chgData name="Syed Rizwan" userId="313d93754b9d3794" providerId="LiveId" clId="{E10A6DB3-C3AD-4403-9EFA-CDAB748EF3A6}" dt="2023-01-20T14:59:52.295" v="1210" actId="12"/>
          <ac:spMkLst>
            <pc:docMk/>
            <pc:sldMk cId="3293265938" sldId="261"/>
            <ac:spMk id="3" creationId="{BAFCC427-9EF6-DFE7-74BB-5332EC4104EE}"/>
          </ac:spMkLst>
        </pc:spChg>
        <pc:spChg chg="add del">
          <ac:chgData name="Syed Rizwan" userId="313d93754b9d3794" providerId="LiveId" clId="{E10A6DB3-C3AD-4403-9EFA-CDAB748EF3A6}" dt="2023-01-20T14:56:31.464" v="1169" actId="11529"/>
          <ac:spMkLst>
            <pc:docMk/>
            <pc:sldMk cId="3293265938" sldId="261"/>
            <ac:spMk id="4" creationId="{647F1A0B-60CD-B694-66BC-6BDE67968678}"/>
          </ac:spMkLst>
        </pc:spChg>
      </pc:sldChg>
      <pc:sldChg chg="modSp new mod">
        <pc:chgData name="Syed Rizwan" userId="313d93754b9d3794" providerId="LiveId" clId="{E10A6DB3-C3AD-4403-9EFA-CDAB748EF3A6}" dt="2023-01-20T15:17:47.070" v="1507" actId="20577"/>
        <pc:sldMkLst>
          <pc:docMk/>
          <pc:sldMk cId="2619023094" sldId="262"/>
        </pc:sldMkLst>
        <pc:spChg chg="mod">
          <ac:chgData name="Syed Rizwan" userId="313d93754b9d3794" providerId="LiveId" clId="{E10A6DB3-C3AD-4403-9EFA-CDAB748EF3A6}" dt="2023-01-20T14:59:17.486" v="1208" actId="207"/>
          <ac:spMkLst>
            <pc:docMk/>
            <pc:sldMk cId="2619023094" sldId="262"/>
            <ac:spMk id="2" creationId="{A07988DE-C33E-EAFC-18E9-BB6801DD03AE}"/>
          </ac:spMkLst>
        </pc:spChg>
        <pc:spChg chg="mod">
          <ac:chgData name="Syed Rizwan" userId="313d93754b9d3794" providerId="LiveId" clId="{E10A6DB3-C3AD-4403-9EFA-CDAB748EF3A6}" dt="2023-01-20T15:17:47.070" v="1507" actId="20577"/>
          <ac:spMkLst>
            <pc:docMk/>
            <pc:sldMk cId="2619023094" sldId="262"/>
            <ac:spMk id="3" creationId="{DD0FD4AB-844B-C733-18CB-9F44C8A8C307}"/>
          </ac:spMkLst>
        </pc:spChg>
      </pc:sldChg>
      <pc:sldChg chg="modSp new del mod">
        <pc:chgData name="Syed Rizwan" userId="313d93754b9d3794" providerId="LiveId" clId="{E10A6DB3-C3AD-4403-9EFA-CDAB748EF3A6}" dt="2023-01-20T15:12:54.986" v="1347" actId="2696"/>
        <pc:sldMkLst>
          <pc:docMk/>
          <pc:sldMk cId="1202686606" sldId="263"/>
        </pc:sldMkLst>
        <pc:spChg chg="mod">
          <ac:chgData name="Syed Rizwan" userId="313d93754b9d3794" providerId="LiveId" clId="{E10A6DB3-C3AD-4403-9EFA-CDAB748EF3A6}" dt="2023-01-20T14:58:23.540" v="1188" actId="207"/>
          <ac:spMkLst>
            <pc:docMk/>
            <pc:sldMk cId="1202686606" sldId="263"/>
            <ac:spMk id="2" creationId="{20C55BDC-ADD0-6F2B-5717-8CBED31AC17A}"/>
          </ac:spMkLst>
        </pc:spChg>
        <pc:spChg chg="mod">
          <ac:chgData name="Syed Rizwan" userId="313d93754b9d3794" providerId="LiveId" clId="{E10A6DB3-C3AD-4403-9EFA-CDAB748EF3A6}" dt="2023-01-20T15:06:10.146" v="1346" actId="20577"/>
          <ac:spMkLst>
            <pc:docMk/>
            <pc:sldMk cId="1202686606" sldId="263"/>
            <ac:spMk id="3" creationId="{6F2102D3-AD14-61CA-DB6D-2A9EB617FBDF}"/>
          </ac:spMkLst>
        </pc:spChg>
      </pc:sldChg>
      <pc:sldChg chg="modSp del mod">
        <pc:chgData name="Syed Rizwan" userId="313d93754b9d3794" providerId="LiveId" clId="{E10A6DB3-C3AD-4403-9EFA-CDAB748EF3A6}" dt="2023-01-20T15:19:28.235" v="1508" actId="2696"/>
        <pc:sldMkLst>
          <pc:docMk/>
          <pc:sldMk cId="1251237812" sldId="263"/>
        </pc:sldMkLst>
        <pc:spChg chg="mod">
          <ac:chgData name="Syed Rizwan" userId="313d93754b9d3794" providerId="LiveId" clId="{E10A6DB3-C3AD-4403-9EFA-CDAB748EF3A6}" dt="2023-01-20T15:16:08.397" v="1473" actId="20577"/>
          <ac:spMkLst>
            <pc:docMk/>
            <pc:sldMk cId="1251237812" sldId="263"/>
            <ac:spMk id="3" creationId="{6F2102D3-AD14-61CA-DB6D-2A9EB617FBDF}"/>
          </ac:spMkLst>
        </pc:spChg>
      </pc:sldChg>
      <pc:sldChg chg="modSp mod">
        <pc:chgData name="Syed Rizwan" userId="313d93754b9d3794" providerId="LiveId" clId="{E10A6DB3-C3AD-4403-9EFA-CDAB748EF3A6}" dt="2023-01-20T15:30:46.880" v="1729" actId="6549"/>
        <pc:sldMkLst>
          <pc:docMk/>
          <pc:sldMk cId="1508604526" sldId="263"/>
        </pc:sldMkLst>
        <pc:spChg chg="mod">
          <ac:chgData name="Syed Rizwan" userId="313d93754b9d3794" providerId="LiveId" clId="{E10A6DB3-C3AD-4403-9EFA-CDAB748EF3A6}" dt="2023-01-20T15:30:46.880" v="1729" actId="6549"/>
          <ac:spMkLst>
            <pc:docMk/>
            <pc:sldMk cId="1508604526" sldId="263"/>
            <ac:spMk id="3" creationId="{6F2102D3-AD14-61CA-DB6D-2A9EB617FBDF}"/>
          </ac:spMkLst>
        </pc:spChg>
      </pc:sldChg>
      <pc:sldChg chg="modSp new mod">
        <pc:chgData name="Syed Rizwan" userId="313d93754b9d3794" providerId="LiveId" clId="{E10A6DB3-C3AD-4403-9EFA-CDAB748EF3A6}" dt="2023-01-20T15:29:13.364" v="1634" actId="20577"/>
        <pc:sldMkLst>
          <pc:docMk/>
          <pc:sldMk cId="2431532985" sldId="264"/>
        </pc:sldMkLst>
        <pc:spChg chg="mod">
          <ac:chgData name="Syed Rizwan" userId="313d93754b9d3794" providerId="LiveId" clId="{E10A6DB3-C3AD-4403-9EFA-CDAB748EF3A6}" dt="2023-01-20T14:58:48" v="1206" actId="207"/>
          <ac:spMkLst>
            <pc:docMk/>
            <pc:sldMk cId="2431532985" sldId="264"/>
            <ac:spMk id="2" creationId="{84B8E527-3DA5-C968-3832-12CF8A212CFC}"/>
          </ac:spMkLst>
        </pc:spChg>
        <pc:spChg chg="mod">
          <ac:chgData name="Syed Rizwan" userId="313d93754b9d3794" providerId="LiveId" clId="{E10A6DB3-C3AD-4403-9EFA-CDAB748EF3A6}" dt="2023-01-20T15:29:13.364" v="1634" actId="20577"/>
          <ac:spMkLst>
            <pc:docMk/>
            <pc:sldMk cId="2431532985" sldId="264"/>
            <ac:spMk id="3" creationId="{1E754B45-D09F-E707-8722-7D700D2CD1DF}"/>
          </ac:spMkLst>
        </pc:spChg>
      </pc:sldChg>
      <pc:sldChg chg="new del">
        <pc:chgData name="Syed Rizwan" userId="313d93754b9d3794" providerId="LiveId" clId="{E10A6DB3-C3AD-4403-9EFA-CDAB748EF3A6}" dt="2023-01-19T19:42:50.791" v="292" actId="47"/>
        <pc:sldMkLst>
          <pc:docMk/>
          <pc:sldMk cId="4086812984" sldId="265"/>
        </pc:sldMkLst>
      </pc:sldChg>
      <pc:sldChg chg="new del">
        <pc:chgData name="Syed Rizwan" userId="313d93754b9d3794" providerId="LiveId" clId="{E10A6DB3-C3AD-4403-9EFA-CDAB748EF3A6}" dt="2023-01-19T19:42:54.123" v="293" actId="47"/>
        <pc:sldMkLst>
          <pc:docMk/>
          <pc:sldMk cId="353908578" sldId="266"/>
        </pc:sldMkLst>
      </pc:sldChg>
      <pc:sldChg chg="new del">
        <pc:chgData name="Syed Rizwan" userId="313d93754b9d3794" providerId="LiveId" clId="{E10A6DB3-C3AD-4403-9EFA-CDAB748EF3A6}" dt="2023-01-19T19:42:56.181" v="294" actId="47"/>
        <pc:sldMkLst>
          <pc:docMk/>
          <pc:sldMk cId="3840134333" sldId="267"/>
        </pc:sldMkLst>
      </pc:sldChg>
      <pc:sldChg chg="addSp delSp modSp new mod">
        <pc:chgData name="Syed Rizwan" userId="313d93754b9d3794" providerId="LiveId" clId="{E10A6DB3-C3AD-4403-9EFA-CDAB748EF3A6}" dt="2023-01-20T20:35:05.481" v="1782" actId="1035"/>
        <pc:sldMkLst>
          <pc:docMk/>
          <pc:sldMk cId="2709522168" sldId="268"/>
        </pc:sldMkLst>
        <pc:spChg chg="del">
          <ac:chgData name="Syed Rizwan" userId="313d93754b9d3794" providerId="LiveId" clId="{E10A6DB3-C3AD-4403-9EFA-CDAB748EF3A6}" dt="2023-01-19T19:14:34.544" v="252" actId="478"/>
          <ac:spMkLst>
            <pc:docMk/>
            <pc:sldMk cId="2709522168" sldId="268"/>
            <ac:spMk id="2" creationId="{025A6276-C8DD-4ECD-07EB-EA64A162F9EB}"/>
          </ac:spMkLst>
        </pc:spChg>
        <pc:spChg chg="del">
          <ac:chgData name="Syed Rizwan" userId="313d93754b9d3794" providerId="LiveId" clId="{E10A6DB3-C3AD-4403-9EFA-CDAB748EF3A6}" dt="2023-01-19T19:14:40.392" v="253"/>
          <ac:spMkLst>
            <pc:docMk/>
            <pc:sldMk cId="2709522168" sldId="268"/>
            <ac:spMk id="3" creationId="{A5A21E48-C58C-EF1A-1CAB-01137E709E0F}"/>
          </ac:spMkLst>
        </pc:spChg>
        <pc:picChg chg="add mod">
          <ac:chgData name="Syed Rizwan" userId="313d93754b9d3794" providerId="LiveId" clId="{E10A6DB3-C3AD-4403-9EFA-CDAB748EF3A6}" dt="2023-01-20T20:35:05.481" v="1782" actId="1035"/>
          <ac:picMkLst>
            <pc:docMk/>
            <pc:sldMk cId="2709522168" sldId="268"/>
            <ac:picMk id="2" creationId="{C13ABD46-00CA-AE5D-C607-1A1C11CF0470}"/>
          </ac:picMkLst>
        </pc:picChg>
        <pc:picChg chg="add mod">
          <ac:chgData name="Syed Rizwan" userId="313d93754b9d3794" providerId="LiveId" clId="{E10A6DB3-C3AD-4403-9EFA-CDAB748EF3A6}" dt="2023-01-20T20:35:05.481" v="1782" actId="1035"/>
          <ac:picMkLst>
            <pc:docMk/>
            <pc:sldMk cId="2709522168" sldId="268"/>
            <ac:picMk id="1026" creationId="{D95F16EF-FF91-4E0C-46C9-08F8CA53E933}"/>
          </ac:picMkLst>
        </pc:picChg>
      </pc:sldChg>
      <pc:sldChg chg="addSp delSp modSp new del mod">
        <pc:chgData name="Syed Rizwan" userId="313d93754b9d3794" providerId="LiveId" clId="{E10A6DB3-C3AD-4403-9EFA-CDAB748EF3A6}" dt="2023-01-20T20:34:36.558" v="1751" actId="47"/>
        <pc:sldMkLst>
          <pc:docMk/>
          <pc:sldMk cId="4170367455" sldId="269"/>
        </pc:sldMkLst>
        <pc:spChg chg="del">
          <ac:chgData name="Syed Rizwan" userId="313d93754b9d3794" providerId="LiveId" clId="{E10A6DB3-C3AD-4403-9EFA-CDAB748EF3A6}" dt="2023-01-19T19:15:29.292" v="260" actId="478"/>
          <ac:spMkLst>
            <pc:docMk/>
            <pc:sldMk cId="4170367455" sldId="269"/>
            <ac:spMk id="2" creationId="{8A98BFAB-FD10-27F0-266C-E98DD0E0D353}"/>
          </ac:spMkLst>
        </pc:spChg>
        <pc:spChg chg="add mod">
          <ac:chgData name="Syed Rizwan" userId="313d93754b9d3794" providerId="LiveId" clId="{E10A6DB3-C3AD-4403-9EFA-CDAB748EF3A6}" dt="2023-01-20T20:33:16.424" v="1732" actId="21"/>
          <ac:spMkLst>
            <pc:docMk/>
            <pc:sldMk cId="4170367455" sldId="269"/>
            <ac:spMk id="2" creationId="{CD0C340A-7494-C383-ED23-63E6D779740E}"/>
          </ac:spMkLst>
        </pc:spChg>
        <pc:spChg chg="del">
          <ac:chgData name="Syed Rizwan" userId="313d93754b9d3794" providerId="LiveId" clId="{E10A6DB3-C3AD-4403-9EFA-CDAB748EF3A6}" dt="2023-01-19T19:15:31.449" v="261"/>
          <ac:spMkLst>
            <pc:docMk/>
            <pc:sldMk cId="4170367455" sldId="269"/>
            <ac:spMk id="3" creationId="{C49AE0BC-00B9-17FD-E725-455C552DCCAA}"/>
          </ac:spMkLst>
        </pc:spChg>
        <pc:picChg chg="add del mod">
          <ac:chgData name="Syed Rizwan" userId="313d93754b9d3794" providerId="LiveId" clId="{E10A6DB3-C3AD-4403-9EFA-CDAB748EF3A6}" dt="2023-01-20T20:33:16.424" v="1732" actId="21"/>
          <ac:picMkLst>
            <pc:docMk/>
            <pc:sldMk cId="4170367455" sldId="269"/>
            <ac:picMk id="2050" creationId="{15A5AF6D-A6F2-3FFC-52A1-6D51BF99A0FB}"/>
          </ac:picMkLst>
        </pc:picChg>
      </pc:sldChg>
      <pc:sldChg chg="addSp delSp modSp new mod">
        <pc:chgData name="Syed Rizwan" userId="313d93754b9d3794" providerId="LiveId" clId="{E10A6DB3-C3AD-4403-9EFA-CDAB748EF3A6}" dt="2023-01-20T20:34:33.385" v="1750" actId="21"/>
        <pc:sldMkLst>
          <pc:docMk/>
          <pc:sldMk cId="807098187" sldId="270"/>
        </pc:sldMkLst>
        <pc:spChg chg="del">
          <ac:chgData name="Syed Rizwan" userId="313d93754b9d3794" providerId="LiveId" clId="{E10A6DB3-C3AD-4403-9EFA-CDAB748EF3A6}" dt="2023-01-19T19:40:14.003" v="273" actId="478"/>
          <ac:spMkLst>
            <pc:docMk/>
            <pc:sldMk cId="807098187" sldId="270"/>
            <ac:spMk id="2" creationId="{51E13137-AC8C-9C4F-D379-D1DDC7B34FCE}"/>
          </ac:spMkLst>
        </pc:spChg>
        <pc:spChg chg="add del mod">
          <ac:chgData name="Syed Rizwan" userId="313d93754b9d3794" providerId="LiveId" clId="{E10A6DB3-C3AD-4403-9EFA-CDAB748EF3A6}" dt="2023-01-20T20:34:33.385" v="1750" actId="21"/>
          <ac:spMkLst>
            <pc:docMk/>
            <pc:sldMk cId="807098187" sldId="270"/>
            <ac:spMk id="2" creationId="{771EC4F0-73D5-62A5-C4FB-CF0B1ECB516C}"/>
          </ac:spMkLst>
        </pc:spChg>
        <pc:spChg chg="del">
          <ac:chgData name="Syed Rizwan" userId="313d93754b9d3794" providerId="LiveId" clId="{E10A6DB3-C3AD-4403-9EFA-CDAB748EF3A6}" dt="2023-01-19T19:40:09.669" v="272"/>
          <ac:spMkLst>
            <pc:docMk/>
            <pc:sldMk cId="807098187" sldId="270"/>
            <ac:spMk id="3" creationId="{83008307-FDE6-4EB3-F9D0-82F303CE2BF4}"/>
          </ac:spMkLst>
        </pc:spChg>
        <pc:picChg chg="add del mod">
          <ac:chgData name="Syed Rizwan" userId="313d93754b9d3794" providerId="LiveId" clId="{E10A6DB3-C3AD-4403-9EFA-CDAB748EF3A6}" dt="2023-01-20T20:34:33.385" v="1750" actId="21"/>
          <ac:picMkLst>
            <pc:docMk/>
            <pc:sldMk cId="807098187" sldId="270"/>
            <ac:picMk id="3074" creationId="{4EB7C95A-DF50-8BAE-29A4-86D58B72C4CC}"/>
          </ac:picMkLst>
        </pc:picChg>
      </pc:sldChg>
      <pc:sldChg chg="addSp delSp modSp new mod">
        <pc:chgData name="Syed Rizwan" userId="313d93754b9d3794" providerId="LiveId" clId="{E10A6DB3-C3AD-4403-9EFA-CDAB748EF3A6}" dt="2023-01-20T15:28:30.570" v="1603" actId="207"/>
        <pc:sldMkLst>
          <pc:docMk/>
          <pc:sldMk cId="230518156" sldId="271"/>
        </pc:sldMkLst>
        <pc:spChg chg="del">
          <ac:chgData name="Syed Rizwan" userId="313d93754b9d3794" providerId="LiveId" clId="{E10A6DB3-C3AD-4403-9EFA-CDAB748EF3A6}" dt="2023-01-20T14:41:59.312" v="950" actId="478"/>
          <ac:spMkLst>
            <pc:docMk/>
            <pc:sldMk cId="230518156" sldId="271"/>
            <ac:spMk id="2" creationId="{3E36E2F5-11A8-D222-4DBD-4803F8E7EBBB}"/>
          </ac:spMkLst>
        </pc:spChg>
        <pc:spChg chg="del">
          <ac:chgData name="Syed Rizwan" userId="313d93754b9d3794" providerId="LiveId" clId="{E10A6DB3-C3AD-4403-9EFA-CDAB748EF3A6}" dt="2023-01-20T14:42:03.597" v="951"/>
          <ac:spMkLst>
            <pc:docMk/>
            <pc:sldMk cId="230518156" sldId="271"/>
            <ac:spMk id="3" creationId="{1C54B0DC-30FB-589D-8B5C-06ADAAA4C6E9}"/>
          </ac:spMkLst>
        </pc:spChg>
        <pc:spChg chg="add del mod">
          <ac:chgData name="Syed Rizwan" userId="313d93754b9d3794" providerId="LiveId" clId="{E10A6DB3-C3AD-4403-9EFA-CDAB748EF3A6}" dt="2023-01-20T14:42:09.853" v="952" actId="478"/>
          <ac:spMkLst>
            <pc:docMk/>
            <pc:sldMk cId="230518156" sldId="271"/>
            <ac:spMk id="4" creationId="{1651225B-6E53-4E74-2D11-A0B3412C72A1}"/>
          </ac:spMkLst>
        </pc:spChg>
        <pc:spChg chg="add del mod">
          <ac:chgData name="Syed Rizwan" userId="313d93754b9d3794" providerId="LiveId" clId="{E10A6DB3-C3AD-4403-9EFA-CDAB748EF3A6}" dt="2023-01-20T14:42:15.987" v="953" actId="478"/>
          <ac:spMkLst>
            <pc:docMk/>
            <pc:sldMk cId="230518156" sldId="271"/>
            <ac:spMk id="6" creationId="{145E0CBE-498F-0D30-FF54-52D37CD0BC62}"/>
          </ac:spMkLst>
        </pc:spChg>
        <pc:spChg chg="add del mod">
          <ac:chgData name="Syed Rizwan" userId="313d93754b9d3794" providerId="LiveId" clId="{E10A6DB3-C3AD-4403-9EFA-CDAB748EF3A6}" dt="2023-01-20T15:26:49.927" v="1575" actId="6549"/>
          <ac:spMkLst>
            <pc:docMk/>
            <pc:sldMk cId="230518156" sldId="271"/>
            <ac:spMk id="7" creationId="{98C73849-17FB-9CDC-FB6A-1FD2A0C4DEAA}"/>
          </ac:spMkLst>
        </pc:spChg>
        <pc:spChg chg="add mod">
          <ac:chgData name="Syed Rizwan" userId="313d93754b9d3794" providerId="LiveId" clId="{E10A6DB3-C3AD-4403-9EFA-CDAB748EF3A6}" dt="2023-01-20T15:28:30.570" v="1603" actId="207"/>
          <ac:spMkLst>
            <pc:docMk/>
            <pc:sldMk cId="230518156" sldId="271"/>
            <ac:spMk id="8" creationId="{EE559190-4997-39F8-3888-41A948E4472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184DA70-C731-4C70-880D-CCD4705E623C}" type="datetime1">
              <a:rPr lang="en-US" smtClean="0"/>
              <a:t>20/01/2023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1821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20/01/2023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577475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20/01/2023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676868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20/01/2023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468066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20/01/2023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7013967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D6E202-B606-4609-B914-27C9371A1F6D}" type="datetime1">
              <a:rPr lang="en-US" smtClean="0"/>
              <a:t>20/01/2023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682369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D6E202-B606-4609-B914-27C9371A1F6D}" type="datetime1">
              <a:rPr lang="en-US" smtClean="0"/>
              <a:t>20/01/2023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5345668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2A279-0833-481D-8C56-F67FD0AC6C50}" type="datetime1">
              <a:rPr lang="en-US" smtClean="0"/>
              <a:t>20/01/2023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749767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587DA83-5663-4C9C-B9AA-0B40A3DAFF81}" type="datetime1">
              <a:rPr lang="en-US" smtClean="0"/>
              <a:t>20/01/2023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16893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20/01/2023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83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20/01/2023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27976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20/01/2023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476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20/01/2023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8287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20/01/2023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06866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20/01/2023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7918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20/01/2023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64671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20/01/2023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10065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2D6E202-B606-4609-B914-27C9371A1F6D}" type="datetime1">
              <a:rPr lang="en-US" smtClean="0"/>
              <a:t>20/01/2023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064096095"/>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3964472" y="740697"/>
            <a:ext cx="7623111" cy="3686015"/>
          </a:xfrm>
        </p:spPr>
        <p:txBody>
          <a:bodyPr>
            <a:normAutofit fontScale="90000"/>
          </a:bodyPr>
          <a:lstStyle/>
          <a:p>
            <a:r>
              <a:rPr lang="en-US" sz="8000" dirty="0"/>
              <a:t>WRITE-UP OF </a:t>
            </a:r>
            <a:r>
              <a:rPr lang="en-US" sz="8900" dirty="0"/>
              <a:t>RFM ANALYSIS</a:t>
            </a:r>
            <a:endParaRPr lang="en-US" sz="7000" dirty="0"/>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8E527-3DA5-C968-3832-12CF8A212CFC}"/>
              </a:ext>
            </a:extLst>
          </p:cNvPr>
          <p:cNvSpPr>
            <a:spLocks noGrp="1"/>
          </p:cNvSpPr>
          <p:nvPr>
            <p:ph type="title"/>
          </p:nvPr>
        </p:nvSpPr>
        <p:spPr>
          <a:solidFill>
            <a:schemeClr val="bg1"/>
          </a:solidFill>
        </p:spPr>
        <p:txBody>
          <a:bodyPr/>
          <a:lstStyle/>
          <a:p>
            <a:r>
              <a:rPr lang="en-US" b="1" dirty="0">
                <a:solidFill>
                  <a:srgbClr val="003296"/>
                </a:solidFill>
              </a:rPr>
              <a:t>Customer Analysis</a:t>
            </a:r>
          </a:p>
        </p:txBody>
      </p:sp>
      <p:sp>
        <p:nvSpPr>
          <p:cNvPr id="3" name="Content Placeholder 2">
            <a:extLst>
              <a:ext uri="{FF2B5EF4-FFF2-40B4-BE49-F238E27FC236}">
                <a16:creationId xmlns:a16="http://schemas.microsoft.com/office/drawing/2014/main" id="{1E754B45-D09F-E707-8722-7D700D2CD1DF}"/>
              </a:ext>
            </a:extLst>
          </p:cNvPr>
          <p:cNvSpPr>
            <a:spLocks noGrp="1"/>
          </p:cNvSpPr>
          <p:nvPr>
            <p:ph idx="1"/>
          </p:nvPr>
        </p:nvSpPr>
        <p:spPr>
          <a:xfrm>
            <a:off x="1154955" y="2603500"/>
            <a:ext cx="10387012" cy="3416300"/>
          </a:xfrm>
        </p:spPr>
        <p:txBody>
          <a:bodyPr/>
          <a:lstStyle/>
          <a:p>
            <a:pPr marL="0" lvl="0" indent="0" algn="just" rtl="0">
              <a:spcBef>
                <a:spcPts val="0"/>
              </a:spcBef>
              <a:spcAft>
                <a:spcPts val="0"/>
              </a:spcAft>
              <a:buNone/>
            </a:pPr>
            <a:r>
              <a:rPr lang="en-US" sz="1600" dirty="0">
                <a:latin typeface="Arial" panose="020B0604020202020204" pitchFamily="34" charset="0"/>
                <a:cs typeface="Arial" panose="020B0604020202020204" pitchFamily="34" charset="0"/>
              </a:rPr>
              <a:t>We have to analyze customer behavior so that company takes action plans according to that only to earn maximum profit in the market as per customer behavior which will help to target the best and most valuable customers through a campaign program. It will also help to provide attention to the customer as per their behavior.</a:t>
            </a:r>
          </a:p>
          <a:p>
            <a:pPr marL="0" lvl="0" indent="0" algn="just" rtl="0">
              <a:spcBef>
                <a:spcPts val="1200"/>
              </a:spcBef>
              <a:spcAft>
                <a:spcPts val="1200"/>
              </a:spcAft>
              <a:buNone/>
            </a:pPr>
            <a:r>
              <a:rPr lang="en-US" sz="1600" dirty="0">
                <a:latin typeface="Arial" panose="020B0604020202020204" pitchFamily="34" charset="0"/>
                <a:cs typeface="Arial" panose="020B0604020202020204" pitchFamily="34" charset="0"/>
              </a:rPr>
              <a:t>We created a likewise customer analysis according to their customer ids, recency, frequency and monetary values. Based on this data we created customer segmentation.</a:t>
            </a:r>
          </a:p>
          <a:p>
            <a:endParaRPr lang="en-US" dirty="0"/>
          </a:p>
          <a:p>
            <a:r>
              <a:rPr lang="en-US" sz="2400" b="1" dirty="0">
                <a:solidFill>
                  <a:schemeClr val="accent1"/>
                </a:solidFill>
              </a:rPr>
              <a:t>CUSTOMER IS KING</a:t>
            </a:r>
          </a:p>
        </p:txBody>
      </p:sp>
    </p:spTree>
    <p:extLst>
      <p:ext uri="{BB962C8B-B14F-4D97-AF65-F5344CB8AC3E}">
        <p14:creationId xmlns:p14="http://schemas.microsoft.com/office/powerpoint/2010/main" val="2431532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98C73849-17FB-9CDC-FB6A-1FD2A0C4DEAA}"/>
              </a:ext>
            </a:extLst>
          </p:cNvPr>
          <p:cNvSpPr txBox="1">
            <a:spLocks/>
          </p:cNvSpPr>
          <p:nvPr/>
        </p:nvSpPr>
        <p:spPr>
          <a:xfrm>
            <a:off x="8282634" y="3928186"/>
            <a:ext cx="3082052" cy="15327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2400" b="1" dirty="0">
                <a:solidFill>
                  <a:srgbClr val="002060"/>
                </a:solidFill>
              </a:rPr>
              <a:t>By Rizwan Asif </a:t>
            </a:r>
          </a:p>
          <a:p>
            <a:pPr marL="0" indent="0">
              <a:buNone/>
            </a:pPr>
            <a:r>
              <a:rPr lang="en-US" sz="2400" b="1" dirty="0">
                <a:solidFill>
                  <a:srgbClr val="002060"/>
                </a:solidFill>
              </a:rPr>
              <a:t>    Coding Invaders</a:t>
            </a:r>
          </a:p>
          <a:p>
            <a:pPr marL="0" indent="0">
              <a:buNone/>
            </a:pPr>
            <a:r>
              <a:rPr lang="en-US" sz="2400" b="1" dirty="0">
                <a:solidFill>
                  <a:srgbClr val="002060"/>
                </a:solidFill>
              </a:rPr>
              <a:t>    Batch DA-45</a:t>
            </a:r>
          </a:p>
        </p:txBody>
      </p:sp>
      <p:sp>
        <p:nvSpPr>
          <p:cNvPr id="8" name="TextBox 7">
            <a:extLst>
              <a:ext uri="{FF2B5EF4-FFF2-40B4-BE49-F238E27FC236}">
                <a16:creationId xmlns:a16="http://schemas.microsoft.com/office/drawing/2014/main" id="{EE559190-4997-39F8-3888-41A948E44720}"/>
              </a:ext>
            </a:extLst>
          </p:cNvPr>
          <p:cNvSpPr txBox="1"/>
          <p:nvPr/>
        </p:nvSpPr>
        <p:spPr>
          <a:xfrm>
            <a:off x="1586204" y="3079102"/>
            <a:ext cx="4236098" cy="861774"/>
          </a:xfrm>
          <a:prstGeom prst="rect">
            <a:avLst/>
          </a:prstGeom>
          <a:noFill/>
        </p:spPr>
        <p:txBody>
          <a:bodyPr wrap="square" rtlCol="0">
            <a:spAutoFit/>
          </a:bodyPr>
          <a:lstStyle/>
          <a:p>
            <a:r>
              <a:rPr lang="en-US" sz="5000"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30518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66800" y="1253474"/>
            <a:ext cx="10058400" cy="3892168"/>
          </a:xfrm>
        </p:spPr>
        <p:txBody>
          <a:bodyPr anchor="ctr">
            <a:normAutofit/>
          </a:bodyPr>
          <a:lstStyle/>
          <a:p>
            <a:pPr lvl="0"/>
            <a:r>
              <a:rPr lang="en-US" sz="11500" i="1" dirty="0">
                <a:solidFill>
                  <a:srgbClr val="FFFFFF"/>
                </a:solidFill>
              </a:rPr>
              <a:t>      “SALES”</a:t>
            </a:r>
            <a:endParaRPr lang="en-US" sz="4800" i="1"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63AF2-E48F-F680-A01E-9DBFA780A8E3}"/>
              </a:ext>
            </a:extLst>
          </p:cNvPr>
          <p:cNvSpPr>
            <a:spLocks noGrp="1"/>
          </p:cNvSpPr>
          <p:nvPr>
            <p:ph type="title"/>
          </p:nvPr>
        </p:nvSpPr>
        <p:spPr>
          <a:xfrm>
            <a:off x="1066800" y="540105"/>
            <a:ext cx="10058400" cy="897605"/>
          </a:xfrm>
        </p:spPr>
        <p:txBody>
          <a:bodyPr>
            <a:normAutofit/>
          </a:bodyPr>
          <a:lstStyle/>
          <a:p>
            <a:r>
              <a:rPr lang="en" b="1" dirty="0">
                <a:solidFill>
                  <a:srgbClr val="333399"/>
                </a:solidFill>
                <a:highlight>
                  <a:srgbClr val="FFFFFF"/>
                </a:highlight>
                <a:latin typeface="Arial" panose="020B0604020202020204" pitchFamily="34" charset="0"/>
                <a:cs typeface="Arial" panose="020B0604020202020204" pitchFamily="34" charset="0"/>
              </a:rPr>
              <a:t>Why RFM analysis is important?</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BDAFE83-0EA3-57AF-8756-F3B153539308}"/>
              </a:ext>
            </a:extLst>
          </p:cNvPr>
          <p:cNvSpPr>
            <a:spLocks noGrp="1"/>
          </p:cNvSpPr>
          <p:nvPr>
            <p:ph idx="1"/>
          </p:nvPr>
        </p:nvSpPr>
        <p:spPr>
          <a:xfrm>
            <a:off x="858417" y="2490758"/>
            <a:ext cx="10562252" cy="3760891"/>
          </a:xfrm>
        </p:spPr>
        <p:txBody>
          <a:bodyPr>
            <a:normAutofit fontScale="85000" lnSpcReduction="10000"/>
          </a:bodyPr>
          <a:lstStyle/>
          <a:p>
            <a:pPr marL="0" lvl="0" indent="0" algn="just" rtl="0">
              <a:spcBef>
                <a:spcPts val="0"/>
              </a:spcBef>
              <a:spcAft>
                <a:spcPts val="0"/>
              </a:spcAft>
              <a:buNone/>
            </a:pPr>
            <a:r>
              <a:rPr lang="en-US" b="1" dirty="0">
                <a:solidFill>
                  <a:schemeClr val="dk1"/>
                </a:solidFill>
                <a:latin typeface="Arial" panose="020B0604020202020204" pitchFamily="34" charset="0"/>
                <a:cs typeface="Arial" panose="020B0604020202020204" pitchFamily="34" charset="0"/>
              </a:rPr>
              <a:t>RFM analysis is a marketing technique used to quantitatively rank and group customers based on the recency, frequency, and monetary total of their recent transactions to identify the best customers and perform targeted marketing campaigns.</a:t>
            </a:r>
          </a:p>
          <a:p>
            <a:pPr marL="0" lvl="0" indent="0" algn="just" rtl="0">
              <a:spcBef>
                <a:spcPts val="1200"/>
              </a:spcBef>
              <a:spcAft>
                <a:spcPts val="0"/>
              </a:spcAft>
              <a:buNone/>
            </a:pPr>
            <a:r>
              <a:rPr lang="en-US" b="1" dirty="0">
                <a:solidFill>
                  <a:srgbClr val="FF0000"/>
                </a:solidFill>
                <a:latin typeface="Arial" panose="020B0604020202020204" pitchFamily="34" charset="0"/>
                <a:cs typeface="Arial" panose="020B0604020202020204" pitchFamily="34" charset="0"/>
              </a:rPr>
              <a:t>Recency: How recently has a customer made a purchase?</a:t>
            </a:r>
          </a:p>
          <a:p>
            <a:pPr marL="0" lvl="0" indent="0" algn="just" rtl="0">
              <a:spcBef>
                <a:spcPts val="0"/>
              </a:spcBef>
              <a:spcAft>
                <a:spcPts val="0"/>
              </a:spcAft>
              <a:buNone/>
            </a:pPr>
            <a:r>
              <a:rPr lang="en-US" dirty="0">
                <a:solidFill>
                  <a:srgbClr val="000000"/>
                </a:solidFill>
                <a:latin typeface="Arial" panose="020B0604020202020204" pitchFamily="34" charset="0"/>
                <a:cs typeface="Arial" panose="020B0604020202020204" pitchFamily="34" charset="0"/>
              </a:rPr>
              <a:t>For example, If you buy something on 1</a:t>
            </a:r>
            <a:r>
              <a:rPr lang="en-US" baseline="30000" dirty="0">
                <a:solidFill>
                  <a:srgbClr val="000000"/>
                </a:solidFill>
                <a:latin typeface="Arial" panose="020B0604020202020204" pitchFamily="34" charset="0"/>
                <a:cs typeface="Arial" panose="020B0604020202020204" pitchFamily="34" charset="0"/>
              </a:rPr>
              <a:t>st</a:t>
            </a:r>
            <a:r>
              <a:rPr lang="en-US" dirty="0">
                <a:solidFill>
                  <a:srgbClr val="000000"/>
                </a:solidFill>
                <a:latin typeface="Arial" panose="020B0604020202020204" pitchFamily="34" charset="0"/>
                <a:cs typeface="Arial" panose="020B0604020202020204" pitchFamily="34" charset="0"/>
              </a:rPr>
              <a:t> Jan. and today is 1</a:t>
            </a:r>
            <a:r>
              <a:rPr lang="en-US" baseline="30000" dirty="0">
                <a:solidFill>
                  <a:srgbClr val="000000"/>
                </a:solidFill>
                <a:latin typeface="Arial" panose="020B0604020202020204" pitchFamily="34" charset="0"/>
                <a:cs typeface="Arial" panose="020B0604020202020204" pitchFamily="34" charset="0"/>
              </a:rPr>
              <a:t>st</a:t>
            </a:r>
            <a:r>
              <a:rPr lang="en-US" dirty="0">
                <a:solidFill>
                  <a:srgbClr val="000000"/>
                </a:solidFill>
                <a:latin typeface="Arial" panose="020B0604020202020204" pitchFamily="34" charset="0"/>
                <a:cs typeface="Arial" panose="020B0604020202020204" pitchFamily="34" charset="0"/>
              </a:rPr>
              <a:t> Feb., then the recency score is </a:t>
            </a:r>
            <a:r>
              <a:rPr lang="en-US" b="1" dirty="0">
                <a:solidFill>
                  <a:srgbClr val="0070C0"/>
                </a:solidFill>
                <a:latin typeface="Arial" panose="020B0604020202020204" pitchFamily="34" charset="0"/>
                <a:cs typeface="Arial" panose="020B0604020202020204" pitchFamily="34" charset="0"/>
              </a:rPr>
              <a:t>30 days</a:t>
            </a:r>
            <a:r>
              <a:rPr lang="en-US" dirty="0">
                <a:solidFill>
                  <a:srgbClr val="000000"/>
                </a:solidFill>
                <a:latin typeface="Arial" panose="020B0604020202020204" pitchFamily="34" charset="0"/>
                <a:cs typeface="Arial" panose="020B0604020202020204" pitchFamily="34" charset="0"/>
              </a:rPr>
              <a:t>.</a:t>
            </a:r>
          </a:p>
          <a:p>
            <a:pPr marL="0" lvl="0" indent="0" algn="just" rtl="0">
              <a:spcBef>
                <a:spcPts val="0"/>
              </a:spcBef>
              <a:spcAft>
                <a:spcPts val="0"/>
              </a:spcAft>
              <a:buNone/>
            </a:pPr>
            <a:endParaRPr lang="en-US" dirty="0">
              <a:solidFill>
                <a:srgbClr val="000000"/>
              </a:solidFill>
              <a:latin typeface="Arial" panose="020B0604020202020204" pitchFamily="34" charset="0"/>
              <a:cs typeface="Arial" panose="020B0604020202020204" pitchFamily="34" charset="0"/>
            </a:endParaRPr>
          </a:p>
          <a:p>
            <a:pPr marL="0" lvl="0" indent="0" algn="just" rtl="0">
              <a:spcBef>
                <a:spcPts val="0"/>
              </a:spcBef>
              <a:spcAft>
                <a:spcPts val="0"/>
              </a:spcAft>
              <a:buNone/>
            </a:pPr>
            <a:r>
              <a:rPr lang="en-US" b="1" dirty="0">
                <a:solidFill>
                  <a:srgbClr val="FF0000"/>
                </a:solidFill>
                <a:latin typeface="Arial" panose="020B0604020202020204" pitchFamily="34" charset="0"/>
                <a:cs typeface="Arial" panose="020B0604020202020204" pitchFamily="34" charset="0"/>
              </a:rPr>
              <a:t>Frequency: How often do customers make a purchase?</a:t>
            </a:r>
          </a:p>
          <a:p>
            <a:pPr marL="0" lvl="0" indent="0" algn="just" rtl="0">
              <a:spcBef>
                <a:spcPts val="0"/>
              </a:spcBef>
              <a:spcAft>
                <a:spcPts val="0"/>
              </a:spcAft>
              <a:buNone/>
            </a:pPr>
            <a:r>
              <a:rPr lang="en-US" dirty="0">
                <a:solidFill>
                  <a:srgbClr val="000000"/>
                </a:solidFill>
                <a:latin typeface="Arial" panose="020B0604020202020204" pitchFamily="34" charset="0"/>
                <a:cs typeface="Arial" panose="020B0604020202020204" pitchFamily="34" charset="0"/>
              </a:rPr>
              <a:t>This is the number of orders you made from your first purchase date.</a:t>
            </a:r>
          </a:p>
          <a:p>
            <a:pPr marL="0" lvl="0" indent="0" algn="just" rtl="0">
              <a:spcBef>
                <a:spcPts val="0"/>
              </a:spcBef>
              <a:spcAft>
                <a:spcPts val="0"/>
              </a:spcAft>
              <a:buNone/>
            </a:pPr>
            <a:r>
              <a:rPr lang="en-US" dirty="0">
                <a:solidFill>
                  <a:srgbClr val="000000"/>
                </a:solidFill>
                <a:latin typeface="Arial" panose="020B0604020202020204" pitchFamily="34" charset="0"/>
                <a:cs typeface="Arial" panose="020B0604020202020204" pitchFamily="34" charset="0"/>
              </a:rPr>
              <a:t>If you buy a Shirt on 1</a:t>
            </a:r>
            <a:r>
              <a:rPr lang="en-US" baseline="30000" dirty="0">
                <a:solidFill>
                  <a:srgbClr val="000000"/>
                </a:solidFill>
                <a:latin typeface="Arial" panose="020B0604020202020204" pitchFamily="34" charset="0"/>
                <a:cs typeface="Arial" panose="020B0604020202020204" pitchFamily="34" charset="0"/>
              </a:rPr>
              <a:t>st</a:t>
            </a:r>
            <a:r>
              <a:rPr lang="en-US" dirty="0">
                <a:solidFill>
                  <a:srgbClr val="000000"/>
                </a:solidFill>
                <a:latin typeface="Arial" panose="020B0604020202020204" pitchFamily="34" charset="0"/>
                <a:cs typeface="Arial" panose="020B0604020202020204" pitchFamily="34" charset="0"/>
              </a:rPr>
              <a:t> Jan. and Chinos on 15</a:t>
            </a:r>
            <a:r>
              <a:rPr lang="en-US" baseline="30000" dirty="0">
                <a:solidFill>
                  <a:srgbClr val="000000"/>
                </a:solidFill>
                <a:latin typeface="Arial" panose="020B0604020202020204" pitchFamily="34" charset="0"/>
                <a:cs typeface="Arial" panose="020B0604020202020204" pitchFamily="34" charset="0"/>
              </a:rPr>
              <a:t>th</a:t>
            </a:r>
            <a:r>
              <a:rPr lang="en-US" dirty="0">
                <a:solidFill>
                  <a:srgbClr val="000000"/>
                </a:solidFill>
                <a:latin typeface="Arial" panose="020B0604020202020204" pitchFamily="34" charset="0"/>
                <a:cs typeface="Arial" panose="020B0604020202020204" pitchFamily="34" charset="0"/>
              </a:rPr>
              <a:t> Jan., then the frequency is </a:t>
            </a:r>
            <a:r>
              <a:rPr lang="en-US" b="1" dirty="0">
                <a:solidFill>
                  <a:srgbClr val="0070C0"/>
                </a:solidFill>
                <a:latin typeface="Arial" panose="020B0604020202020204" pitchFamily="34" charset="0"/>
                <a:cs typeface="Arial" panose="020B0604020202020204" pitchFamily="34" charset="0"/>
              </a:rPr>
              <a:t>2 counts.</a:t>
            </a:r>
          </a:p>
          <a:p>
            <a:pPr marL="0" lvl="0" indent="0" algn="just" rtl="0">
              <a:spcBef>
                <a:spcPts val="0"/>
              </a:spcBef>
              <a:spcAft>
                <a:spcPts val="0"/>
              </a:spcAft>
              <a:buNone/>
            </a:pPr>
            <a:endParaRPr lang="en-US" dirty="0">
              <a:solidFill>
                <a:srgbClr val="000000"/>
              </a:solidFill>
              <a:latin typeface="Arial" panose="020B0604020202020204" pitchFamily="34" charset="0"/>
              <a:cs typeface="Arial" panose="020B0604020202020204" pitchFamily="34" charset="0"/>
            </a:endParaRPr>
          </a:p>
          <a:p>
            <a:pPr marL="0" lvl="0" indent="0" algn="just" rtl="0">
              <a:spcBef>
                <a:spcPts val="0"/>
              </a:spcBef>
              <a:spcAft>
                <a:spcPts val="0"/>
              </a:spcAft>
              <a:buNone/>
            </a:pPr>
            <a:r>
              <a:rPr lang="en-US" b="1" dirty="0">
                <a:solidFill>
                  <a:srgbClr val="FF0000"/>
                </a:solidFill>
                <a:latin typeface="Arial" panose="020B0604020202020204" pitchFamily="34" charset="0"/>
                <a:cs typeface="Arial" panose="020B0604020202020204" pitchFamily="34" charset="0"/>
              </a:rPr>
              <a:t>Monetary Value: How much money a customer spends on purchases?</a:t>
            </a:r>
          </a:p>
          <a:p>
            <a:pPr marL="0" lvl="0" indent="0" algn="just" rtl="0">
              <a:spcBef>
                <a:spcPts val="0"/>
              </a:spcBef>
              <a:spcAft>
                <a:spcPts val="0"/>
              </a:spcAft>
              <a:buNone/>
            </a:pPr>
            <a:r>
              <a:rPr lang="en-US" dirty="0">
                <a:solidFill>
                  <a:srgbClr val="000000"/>
                </a:solidFill>
                <a:latin typeface="Arial" panose="020B0604020202020204" pitchFamily="34" charset="0"/>
                <a:cs typeface="Arial" panose="020B0604020202020204" pitchFamily="34" charset="0"/>
              </a:rPr>
              <a:t>Suppose you made two purchases. 1. Shirt is Rs. 500/-, and 2. Chinos is Rs. 1500/- </a:t>
            </a:r>
          </a:p>
          <a:p>
            <a:pPr marL="0" lvl="0" indent="0" algn="just" rtl="0">
              <a:spcBef>
                <a:spcPts val="0"/>
              </a:spcBef>
              <a:spcAft>
                <a:spcPts val="0"/>
              </a:spcAft>
              <a:buNone/>
            </a:pPr>
            <a:r>
              <a:rPr lang="en-US" b="1" dirty="0">
                <a:solidFill>
                  <a:srgbClr val="0070C0"/>
                </a:solidFill>
                <a:latin typeface="Arial" panose="020B0604020202020204" pitchFamily="34" charset="0"/>
                <a:cs typeface="Arial" panose="020B0604020202020204" pitchFamily="34" charset="0"/>
              </a:rPr>
              <a:t>Then the monetary value is Rs. 2000/-</a:t>
            </a:r>
          </a:p>
          <a:p>
            <a:pPr marL="0" lvl="0" indent="0" algn="just" rtl="0">
              <a:spcBef>
                <a:spcPts val="0"/>
              </a:spcBef>
              <a:spcAft>
                <a:spcPts val="0"/>
              </a:spcAft>
              <a:buNone/>
            </a:pPr>
            <a:endParaRPr lang="en-US" b="1" dirty="0">
              <a:solidFill>
                <a:srgbClr val="0070C0"/>
              </a:solidFill>
              <a:latin typeface="Arial" panose="020B0604020202020204" pitchFamily="34" charset="0"/>
              <a:cs typeface="Arial" panose="020B0604020202020204" pitchFamily="34" charset="0"/>
            </a:endParaRPr>
          </a:p>
          <a:p>
            <a:pPr marL="0" lvl="0" indent="0" algn="just" rtl="0">
              <a:spcBef>
                <a:spcPts val="0"/>
              </a:spcBef>
              <a:spcAft>
                <a:spcPts val="0"/>
              </a:spcAft>
              <a:buNone/>
            </a:pPr>
            <a:r>
              <a:rPr lang="en-US" b="1" i="1" dirty="0">
                <a:solidFill>
                  <a:srgbClr val="0070C0"/>
                </a:solidFill>
                <a:latin typeface="Arial" panose="020B0604020202020204" pitchFamily="34" charset="0"/>
                <a:cs typeface="Arial" panose="020B0604020202020204" pitchFamily="34" charset="0"/>
              </a:rPr>
              <a:t>Customer segmentation is the practice of dividing a customer base into groups of individuals that are similar in specific ways relevant to marketing, such as age, gender, interests, and spending habits.</a:t>
            </a:r>
          </a:p>
          <a:p>
            <a:pPr marL="0" lvl="0" indent="0" algn="just" rtl="0">
              <a:spcBef>
                <a:spcPts val="0"/>
              </a:spcBef>
              <a:spcAft>
                <a:spcPts val="1200"/>
              </a:spcAft>
              <a:buNone/>
            </a:pPr>
            <a:endParaRPr lang="en-US" sz="1600" dirty="0">
              <a:solidFill>
                <a:schemeClr val="dk1"/>
              </a:solidFill>
            </a:endParaRPr>
          </a:p>
          <a:p>
            <a:pPr algn="just"/>
            <a:endParaRPr lang="en-US" dirty="0"/>
          </a:p>
        </p:txBody>
      </p:sp>
    </p:spTree>
    <p:extLst>
      <p:ext uri="{BB962C8B-B14F-4D97-AF65-F5344CB8AC3E}">
        <p14:creationId xmlns:p14="http://schemas.microsoft.com/office/powerpoint/2010/main" val="1683448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1E606-0413-A552-CC6A-09016BEC8FE4}"/>
              </a:ext>
            </a:extLst>
          </p:cNvPr>
          <p:cNvSpPr>
            <a:spLocks noGrp="1"/>
          </p:cNvSpPr>
          <p:nvPr>
            <p:ph type="title"/>
          </p:nvPr>
        </p:nvSpPr>
        <p:spPr>
          <a:xfrm>
            <a:off x="709127" y="973668"/>
            <a:ext cx="9722497" cy="706964"/>
          </a:xfrm>
        </p:spPr>
        <p:txBody>
          <a:bodyPr>
            <a:noAutofit/>
          </a:bodyPr>
          <a:lstStyle/>
          <a:p>
            <a:r>
              <a:rPr lang="en" sz="3300" b="1" dirty="0">
                <a:solidFill>
                  <a:srgbClr val="333399"/>
                </a:solidFill>
                <a:highlight>
                  <a:srgbClr val="FFFFFF"/>
                </a:highlight>
                <a:latin typeface="Arial" panose="020B0604020202020204" pitchFamily="34" charset="0"/>
                <a:cs typeface="Arial" panose="020B0604020202020204" pitchFamily="34" charset="0"/>
              </a:rPr>
              <a:t>Customer Segmentation based on RFM score</a:t>
            </a:r>
            <a:endParaRPr lang="en-US" sz="33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4F3A0B1-5993-9AF0-21B4-5E3C63132C07}"/>
              </a:ext>
            </a:extLst>
          </p:cNvPr>
          <p:cNvSpPr>
            <a:spLocks noGrp="1"/>
          </p:cNvSpPr>
          <p:nvPr>
            <p:ph idx="1"/>
          </p:nvPr>
        </p:nvSpPr>
        <p:spPr/>
        <p:txBody>
          <a:bodyPr/>
          <a:lstStyle/>
          <a:p>
            <a:pPr>
              <a:buFont typeface="Wingdings" panose="05000000000000000000" pitchFamily="2" charset="2"/>
              <a:buChar char="q"/>
            </a:pPr>
            <a:r>
              <a:rPr lang="en-US" sz="2000" b="0" i="0" dirty="0">
                <a:solidFill>
                  <a:srgbClr val="202124"/>
                </a:solidFill>
                <a:effectLst/>
                <a:latin typeface="arial" panose="020B0604020202020204" pitchFamily="34" charset="0"/>
              </a:rPr>
              <a:t> Customer segmentation analysis is </a:t>
            </a:r>
            <a:r>
              <a:rPr lang="en-US" sz="2000" b="1" i="0" dirty="0">
                <a:solidFill>
                  <a:srgbClr val="FF0000"/>
                </a:solidFill>
                <a:effectLst/>
                <a:latin typeface="arial" panose="020B0604020202020204" pitchFamily="34" charset="0"/>
              </a:rPr>
              <a:t>the process performed when looking to discover insights that define specific segments of customers</a:t>
            </a:r>
            <a:r>
              <a:rPr lang="en-US" sz="2000" b="0" i="0" dirty="0">
                <a:solidFill>
                  <a:srgbClr val="202124"/>
                </a:solidFill>
                <a:effectLst/>
                <a:latin typeface="arial" panose="020B0604020202020204" pitchFamily="34" charset="0"/>
              </a:rPr>
              <a:t>. Marketers and brands leverage this process to determine what campaigns, offers, or products to leverage when communicating with specific segments.</a:t>
            </a:r>
            <a:endParaRPr kumimoji="0" lang="en-US" sz="2000" b="0" i="0" u="none" strike="noStrike" kern="0" cap="none" spc="0" normalizeH="0" baseline="0" noProof="0" dirty="0">
              <a:ln>
                <a:noFill/>
              </a:ln>
              <a:solidFill>
                <a:srgbClr val="202124"/>
              </a:solidFill>
              <a:effectLst/>
              <a:highlight>
                <a:srgbClr val="FFFFFF"/>
              </a:highlight>
              <a:uLnTx/>
              <a:uFillTx/>
              <a:latin typeface="Arial"/>
              <a:ea typeface="Arial"/>
              <a:cs typeface="Arial"/>
              <a:sym typeface="Arial"/>
            </a:endParaRPr>
          </a:p>
          <a:p>
            <a:pPr>
              <a:buFont typeface="Wingdings" panose="05000000000000000000" pitchFamily="2" charset="2"/>
              <a:buChar char="q"/>
            </a:pPr>
            <a:r>
              <a:rPr kumimoji="0" lang="en-US" sz="2000" b="0" i="0" u="none" strike="noStrike" kern="0" cap="none" spc="0" normalizeH="0" baseline="0" noProof="0" dirty="0">
                <a:ln>
                  <a:noFill/>
                </a:ln>
                <a:solidFill>
                  <a:srgbClr val="202124"/>
                </a:solidFill>
                <a:effectLst/>
                <a:highlight>
                  <a:srgbClr val="FFFFFF"/>
                </a:highlight>
                <a:uLnTx/>
                <a:uFillTx/>
                <a:latin typeface="Arial"/>
                <a:ea typeface="Arial"/>
                <a:cs typeface="Arial"/>
                <a:sym typeface="Arial"/>
              </a:rPr>
              <a:t> Customer segmentation is </a:t>
            </a:r>
            <a:r>
              <a:rPr kumimoji="0" lang="en-US" sz="2000" b="1" i="0" u="none" strike="noStrike" kern="0" cap="none" spc="0" normalizeH="0" baseline="0" noProof="0" dirty="0">
                <a:ln>
                  <a:noFill/>
                </a:ln>
                <a:solidFill>
                  <a:srgbClr val="FF0000"/>
                </a:solidFill>
                <a:effectLst/>
                <a:highlight>
                  <a:srgbClr val="FFFFFF"/>
                </a:highlight>
                <a:uLnTx/>
                <a:uFillTx/>
                <a:latin typeface="Arial"/>
                <a:ea typeface="Arial"/>
                <a:cs typeface="Arial"/>
                <a:sym typeface="Arial"/>
              </a:rPr>
              <a:t>the practice of dividing a company's customers into groups that reflect similarities among customers in each group</a:t>
            </a:r>
            <a:r>
              <a:rPr kumimoji="0" lang="en-US" sz="2000" b="0" i="0" u="none" strike="noStrike" kern="0" cap="none" spc="0" normalizeH="0" baseline="0" noProof="0" dirty="0">
                <a:ln>
                  <a:noFill/>
                </a:ln>
                <a:solidFill>
                  <a:srgbClr val="202124"/>
                </a:solidFill>
                <a:effectLst/>
                <a:highlight>
                  <a:srgbClr val="FFFFFF"/>
                </a:highlight>
                <a:uLnTx/>
                <a:uFillTx/>
                <a:latin typeface="Arial"/>
                <a:ea typeface="Arial"/>
                <a:cs typeface="Arial"/>
                <a:sym typeface="Arial"/>
              </a:rPr>
              <a:t>. The goal of segmenting customers is to decide how to relate to customers in each segment in order to </a:t>
            </a:r>
            <a:r>
              <a:rPr kumimoji="0" lang="en-US" sz="2000" b="1" i="0" u="none" strike="noStrike" kern="0" cap="none" spc="0" normalizeH="0" baseline="0" noProof="0" dirty="0">
                <a:ln>
                  <a:noFill/>
                </a:ln>
                <a:solidFill>
                  <a:srgbClr val="FF0000"/>
                </a:solidFill>
                <a:effectLst/>
                <a:highlight>
                  <a:srgbClr val="FFFFFF"/>
                </a:highlight>
                <a:uLnTx/>
                <a:uFillTx/>
                <a:latin typeface="Arial"/>
                <a:ea typeface="Arial"/>
                <a:cs typeface="Arial"/>
                <a:sym typeface="Arial"/>
              </a:rPr>
              <a:t>maximize the value of each customer to the business.</a:t>
            </a:r>
            <a:endParaRPr kumimoji="0" lang="en-US" sz="4400" b="1" i="0" u="none" strike="noStrike" kern="0" cap="none" spc="0" normalizeH="0" baseline="0" noProof="0" dirty="0">
              <a:ln>
                <a:noFill/>
              </a:ln>
              <a:solidFill>
                <a:srgbClr val="FF0000"/>
              </a:solidFill>
              <a:effectLst/>
              <a:uLnTx/>
              <a:uFillTx/>
              <a:latin typeface="Arial"/>
              <a:ea typeface="Arial"/>
              <a:cs typeface="Arial"/>
              <a:sym typeface="Arial"/>
            </a:endParaRPr>
          </a:p>
          <a:p>
            <a:endParaRPr lang="en-US" dirty="0"/>
          </a:p>
        </p:txBody>
      </p:sp>
    </p:spTree>
    <p:extLst>
      <p:ext uri="{BB962C8B-B14F-4D97-AF65-F5344CB8AC3E}">
        <p14:creationId xmlns:p14="http://schemas.microsoft.com/office/powerpoint/2010/main" val="412279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037BF-2C99-BB32-55A4-D0B7FB12CAD5}"/>
              </a:ext>
            </a:extLst>
          </p:cNvPr>
          <p:cNvSpPr>
            <a:spLocks noGrp="1"/>
          </p:cNvSpPr>
          <p:nvPr>
            <p:ph type="title"/>
          </p:nvPr>
        </p:nvSpPr>
        <p:spPr>
          <a:solidFill>
            <a:schemeClr val="bg1"/>
          </a:solidFill>
        </p:spPr>
        <p:txBody>
          <a:bodyPr>
            <a:noAutofit/>
          </a:bodyPr>
          <a:lstStyle/>
          <a:p>
            <a:r>
              <a:rPr lang="en" sz="2800" b="1" dirty="0">
                <a:solidFill>
                  <a:srgbClr val="003296"/>
                </a:solidFill>
                <a:latin typeface="Arial" panose="020B0604020202020204" pitchFamily="34" charset="0"/>
                <a:cs typeface="Arial" panose="020B0604020202020204" pitchFamily="34" charset="0"/>
              </a:rPr>
              <a:t>Steps to perform RFM analysis for each customer:</a:t>
            </a:r>
            <a:endParaRPr lang="en-US" sz="1800" b="1" dirty="0">
              <a:solidFill>
                <a:srgbClr val="003296"/>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AFCC427-9EF6-DFE7-74BB-5332EC4104EE}"/>
              </a:ext>
            </a:extLst>
          </p:cNvPr>
          <p:cNvSpPr>
            <a:spLocks noGrp="1"/>
          </p:cNvSpPr>
          <p:nvPr>
            <p:ph idx="1"/>
          </p:nvPr>
        </p:nvSpPr>
        <p:spPr/>
        <p:txBody>
          <a:bodyPr>
            <a:normAutofit/>
          </a:bodyPr>
          <a:lstStyle/>
          <a:p>
            <a:pPr marL="0" indent="0">
              <a:buNone/>
            </a:pPr>
            <a:r>
              <a:rPr lang="en-US" sz="1600" b="1" dirty="0">
                <a:solidFill>
                  <a:srgbClr val="FF0000"/>
                </a:solidFill>
                <a:latin typeface="Arial" panose="020B0604020202020204" pitchFamily="34" charset="0"/>
                <a:cs typeface="Arial" panose="020B0604020202020204" pitchFamily="34" charset="0"/>
              </a:rPr>
              <a:t>Calculate RFM Scores based on the RFM values:</a:t>
            </a:r>
          </a:p>
          <a:p>
            <a:pPr marL="0" indent="0">
              <a:buNone/>
            </a:pPr>
            <a:r>
              <a:rPr lang="en-US" sz="1600" b="1" dirty="0">
                <a:latin typeface="Arial" panose="020B0604020202020204" pitchFamily="34" charset="0"/>
                <a:cs typeface="Arial" panose="020B0604020202020204" pitchFamily="34" charset="0"/>
              </a:rPr>
              <a:t>We have calculated quartiles as shown in the right table. Now we need to assign scores to each interquartile range.</a:t>
            </a:r>
          </a:p>
          <a:p>
            <a:pPr marL="0" indent="0">
              <a:buNone/>
            </a:pPr>
            <a:r>
              <a:rPr lang="en-US" sz="1600" b="1" dirty="0">
                <a:latin typeface="Arial" panose="020B0604020202020204" pitchFamily="34" charset="0"/>
                <a:cs typeface="Arial" panose="020B0604020202020204" pitchFamily="34" charset="0"/>
              </a:rPr>
              <a:t>Minimum value (including) - 25% Percentile (excluding) :  1</a:t>
            </a:r>
          </a:p>
          <a:p>
            <a:pPr marL="0" indent="0">
              <a:buNone/>
            </a:pPr>
            <a:r>
              <a:rPr lang="en-US" sz="1600" b="1" dirty="0">
                <a:latin typeface="Arial" panose="020B0604020202020204" pitchFamily="34" charset="0"/>
                <a:cs typeface="Arial" panose="020B0604020202020204" pitchFamily="34" charset="0"/>
              </a:rPr>
              <a:t>25% Percentile (including) - 50% Percentile (excluding) :  2</a:t>
            </a:r>
          </a:p>
          <a:p>
            <a:pPr marL="0" indent="0">
              <a:buNone/>
            </a:pPr>
            <a:r>
              <a:rPr lang="en-US" sz="1600" b="1" dirty="0">
                <a:latin typeface="Arial" panose="020B0604020202020204" pitchFamily="34" charset="0"/>
                <a:cs typeface="Arial" panose="020B0604020202020204" pitchFamily="34" charset="0"/>
              </a:rPr>
              <a:t>50% Percentile (including) - 75% Percentile (excluding) :  3</a:t>
            </a:r>
          </a:p>
          <a:p>
            <a:pPr marL="0" indent="0">
              <a:buNone/>
            </a:pPr>
            <a:r>
              <a:rPr lang="en-US" sz="1600" b="1" dirty="0">
                <a:latin typeface="Arial" panose="020B0604020202020204" pitchFamily="34" charset="0"/>
                <a:cs typeface="Arial" panose="020B0604020202020204" pitchFamily="34" charset="0"/>
              </a:rPr>
              <a:t>75% Percentile (including) - Maximum Value (excluding) :  4</a:t>
            </a:r>
          </a:p>
          <a:p>
            <a:pPr marL="0" indent="0">
              <a:buNone/>
            </a:pPr>
            <a:r>
              <a:rPr lang="en-US" sz="1600" b="1" dirty="0">
                <a:latin typeface="Arial" panose="020B0604020202020204" pitchFamily="34" charset="0"/>
                <a:cs typeface="Arial" panose="020B0604020202020204" pitchFamily="34" charset="0"/>
              </a:rPr>
              <a:t>Above 75%                           - Maximum Value: 5</a:t>
            </a:r>
          </a:p>
        </p:txBody>
      </p:sp>
    </p:spTree>
    <p:extLst>
      <p:ext uri="{BB962C8B-B14F-4D97-AF65-F5344CB8AC3E}">
        <p14:creationId xmlns:p14="http://schemas.microsoft.com/office/powerpoint/2010/main" val="3293265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988DE-C33E-EAFC-18E9-BB6801DD03AE}"/>
              </a:ext>
            </a:extLst>
          </p:cNvPr>
          <p:cNvSpPr>
            <a:spLocks noGrp="1"/>
          </p:cNvSpPr>
          <p:nvPr>
            <p:ph type="title"/>
          </p:nvPr>
        </p:nvSpPr>
        <p:spPr>
          <a:noFill/>
        </p:spPr>
        <p:txBody>
          <a:bodyPr>
            <a:noAutofit/>
          </a:bodyPr>
          <a:lstStyle/>
          <a:p>
            <a:r>
              <a:rPr lang="en" sz="2800" b="1" dirty="0">
                <a:solidFill>
                  <a:srgbClr val="333399"/>
                </a:solidFill>
                <a:highlight>
                  <a:srgbClr val="FFFFFF"/>
                </a:highlight>
                <a:latin typeface="Arial" panose="020B0604020202020204" pitchFamily="34" charset="0"/>
                <a:cs typeface="Arial" panose="020B0604020202020204" pitchFamily="34" charset="0"/>
              </a:rPr>
              <a:t>Customer Segmentation based on RFM score:</a:t>
            </a:r>
            <a:endParaRPr lang="en-US" sz="18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D0FD4AB-844B-C733-18CB-9F44C8A8C307}"/>
              </a:ext>
            </a:extLst>
          </p:cNvPr>
          <p:cNvSpPr>
            <a:spLocks noGrp="1"/>
          </p:cNvSpPr>
          <p:nvPr>
            <p:ph idx="1"/>
          </p:nvPr>
        </p:nvSpPr>
        <p:spPr/>
        <p:txBody>
          <a:bodyPr>
            <a:normAutofit/>
          </a:bodyPr>
          <a:lstStyle/>
          <a:p>
            <a:pPr marL="0" indent="0" algn="l" rtl="0">
              <a:spcBef>
                <a:spcPts val="0"/>
              </a:spcBef>
              <a:spcAft>
                <a:spcPts val="0"/>
              </a:spcAft>
              <a:buNone/>
            </a:pPr>
            <a:r>
              <a:rPr lang="en-US" sz="1800" b="1" i="0" dirty="0">
                <a:solidFill>
                  <a:srgbClr val="000000"/>
                </a:solidFill>
                <a:effectLst/>
                <a:latin typeface="Arial" panose="020B0604020202020204" pitchFamily="34" charset="0"/>
              </a:rPr>
              <a:t>Recency</a:t>
            </a:r>
            <a:r>
              <a:rPr lang="en-US" sz="1800" b="0" i="0" dirty="0">
                <a:solidFill>
                  <a:srgbClr val="000000"/>
                </a:solidFill>
                <a:effectLst/>
                <a:latin typeface="Arial" panose="020B0604020202020204" pitchFamily="34" charset="0"/>
              </a:rPr>
              <a:t>:</a:t>
            </a:r>
            <a:endParaRPr lang="en-US" b="0" i="0" dirty="0">
              <a:solidFill>
                <a:srgbClr val="313131"/>
              </a:solidFill>
              <a:effectLst/>
              <a:latin typeface="Open Sans" panose="020B0606030504020204" pitchFamily="34" charset="0"/>
            </a:endParaRPr>
          </a:p>
          <a:p>
            <a:pPr marL="0" indent="0" algn="l" rtl="0">
              <a:spcBef>
                <a:spcPts val="0"/>
              </a:spcBef>
              <a:spcAft>
                <a:spcPts val="0"/>
              </a:spcAft>
              <a:buNone/>
            </a:pPr>
            <a:r>
              <a:rPr lang="en-US" sz="1800" b="0" i="0" dirty="0">
                <a:solidFill>
                  <a:srgbClr val="000000"/>
                </a:solidFill>
                <a:effectLst/>
                <a:latin typeface="Arial" panose="020B0604020202020204" pitchFamily="34" charset="0"/>
              </a:rPr>
              <a:t>Minimum to Maximum: 5, 4, 3, 2, 1</a:t>
            </a:r>
            <a:endParaRPr lang="en-US" b="0" i="0" dirty="0">
              <a:solidFill>
                <a:srgbClr val="313131"/>
              </a:solidFill>
              <a:effectLst/>
              <a:latin typeface="Open Sans" panose="020B0606030504020204" pitchFamily="34" charset="0"/>
            </a:endParaRPr>
          </a:p>
          <a:p>
            <a:pPr marL="0" indent="0" algn="l" rtl="0">
              <a:spcBef>
                <a:spcPts val="0"/>
              </a:spcBef>
              <a:spcAft>
                <a:spcPts val="0"/>
              </a:spcAft>
              <a:buNone/>
            </a:pPr>
            <a:r>
              <a:rPr lang="en-US" sz="1800" b="0" i="1" dirty="0">
                <a:solidFill>
                  <a:srgbClr val="000000"/>
                </a:solidFill>
                <a:effectLst/>
                <a:latin typeface="Arial" panose="020B0604020202020204" pitchFamily="34" charset="0"/>
              </a:rPr>
              <a:t>Note that we reversed the numbers for </a:t>
            </a:r>
            <a:r>
              <a:rPr lang="en-US" sz="1800" b="1" i="1" dirty="0">
                <a:solidFill>
                  <a:srgbClr val="000000"/>
                </a:solidFill>
                <a:effectLst/>
                <a:latin typeface="Arial" panose="020B0604020202020204" pitchFamily="34" charset="0"/>
              </a:rPr>
              <a:t>Recency</a:t>
            </a:r>
            <a:r>
              <a:rPr lang="en-US" sz="1800" b="0" i="1" dirty="0">
                <a:solidFill>
                  <a:srgbClr val="000000"/>
                </a:solidFill>
                <a:effectLst/>
                <a:latin typeface="Arial" panose="020B0604020202020204" pitchFamily="34" charset="0"/>
              </a:rPr>
              <a:t> because lower Recency is better for </a:t>
            </a:r>
            <a:r>
              <a:rPr lang="en-US" i="1" dirty="0">
                <a:solidFill>
                  <a:srgbClr val="000000"/>
                </a:solidFill>
                <a:latin typeface="Arial" panose="020B0604020202020204" pitchFamily="34" charset="0"/>
              </a:rPr>
              <a:t>calculation</a:t>
            </a:r>
            <a:r>
              <a:rPr lang="en-US" sz="1800" b="0" i="1" dirty="0">
                <a:solidFill>
                  <a:srgbClr val="000000"/>
                </a:solidFill>
                <a:effectLst/>
                <a:latin typeface="Arial" panose="020B0604020202020204" pitchFamily="34" charset="0"/>
              </a:rPr>
              <a:t>.</a:t>
            </a:r>
            <a:br>
              <a:rPr lang="en-US" sz="1800" b="0" i="1" dirty="0">
                <a:solidFill>
                  <a:srgbClr val="000000"/>
                </a:solidFill>
                <a:effectLst/>
                <a:latin typeface="Arial" panose="020B0604020202020204" pitchFamily="34" charset="0"/>
              </a:rPr>
            </a:br>
            <a:br>
              <a:rPr lang="en-US" sz="1800" b="0" i="1" dirty="0">
                <a:solidFill>
                  <a:srgbClr val="000000"/>
                </a:solidFill>
                <a:effectLst/>
                <a:latin typeface="Arial" panose="020B0604020202020204" pitchFamily="34" charset="0"/>
              </a:rPr>
            </a:br>
            <a:r>
              <a:rPr lang="en-US" sz="1800" b="1" i="0" dirty="0">
                <a:solidFill>
                  <a:srgbClr val="000000"/>
                </a:solidFill>
                <a:effectLst/>
                <a:latin typeface="Arial" panose="020B0604020202020204" pitchFamily="34" charset="0"/>
              </a:rPr>
              <a:t>Frequency</a:t>
            </a:r>
            <a:r>
              <a:rPr lang="en-US" sz="1800" b="0" i="0" dirty="0">
                <a:solidFill>
                  <a:srgbClr val="000000"/>
                </a:solidFill>
                <a:effectLst/>
                <a:latin typeface="Arial" panose="020B0604020202020204" pitchFamily="34" charset="0"/>
              </a:rPr>
              <a:t>:</a:t>
            </a:r>
            <a:endParaRPr lang="en-US" b="0" i="0" dirty="0">
              <a:solidFill>
                <a:srgbClr val="313131"/>
              </a:solidFill>
              <a:effectLst/>
              <a:latin typeface="Open Sans" panose="020B0606030504020204" pitchFamily="34" charset="0"/>
            </a:endParaRPr>
          </a:p>
          <a:p>
            <a:pPr marL="0" indent="0" algn="l" rtl="0">
              <a:spcBef>
                <a:spcPts val="0"/>
              </a:spcBef>
              <a:spcAft>
                <a:spcPts val="0"/>
              </a:spcAft>
              <a:buNone/>
            </a:pPr>
            <a:r>
              <a:rPr lang="en-US" sz="1800" b="0" i="0" dirty="0">
                <a:solidFill>
                  <a:srgbClr val="000000"/>
                </a:solidFill>
                <a:effectLst/>
                <a:latin typeface="Arial" panose="020B0604020202020204" pitchFamily="34" charset="0"/>
              </a:rPr>
              <a:t>Minimum to Maximum: 1, 2, 3, 4, 5</a:t>
            </a:r>
            <a:br>
              <a:rPr lang="en-US" sz="1800" b="0" i="0" dirty="0">
                <a:solidFill>
                  <a:srgbClr val="000000"/>
                </a:solidFill>
                <a:effectLst/>
                <a:latin typeface="Arial" panose="020B0604020202020204" pitchFamily="34" charset="0"/>
              </a:rPr>
            </a:br>
            <a:br>
              <a:rPr lang="en-US" sz="1800" b="0" i="0" dirty="0">
                <a:solidFill>
                  <a:srgbClr val="000000"/>
                </a:solidFill>
                <a:effectLst/>
                <a:latin typeface="Arial" panose="020B0604020202020204" pitchFamily="34" charset="0"/>
              </a:rPr>
            </a:br>
            <a:r>
              <a:rPr lang="en-US" sz="1800" b="1" i="0" dirty="0">
                <a:solidFill>
                  <a:srgbClr val="000000"/>
                </a:solidFill>
                <a:effectLst/>
                <a:latin typeface="Arial" panose="020B0604020202020204" pitchFamily="34" charset="0"/>
              </a:rPr>
              <a:t>Monetary values</a:t>
            </a:r>
            <a:r>
              <a:rPr lang="en-US" sz="1800" b="0" i="0" dirty="0">
                <a:solidFill>
                  <a:srgbClr val="000000"/>
                </a:solidFill>
                <a:effectLst/>
                <a:latin typeface="Arial" panose="020B0604020202020204" pitchFamily="34" charset="0"/>
              </a:rPr>
              <a:t>:</a:t>
            </a:r>
            <a:br>
              <a:rPr lang="en-US" sz="1800" b="0" i="0"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Minimum to Maximum: 1, 2, 3, 4, 5</a:t>
            </a:r>
            <a:endParaRPr lang="en-US" b="0" i="0" dirty="0">
              <a:solidFill>
                <a:srgbClr val="313131"/>
              </a:solidFill>
              <a:effectLst/>
              <a:latin typeface="Open Sans" panose="020B0606030504020204" pitchFamily="34" charset="0"/>
            </a:endParaRPr>
          </a:p>
          <a:p>
            <a:pPr marL="0" indent="0">
              <a:buNone/>
            </a:pPr>
            <a:endParaRPr lang="en-US" dirty="0"/>
          </a:p>
        </p:txBody>
      </p:sp>
    </p:spTree>
    <p:extLst>
      <p:ext uri="{BB962C8B-B14F-4D97-AF65-F5344CB8AC3E}">
        <p14:creationId xmlns:p14="http://schemas.microsoft.com/office/powerpoint/2010/main" val="2619023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55BDC-ADD0-6F2B-5717-8CBED31AC17A}"/>
              </a:ext>
            </a:extLst>
          </p:cNvPr>
          <p:cNvSpPr>
            <a:spLocks noGrp="1"/>
          </p:cNvSpPr>
          <p:nvPr>
            <p:ph type="title"/>
          </p:nvPr>
        </p:nvSpPr>
        <p:spPr>
          <a:solidFill>
            <a:schemeClr val="bg1"/>
          </a:solidFill>
        </p:spPr>
        <p:txBody>
          <a:bodyPr/>
          <a:lstStyle/>
          <a:p>
            <a:r>
              <a:rPr lang="en" b="1" dirty="0">
                <a:solidFill>
                  <a:srgbClr val="003296"/>
                </a:solidFill>
              </a:rPr>
              <a:t>The Assumption with reasons:</a:t>
            </a:r>
            <a:endParaRPr lang="en-US" b="1" dirty="0">
              <a:solidFill>
                <a:srgbClr val="003296"/>
              </a:solidFill>
            </a:endParaRPr>
          </a:p>
        </p:txBody>
      </p:sp>
      <p:sp>
        <p:nvSpPr>
          <p:cNvPr id="3" name="Content Placeholder 2">
            <a:extLst>
              <a:ext uri="{FF2B5EF4-FFF2-40B4-BE49-F238E27FC236}">
                <a16:creationId xmlns:a16="http://schemas.microsoft.com/office/drawing/2014/main" id="{6F2102D3-AD14-61CA-DB6D-2A9EB617FBDF}"/>
              </a:ext>
            </a:extLst>
          </p:cNvPr>
          <p:cNvSpPr>
            <a:spLocks noGrp="1"/>
          </p:cNvSpPr>
          <p:nvPr>
            <p:ph idx="1"/>
          </p:nvPr>
        </p:nvSpPr>
        <p:spPr>
          <a:xfrm>
            <a:off x="1097279" y="2500087"/>
            <a:ext cx="10258076" cy="3760891"/>
          </a:xfrm>
        </p:spPr>
        <p:txBody>
          <a:bodyPr>
            <a:normAutofit/>
          </a:bodyPr>
          <a:lstStyle/>
          <a:p>
            <a:pPr marL="0" lvl="0" indent="0" algn="just" rtl="0">
              <a:spcBef>
                <a:spcPts val="0"/>
              </a:spcBef>
              <a:spcAft>
                <a:spcPts val="0"/>
              </a:spcAft>
              <a:buNone/>
            </a:pPr>
            <a:r>
              <a:rPr lang="en-US" sz="1600" b="1" i="1" dirty="0">
                <a:solidFill>
                  <a:srgbClr val="000000"/>
                </a:solidFill>
                <a:latin typeface="Arial" panose="020B0604020202020204" pitchFamily="34" charset="0"/>
                <a:cs typeface="Arial" panose="020B0604020202020204" pitchFamily="34" charset="0"/>
              </a:rPr>
              <a:t>1. </a:t>
            </a:r>
            <a:r>
              <a:rPr lang="en-US" sz="1600" b="1" i="1" dirty="0">
                <a:solidFill>
                  <a:srgbClr val="FF0000"/>
                </a:solidFill>
                <a:latin typeface="Arial" panose="020B0604020202020204" pitchFamily="34" charset="0"/>
                <a:cs typeface="Arial" panose="020B0604020202020204" pitchFamily="34" charset="0"/>
              </a:rPr>
              <a:t>Blank Customer IDs are removed</a:t>
            </a:r>
          </a:p>
          <a:p>
            <a:pPr marL="0" lvl="0" indent="0" algn="just" rtl="0">
              <a:spcBef>
                <a:spcPts val="0"/>
              </a:spcBef>
              <a:spcAft>
                <a:spcPts val="0"/>
              </a:spcAft>
              <a:buNone/>
            </a:pPr>
            <a:r>
              <a:rPr lang="en-US" sz="1600" i="1" dirty="0">
                <a:solidFill>
                  <a:srgbClr val="000000"/>
                </a:solidFill>
                <a:latin typeface="Arial" panose="020B0604020202020204" pitchFamily="34" charset="0"/>
                <a:cs typeface="Arial" panose="020B0604020202020204" pitchFamily="34" charset="0"/>
              </a:rPr>
              <a:t>Blank customer IDs may be considered for fast check-outs. These customers are maybe not willing to identify      with our company so we cannot assign these purchases to customers</a:t>
            </a:r>
          </a:p>
          <a:p>
            <a:pPr marL="0" lvl="0" indent="0" algn="just" rtl="0">
              <a:spcBef>
                <a:spcPts val="0"/>
              </a:spcBef>
              <a:spcAft>
                <a:spcPts val="0"/>
              </a:spcAft>
              <a:buNone/>
            </a:pPr>
            <a:endParaRPr lang="en-US" sz="1600" i="1" dirty="0">
              <a:solidFill>
                <a:srgbClr val="000000"/>
              </a:solidFill>
              <a:latin typeface="Arial" panose="020B0604020202020204" pitchFamily="34" charset="0"/>
              <a:cs typeface="Arial" panose="020B0604020202020204" pitchFamily="34" charset="0"/>
            </a:endParaRPr>
          </a:p>
          <a:p>
            <a:pPr marL="0" lvl="0" indent="0" algn="just" rtl="0">
              <a:spcBef>
                <a:spcPts val="0"/>
              </a:spcBef>
              <a:spcAft>
                <a:spcPts val="0"/>
              </a:spcAft>
              <a:buNone/>
            </a:pPr>
            <a:r>
              <a:rPr lang="en-US" sz="1600" b="1" i="1" dirty="0">
                <a:solidFill>
                  <a:srgbClr val="000000"/>
                </a:solidFill>
                <a:latin typeface="Arial" panose="020B0604020202020204" pitchFamily="34" charset="0"/>
                <a:cs typeface="Arial" panose="020B0604020202020204" pitchFamily="34" charset="0"/>
              </a:rPr>
              <a:t>2. </a:t>
            </a:r>
            <a:r>
              <a:rPr lang="en-US" sz="1600" b="1" i="1" dirty="0">
                <a:solidFill>
                  <a:srgbClr val="FF0000"/>
                </a:solidFill>
                <a:latin typeface="Arial" panose="020B0604020202020204" pitchFamily="34" charset="0"/>
                <a:cs typeface="Arial" panose="020B0604020202020204" pitchFamily="34" charset="0"/>
              </a:rPr>
              <a:t>Negative Values</a:t>
            </a:r>
          </a:p>
          <a:p>
            <a:pPr marL="0" lvl="0" indent="0" algn="just" rtl="0">
              <a:spcBef>
                <a:spcPts val="0"/>
              </a:spcBef>
              <a:spcAft>
                <a:spcPts val="0"/>
              </a:spcAft>
              <a:buNone/>
            </a:pPr>
            <a:r>
              <a:rPr lang="en-US" sz="1600" i="1" dirty="0">
                <a:solidFill>
                  <a:srgbClr val="000000"/>
                </a:solidFill>
                <a:latin typeface="Arial" panose="020B0604020202020204" pitchFamily="34" charset="0"/>
                <a:cs typeface="Arial" panose="020B0604020202020204" pitchFamily="34" charset="0"/>
              </a:rPr>
              <a:t>These are highly impossible values, they may belong to customer returns or these may be store purchases/expenses and hence not considered.</a:t>
            </a:r>
          </a:p>
          <a:p>
            <a:pPr marL="0" lvl="0" indent="0" algn="l" rtl="0">
              <a:spcBef>
                <a:spcPts val="0"/>
              </a:spcBef>
              <a:spcAft>
                <a:spcPts val="1200"/>
              </a:spcAft>
              <a:buNone/>
            </a:pPr>
            <a:endParaRPr lang="en-US" sz="1600" i="1" dirty="0">
              <a:latin typeface="Arial" panose="020B0604020202020204" pitchFamily="34" charset="0"/>
              <a:cs typeface="Arial" panose="020B0604020202020204" pitchFamily="34" charset="0"/>
            </a:endParaRPr>
          </a:p>
          <a:p>
            <a:pPr marL="0" lvl="0" indent="0" algn="just" rtl="0">
              <a:spcBef>
                <a:spcPts val="0"/>
              </a:spcBef>
              <a:spcAft>
                <a:spcPts val="0"/>
              </a:spcAft>
              <a:buNone/>
            </a:pPr>
            <a:r>
              <a:rPr lang="en-US" sz="1600" b="1" i="1" dirty="0">
                <a:solidFill>
                  <a:srgbClr val="000000"/>
                </a:solidFill>
                <a:latin typeface="Arial" panose="020B0604020202020204" pitchFamily="34" charset="0"/>
                <a:cs typeface="Arial" panose="020B0604020202020204" pitchFamily="34" charset="0"/>
              </a:rPr>
              <a:t>3</a:t>
            </a:r>
            <a:r>
              <a:rPr lang="en-US" sz="1600" i="1" dirty="0">
                <a:solidFill>
                  <a:srgbClr val="000000"/>
                </a:solidFill>
                <a:latin typeface="Arial" panose="020B0604020202020204" pitchFamily="34" charset="0"/>
                <a:cs typeface="Arial" panose="020B0604020202020204" pitchFamily="34" charset="0"/>
              </a:rPr>
              <a:t>. </a:t>
            </a:r>
            <a:r>
              <a:rPr lang="en-US" sz="1600" b="1" i="1" dirty="0">
                <a:solidFill>
                  <a:srgbClr val="FF0000"/>
                </a:solidFill>
                <a:latin typeface="Arial" panose="020B0604020202020204" pitchFamily="34" charset="0"/>
                <a:cs typeface="Arial" panose="020B0604020202020204" pitchFamily="34" charset="0"/>
              </a:rPr>
              <a:t>Bad Debts</a:t>
            </a:r>
          </a:p>
          <a:p>
            <a:pPr marL="0" lvl="0" indent="0" algn="just" rtl="0">
              <a:spcBef>
                <a:spcPts val="0"/>
              </a:spcBef>
              <a:spcAft>
                <a:spcPts val="0"/>
              </a:spcAft>
              <a:buNone/>
            </a:pPr>
            <a:r>
              <a:rPr lang="en-US" sz="1600" i="1" dirty="0">
                <a:solidFill>
                  <a:srgbClr val="000000"/>
                </a:solidFill>
                <a:latin typeface="Arial" panose="020B0604020202020204" pitchFamily="34" charset="0"/>
                <a:cs typeface="Arial" panose="020B0604020202020204" pitchFamily="34" charset="0"/>
              </a:rPr>
              <a:t>Bad debts are related to Losses and not related to Customer Segmentation</a:t>
            </a:r>
          </a:p>
          <a:p>
            <a:pPr marL="0" lvl="0" indent="0" algn="just" rtl="0">
              <a:spcBef>
                <a:spcPts val="0"/>
              </a:spcBef>
              <a:spcAft>
                <a:spcPts val="0"/>
              </a:spcAft>
              <a:buNone/>
            </a:pPr>
            <a:endParaRPr lang="en-US" sz="1600" i="1" dirty="0">
              <a:solidFill>
                <a:srgbClr val="000000"/>
              </a:solidFill>
              <a:latin typeface="Arial" panose="020B0604020202020204" pitchFamily="34" charset="0"/>
              <a:cs typeface="Arial" panose="020B0604020202020204" pitchFamily="34" charset="0"/>
            </a:endParaRPr>
          </a:p>
          <a:p>
            <a:pPr marL="0" lvl="0" indent="0" algn="just" rtl="0">
              <a:spcBef>
                <a:spcPts val="0"/>
              </a:spcBef>
              <a:spcAft>
                <a:spcPts val="0"/>
              </a:spcAft>
              <a:buNone/>
            </a:pPr>
            <a:r>
              <a:rPr lang="en-US" sz="1600" b="1" i="1" dirty="0">
                <a:solidFill>
                  <a:srgbClr val="000000"/>
                </a:solidFill>
                <a:latin typeface="Arial" panose="020B0604020202020204" pitchFamily="34" charset="0"/>
                <a:cs typeface="Arial" panose="020B0604020202020204" pitchFamily="34" charset="0"/>
              </a:rPr>
              <a:t>4. </a:t>
            </a:r>
            <a:r>
              <a:rPr lang="en-US" sz="1600" i="1" dirty="0">
                <a:solidFill>
                  <a:srgbClr val="000000"/>
                </a:solidFill>
                <a:latin typeface="Arial" panose="020B0604020202020204" pitchFamily="34" charset="0"/>
                <a:cs typeface="Arial" panose="020B0604020202020204" pitchFamily="34" charset="0"/>
              </a:rPr>
              <a:t>Interchange in RF Mapping sheet to get the exact category of customer segmentation</a:t>
            </a:r>
          </a:p>
          <a:p>
            <a:pPr marL="0" lvl="0" indent="0" algn="l" rtl="0">
              <a:spcBef>
                <a:spcPts val="0"/>
              </a:spcBef>
              <a:spcAft>
                <a:spcPts val="1200"/>
              </a:spcAft>
              <a:buNone/>
            </a:pPr>
            <a:endParaRPr lang="en-US" sz="1600" i="1" dirty="0">
              <a:latin typeface="Arial" panose="020B0604020202020204" pitchFamily="34" charset="0"/>
              <a:cs typeface="Arial" panose="020B0604020202020204" pitchFamily="34" charset="0"/>
            </a:endParaRPr>
          </a:p>
          <a:p>
            <a:pPr marL="0" indent="0">
              <a:buNone/>
            </a:pPr>
            <a:endParaRPr lang="en-US" sz="1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8604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95F16EF-FF91-4E0C-46C9-08F8CA53E9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637" y="382556"/>
            <a:ext cx="5850294" cy="551439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C13ABD46-00CA-AE5D-C607-1A1C11CF04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2931" y="457205"/>
            <a:ext cx="5850294" cy="5439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9522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EB7C95A-DF50-8BAE-29A4-86D58B72C4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466531"/>
            <a:ext cx="11271380" cy="5868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70981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8217</TotalTime>
  <Words>698</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vt:lpstr>
      <vt:lpstr>Century Gothic</vt:lpstr>
      <vt:lpstr>Open Sans</vt:lpstr>
      <vt:lpstr>Wingdings</vt:lpstr>
      <vt:lpstr>Wingdings 3</vt:lpstr>
      <vt:lpstr>Ion Boardroom</vt:lpstr>
      <vt:lpstr>WRITE-UP OF RFM ANALYSIS</vt:lpstr>
      <vt:lpstr>      “SALES”</vt:lpstr>
      <vt:lpstr>Why RFM analysis is important?</vt:lpstr>
      <vt:lpstr>Customer Segmentation based on RFM score</vt:lpstr>
      <vt:lpstr>Steps to perform RFM analysis for each customer:</vt:lpstr>
      <vt:lpstr>Customer Segmentation based on RFM score:</vt:lpstr>
      <vt:lpstr>The Assumption with reasons:</vt:lpstr>
      <vt:lpstr>PowerPoint Presentation</vt:lpstr>
      <vt:lpstr>PowerPoint Presentation</vt:lpstr>
      <vt:lpstr>Customer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WRITE-UP OF RFM ANALYSIS</dc:title>
  <dc:creator>Syed Rizwan</dc:creator>
  <cp:lastModifiedBy>Syed Rizwan</cp:lastModifiedBy>
  <cp:revision>1</cp:revision>
  <dcterms:created xsi:type="dcterms:W3CDTF">2023-01-13T09:38:26Z</dcterms:created>
  <dcterms:modified xsi:type="dcterms:W3CDTF">2023-01-20T20:35:09Z</dcterms:modified>
</cp:coreProperties>
</file>