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64" r:id="rId3"/>
    <p:sldId id="259" r:id="rId4"/>
    <p:sldId id="260" r:id="rId5"/>
    <p:sldId id="262" r:id="rId6"/>
    <p:sldId id="266" r:id="rId7"/>
    <p:sldId id="261"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4094"/>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A61AC9-4842-4CAA-A7FF-6F700DAE877D}" type="doc">
      <dgm:prSet loTypeId="urn:microsoft.com/office/officeart/2005/8/layout/vList5" loCatId="list" qsTypeId="urn:microsoft.com/office/officeart/2005/8/quickstyle/simple1" qsCatId="simple" csTypeId="urn:microsoft.com/office/officeart/2005/8/colors/accent1_4" csCatId="accent1" phldr="1"/>
      <dgm:spPr/>
      <dgm:t>
        <a:bodyPr/>
        <a:lstStyle/>
        <a:p>
          <a:endParaRPr lang="en-US"/>
        </a:p>
      </dgm:t>
    </dgm:pt>
    <dgm:pt modelId="{C1041258-32C8-4222-A29A-A1632ED7A565}">
      <dgm:prSet phldrT="[Text]" custT="1"/>
      <dgm:spPr/>
      <dgm:t>
        <a:bodyPr/>
        <a:lstStyle/>
        <a:p>
          <a:r>
            <a:rPr lang="en-US" sz="1800" dirty="0"/>
            <a:t>Week 1 to 2</a:t>
          </a:r>
        </a:p>
      </dgm:t>
    </dgm:pt>
    <dgm:pt modelId="{F4551697-4B29-4C57-BAF6-35363F26AE9D}" type="parTrans" cxnId="{A8C0426D-2878-439D-BD20-C74107095313}">
      <dgm:prSet/>
      <dgm:spPr/>
      <dgm:t>
        <a:bodyPr/>
        <a:lstStyle/>
        <a:p>
          <a:endParaRPr lang="en-US"/>
        </a:p>
      </dgm:t>
    </dgm:pt>
    <dgm:pt modelId="{9CA7B899-1E14-4D1B-87AF-D2D90865CC9D}" type="sibTrans" cxnId="{A8C0426D-2878-439D-BD20-C74107095313}">
      <dgm:prSet/>
      <dgm:spPr/>
      <dgm:t>
        <a:bodyPr/>
        <a:lstStyle/>
        <a:p>
          <a:endParaRPr lang="en-US"/>
        </a:p>
      </dgm:t>
    </dgm:pt>
    <dgm:pt modelId="{A02B245A-BF7F-4BD0-85FA-DA06ECD4AD89}">
      <dgm:prSet phldrT="[Text]" custT="1"/>
      <dgm:spPr/>
      <dgm:t>
        <a:bodyPr/>
        <a:lstStyle/>
        <a:p>
          <a:r>
            <a:rPr lang="en-US" sz="1000" dirty="0"/>
            <a:t> Create independent apps for BLE and Sensor discovery to identify the error.</a:t>
          </a:r>
        </a:p>
      </dgm:t>
    </dgm:pt>
    <dgm:pt modelId="{12E636D9-FBF2-4E90-A259-FF032655D93D}" type="parTrans" cxnId="{FE3CEF1E-C63F-45B0-8C26-6DA153E4F043}">
      <dgm:prSet/>
      <dgm:spPr/>
      <dgm:t>
        <a:bodyPr/>
        <a:lstStyle/>
        <a:p>
          <a:endParaRPr lang="en-US"/>
        </a:p>
      </dgm:t>
    </dgm:pt>
    <dgm:pt modelId="{5FFA790F-60FA-47EC-8022-7AE761A052CE}" type="sibTrans" cxnId="{FE3CEF1E-C63F-45B0-8C26-6DA153E4F043}">
      <dgm:prSet/>
      <dgm:spPr/>
      <dgm:t>
        <a:bodyPr/>
        <a:lstStyle/>
        <a:p>
          <a:endParaRPr lang="en-US"/>
        </a:p>
      </dgm:t>
    </dgm:pt>
    <dgm:pt modelId="{E308F9D8-E48C-4392-9EE0-4BA96E6463C2}">
      <dgm:prSet phldrT="[Text]" custT="1"/>
      <dgm:spPr/>
      <dgm:t>
        <a:bodyPr/>
        <a:lstStyle/>
        <a:p>
          <a:r>
            <a:rPr lang="en-US" sz="1800" dirty="0"/>
            <a:t>Week 2 to 4</a:t>
          </a:r>
        </a:p>
      </dgm:t>
    </dgm:pt>
    <dgm:pt modelId="{3DD3A3C1-C36B-41C6-9EB9-550E88E96E01}" type="parTrans" cxnId="{9454648C-50F4-4BDD-87A0-71C5E2F6BA7F}">
      <dgm:prSet/>
      <dgm:spPr/>
      <dgm:t>
        <a:bodyPr/>
        <a:lstStyle/>
        <a:p>
          <a:endParaRPr lang="en-US"/>
        </a:p>
      </dgm:t>
    </dgm:pt>
    <dgm:pt modelId="{23E16B68-47B9-4FA1-8CDB-541D5119F5A0}" type="sibTrans" cxnId="{9454648C-50F4-4BDD-87A0-71C5E2F6BA7F}">
      <dgm:prSet/>
      <dgm:spPr/>
      <dgm:t>
        <a:bodyPr/>
        <a:lstStyle/>
        <a:p>
          <a:endParaRPr lang="en-US"/>
        </a:p>
      </dgm:t>
    </dgm:pt>
    <dgm:pt modelId="{891F52B6-0FCB-4051-8B89-BF872094ADA2}">
      <dgm:prSet phldrT="[Text]" custT="1"/>
      <dgm:spPr/>
      <dgm:t>
        <a:bodyPr/>
        <a:lstStyle/>
        <a:p>
          <a:r>
            <a:rPr lang="en-US" sz="1000" dirty="0"/>
            <a:t> Work on resolving the error and seek help from mentors if needed.</a:t>
          </a:r>
        </a:p>
      </dgm:t>
    </dgm:pt>
    <dgm:pt modelId="{C8DFFDD7-6E1C-475A-B111-7057912DB1F1}" type="parTrans" cxnId="{9D74B52A-C6F6-4B03-A4F9-D66DBC017FB9}">
      <dgm:prSet/>
      <dgm:spPr/>
      <dgm:t>
        <a:bodyPr/>
        <a:lstStyle/>
        <a:p>
          <a:endParaRPr lang="en-US"/>
        </a:p>
      </dgm:t>
    </dgm:pt>
    <dgm:pt modelId="{2CC9AC72-F02A-4D68-B4DF-C3CDF30D32FF}" type="sibTrans" cxnId="{9D74B52A-C6F6-4B03-A4F9-D66DBC017FB9}">
      <dgm:prSet/>
      <dgm:spPr/>
      <dgm:t>
        <a:bodyPr/>
        <a:lstStyle/>
        <a:p>
          <a:endParaRPr lang="en-US"/>
        </a:p>
      </dgm:t>
    </dgm:pt>
    <dgm:pt modelId="{1C6843DA-4C9D-40B8-A43A-19871F20625B}">
      <dgm:prSet phldrT="[Text]" custT="1"/>
      <dgm:spPr/>
      <dgm:t>
        <a:bodyPr/>
        <a:lstStyle/>
        <a:p>
          <a:r>
            <a:rPr lang="en-US" sz="1800" dirty="0"/>
            <a:t>Week 5 to 6</a:t>
          </a:r>
        </a:p>
      </dgm:t>
    </dgm:pt>
    <dgm:pt modelId="{0EF249ED-1B57-42FC-8E4E-05F1023702BB}" type="parTrans" cxnId="{B6920CBA-4606-4852-8DB9-1A1386C2047C}">
      <dgm:prSet/>
      <dgm:spPr/>
      <dgm:t>
        <a:bodyPr/>
        <a:lstStyle/>
        <a:p>
          <a:endParaRPr lang="en-US"/>
        </a:p>
      </dgm:t>
    </dgm:pt>
    <dgm:pt modelId="{CD9FDA0C-2DA4-402B-B7D5-A15F44C8EFAD}" type="sibTrans" cxnId="{B6920CBA-4606-4852-8DB9-1A1386C2047C}">
      <dgm:prSet/>
      <dgm:spPr/>
      <dgm:t>
        <a:bodyPr/>
        <a:lstStyle/>
        <a:p>
          <a:endParaRPr lang="en-US"/>
        </a:p>
      </dgm:t>
    </dgm:pt>
    <dgm:pt modelId="{90EB0BEF-B197-40C3-B148-D08267BBFC0C}">
      <dgm:prSet phldrT="[Text]" custT="1"/>
      <dgm:spPr/>
      <dgm:t>
        <a:bodyPr/>
        <a:lstStyle/>
        <a:p>
          <a:r>
            <a:rPr lang="en-US" sz="1000" dirty="0"/>
            <a:t> Once error is resolved, combine the app architectures for BLE and independent sensor discovery.</a:t>
          </a:r>
        </a:p>
      </dgm:t>
    </dgm:pt>
    <dgm:pt modelId="{92183FBC-BD04-41AF-A0A3-7B678F7E7DAE}" type="parTrans" cxnId="{CEA98A88-8290-49A6-B64B-76BD4A7B9D43}">
      <dgm:prSet/>
      <dgm:spPr/>
      <dgm:t>
        <a:bodyPr/>
        <a:lstStyle/>
        <a:p>
          <a:endParaRPr lang="en-US"/>
        </a:p>
      </dgm:t>
    </dgm:pt>
    <dgm:pt modelId="{F2DA12A6-95D6-4279-A90C-3E6C70407542}" type="sibTrans" cxnId="{CEA98A88-8290-49A6-B64B-76BD4A7B9D43}">
      <dgm:prSet/>
      <dgm:spPr/>
      <dgm:t>
        <a:bodyPr/>
        <a:lstStyle/>
        <a:p>
          <a:endParaRPr lang="en-US"/>
        </a:p>
      </dgm:t>
    </dgm:pt>
    <dgm:pt modelId="{B3E4A5F6-75E3-4121-97D9-D6DF38D1CA31}">
      <dgm:prSet custT="1"/>
      <dgm:spPr/>
      <dgm:t>
        <a:bodyPr/>
        <a:lstStyle/>
        <a:p>
          <a:r>
            <a:rPr lang="en-US" sz="1800" dirty="0"/>
            <a:t>Week 7 to 8</a:t>
          </a:r>
        </a:p>
      </dgm:t>
    </dgm:pt>
    <dgm:pt modelId="{9488D3C3-6F49-41A2-AB00-2002015EA64D}" type="parTrans" cxnId="{80D5FCD2-CB63-4480-B421-5A18D5794751}">
      <dgm:prSet/>
      <dgm:spPr/>
      <dgm:t>
        <a:bodyPr/>
        <a:lstStyle/>
        <a:p>
          <a:endParaRPr lang="en-US"/>
        </a:p>
      </dgm:t>
    </dgm:pt>
    <dgm:pt modelId="{CA05EB79-BCD0-40BF-ABFB-8E06A309DBE8}" type="sibTrans" cxnId="{80D5FCD2-CB63-4480-B421-5A18D5794751}">
      <dgm:prSet/>
      <dgm:spPr/>
      <dgm:t>
        <a:bodyPr/>
        <a:lstStyle/>
        <a:p>
          <a:endParaRPr lang="en-US"/>
        </a:p>
      </dgm:t>
    </dgm:pt>
    <dgm:pt modelId="{3EC89BA2-DD4E-4CF8-986D-3100BA3469B6}">
      <dgm:prSet custT="1"/>
      <dgm:spPr/>
      <dgm:t>
        <a:bodyPr/>
        <a:lstStyle/>
        <a:p>
          <a:r>
            <a:rPr lang="en-US" sz="1000" dirty="0"/>
            <a:t> Work on introducing multicast feature to the app.</a:t>
          </a:r>
        </a:p>
      </dgm:t>
    </dgm:pt>
    <dgm:pt modelId="{5F5AA043-3214-42F7-9C79-7F58F8190A39}" type="parTrans" cxnId="{7738F896-1426-4964-AF84-8B5B09A50E01}">
      <dgm:prSet/>
      <dgm:spPr/>
      <dgm:t>
        <a:bodyPr/>
        <a:lstStyle/>
        <a:p>
          <a:endParaRPr lang="en-US"/>
        </a:p>
      </dgm:t>
    </dgm:pt>
    <dgm:pt modelId="{54BB6DBC-D7C6-406D-8BE0-D09D3AFE29D2}" type="sibTrans" cxnId="{7738F896-1426-4964-AF84-8B5B09A50E01}">
      <dgm:prSet/>
      <dgm:spPr/>
      <dgm:t>
        <a:bodyPr/>
        <a:lstStyle/>
        <a:p>
          <a:endParaRPr lang="en-US"/>
        </a:p>
      </dgm:t>
    </dgm:pt>
    <dgm:pt modelId="{AB9DEA9E-1463-478C-9438-137F119A1C40}" type="pres">
      <dgm:prSet presAssocID="{E5A61AC9-4842-4CAA-A7FF-6F700DAE877D}" presName="Name0" presStyleCnt="0">
        <dgm:presLayoutVars>
          <dgm:dir/>
          <dgm:animLvl val="lvl"/>
          <dgm:resizeHandles val="exact"/>
        </dgm:presLayoutVars>
      </dgm:prSet>
      <dgm:spPr/>
    </dgm:pt>
    <dgm:pt modelId="{54AEA06B-DD63-420B-ADB9-4A7305C0CC9A}" type="pres">
      <dgm:prSet presAssocID="{C1041258-32C8-4222-A29A-A1632ED7A565}" presName="linNode" presStyleCnt="0"/>
      <dgm:spPr/>
    </dgm:pt>
    <dgm:pt modelId="{CE5FBBED-78EE-44E1-B9BF-AAEFFB82E873}" type="pres">
      <dgm:prSet presAssocID="{C1041258-32C8-4222-A29A-A1632ED7A565}" presName="parentText" presStyleLbl="node1" presStyleIdx="0" presStyleCnt="4" custScaleY="14222">
        <dgm:presLayoutVars>
          <dgm:chMax val="1"/>
          <dgm:bulletEnabled val="1"/>
        </dgm:presLayoutVars>
      </dgm:prSet>
      <dgm:spPr/>
    </dgm:pt>
    <dgm:pt modelId="{67CB6E1F-3257-4F92-BC7B-8395C3EDC721}" type="pres">
      <dgm:prSet presAssocID="{C1041258-32C8-4222-A29A-A1632ED7A565}" presName="descendantText" presStyleLbl="alignAccFollowNode1" presStyleIdx="0" presStyleCnt="4" custScaleY="17778">
        <dgm:presLayoutVars>
          <dgm:bulletEnabled val="1"/>
        </dgm:presLayoutVars>
      </dgm:prSet>
      <dgm:spPr/>
    </dgm:pt>
    <dgm:pt modelId="{B71BADAD-3C9F-4FC6-9300-CD13B8621549}" type="pres">
      <dgm:prSet presAssocID="{9CA7B899-1E14-4D1B-87AF-D2D90865CC9D}" presName="sp" presStyleCnt="0"/>
      <dgm:spPr/>
    </dgm:pt>
    <dgm:pt modelId="{2F20F67B-3655-40DE-88E7-531385F1966C}" type="pres">
      <dgm:prSet presAssocID="{E308F9D8-E48C-4392-9EE0-4BA96E6463C2}" presName="linNode" presStyleCnt="0"/>
      <dgm:spPr/>
    </dgm:pt>
    <dgm:pt modelId="{D6C52C3D-C5F2-4CCB-8899-25531BE784F8}" type="pres">
      <dgm:prSet presAssocID="{E308F9D8-E48C-4392-9EE0-4BA96E6463C2}" presName="parentText" presStyleLbl="node1" presStyleIdx="1" presStyleCnt="4" custScaleY="13798">
        <dgm:presLayoutVars>
          <dgm:chMax val="1"/>
          <dgm:bulletEnabled val="1"/>
        </dgm:presLayoutVars>
      </dgm:prSet>
      <dgm:spPr/>
    </dgm:pt>
    <dgm:pt modelId="{F589D8A1-5F0D-492A-A9D4-5B02FD65AA5B}" type="pres">
      <dgm:prSet presAssocID="{E308F9D8-E48C-4392-9EE0-4BA96E6463C2}" presName="descendantText" presStyleLbl="alignAccFollowNode1" presStyleIdx="1" presStyleCnt="4" custScaleY="19992" custLinFactNeighborY="818">
        <dgm:presLayoutVars>
          <dgm:bulletEnabled val="1"/>
        </dgm:presLayoutVars>
      </dgm:prSet>
      <dgm:spPr/>
    </dgm:pt>
    <dgm:pt modelId="{2D450467-D91C-4A80-A2DA-2525FA4F12E6}" type="pres">
      <dgm:prSet presAssocID="{23E16B68-47B9-4FA1-8CDB-541D5119F5A0}" presName="sp" presStyleCnt="0"/>
      <dgm:spPr/>
    </dgm:pt>
    <dgm:pt modelId="{3EBD5279-9596-41E1-8EBC-8C3439E8B851}" type="pres">
      <dgm:prSet presAssocID="{1C6843DA-4C9D-40B8-A43A-19871F20625B}" presName="linNode" presStyleCnt="0"/>
      <dgm:spPr/>
    </dgm:pt>
    <dgm:pt modelId="{D79C7F75-A27A-46C0-A032-C4703036B625}" type="pres">
      <dgm:prSet presAssocID="{1C6843DA-4C9D-40B8-A43A-19871F20625B}" presName="parentText" presStyleLbl="node1" presStyleIdx="2" presStyleCnt="4" custScaleY="17567">
        <dgm:presLayoutVars>
          <dgm:chMax val="1"/>
          <dgm:bulletEnabled val="1"/>
        </dgm:presLayoutVars>
      </dgm:prSet>
      <dgm:spPr/>
    </dgm:pt>
    <dgm:pt modelId="{0B2EEB81-7A84-4B24-8433-B845C4530015}" type="pres">
      <dgm:prSet presAssocID="{1C6843DA-4C9D-40B8-A43A-19871F20625B}" presName="descendantText" presStyleLbl="alignAccFollowNode1" presStyleIdx="2" presStyleCnt="4" custScaleY="18203">
        <dgm:presLayoutVars>
          <dgm:bulletEnabled val="1"/>
        </dgm:presLayoutVars>
      </dgm:prSet>
      <dgm:spPr/>
    </dgm:pt>
    <dgm:pt modelId="{DC2E813A-5B68-4FF0-B13C-684E526DDC4F}" type="pres">
      <dgm:prSet presAssocID="{CD9FDA0C-2DA4-402B-B7D5-A15F44C8EFAD}" presName="sp" presStyleCnt="0"/>
      <dgm:spPr/>
    </dgm:pt>
    <dgm:pt modelId="{737EA1A8-3E57-45D9-B379-EB8AF28A4948}" type="pres">
      <dgm:prSet presAssocID="{B3E4A5F6-75E3-4121-97D9-D6DF38D1CA31}" presName="linNode" presStyleCnt="0"/>
      <dgm:spPr/>
    </dgm:pt>
    <dgm:pt modelId="{83894980-8F8E-40B6-AA4B-8007528B951A}" type="pres">
      <dgm:prSet presAssocID="{B3E4A5F6-75E3-4121-97D9-D6DF38D1CA31}" presName="parentText" presStyleLbl="node1" presStyleIdx="3" presStyleCnt="4" custScaleY="14553">
        <dgm:presLayoutVars>
          <dgm:chMax val="1"/>
          <dgm:bulletEnabled val="1"/>
        </dgm:presLayoutVars>
      </dgm:prSet>
      <dgm:spPr/>
    </dgm:pt>
    <dgm:pt modelId="{6C17E96F-72E1-4916-BEAD-6C17D6D89A9A}" type="pres">
      <dgm:prSet presAssocID="{B3E4A5F6-75E3-4121-97D9-D6DF38D1CA31}" presName="descendantText" presStyleLbl="alignAccFollowNode1" presStyleIdx="3" presStyleCnt="4" custScaleY="17429">
        <dgm:presLayoutVars>
          <dgm:bulletEnabled val="1"/>
        </dgm:presLayoutVars>
      </dgm:prSet>
      <dgm:spPr/>
    </dgm:pt>
  </dgm:ptLst>
  <dgm:cxnLst>
    <dgm:cxn modelId="{AA218E11-FAD1-4A76-8D8C-A1BAB84A151D}" type="presOf" srcId="{90EB0BEF-B197-40C3-B148-D08267BBFC0C}" destId="{0B2EEB81-7A84-4B24-8433-B845C4530015}" srcOrd="0" destOrd="0" presId="urn:microsoft.com/office/officeart/2005/8/layout/vList5"/>
    <dgm:cxn modelId="{C1ED8C19-97A1-43FA-A197-058567D8A60D}" type="presOf" srcId="{C1041258-32C8-4222-A29A-A1632ED7A565}" destId="{CE5FBBED-78EE-44E1-B9BF-AAEFFB82E873}" srcOrd="0" destOrd="0" presId="urn:microsoft.com/office/officeart/2005/8/layout/vList5"/>
    <dgm:cxn modelId="{FE3CEF1E-C63F-45B0-8C26-6DA153E4F043}" srcId="{C1041258-32C8-4222-A29A-A1632ED7A565}" destId="{A02B245A-BF7F-4BD0-85FA-DA06ECD4AD89}" srcOrd="0" destOrd="0" parTransId="{12E636D9-FBF2-4E90-A259-FF032655D93D}" sibTransId="{5FFA790F-60FA-47EC-8022-7AE761A052CE}"/>
    <dgm:cxn modelId="{9D74B52A-C6F6-4B03-A4F9-D66DBC017FB9}" srcId="{E308F9D8-E48C-4392-9EE0-4BA96E6463C2}" destId="{891F52B6-0FCB-4051-8B89-BF872094ADA2}" srcOrd="0" destOrd="0" parTransId="{C8DFFDD7-6E1C-475A-B111-7057912DB1F1}" sibTransId="{2CC9AC72-F02A-4D68-B4DF-C3CDF30D32FF}"/>
    <dgm:cxn modelId="{A8C0426D-2878-439D-BD20-C74107095313}" srcId="{E5A61AC9-4842-4CAA-A7FF-6F700DAE877D}" destId="{C1041258-32C8-4222-A29A-A1632ED7A565}" srcOrd="0" destOrd="0" parTransId="{F4551697-4B29-4C57-BAF6-35363F26AE9D}" sibTransId="{9CA7B899-1E14-4D1B-87AF-D2D90865CC9D}"/>
    <dgm:cxn modelId="{CEA98A88-8290-49A6-B64B-76BD4A7B9D43}" srcId="{1C6843DA-4C9D-40B8-A43A-19871F20625B}" destId="{90EB0BEF-B197-40C3-B148-D08267BBFC0C}" srcOrd="0" destOrd="0" parTransId="{92183FBC-BD04-41AF-A0A3-7B678F7E7DAE}" sibTransId="{F2DA12A6-95D6-4279-A90C-3E6C70407542}"/>
    <dgm:cxn modelId="{9454648C-50F4-4BDD-87A0-71C5E2F6BA7F}" srcId="{E5A61AC9-4842-4CAA-A7FF-6F700DAE877D}" destId="{E308F9D8-E48C-4392-9EE0-4BA96E6463C2}" srcOrd="1" destOrd="0" parTransId="{3DD3A3C1-C36B-41C6-9EB9-550E88E96E01}" sibTransId="{23E16B68-47B9-4FA1-8CDB-541D5119F5A0}"/>
    <dgm:cxn modelId="{0D82098E-7A48-4D39-B852-AC1317419E0D}" type="presOf" srcId="{A02B245A-BF7F-4BD0-85FA-DA06ECD4AD89}" destId="{67CB6E1F-3257-4F92-BC7B-8395C3EDC721}" srcOrd="0" destOrd="0" presId="urn:microsoft.com/office/officeart/2005/8/layout/vList5"/>
    <dgm:cxn modelId="{7738F896-1426-4964-AF84-8B5B09A50E01}" srcId="{B3E4A5F6-75E3-4121-97D9-D6DF38D1CA31}" destId="{3EC89BA2-DD4E-4CF8-986D-3100BA3469B6}" srcOrd="0" destOrd="0" parTransId="{5F5AA043-3214-42F7-9C79-7F58F8190A39}" sibTransId="{54BB6DBC-D7C6-406D-8BE0-D09D3AFE29D2}"/>
    <dgm:cxn modelId="{4418669E-9BC0-4BC4-8A40-A8E3454BE2C2}" type="presOf" srcId="{891F52B6-0FCB-4051-8B89-BF872094ADA2}" destId="{F589D8A1-5F0D-492A-A9D4-5B02FD65AA5B}" srcOrd="0" destOrd="0" presId="urn:microsoft.com/office/officeart/2005/8/layout/vList5"/>
    <dgm:cxn modelId="{3713DFA4-5AD9-4BA6-9E8F-3E99AB430DA2}" type="presOf" srcId="{E308F9D8-E48C-4392-9EE0-4BA96E6463C2}" destId="{D6C52C3D-C5F2-4CCB-8899-25531BE784F8}" srcOrd="0" destOrd="0" presId="urn:microsoft.com/office/officeart/2005/8/layout/vList5"/>
    <dgm:cxn modelId="{A033E9AA-7C19-407E-8206-F8538BD9EA59}" type="presOf" srcId="{B3E4A5F6-75E3-4121-97D9-D6DF38D1CA31}" destId="{83894980-8F8E-40B6-AA4B-8007528B951A}" srcOrd="0" destOrd="0" presId="urn:microsoft.com/office/officeart/2005/8/layout/vList5"/>
    <dgm:cxn modelId="{3EF723B1-7C31-4F99-B702-03179ABC81E2}" type="presOf" srcId="{E5A61AC9-4842-4CAA-A7FF-6F700DAE877D}" destId="{AB9DEA9E-1463-478C-9438-137F119A1C40}" srcOrd="0" destOrd="0" presId="urn:microsoft.com/office/officeart/2005/8/layout/vList5"/>
    <dgm:cxn modelId="{B6920CBA-4606-4852-8DB9-1A1386C2047C}" srcId="{E5A61AC9-4842-4CAA-A7FF-6F700DAE877D}" destId="{1C6843DA-4C9D-40B8-A43A-19871F20625B}" srcOrd="2" destOrd="0" parTransId="{0EF249ED-1B57-42FC-8E4E-05F1023702BB}" sibTransId="{CD9FDA0C-2DA4-402B-B7D5-A15F44C8EFAD}"/>
    <dgm:cxn modelId="{80D5FCD2-CB63-4480-B421-5A18D5794751}" srcId="{E5A61AC9-4842-4CAA-A7FF-6F700DAE877D}" destId="{B3E4A5F6-75E3-4121-97D9-D6DF38D1CA31}" srcOrd="3" destOrd="0" parTransId="{9488D3C3-6F49-41A2-AB00-2002015EA64D}" sibTransId="{CA05EB79-BCD0-40BF-ABFB-8E06A309DBE8}"/>
    <dgm:cxn modelId="{CC3CD0F5-3B9F-40DA-A0AA-66B857561089}" type="presOf" srcId="{3EC89BA2-DD4E-4CF8-986D-3100BA3469B6}" destId="{6C17E96F-72E1-4916-BEAD-6C17D6D89A9A}" srcOrd="0" destOrd="0" presId="urn:microsoft.com/office/officeart/2005/8/layout/vList5"/>
    <dgm:cxn modelId="{B0F091FA-7E6C-4600-84EB-4E82D391E0CE}" type="presOf" srcId="{1C6843DA-4C9D-40B8-A43A-19871F20625B}" destId="{D79C7F75-A27A-46C0-A032-C4703036B625}" srcOrd="0" destOrd="0" presId="urn:microsoft.com/office/officeart/2005/8/layout/vList5"/>
    <dgm:cxn modelId="{FB3822E5-2B36-4CAE-B330-E16E287F3528}" type="presParOf" srcId="{AB9DEA9E-1463-478C-9438-137F119A1C40}" destId="{54AEA06B-DD63-420B-ADB9-4A7305C0CC9A}" srcOrd="0" destOrd="0" presId="urn:microsoft.com/office/officeart/2005/8/layout/vList5"/>
    <dgm:cxn modelId="{D5EA8EDD-9B66-444B-A8DB-DD468E4C3ACB}" type="presParOf" srcId="{54AEA06B-DD63-420B-ADB9-4A7305C0CC9A}" destId="{CE5FBBED-78EE-44E1-B9BF-AAEFFB82E873}" srcOrd="0" destOrd="0" presId="urn:microsoft.com/office/officeart/2005/8/layout/vList5"/>
    <dgm:cxn modelId="{63F58A3B-D814-4316-9E09-F233D8149F15}" type="presParOf" srcId="{54AEA06B-DD63-420B-ADB9-4A7305C0CC9A}" destId="{67CB6E1F-3257-4F92-BC7B-8395C3EDC721}" srcOrd="1" destOrd="0" presId="urn:microsoft.com/office/officeart/2005/8/layout/vList5"/>
    <dgm:cxn modelId="{DF8FB1A8-74C4-43A9-90E0-1F29A1CDB927}" type="presParOf" srcId="{AB9DEA9E-1463-478C-9438-137F119A1C40}" destId="{B71BADAD-3C9F-4FC6-9300-CD13B8621549}" srcOrd="1" destOrd="0" presId="urn:microsoft.com/office/officeart/2005/8/layout/vList5"/>
    <dgm:cxn modelId="{40B874DD-CE89-4BBA-9DAB-77DE1676DA70}" type="presParOf" srcId="{AB9DEA9E-1463-478C-9438-137F119A1C40}" destId="{2F20F67B-3655-40DE-88E7-531385F1966C}" srcOrd="2" destOrd="0" presId="urn:microsoft.com/office/officeart/2005/8/layout/vList5"/>
    <dgm:cxn modelId="{B6B1A8DF-D996-4A8F-A1EC-A448B99596A4}" type="presParOf" srcId="{2F20F67B-3655-40DE-88E7-531385F1966C}" destId="{D6C52C3D-C5F2-4CCB-8899-25531BE784F8}" srcOrd="0" destOrd="0" presId="urn:microsoft.com/office/officeart/2005/8/layout/vList5"/>
    <dgm:cxn modelId="{25230ED0-3C6E-4F4F-A941-0DB6078C316B}" type="presParOf" srcId="{2F20F67B-3655-40DE-88E7-531385F1966C}" destId="{F589D8A1-5F0D-492A-A9D4-5B02FD65AA5B}" srcOrd="1" destOrd="0" presId="urn:microsoft.com/office/officeart/2005/8/layout/vList5"/>
    <dgm:cxn modelId="{015B59B5-9A39-4104-9149-4CD84B5A52BF}" type="presParOf" srcId="{AB9DEA9E-1463-478C-9438-137F119A1C40}" destId="{2D450467-D91C-4A80-A2DA-2525FA4F12E6}" srcOrd="3" destOrd="0" presId="urn:microsoft.com/office/officeart/2005/8/layout/vList5"/>
    <dgm:cxn modelId="{F015F97B-7D10-4FC8-B618-50C5F128FFE4}" type="presParOf" srcId="{AB9DEA9E-1463-478C-9438-137F119A1C40}" destId="{3EBD5279-9596-41E1-8EBC-8C3439E8B851}" srcOrd="4" destOrd="0" presId="urn:microsoft.com/office/officeart/2005/8/layout/vList5"/>
    <dgm:cxn modelId="{3796DDE7-BF98-43F6-8DFE-5B6ABF9820E6}" type="presParOf" srcId="{3EBD5279-9596-41E1-8EBC-8C3439E8B851}" destId="{D79C7F75-A27A-46C0-A032-C4703036B625}" srcOrd="0" destOrd="0" presId="urn:microsoft.com/office/officeart/2005/8/layout/vList5"/>
    <dgm:cxn modelId="{8020E419-6067-4B17-9712-21478BD2991E}" type="presParOf" srcId="{3EBD5279-9596-41E1-8EBC-8C3439E8B851}" destId="{0B2EEB81-7A84-4B24-8433-B845C4530015}" srcOrd="1" destOrd="0" presId="urn:microsoft.com/office/officeart/2005/8/layout/vList5"/>
    <dgm:cxn modelId="{33275F74-6B3C-4B87-9697-6EBF09779B46}" type="presParOf" srcId="{AB9DEA9E-1463-478C-9438-137F119A1C40}" destId="{DC2E813A-5B68-4FF0-B13C-684E526DDC4F}" srcOrd="5" destOrd="0" presId="urn:microsoft.com/office/officeart/2005/8/layout/vList5"/>
    <dgm:cxn modelId="{22FD9EE2-DA06-4EB6-A074-7063A93DCE9D}" type="presParOf" srcId="{AB9DEA9E-1463-478C-9438-137F119A1C40}" destId="{737EA1A8-3E57-45D9-B379-EB8AF28A4948}" srcOrd="6" destOrd="0" presId="urn:microsoft.com/office/officeart/2005/8/layout/vList5"/>
    <dgm:cxn modelId="{E6128FDD-9DD6-4850-A05B-FE5777B98BE5}" type="presParOf" srcId="{737EA1A8-3E57-45D9-B379-EB8AF28A4948}" destId="{83894980-8F8E-40B6-AA4B-8007528B951A}" srcOrd="0" destOrd="0" presId="urn:microsoft.com/office/officeart/2005/8/layout/vList5"/>
    <dgm:cxn modelId="{41889CA9-D990-4753-A213-CB5F6291D50D}" type="presParOf" srcId="{737EA1A8-3E57-45D9-B379-EB8AF28A4948}" destId="{6C17E96F-72E1-4916-BEAD-6C17D6D89A9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CB6E1F-3257-4F92-BC7B-8395C3EDC721}">
      <dsp:nvSpPr>
        <dsp:cNvPr id="0" name=""/>
        <dsp:cNvSpPr/>
      </dsp:nvSpPr>
      <dsp:spPr>
        <a:xfrm rot="5400000">
          <a:off x="6093891" y="-2287599"/>
          <a:ext cx="546516" cy="5992611"/>
        </a:xfrm>
        <a:prstGeom prst="round2SameRect">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t> Create independent apps for BLE and Sensor discovery to identify the error.</a:t>
          </a:r>
        </a:p>
      </dsp:txBody>
      <dsp:txXfrm rot="-5400000">
        <a:off x="3370844" y="462127"/>
        <a:ext cx="5965932" cy="493158"/>
      </dsp:txXfrm>
    </dsp:sp>
    <dsp:sp modelId="{CE5FBBED-78EE-44E1-B9BF-AAEFFB82E873}">
      <dsp:nvSpPr>
        <dsp:cNvPr id="0" name=""/>
        <dsp:cNvSpPr/>
      </dsp:nvSpPr>
      <dsp:spPr>
        <a:xfrm>
          <a:off x="0" y="435456"/>
          <a:ext cx="3370844" cy="546500"/>
        </a:xfrm>
        <a:prstGeom prst="round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Week 1 to 2</a:t>
          </a:r>
        </a:p>
      </dsp:txBody>
      <dsp:txXfrm>
        <a:off x="26678" y="462134"/>
        <a:ext cx="3317488" cy="493144"/>
      </dsp:txXfrm>
    </dsp:sp>
    <dsp:sp modelId="{F589D8A1-5F0D-492A-A9D4-5B02FD65AA5B}">
      <dsp:nvSpPr>
        <dsp:cNvPr id="0" name=""/>
        <dsp:cNvSpPr/>
      </dsp:nvSpPr>
      <dsp:spPr>
        <a:xfrm rot="5400000">
          <a:off x="6059861" y="-1489773"/>
          <a:ext cx="614577" cy="5992611"/>
        </a:xfrm>
        <a:prstGeom prst="round2SameRect">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t> Work on resolving the error and seek help from mentors if needed.</a:t>
          </a:r>
        </a:p>
      </dsp:txBody>
      <dsp:txXfrm rot="-5400000">
        <a:off x="3370845" y="1229244"/>
        <a:ext cx="5962610" cy="554575"/>
      </dsp:txXfrm>
    </dsp:sp>
    <dsp:sp modelId="{D6C52C3D-C5F2-4CCB-8899-25531BE784F8}">
      <dsp:nvSpPr>
        <dsp:cNvPr id="0" name=""/>
        <dsp:cNvSpPr/>
      </dsp:nvSpPr>
      <dsp:spPr>
        <a:xfrm>
          <a:off x="0" y="1216281"/>
          <a:ext cx="3370844" cy="530208"/>
        </a:xfrm>
        <a:prstGeom prst="roundRect">
          <a:avLst/>
        </a:prstGeom>
        <a:solidFill>
          <a:schemeClr val="accent1">
            <a:shade val="50000"/>
            <a:hueOff val="167129"/>
            <a:satOff val="4478"/>
            <a:lumOff val="19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Week 2 to 4</a:t>
          </a:r>
        </a:p>
      </dsp:txBody>
      <dsp:txXfrm>
        <a:off x="25883" y="1242164"/>
        <a:ext cx="3319078" cy="478442"/>
      </dsp:txXfrm>
    </dsp:sp>
    <dsp:sp modelId="{0B2EEB81-7A84-4B24-8433-B845C4530015}">
      <dsp:nvSpPr>
        <dsp:cNvPr id="0" name=""/>
        <dsp:cNvSpPr/>
      </dsp:nvSpPr>
      <dsp:spPr>
        <a:xfrm rot="5400000">
          <a:off x="6087359" y="-677980"/>
          <a:ext cx="559581" cy="5992611"/>
        </a:xfrm>
        <a:prstGeom prst="round2SameRect">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t> Once error is resolved, combine the app architectures for BLE and independent sensor discovery.</a:t>
          </a:r>
        </a:p>
      </dsp:txBody>
      <dsp:txXfrm rot="-5400000">
        <a:off x="3370844" y="2065851"/>
        <a:ext cx="5965295" cy="504949"/>
      </dsp:txXfrm>
    </dsp:sp>
    <dsp:sp modelId="{D79C7F75-A27A-46C0-A032-C4703036B625}">
      <dsp:nvSpPr>
        <dsp:cNvPr id="0" name=""/>
        <dsp:cNvSpPr/>
      </dsp:nvSpPr>
      <dsp:spPr>
        <a:xfrm>
          <a:off x="0" y="1980806"/>
          <a:ext cx="3370844" cy="675037"/>
        </a:xfrm>
        <a:prstGeom prst="roundRect">
          <a:avLst/>
        </a:prstGeom>
        <a:solidFill>
          <a:schemeClr val="accent1">
            <a:shade val="50000"/>
            <a:hueOff val="334258"/>
            <a:satOff val="8955"/>
            <a:lumOff val="394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Week 5 to 6</a:t>
          </a:r>
        </a:p>
      </dsp:txBody>
      <dsp:txXfrm>
        <a:off x="32953" y="2013759"/>
        <a:ext cx="3304938" cy="609131"/>
      </dsp:txXfrm>
    </dsp:sp>
    <dsp:sp modelId="{6C17E96F-72E1-4916-BEAD-6C17D6D89A9A}">
      <dsp:nvSpPr>
        <dsp:cNvPr id="0" name=""/>
        <dsp:cNvSpPr/>
      </dsp:nvSpPr>
      <dsp:spPr>
        <a:xfrm rot="5400000">
          <a:off x="6099256" y="131280"/>
          <a:ext cx="535787" cy="5992611"/>
        </a:xfrm>
        <a:prstGeom prst="round2SameRect">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t> Work on introducing multicast feature to the app.</a:t>
          </a:r>
        </a:p>
      </dsp:txBody>
      <dsp:txXfrm rot="-5400000">
        <a:off x="3370845" y="2885847"/>
        <a:ext cx="5966456" cy="483477"/>
      </dsp:txXfrm>
    </dsp:sp>
    <dsp:sp modelId="{83894980-8F8E-40B6-AA4B-8007528B951A}">
      <dsp:nvSpPr>
        <dsp:cNvPr id="0" name=""/>
        <dsp:cNvSpPr/>
      </dsp:nvSpPr>
      <dsp:spPr>
        <a:xfrm>
          <a:off x="0" y="2847976"/>
          <a:ext cx="3370844" cy="559220"/>
        </a:xfrm>
        <a:prstGeom prst="roundRect">
          <a:avLst/>
        </a:prstGeom>
        <a:solidFill>
          <a:schemeClr val="accent1">
            <a:shade val="50000"/>
            <a:hueOff val="167129"/>
            <a:satOff val="4478"/>
            <a:lumOff val="19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Week 7 to 8</a:t>
          </a:r>
        </a:p>
      </dsp:txBody>
      <dsp:txXfrm>
        <a:off x="27299" y="2875275"/>
        <a:ext cx="3316246" cy="50462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71876-1B18-4FE2-A6E7-C3E962FD2574}" type="datetimeFigureOut">
              <a:rPr lang="en-IN" smtClean="0"/>
              <a:t>27-02-2020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169CD-28AB-4CBA-9427-94BDB200D3AB}" type="slidenum">
              <a:rPr lang="en-IN" smtClean="0"/>
              <a:t>‹#›</a:t>
            </a:fld>
            <a:endParaRPr lang="en-IN"/>
          </a:p>
        </p:txBody>
      </p:sp>
    </p:spTree>
    <p:extLst>
      <p:ext uri="{BB962C8B-B14F-4D97-AF65-F5344CB8AC3E}">
        <p14:creationId xmlns:p14="http://schemas.microsoft.com/office/powerpoint/2010/main" val="3213816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a:t>
            </a:r>
            <a:endParaRPr lang="en-US" dirty="0"/>
          </a:p>
        </p:txBody>
      </p:sp>
      <p:sp>
        <p:nvSpPr>
          <p:cNvPr id="4" name="Slide Number Placeholder 3"/>
          <p:cNvSpPr>
            <a:spLocks noGrp="1"/>
          </p:cNvSpPr>
          <p:nvPr>
            <p:ph type="sldNum" sz="quarter" idx="10"/>
          </p:nvPr>
        </p:nvSpPr>
        <p:spPr/>
        <p:txBody>
          <a:bodyPr/>
          <a:lstStyle/>
          <a:p>
            <a:fld id="{14D3B71A-2468-47CC-84B3-BEC292667521}" type="slidenum">
              <a:rPr lang="en-US" smtClean="0"/>
              <a:t>2</a:t>
            </a:fld>
            <a:endParaRPr lang="en-US"/>
          </a:p>
        </p:txBody>
      </p:sp>
    </p:spTree>
    <p:extLst>
      <p:ext uri="{BB962C8B-B14F-4D97-AF65-F5344CB8AC3E}">
        <p14:creationId xmlns:p14="http://schemas.microsoft.com/office/powerpoint/2010/main" val="2413432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378142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09240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141251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57859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98DD01-AE08-4A25-9CC2-15C43E463F56}" type="datetimeFigureOut">
              <a:rPr lang="en-IN" smtClean="0"/>
              <a:t>27-02-2020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60499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498DD01-AE08-4A25-9CC2-15C43E463F56}" type="datetimeFigureOut">
              <a:rPr lang="en-IN" smtClean="0"/>
              <a:t>27-02-2020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425575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498DD01-AE08-4A25-9CC2-15C43E463F56}" type="datetimeFigureOut">
              <a:rPr lang="en-IN" smtClean="0"/>
              <a:t>27-02-2020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45319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498DD01-AE08-4A25-9CC2-15C43E463F56}" type="datetimeFigureOut">
              <a:rPr lang="en-IN" smtClean="0"/>
              <a:t>27-02-2020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21986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8DD01-AE08-4A25-9CC2-15C43E463F56}" type="datetimeFigureOut">
              <a:rPr lang="en-IN" smtClean="0"/>
              <a:t>27-02-2020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72543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27-02-2020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81813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27-02-2020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92257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8DD01-AE08-4A25-9CC2-15C43E463F56}" type="datetimeFigureOut">
              <a:rPr lang="en-IN" smtClean="0"/>
              <a:t>27-02-2020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E256A-689B-4633-8C14-79D71715761A}" type="slidenum">
              <a:rPr lang="en-IN" smtClean="0"/>
              <a:t>‹#›</a:t>
            </a:fld>
            <a:endParaRPr lang="en-IN"/>
          </a:p>
        </p:txBody>
      </p:sp>
    </p:spTree>
    <p:extLst>
      <p:ext uri="{BB962C8B-B14F-4D97-AF65-F5344CB8AC3E}">
        <p14:creationId xmlns:p14="http://schemas.microsoft.com/office/powerpoint/2010/main" val="2260803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85141" y="3264122"/>
            <a:ext cx="11591922" cy="2414684"/>
          </a:xfrm>
          <a:prstGeom prst="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 600C" panose="020B0706030303020204" pitchFamily="34" charset="0"/>
              <a:ea typeface="SamsungOne 600C" panose="020B0706030303020204" pitchFamily="34" charset="0"/>
            </a:endParaRPr>
          </a:p>
        </p:txBody>
      </p:sp>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IN" sz="3200" b="1" dirty="0">
                <a:latin typeface="SamsungOne 700" panose="020B0803030303020204" pitchFamily="34" charset="0"/>
                <a:ea typeface="SamsungOne 700" panose="020B0803030303020204" pitchFamily="34" charset="0"/>
              </a:rPr>
              <a:t>[Samsung PRISM] Mid Review Report</a:t>
            </a: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23" name="Rectangle 22"/>
          <p:cNvSpPr/>
          <p:nvPr/>
        </p:nvSpPr>
        <p:spPr>
          <a:xfrm>
            <a:off x="361938" y="3343028"/>
            <a:ext cx="768159" cy="400110"/>
          </a:xfrm>
          <a:prstGeom prst="rect">
            <a:avLst/>
          </a:prstGeom>
        </p:spPr>
        <p:txBody>
          <a:bodyPr wrap="none">
            <a:spAutoFit/>
          </a:bodyPr>
          <a:lstStyle/>
          <a:p>
            <a:r>
              <a:rPr lang="en-IN" sz="2000" b="1" dirty="0">
                <a:latin typeface="SamsungOne 600C" panose="020B0706030303020204" pitchFamily="34" charset="0"/>
                <a:ea typeface="SamsungOne 600C" panose="020B0706030303020204" pitchFamily="34" charset="0"/>
              </a:rPr>
              <a:t>Team</a:t>
            </a:r>
          </a:p>
        </p:txBody>
      </p:sp>
      <p:sp>
        <p:nvSpPr>
          <p:cNvPr id="24" name="Rectangle 23"/>
          <p:cNvSpPr/>
          <p:nvPr/>
        </p:nvSpPr>
        <p:spPr>
          <a:xfrm>
            <a:off x="472244" y="3737243"/>
            <a:ext cx="10892374" cy="1785104"/>
          </a:xfrm>
          <a:prstGeom prst="rect">
            <a:avLst/>
          </a:prstGeom>
        </p:spPr>
        <p:txBody>
          <a:bodyPr wrap="square">
            <a:spAutoFit/>
          </a:bodyPr>
          <a:lstStyle/>
          <a:p>
            <a:pPr marL="228600" indent="-228600">
              <a:buAutoNum type="arabicPeriod"/>
            </a:pPr>
            <a:r>
              <a:rPr lang="en-IN" dirty="0">
                <a:solidFill>
                  <a:srgbClr val="0E4094"/>
                </a:solidFill>
                <a:latin typeface="SamsungOne 600C" panose="020B0706030303020204" pitchFamily="34" charset="0"/>
                <a:ea typeface="SamsungOne 600C" panose="020B0706030303020204" pitchFamily="34" charset="0"/>
              </a:rPr>
              <a:t>College Professor(s): </a:t>
            </a:r>
            <a:r>
              <a:rPr lang="en-IN" dirty="0" err="1">
                <a:solidFill>
                  <a:srgbClr val="0E4094"/>
                </a:solidFill>
              </a:rPr>
              <a:t>Prof.M.Anand</a:t>
            </a:r>
            <a:r>
              <a:rPr lang="en-IN" dirty="0">
                <a:solidFill>
                  <a:srgbClr val="0E4094"/>
                </a:solidFill>
              </a:rPr>
              <a:t>, </a:t>
            </a:r>
            <a:r>
              <a:rPr lang="en-IN" dirty="0" err="1">
                <a:solidFill>
                  <a:srgbClr val="0E4094"/>
                </a:solidFill>
              </a:rPr>
              <a:t>Prof.Vijayarajan</a:t>
            </a:r>
            <a:endParaRPr lang="en-IN" i="1" dirty="0">
              <a:solidFill>
                <a:srgbClr val="0E4094"/>
              </a:solidFill>
              <a:latin typeface="SamsungOne 600C" panose="020B0706030303020204" pitchFamily="34" charset="0"/>
              <a:ea typeface="SamsungOne 600C" panose="020B0706030303020204" pitchFamily="34" charset="0"/>
            </a:endParaRPr>
          </a:p>
          <a:p>
            <a:pPr marL="228600" indent="-228600">
              <a:buAutoNum type="arabicPeriod"/>
            </a:pPr>
            <a:r>
              <a:rPr lang="en-IN" dirty="0">
                <a:solidFill>
                  <a:srgbClr val="0E4094"/>
                </a:solidFill>
                <a:latin typeface="SamsungOne 600C" panose="020B0706030303020204" pitchFamily="34" charset="0"/>
                <a:ea typeface="SamsungOne 600C" panose="020B0706030303020204" pitchFamily="34" charset="0"/>
              </a:rPr>
              <a:t>Students:</a:t>
            </a:r>
          </a:p>
          <a:p>
            <a:pPr marL="685800" lvl="1" indent="-228600">
              <a:buAutoNum type="arabicPeriod"/>
            </a:pPr>
            <a:r>
              <a:rPr lang="en-IN" sz="1400" dirty="0" err="1">
                <a:solidFill>
                  <a:srgbClr val="0E4094"/>
                </a:solidFill>
                <a:latin typeface="SamsungOne 600C" panose="020B0706030303020204" pitchFamily="34" charset="0"/>
                <a:ea typeface="SamsungOne 600C" panose="020B0706030303020204" pitchFamily="34" charset="0"/>
              </a:rPr>
              <a:t>Eknoor</a:t>
            </a:r>
            <a:r>
              <a:rPr lang="en-IN" sz="1400" dirty="0">
                <a:solidFill>
                  <a:srgbClr val="0E4094"/>
                </a:solidFill>
                <a:latin typeface="SamsungOne 600C" panose="020B0706030303020204" pitchFamily="34" charset="0"/>
                <a:ea typeface="SamsungOne 600C" panose="020B0706030303020204" pitchFamily="34" charset="0"/>
              </a:rPr>
              <a:t> Oberoi (eknoor.oberoi2017@vitstudent.ac.in)</a:t>
            </a:r>
          </a:p>
          <a:p>
            <a:pPr marL="685800" lvl="1" indent="-228600">
              <a:buAutoNum type="arabicPeriod"/>
            </a:pPr>
            <a:r>
              <a:rPr lang="en-IN" sz="1400" dirty="0" err="1">
                <a:solidFill>
                  <a:srgbClr val="0E4094"/>
                </a:solidFill>
                <a:latin typeface="SamsungOne 600C" panose="020B0706030303020204" pitchFamily="34" charset="0"/>
                <a:ea typeface="SamsungOne 600C" panose="020B0706030303020204" pitchFamily="34" charset="0"/>
              </a:rPr>
              <a:t>Amitayu</a:t>
            </a:r>
            <a:r>
              <a:rPr lang="en-IN" sz="1400" dirty="0">
                <a:solidFill>
                  <a:srgbClr val="0E4094"/>
                </a:solidFill>
                <a:latin typeface="SamsungOne 600C" panose="020B0706030303020204" pitchFamily="34" charset="0"/>
                <a:ea typeface="SamsungOne 600C" panose="020B0706030303020204" pitchFamily="34" charset="0"/>
              </a:rPr>
              <a:t> Banerjee</a:t>
            </a:r>
          </a:p>
          <a:p>
            <a:pPr marL="685800" lvl="1" indent="-228600">
              <a:buAutoNum type="arabicPeriod"/>
            </a:pPr>
            <a:r>
              <a:rPr lang="en-IN" sz="1400" dirty="0" err="1">
                <a:solidFill>
                  <a:srgbClr val="0E4094"/>
                </a:solidFill>
                <a:latin typeface="SamsungOne 600C" panose="020B0706030303020204" pitchFamily="34" charset="0"/>
                <a:ea typeface="SamsungOne 600C" panose="020B0706030303020204" pitchFamily="34" charset="0"/>
              </a:rPr>
              <a:t>Muskan</a:t>
            </a:r>
            <a:r>
              <a:rPr lang="en-IN" sz="1400" dirty="0">
                <a:solidFill>
                  <a:srgbClr val="0E4094"/>
                </a:solidFill>
                <a:latin typeface="SamsungOne 600C" panose="020B0706030303020204" pitchFamily="34" charset="0"/>
                <a:ea typeface="SamsungOne 600C" panose="020B0706030303020204" pitchFamily="34" charset="0"/>
              </a:rPr>
              <a:t> </a:t>
            </a:r>
            <a:r>
              <a:rPr lang="en-IN" sz="1400" dirty="0" err="1">
                <a:solidFill>
                  <a:srgbClr val="0E4094"/>
                </a:solidFill>
                <a:latin typeface="SamsungOne 600C" panose="020B0706030303020204" pitchFamily="34" charset="0"/>
                <a:ea typeface="SamsungOne 600C" panose="020B0706030303020204" pitchFamily="34" charset="0"/>
              </a:rPr>
              <a:t>Chanana</a:t>
            </a:r>
            <a:endParaRPr lang="en-IN" sz="1400" dirty="0">
              <a:solidFill>
                <a:srgbClr val="0E4094"/>
              </a:solidFill>
              <a:latin typeface="SamsungOne 600C" panose="020B0706030303020204" pitchFamily="34" charset="0"/>
              <a:ea typeface="SamsungOne 600C" panose="020B0706030303020204" pitchFamily="34" charset="0"/>
            </a:endParaRPr>
          </a:p>
          <a:p>
            <a:pPr marL="685800" lvl="1" indent="-228600">
              <a:buAutoNum type="arabicPeriod"/>
            </a:pPr>
            <a:r>
              <a:rPr lang="en-IN" sz="1400" dirty="0" err="1">
                <a:solidFill>
                  <a:srgbClr val="0E4094"/>
                </a:solidFill>
                <a:latin typeface="SamsungOne 600C" panose="020B0706030303020204" pitchFamily="34" charset="0"/>
                <a:ea typeface="SamsungOne 600C" panose="020B0706030303020204" pitchFamily="34" charset="0"/>
              </a:rPr>
              <a:t>Raunak</a:t>
            </a:r>
            <a:r>
              <a:rPr lang="en-IN" sz="1400" dirty="0">
                <a:solidFill>
                  <a:srgbClr val="0E4094"/>
                </a:solidFill>
                <a:latin typeface="SamsungOne 600C" panose="020B0706030303020204" pitchFamily="34" charset="0"/>
                <a:ea typeface="SamsungOne 600C" panose="020B0706030303020204" pitchFamily="34" charset="0"/>
              </a:rPr>
              <a:t> Jain</a:t>
            </a:r>
          </a:p>
          <a:p>
            <a:pPr marL="228600" indent="-228600">
              <a:buAutoNum type="arabicPeriod"/>
            </a:pPr>
            <a:r>
              <a:rPr lang="en-IN" dirty="0">
                <a:solidFill>
                  <a:srgbClr val="0E4094"/>
                </a:solidFill>
                <a:latin typeface="SamsungOne 600C" panose="020B0706030303020204" pitchFamily="34" charset="0"/>
                <a:ea typeface="SamsungOne 600C" panose="020B0706030303020204" pitchFamily="34" charset="0"/>
              </a:rPr>
              <a:t>Department: </a:t>
            </a:r>
          </a:p>
        </p:txBody>
      </p:sp>
      <p:sp>
        <p:nvSpPr>
          <p:cNvPr id="28" name="TextBox 27"/>
          <p:cNvSpPr txBox="1"/>
          <p:nvPr/>
        </p:nvSpPr>
        <p:spPr>
          <a:xfrm>
            <a:off x="9665208" y="6437194"/>
            <a:ext cx="2526791" cy="400110"/>
          </a:xfrm>
          <a:prstGeom prst="rect">
            <a:avLst/>
          </a:prstGeom>
          <a:noFill/>
        </p:spPr>
        <p:txBody>
          <a:bodyPr wrap="square" rtlCol="0" anchor="ctr">
            <a:spAutoFit/>
          </a:bodyPr>
          <a:lstStyle/>
          <a:p>
            <a:r>
              <a:rPr lang="en-IN" sz="2000" dirty="0">
                <a:latin typeface="SamsungOne 600C" panose="020B0706030303020204" pitchFamily="34" charset="0"/>
                <a:ea typeface="SamsungOne 600C" panose="020B0706030303020204" pitchFamily="34" charset="0"/>
              </a:rPr>
              <a:t>Date: 26</a:t>
            </a:r>
            <a:r>
              <a:rPr lang="en-IN" sz="2000" baseline="30000" dirty="0">
                <a:latin typeface="SamsungOne 600C" panose="020B0706030303020204" pitchFamily="34" charset="0"/>
                <a:ea typeface="SamsungOne 600C" panose="020B0706030303020204" pitchFamily="34" charset="0"/>
              </a:rPr>
              <a:t>th</a:t>
            </a:r>
            <a:r>
              <a:rPr lang="en-IN" sz="2000" dirty="0">
                <a:latin typeface="SamsungOne 600C" panose="020B0706030303020204" pitchFamily="34" charset="0"/>
                <a:ea typeface="SamsungOne 600C" panose="020B0706030303020204" pitchFamily="34" charset="0"/>
              </a:rPr>
              <a:t> Feb 2019</a:t>
            </a:r>
            <a:endParaRPr lang="en-US" sz="2000" dirty="0">
              <a:solidFill>
                <a:schemeClr val="bg1">
                  <a:lumMod val="50000"/>
                </a:schemeClr>
              </a:solidFill>
              <a:latin typeface="SamsungOne 600C" panose="020B0706030303020204" pitchFamily="34" charset="0"/>
              <a:ea typeface="SamsungOne 600C" panose="020B0706030303020204" pitchFamily="34" charset="0"/>
            </a:endParaRPr>
          </a:p>
        </p:txBody>
      </p:sp>
      <p:pic>
        <p:nvPicPr>
          <p:cNvPr id="33" name="Picture 3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34" name="TextBox 33"/>
          <p:cNvSpPr txBox="1"/>
          <p:nvPr/>
        </p:nvSpPr>
        <p:spPr>
          <a:xfrm>
            <a:off x="1293836" y="1988444"/>
            <a:ext cx="9402182" cy="1323439"/>
          </a:xfrm>
          <a:prstGeom prst="rect">
            <a:avLst/>
          </a:prstGeom>
          <a:noFill/>
        </p:spPr>
        <p:txBody>
          <a:bodyPr wrap="square" rtlCol="0" anchor="ctr">
            <a:spAutoFit/>
          </a:bodyPr>
          <a:lstStyle/>
          <a:p>
            <a:pPr algn="ctr"/>
            <a:r>
              <a:rPr lang="en-US" sz="4000" dirty="0"/>
              <a:t>IoT Connectivity | Android &amp; BLE support for </a:t>
            </a:r>
            <a:r>
              <a:rPr lang="en-US" sz="4000" dirty="0" err="1"/>
              <a:t>IoTivity</a:t>
            </a:r>
            <a:r>
              <a:rPr lang="en-US" sz="4000" dirty="0"/>
              <a:t>-Lite</a:t>
            </a:r>
            <a:endParaRPr lang="en-IN" sz="4000" b="1" i="1" dirty="0">
              <a:latin typeface="SamsungOne 700" panose="020B0803030303020204" pitchFamily="34" charset="0"/>
              <a:ea typeface="SamsungOne 700" panose="020B0803030303020204" pitchFamily="34" charset="0"/>
            </a:endParaRPr>
          </a:p>
        </p:txBody>
      </p:sp>
    </p:spTree>
    <p:extLst>
      <p:ext uri="{BB962C8B-B14F-4D97-AF65-F5344CB8AC3E}">
        <p14:creationId xmlns:p14="http://schemas.microsoft.com/office/powerpoint/2010/main" val="191506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9525" y="880459"/>
            <a:ext cx="12192000" cy="6006116"/>
          </a:xfrm>
          <a:prstGeom prst="rect">
            <a:avLst/>
          </a:prstGeom>
          <a:solidFill>
            <a:schemeClr val="tx1">
              <a:lumMod val="75000"/>
              <a:lumOff val="2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4" name="Rectangle 3"/>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TextBox 4"/>
          <p:cNvSpPr txBox="1"/>
          <p:nvPr/>
        </p:nvSpPr>
        <p:spPr>
          <a:xfrm>
            <a:off x="381898" y="146254"/>
            <a:ext cx="8897569" cy="400110"/>
          </a:xfrm>
          <a:prstGeom prst="rect">
            <a:avLst/>
          </a:prstGeom>
          <a:noFill/>
        </p:spPr>
        <p:txBody>
          <a:bodyPr wrap="square" rtlCol="0" anchor="ctr">
            <a:spAutoFit/>
          </a:bodyPr>
          <a:lstStyle/>
          <a:p>
            <a:pPr algn="ctr"/>
            <a:r>
              <a:rPr lang="en-US" sz="2000" dirty="0"/>
              <a:t>IoT Connectivity | Android &amp; BLE support for </a:t>
            </a:r>
            <a:r>
              <a:rPr lang="en-US" sz="2000" dirty="0" err="1"/>
              <a:t>IoTivity</a:t>
            </a:r>
            <a:r>
              <a:rPr lang="en-US" sz="2000" dirty="0"/>
              <a:t>-Lite</a:t>
            </a:r>
            <a:endParaRPr lang="en-IN" sz="2000" b="1" i="1" dirty="0">
              <a:latin typeface="SamsungOne 700" panose="020B0803030303020204" pitchFamily="34" charset="0"/>
              <a:ea typeface="SamsungOne 700" panose="020B0803030303020204" pitchFamily="34" charset="0"/>
            </a:endParaRPr>
          </a:p>
        </p:txBody>
      </p:sp>
      <p:pic>
        <p:nvPicPr>
          <p:cNvPr id="7" name="Picture 6"/>
          <p:cNvPicPr>
            <a:picLocks noChangeAspect="1"/>
          </p:cNvPicPr>
          <p:nvPr/>
        </p:nvPicPr>
        <p:blipFill>
          <a:blip r:embed="rId3"/>
          <a:stretch>
            <a:fillRect/>
          </a:stretch>
        </p:blipFill>
        <p:spPr>
          <a:xfrm>
            <a:off x="10380133" y="206714"/>
            <a:ext cx="1811867" cy="380862"/>
          </a:xfrm>
          <a:prstGeom prst="rect">
            <a:avLst/>
          </a:prstGeom>
        </p:spPr>
      </p:pic>
      <p:sp>
        <p:nvSpPr>
          <p:cNvPr id="8" name="Rectangle 7"/>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5" name="TextBox 14"/>
          <p:cNvSpPr txBox="1"/>
          <p:nvPr/>
        </p:nvSpPr>
        <p:spPr>
          <a:xfrm>
            <a:off x="381898" y="1268394"/>
            <a:ext cx="11152877" cy="3046988"/>
          </a:xfrm>
          <a:prstGeom prst="rect">
            <a:avLst/>
          </a:prstGeom>
          <a:noFill/>
        </p:spPr>
        <p:txBody>
          <a:bodyPr wrap="square" rtlCol="0">
            <a:spAutoFit/>
          </a:bodyPr>
          <a:lstStyle/>
          <a:p>
            <a:r>
              <a:rPr lang="en-IN" sz="2400" b="1" dirty="0">
                <a:solidFill>
                  <a:srgbClr val="00B0F0"/>
                </a:solidFill>
                <a:latin typeface="SamsungOne 600C" panose="020B0706030303020204" pitchFamily="34" charset="0"/>
                <a:ea typeface="SamsungOne 600C" panose="020B0706030303020204" pitchFamily="34" charset="0"/>
              </a:rPr>
              <a:t>Problem Statement</a:t>
            </a:r>
          </a:p>
          <a:p>
            <a:endParaRPr lang="en-IN" sz="2400" dirty="0">
              <a:latin typeface="SamsungOne 600C" panose="020B0706030303020204" pitchFamily="34" charset="0"/>
              <a:ea typeface="SamsungOne 600C" panose="020B0706030303020204" pitchFamily="34" charset="0"/>
            </a:endParaRPr>
          </a:p>
          <a:p>
            <a:pPr marL="342900" indent="-342900">
              <a:buFont typeface="Arial" panose="020B0604020202020204" pitchFamily="34" charset="0"/>
              <a:buChar char="•"/>
            </a:pPr>
            <a:r>
              <a:rPr lang="en-US" sz="2400" dirty="0">
                <a:solidFill>
                  <a:schemeClr val="bg1"/>
                </a:solidFill>
              </a:rPr>
              <a:t>To implement IoTivity-lite on Android.</a:t>
            </a:r>
          </a:p>
          <a:p>
            <a:pPr marL="342900" indent="-342900">
              <a:buFont typeface="Arial" panose="020B0604020202020204" pitchFamily="34" charset="0"/>
              <a:buChar char="•"/>
            </a:pPr>
            <a:r>
              <a:rPr lang="en-US" sz="2400" dirty="0">
                <a:solidFill>
                  <a:schemeClr val="bg1"/>
                </a:solidFill>
              </a:rPr>
              <a:t>To implement BLE connectivity support for IoTivity-lite.</a:t>
            </a:r>
            <a:endParaRPr lang="en-IN" sz="2400" dirty="0">
              <a:solidFill>
                <a:schemeClr val="bg1"/>
              </a:solidFill>
            </a:endParaRPr>
          </a:p>
          <a:p>
            <a:endParaRPr lang="en-IN" sz="2400" dirty="0">
              <a:solidFill>
                <a:schemeClr val="accent1">
                  <a:lumMod val="20000"/>
                  <a:lumOff val="80000"/>
                </a:schemeClr>
              </a:solidFill>
              <a:latin typeface="SamsungOne 600C" panose="020B0706030303020204" pitchFamily="34" charset="0"/>
              <a:ea typeface="SamsungOne 600C" panose="020B0706030303020204" pitchFamily="34" charset="0"/>
            </a:endParaRPr>
          </a:p>
          <a:p>
            <a:pPr marL="177800" indent="-177800">
              <a:buFont typeface="Arial" panose="020B0604020202020204" pitchFamily="34" charset="0"/>
              <a:buChar char="•"/>
            </a:pPr>
            <a:endParaRPr lang="en-IN" sz="2400" dirty="0">
              <a:latin typeface="SamsungOne 600C" panose="020B0706030303020204" pitchFamily="34" charset="0"/>
              <a:ea typeface="SamsungOne 600C" panose="020B0706030303020204" pitchFamily="34" charset="0"/>
            </a:endParaRPr>
          </a:p>
          <a:p>
            <a:endParaRPr lang="en-IN" sz="2400" dirty="0">
              <a:latin typeface="SamsungOne 600C" panose="020B0706030303020204" pitchFamily="34" charset="0"/>
              <a:ea typeface="SamsungOne 600C" panose="020B0706030303020204" pitchFamily="34" charset="0"/>
            </a:endParaRPr>
          </a:p>
          <a:p>
            <a:endParaRPr lang="en-IN" sz="2400" dirty="0">
              <a:latin typeface="SamsungOne 600C" panose="020B0706030303020204" pitchFamily="34" charset="0"/>
              <a:ea typeface="SamsungOne 600C" panose="020B0706030303020204" pitchFamily="34" charset="0"/>
            </a:endParaRPr>
          </a:p>
        </p:txBody>
      </p:sp>
    </p:spTree>
    <p:extLst>
      <p:ext uri="{BB962C8B-B14F-4D97-AF65-F5344CB8AC3E}">
        <p14:creationId xmlns:p14="http://schemas.microsoft.com/office/powerpoint/2010/main" val="3841503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9" name="TextBox 18"/>
          <p:cNvSpPr txBox="1"/>
          <p:nvPr/>
        </p:nvSpPr>
        <p:spPr>
          <a:xfrm>
            <a:off x="1" y="806514"/>
            <a:ext cx="12191999" cy="58477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Concept Diagram </a:t>
            </a:r>
            <a:r>
              <a:rPr lang="en-US" sz="1600" dirty="0">
                <a:solidFill>
                  <a:srgbClr val="0E4094"/>
                </a:solidFill>
              </a:rPr>
              <a:t>: </a:t>
            </a:r>
          </a:p>
          <a:p>
            <a:pPr algn="just"/>
            <a:r>
              <a:rPr lang="en-US" sz="1600" dirty="0">
                <a:solidFill>
                  <a:srgbClr val="0E4094"/>
                </a:solidFill>
              </a:rPr>
              <a:t>      </a:t>
            </a: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pic>
        <p:nvPicPr>
          <p:cNvPr id="6" name="Picture 5">
            <a:extLst>
              <a:ext uri="{FF2B5EF4-FFF2-40B4-BE49-F238E27FC236}">
                <a16:creationId xmlns:a16="http://schemas.microsoft.com/office/drawing/2014/main" id="{253F19FE-ED61-4553-92DA-677ACD8C8830}"/>
              </a:ext>
            </a:extLst>
          </p:cNvPr>
          <p:cNvPicPr>
            <a:picLocks noChangeAspect="1"/>
          </p:cNvPicPr>
          <p:nvPr/>
        </p:nvPicPr>
        <p:blipFill>
          <a:blip r:embed="rId3"/>
          <a:stretch>
            <a:fillRect/>
          </a:stretch>
        </p:blipFill>
        <p:spPr>
          <a:xfrm>
            <a:off x="313265" y="1559106"/>
            <a:ext cx="7830609" cy="4449529"/>
          </a:xfrm>
          <a:prstGeom prst="rect">
            <a:avLst/>
          </a:prstGeom>
        </p:spPr>
      </p:pic>
      <p:pic>
        <p:nvPicPr>
          <p:cNvPr id="13" name="Content Placeholder 3">
            <a:extLst>
              <a:ext uri="{FF2B5EF4-FFF2-40B4-BE49-F238E27FC236}">
                <a16:creationId xmlns:a16="http://schemas.microsoft.com/office/drawing/2014/main" id="{E33090C0-C262-4016-AC29-244960AE2B2B}"/>
              </a:ext>
            </a:extLst>
          </p:cNvPr>
          <p:cNvPicPr>
            <a:picLocks noGrp="1" noChangeAspect="1"/>
          </p:cNvPicPr>
          <p:nvPr>
            <p:ph idx="1"/>
          </p:nvPr>
        </p:nvPicPr>
        <p:blipFill>
          <a:blip r:embed="rId4"/>
          <a:stretch>
            <a:fillRect/>
          </a:stretch>
        </p:blipFill>
        <p:spPr>
          <a:xfrm>
            <a:off x="7103006" y="3080385"/>
            <a:ext cx="4464034" cy="2425065"/>
          </a:xfrm>
          <a:prstGeom prst="rect">
            <a:avLst/>
          </a:prstGeom>
        </p:spPr>
      </p:pic>
    </p:spTree>
    <p:extLst>
      <p:ext uri="{BB962C8B-B14F-4D97-AF65-F5344CB8AC3E}">
        <p14:creationId xmlns:p14="http://schemas.microsoft.com/office/powerpoint/2010/main" val="3136712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Dataset(s) Analysis / Description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9" name="TextBox 18"/>
          <p:cNvSpPr txBox="1"/>
          <p:nvPr/>
        </p:nvSpPr>
        <p:spPr>
          <a:xfrm>
            <a:off x="0" y="783142"/>
            <a:ext cx="12191999" cy="523220"/>
          </a:xfrm>
          <a:prstGeom prst="rect">
            <a:avLst/>
          </a:prstGeom>
          <a:solidFill>
            <a:schemeClr val="bg1">
              <a:lumMod val="95000"/>
            </a:schemeClr>
          </a:solidFill>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Resource Capture / Preparation / Generation </a:t>
            </a:r>
            <a:r>
              <a:rPr lang="en-US" sz="1600" dirty="0">
                <a:solidFill>
                  <a:srgbClr val="0E4094"/>
                </a:solidFill>
              </a:rPr>
              <a:t>: </a:t>
            </a:r>
          </a:p>
          <a:p>
            <a:pPr algn="just"/>
            <a:r>
              <a:rPr lang="en-US" sz="1200" dirty="0">
                <a:solidFill>
                  <a:srgbClr val="0E4094"/>
                </a:solidFill>
              </a:rPr>
              <a:t>      </a:t>
            </a:r>
          </a:p>
        </p:txBody>
      </p:sp>
      <p:sp>
        <p:nvSpPr>
          <p:cNvPr id="6" name="TextBox 5"/>
          <p:cNvSpPr txBox="1"/>
          <p:nvPr/>
        </p:nvSpPr>
        <p:spPr>
          <a:xfrm>
            <a:off x="1" y="2401664"/>
            <a:ext cx="12191999" cy="58477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Resource Understanding / Analysis </a:t>
            </a:r>
            <a:r>
              <a:rPr lang="en-US" sz="1600" dirty="0">
                <a:solidFill>
                  <a:srgbClr val="0E4094"/>
                </a:solidFill>
              </a:rPr>
              <a:t>: </a:t>
            </a:r>
          </a:p>
          <a:p>
            <a:pPr algn="just"/>
            <a:r>
              <a:rPr lang="en-US" sz="1600" dirty="0">
                <a:solidFill>
                  <a:srgbClr val="0E4094"/>
                </a:solidFill>
              </a:rPr>
              <a:t>      </a:t>
            </a:r>
            <a:endParaRPr lang="en-US" sz="1200" dirty="0">
              <a:solidFill>
                <a:srgbClr val="0E4094"/>
              </a:solidFill>
            </a:endParaRPr>
          </a:p>
        </p:txBody>
      </p:sp>
      <p:sp>
        <p:nvSpPr>
          <p:cNvPr id="7" name="TextBox 6"/>
          <p:cNvSpPr txBox="1"/>
          <p:nvPr/>
        </p:nvSpPr>
        <p:spPr>
          <a:xfrm>
            <a:off x="-1" y="5662544"/>
            <a:ext cx="12191999"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Resource Pre-Processing / Related Challenges (if any) </a:t>
            </a:r>
            <a:r>
              <a:rPr lang="en-US" sz="1600" dirty="0">
                <a:solidFill>
                  <a:srgbClr val="0E4094"/>
                </a:solidFill>
              </a:rPr>
              <a:t>: </a:t>
            </a:r>
          </a:p>
          <a:p>
            <a:pPr algn="just"/>
            <a:r>
              <a:rPr lang="en-US" sz="1200" dirty="0">
                <a:solidFill>
                  <a:srgbClr val="0E4094"/>
                </a:solidFill>
              </a:rPr>
              <a:t>      </a:t>
            </a: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5EBD4AFA-1E00-4E98-B68A-9DD1019DE616}"/>
              </a:ext>
            </a:extLst>
          </p:cNvPr>
          <p:cNvSpPr txBox="1"/>
          <p:nvPr/>
        </p:nvSpPr>
        <p:spPr>
          <a:xfrm>
            <a:off x="237966" y="1509549"/>
            <a:ext cx="10628815"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a:t>The </a:t>
            </a:r>
            <a:r>
              <a:rPr lang="en-IN" sz="1400" dirty="0" err="1"/>
              <a:t>IoTivity</a:t>
            </a:r>
            <a:r>
              <a:rPr lang="en-IN" sz="1400" dirty="0"/>
              <a:t> lite git repo was accessed for aid in the project from the link mentioned below.</a:t>
            </a:r>
          </a:p>
          <a:p>
            <a:pPr marL="2114550" lvl="4" indent="-285750">
              <a:buFont typeface="Arial" panose="020B0604020202020204" pitchFamily="34" charset="0"/>
              <a:buChar char="•"/>
            </a:pPr>
            <a:r>
              <a:rPr lang="en-IN" sz="1400" dirty="0"/>
              <a:t>https://github.com/iotivity/iotivity-lite</a:t>
            </a:r>
          </a:p>
        </p:txBody>
      </p:sp>
      <p:sp>
        <p:nvSpPr>
          <p:cNvPr id="3" name="TextBox 2">
            <a:extLst>
              <a:ext uri="{FF2B5EF4-FFF2-40B4-BE49-F238E27FC236}">
                <a16:creationId xmlns:a16="http://schemas.microsoft.com/office/drawing/2014/main" id="{8B62B4D3-76C7-43F2-841F-978E69B87E4F}"/>
              </a:ext>
            </a:extLst>
          </p:cNvPr>
          <p:cNvSpPr txBox="1"/>
          <p:nvPr/>
        </p:nvSpPr>
        <p:spPr>
          <a:xfrm>
            <a:off x="360730" y="6225122"/>
            <a:ext cx="10877550" cy="307777"/>
          </a:xfrm>
          <a:prstGeom prst="rect">
            <a:avLst/>
          </a:prstGeom>
          <a:noFill/>
        </p:spPr>
        <p:txBody>
          <a:bodyPr wrap="square" rtlCol="0">
            <a:spAutoFit/>
          </a:bodyPr>
          <a:lstStyle/>
          <a:p>
            <a:pPr marL="285750" indent="-285750">
              <a:buFont typeface="Arial" panose="020B0604020202020204" pitchFamily="34" charset="0"/>
              <a:buChar char="•"/>
            </a:pPr>
            <a:r>
              <a:rPr lang="en-IN" sz="1400" dirty="0"/>
              <a:t>Lack of proper documentation related to the guidelines for setup.  </a:t>
            </a:r>
          </a:p>
        </p:txBody>
      </p:sp>
      <p:sp>
        <p:nvSpPr>
          <p:cNvPr id="4" name="TextBox 3">
            <a:extLst>
              <a:ext uri="{FF2B5EF4-FFF2-40B4-BE49-F238E27FC236}">
                <a16:creationId xmlns:a16="http://schemas.microsoft.com/office/drawing/2014/main" id="{80515068-FADF-4544-991C-66F581338B72}"/>
              </a:ext>
            </a:extLst>
          </p:cNvPr>
          <p:cNvSpPr txBox="1"/>
          <p:nvPr/>
        </p:nvSpPr>
        <p:spPr>
          <a:xfrm>
            <a:off x="169333" y="3408154"/>
            <a:ext cx="11763534" cy="2246769"/>
          </a:xfrm>
          <a:prstGeom prst="rect">
            <a:avLst/>
          </a:prstGeom>
          <a:noFill/>
        </p:spPr>
        <p:txBody>
          <a:bodyPr wrap="square" rtlCol="0">
            <a:spAutoFit/>
          </a:bodyPr>
          <a:lstStyle/>
          <a:p>
            <a:pPr marL="285750" indent="-285750">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The easiest way to discover resources is using IP. IP is fast and can easily be </a:t>
            </a:r>
            <a:r>
              <a:rPr lang="en-US" altLang="en-US" sz="1400" dirty="0" err="1">
                <a:latin typeface="Times New Roman" panose="02020603050405020304" pitchFamily="18" charset="0"/>
                <a:cs typeface="Times New Roman" panose="02020603050405020304" pitchFamily="18" charset="0"/>
              </a:rPr>
              <a:t>multicasted</a:t>
            </a:r>
            <a:r>
              <a:rPr lang="en-US" altLang="en-US" sz="1400" dirty="0">
                <a:latin typeface="Times New Roman" panose="02020603050405020304" pitchFamily="18" charset="0"/>
                <a:cs typeface="Times New Roman" panose="02020603050405020304" pitchFamily="18" charset="0"/>
              </a:rPr>
              <a:t> to many devices, or unicast to just one. To do multicast discovery over IP, just add IP to the </a:t>
            </a:r>
            <a:r>
              <a:rPr lang="en-US" altLang="en-US" sz="1400" dirty="0" err="1">
                <a:latin typeface="Times New Roman" panose="02020603050405020304" pitchFamily="18" charset="0"/>
                <a:cs typeface="Times New Roman" panose="02020603050405020304" pitchFamily="18" charset="0"/>
              </a:rPr>
              <a:t>connectivityTypeSet</a:t>
            </a:r>
            <a:r>
              <a:rPr lang="en-US" altLang="en-US" sz="1400" dirty="0">
                <a:latin typeface="Times New Roman" panose="02020603050405020304" pitchFamily="18" charset="0"/>
                <a:cs typeface="Times New Roman" panose="02020603050405020304" pitchFamily="18" charset="0"/>
              </a:rPr>
              <a:t> and don't specify a host. The discovered resources will be returned via the given </a:t>
            </a:r>
            <a:r>
              <a:rPr lang="en-US" altLang="en-US" sz="1400" dirty="0" err="1">
                <a:latin typeface="Times New Roman" panose="02020603050405020304" pitchFamily="18" charset="0"/>
                <a:cs typeface="Times New Roman" panose="02020603050405020304" pitchFamily="18" charset="0"/>
              </a:rPr>
              <a:t>OnResourceFoundListener's</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onResourceFound</a:t>
            </a:r>
            <a:r>
              <a:rPr lang="en-US" altLang="en-US" sz="1400" dirty="0">
                <a:latin typeface="Times New Roman" panose="02020603050405020304" pitchFamily="18" charset="0"/>
                <a:cs typeface="Times New Roman" panose="02020603050405020304" pitchFamily="18" charset="0"/>
              </a:rPr>
              <a:t>(</a:t>
            </a:r>
            <a:r>
              <a:rPr lang="en-US" altLang="en-US" sz="1400" dirty="0" err="1">
                <a:latin typeface="Times New Roman" panose="02020603050405020304" pitchFamily="18" charset="0"/>
                <a:cs typeface="Times New Roman" panose="02020603050405020304" pitchFamily="18" charset="0"/>
              </a:rPr>
              <a:t>OcResource</a:t>
            </a:r>
            <a:r>
              <a:rPr lang="en-US" altLang="en-US" sz="1400" dirty="0">
                <a:latin typeface="Times New Roman" panose="02020603050405020304" pitchFamily="18" charset="0"/>
                <a:cs typeface="Times New Roman" panose="02020603050405020304" pitchFamily="18" charset="0"/>
              </a:rPr>
              <a:t>) callback. </a:t>
            </a:r>
          </a:p>
          <a:p>
            <a:pPr marL="285750" indent="-285750">
              <a:buFont typeface="Arial" panose="020B0604020202020204" pitchFamily="34" charset="0"/>
              <a:buChar char="•"/>
            </a:pPr>
            <a:endParaRPr lang="en-US" alt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t>Discovery over BLE is the same as IP, however BLE is not able to multicast easily like IP. Rather, in order to do a </a:t>
            </a:r>
            <a:r>
              <a:rPr lang="en-US" sz="1400" dirty="0" err="1"/>
              <a:t>muticast</a:t>
            </a:r>
            <a:r>
              <a:rPr lang="en-US" sz="1400" dirty="0"/>
              <a:t> BLE discovery, we have to do an initial scan using the native Android BLE scanner in order to get all available OIC enabled hosts. Next, we must do unicast discovery for each host device discovered in the initial BLE scan one-by-one. In the </a:t>
            </a:r>
            <a:r>
              <a:rPr lang="en-US" sz="1400" dirty="0" err="1"/>
              <a:t>Mynewt</a:t>
            </a:r>
            <a:r>
              <a:rPr lang="en-US" sz="1400" dirty="0"/>
              <a:t> Sensors app, there is an </a:t>
            </a:r>
            <a:r>
              <a:rPr lang="en-US" sz="1400" dirty="0" err="1"/>
              <a:t>AsyncTask</a:t>
            </a:r>
            <a:r>
              <a:rPr lang="en-US" sz="1400" dirty="0"/>
              <a:t> which handles this process (described below). However, unicast discovery of a BLE device is pretty much the same as using IP.</a:t>
            </a:r>
          </a:p>
          <a:p>
            <a:pPr marL="285750" indent="-285750">
              <a:buFont typeface="Arial" panose="020B0604020202020204" pitchFamily="34" charset="0"/>
              <a:buChar char="•"/>
            </a:pPr>
            <a:endParaRPr lang="en-US" altLang="en-US" sz="1400" dirty="0">
              <a:latin typeface="Times New Roman" panose="02020603050405020304" pitchFamily="18"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183300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Experimental Results / Simulations / Observations</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6" name="TextBox 5"/>
          <p:cNvSpPr txBox="1"/>
          <p:nvPr/>
        </p:nvSpPr>
        <p:spPr>
          <a:xfrm>
            <a:off x="1" y="910801"/>
            <a:ext cx="12191999" cy="58477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Major Observations / Conclusions &amp; Challenges : </a:t>
            </a:r>
            <a:endParaRPr lang="en-US" sz="1600" dirty="0"/>
          </a:p>
          <a:p>
            <a:pPr algn="just"/>
            <a:endParaRPr lang="en-US" sz="1600" dirty="0"/>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1D8CE4A9-DF5A-480B-BD41-926B2852999A}"/>
              </a:ext>
            </a:extLst>
          </p:cNvPr>
          <p:cNvSpPr txBox="1"/>
          <p:nvPr/>
        </p:nvSpPr>
        <p:spPr>
          <a:xfrm>
            <a:off x="-66834" y="2009774"/>
            <a:ext cx="11862595"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a:t>To discover OIC enabled devices, hit the discovery button floating in the bottom right of the Main screen. This will discover devices using the options given to the </a:t>
            </a:r>
            <a:r>
              <a:rPr lang="en-US" dirty="0" err="1"/>
              <a:t>DiscoveryTask</a:t>
            </a:r>
            <a:r>
              <a:rPr lang="en-US" dirty="0"/>
              <a:t>. By default, we will do a general discovery of all OIC enabled devices over BLE and IP transport unless modified in the source. Any resource containing a valid </a:t>
            </a:r>
            <a:r>
              <a:rPr lang="en-US" dirty="0" err="1"/>
              <a:t>Mynewt</a:t>
            </a:r>
            <a:r>
              <a:rPr lang="en-US" dirty="0"/>
              <a:t> sensor framework resource type will be added to the Sensors list while any other device will be added to the Smart Devices list.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r>
              <a:rPr lang="en-US" dirty="0"/>
              <a:t>To Observe a sensor, click the sensor in the list. This will bring up the Sensor activity which will immediately start observing the sensor. We can stop/start observing the sensor by hitting the start/stop observe button in the top right of the </a:t>
            </a:r>
            <a:r>
              <a:rPr lang="en-US" dirty="0" err="1"/>
              <a:t>actionbar</a:t>
            </a:r>
            <a:r>
              <a:rPr lang="en-US" dirty="0"/>
              <a:t>. When not observing the sensor, you may want to turn on an off certain sensor values from the chart using the switches on the each sensor value in the list.</a:t>
            </a:r>
            <a:endParaRPr lang="en-IN" dirty="0"/>
          </a:p>
          <a:p>
            <a:endParaRPr lang="en-IN" dirty="0"/>
          </a:p>
        </p:txBody>
      </p:sp>
      <p:pic>
        <p:nvPicPr>
          <p:cNvPr id="15" name="Picture 14">
            <a:extLst>
              <a:ext uri="{FF2B5EF4-FFF2-40B4-BE49-F238E27FC236}">
                <a16:creationId xmlns:a16="http://schemas.microsoft.com/office/drawing/2014/main" id="{2AF75740-3210-444F-AD4A-420EB2AC4B88}"/>
              </a:ext>
            </a:extLst>
          </p:cNvPr>
          <p:cNvPicPr>
            <a:picLocks noChangeAspect="1"/>
          </p:cNvPicPr>
          <p:nvPr/>
        </p:nvPicPr>
        <p:blipFill>
          <a:blip r:embed="rId3"/>
          <a:stretch>
            <a:fillRect/>
          </a:stretch>
        </p:blipFill>
        <p:spPr>
          <a:xfrm>
            <a:off x="2158365" y="3335849"/>
            <a:ext cx="7195185" cy="1533401"/>
          </a:xfrm>
          <a:prstGeom prst="rect">
            <a:avLst/>
          </a:prstGeom>
        </p:spPr>
      </p:pic>
    </p:spTree>
    <p:extLst>
      <p:ext uri="{BB962C8B-B14F-4D97-AF65-F5344CB8AC3E}">
        <p14:creationId xmlns:p14="http://schemas.microsoft.com/office/powerpoint/2010/main" val="2398978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83298C-4EA2-416D-AF44-7E6394B4ABA0}"/>
              </a:ext>
            </a:extLst>
          </p:cNvPr>
          <p:cNvPicPr>
            <a:picLocks noChangeAspect="1"/>
          </p:cNvPicPr>
          <p:nvPr/>
        </p:nvPicPr>
        <p:blipFill>
          <a:blip r:embed="rId2"/>
          <a:stretch>
            <a:fillRect/>
          </a:stretch>
        </p:blipFill>
        <p:spPr>
          <a:xfrm>
            <a:off x="0" y="0"/>
            <a:ext cx="12192000" cy="1378970"/>
          </a:xfrm>
          <a:prstGeom prst="rect">
            <a:avLst/>
          </a:prstGeom>
        </p:spPr>
      </p:pic>
      <p:pic>
        <p:nvPicPr>
          <p:cNvPr id="5" name="Content Placeholder 3">
            <a:extLst>
              <a:ext uri="{FF2B5EF4-FFF2-40B4-BE49-F238E27FC236}">
                <a16:creationId xmlns:a16="http://schemas.microsoft.com/office/drawing/2014/main" id="{E0283067-D56E-4539-97A8-F4C8BF4F3CBA}"/>
              </a:ext>
            </a:extLst>
          </p:cNvPr>
          <p:cNvPicPr>
            <a:picLocks noGrp="1" noChangeAspect="1"/>
          </p:cNvPicPr>
          <p:nvPr>
            <p:ph idx="1"/>
          </p:nvPr>
        </p:nvPicPr>
        <p:blipFill>
          <a:blip r:embed="rId3"/>
          <a:stretch>
            <a:fillRect/>
          </a:stretch>
        </p:blipFill>
        <p:spPr>
          <a:xfrm>
            <a:off x="743372" y="1549686"/>
            <a:ext cx="2714203" cy="4803184"/>
          </a:xfrm>
          <a:prstGeom prst="rect">
            <a:avLst/>
          </a:prstGeom>
        </p:spPr>
      </p:pic>
      <p:pic>
        <p:nvPicPr>
          <p:cNvPr id="6" name="Picture 5">
            <a:extLst>
              <a:ext uri="{FF2B5EF4-FFF2-40B4-BE49-F238E27FC236}">
                <a16:creationId xmlns:a16="http://schemas.microsoft.com/office/drawing/2014/main" id="{BBC572C9-F6A8-4718-AFF0-8801CAF22E8D}"/>
              </a:ext>
            </a:extLst>
          </p:cNvPr>
          <p:cNvPicPr>
            <a:picLocks noChangeAspect="1"/>
          </p:cNvPicPr>
          <p:nvPr/>
        </p:nvPicPr>
        <p:blipFill>
          <a:blip r:embed="rId4"/>
          <a:stretch>
            <a:fillRect/>
          </a:stretch>
        </p:blipFill>
        <p:spPr>
          <a:xfrm>
            <a:off x="4521200" y="1524670"/>
            <a:ext cx="2714203" cy="4838361"/>
          </a:xfrm>
          <a:prstGeom prst="rect">
            <a:avLst/>
          </a:prstGeom>
        </p:spPr>
      </p:pic>
      <p:pic>
        <p:nvPicPr>
          <p:cNvPr id="7" name="Picture 6">
            <a:extLst>
              <a:ext uri="{FF2B5EF4-FFF2-40B4-BE49-F238E27FC236}">
                <a16:creationId xmlns:a16="http://schemas.microsoft.com/office/drawing/2014/main" id="{A0534EB0-A875-4286-B222-E920BC421484}"/>
              </a:ext>
            </a:extLst>
          </p:cNvPr>
          <p:cNvPicPr>
            <a:picLocks noChangeAspect="1"/>
          </p:cNvPicPr>
          <p:nvPr/>
        </p:nvPicPr>
        <p:blipFill>
          <a:blip r:embed="rId5"/>
          <a:stretch>
            <a:fillRect/>
          </a:stretch>
        </p:blipFill>
        <p:spPr>
          <a:xfrm>
            <a:off x="8209280" y="1600118"/>
            <a:ext cx="2714203" cy="4810538"/>
          </a:xfrm>
          <a:prstGeom prst="rect">
            <a:avLst/>
          </a:prstGeom>
        </p:spPr>
      </p:pic>
    </p:spTree>
    <p:extLst>
      <p:ext uri="{BB962C8B-B14F-4D97-AF65-F5344CB8AC3E}">
        <p14:creationId xmlns:p14="http://schemas.microsoft.com/office/powerpoint/2010/main" val="3244387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IN"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Further Plan to Complete Project</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9" name="TextBox 18"/>
          <p:cNvSpPr txBox="1"/>
          <p:nvPr/>
        </p:nvSpPr>
        <p:spPr>
          <a:xfrm>
            <a:off x="1" y="806514"/>
            <a:ext cx="12191999"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Final Probable Deliverables </a:t>
            </a:r>
            <a:r>
              <a:rPr lang="en-US" sz="1600" dirty="0">
                <a:solidFill>
                  <a:srgbClr val="0E4094"/>
                </a:solidFill>
              </a:rPr>
              <a:t>: </a:t>
            </a:r>
          </a:p>
          <a:p>
            <a:pPr algn="just"/>
            <a:r>
              <a:rPr lang="en-US" sz="1200" dirty="0">
                <a:solidFill>
                  <a:srgbClr val="0E4094"/>
                </a:solidFill>
              </a:rPr>
              <a:t>      </a:t>
            </a:r>
          </a:p>
        </p:txBody>
      </p:sp>
      <p:sp>
        <p:nvSpPr>
          <p:cNvPr id="6" name="TextBox 5"/>
          <p:cNvSpPr txBox="1"/>
          <p:nvPr/>
        </p:nvSpPr>
        <p:spPr>
          <a:xfrm>
            <a:off x="1" y="3436938"/>
            <a:ext cx="12191999"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IP Target / Plan </a:t>
            </a:r>
            <a:r>
              <a:rPr lang="en-US" sz="1600" dirty="0">
                <a:solidFill>
                  <a:srgbClr val="0E4094"/>
                </a:solidFill>
              </a:rPr>
              <a:t>: </a:t>
            </a:r>
          </a:p>
          <a:p>
            <a:pPr algn="just"/>
            <a:r>
              <a:rPr lang="en-US" sz="1200" dirty="0">
                <a:solidFill>
                  <a:srgbClr val="0E4094"/>
                </a:solidFill>
              </a:rPr>
              <a:t>      </a:t>
            </a: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D45D0AC2-3DD1-48D2-BF01-C3A7E731E273}"/>
              </a:ext>
            </a:extLst>
          </p:cNvPr>
          <p:cNvSpPr txBox="1"/>
          <p:nvPr/>
        </p:nvSpPr>
        <p:spPr>
          <a:xfrm>
            <a:off x="457199" y="1704975"/>
            <a:ext cx="1039177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Resolving error due to processor incompatibility raised during sensor discovery using multicast BLE.</a:t>
            </a:r>
          </a:p>
          <a:p>
            <a:pPr marL="285750" indent="-285750">
              <a:buFont typeface="Arial" panose="020B0604020202020204" pitchFamily="34" charset="0"/>
              <a:buChar char="•"/>
            </a:pPr>
            <a:r>
              <a:rPr lang="en-IN" dirty="0"/>
              <a:t>Fully working sensor application for multicast discovery of OIC sensors using BLE for android.</a:t>
            </a:r>
          </a:p>
          <a:p>
            <a:pPr marL="285750" indent="-285750">
              <a:buFont typeface="Arial" panose="020B0604020202020204" pitchFamily="34" charset="0"/>
              <a:buChar char="•"/>
            </a:pPr>
            <a:r>
              <a:rPr lang="en-IN" dirty="0"/>
              <a:t>Risk of incompatibility of the app for higher level APIs.</a:t>
            </a:r>
          </a:p>
          <a:p>
            <a:pPr marL="285750" indent="-285750">
              <a:buFont typeface="Arial" panose="020B0604020202020204" pitchFamily="34" charset="0"/>
              <a:buChar char="•"/>
            </a:pPr>
            <a:r>
              <a:rPr lang="en-IN" dirty="0"/>
              <a:t>Improving front-end features for discovery and better management of resources.</a:t>
            </a:r>
          </a:p>
          <a:p>
            <a:pPr marL="285750" indent="-285750">
              <a:buFont typeface="Arial" panose="020B0604020202020204" pitchFamily="34" charset="0"/>
              <a:buChar char="•"/>
            </a:pPr>
            <a:endParaRPr lang="en-IN" dirty="0"/>
          </a:p>
        </p:txBody>
      </p:sp>
      <p:sp>
        <p:nvSpPr>
          <p:cNvPr id="3" name="TextBox 2">
            <a:extLst>
              <a:ext uri="{FF2B5EF4-FFF2-40B4-BE49-F238E27FC236}">
                <a16:creationId xmlns:a16="http://schemas.microsoft.com/office/drawing/2014/main" id="{99C4CBE8-D8CF-4BE8-8000-A3A9943151A5}"/>
              </a:ext>
            </a:extLst>
          </p:cNvPr>
          <p:cNvSpPr txBox="1"/>
          <p:nvPr/>
        </p:nvSpPr>
        <p:spPr>
          <a:xfrm>
            <a:off x="571499" y="4543427"/>
            <a:ext cx="10553701" cy="646331"/>
          </a:xfrm>
          <a:prstGeom prst="rect">
            <a:avLst/>
          </a:prstGeom>
          <a:noFill/>
        </p:spPr>
        <p:txBody>
          <a:bodyPr wrap="square" rtlCol="0">
            <a:spAutoFit/>
          </a:bodyPr>
          <a:lstStyle/>
          <a:p>
            <a:pPr marL="285750" indent="-285750">
              <a:buFont typeface="Arial" panose="020B0604020202020204" pitchFamily="34" charset="0"/>
              <a:buChar char="•"/>
            </a:pPr>
            <a:r>
              <a:rPr lang="en-IN" dirty="0"/>
              <a:t>Discussion for future possibility for paper publication based on the final deliverable and future scope of the prototype.</a:t>
            </a:r>
          </a:p>
        </p:txBody>
      </p:sp>
    </p:spTree>
    <p:extLst>
      <p:ext uri="{BB962C8B-B14F-4D97-AF65-F5344CB8AC3E}">
        <p14:creationId xmlns:p14="http://schemas.microsoft.com/office/powerpoint/2010/main" val="4219816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IN"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Further Plan to Complete Project</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7" name="TextBox 6"/>
          <p:cNvSpPr txBox="1"/>
          <p:nvPr/>
        </p:nvSpPr>
        <p:spPr>
          <a:xfrm>
            <a:off x="1" y="882714"/>
            <a:ext cx="12191999" cy="58477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Completion Plan</a:t>
            </a:r>
            <a:r>
              <a:rPr lang="en-US" sz="1600" dirty="0">
                <a:solidFill>
                  <a:srgbClr val="0E4094"/>
                </a:solidFill>
              </a:rPr>
              <a:t>: </a:t>
            </a:r>
          </a:p>
          <a:p>
            <a:pPr algn="just"/>
            <a:r>
              <a:rPr lang="en-US" sz="1200" dirty="0">
                <a:solidFill>
                  <a:srgbClr val="0E4094"/>
                </a:solidFill>
              </a:rPr>
              <a:t>      (High level plan to complete the project in next 8 weeks after review, in format below</a:t>
            </a:r>
            <a:r>
              <a:rPr lang="en-US" sz="1600" dirty="0">
                <a:solidFill>
                  <a:srgbClr val="0E4094"/>
                </a:solidFill>
              </a:rPr>
              <a:t>)</a:t>
            </a:r>
          </a:p>
        </p:txBody>
      </p:sp>
      <p:graphicFrame>
        <p:nvGraphicFramePr>
          <p:cNvPr id="8" name="Content Placeholder 4"/>
          <p:cNvGraphicFramePr>
            <a:graphicFrameLocks/>
          </p:cNvGraphicFramePr>
          <p:nvPr>
            <p:extLst>
              <p:ext uri="{D42A27DB-BD31-4B8C-83A1-F6EECF244321}">
                <p14:modId xmlns:p14="http://schemas.microsoft.com/office/powerpoint/2010/main" val="427258546"/>
              </p:ext>
            </p:extLst>
          </p:nvPr>
        </p:nvGraphicFramePr>
        <p:xfrm>
          <a:off x="1115568" y="1323715"/>
          <a:ext cx="9363456" cy="3842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p:cNvPicPr>
            <a:picLocks noChangeAspect="1"/>
          </p:cNvPicPr>
          <p:nvPr/>
        </p:nvPicPr>
        <p:blipFill rotWithShape="1">
          <a:blip r:embed="rId7"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15" name="TextBox 14"/>
          <p:cNvSpPr txBox="1"/>
          <p:nvPr/>
        </p:nvSpPr>
        <p:spPr>
          <a:xfrm>
            <a:off x="0" y="4983845"/>
            <a:ext cx="12191999" cy="338554"/>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Challenges Anticipated:</a:t>
            </a:r>
            <a:endParaRPr lang="en-US" sz="1600" dirty="0">
              <a:solidFill>
                <a:srgbClr val="0E4094"/>
              </a:solidFill>
            </a:endParaRPr>
          </a:p>
        </p:txBody>
      </p:sp>
      <p:sp>
        <p:nvSpPr>
          <p:cNvPr id="2" name="TextBox 1">
            <a:extLst>
              <a:ext uri="{FF2B5EF4-FFF2-40B4-BE49-F238E27FC236}">
                <a16:creationId xmlns:a16="http://schemas.microsoft.com/office/drawing/2014/main" id="{47C5EA0B-4F2F-4CFB-A07B-219EE47F5C25}"/>
              </a:ext>
            </a:extLst>
          </p:cNvPr>
          <p:cNvSpPr txBox="1"/>
          <p:nvPr/>
        </p:nvSpPr>
        <p:spPr>
          <a:xfrm>
            <a:off x="866775" y="5534285"/>
            <a:ext cx="9124950" cy="369332"/>
          </a:xfrm>
          <a:prstGeom prst="rect">
            <a:avLst/>
          </a:prstGeom>
          <a:noFill/>
        </p:spPr>
        <p:txBody>
          <a:bodyPr wrap="square" rtlCol="0">
            <a:spAutoFit/>
          </a:bodyPr>
          <a:lstStyle/>
          <a:p>
            <a:pPr marL="285750" indent="-285750">
              <a:buFont typeface="Arial" panose="020B0604020202020204" pitchFamily="34" charset="0"/>
              <a:buChar char="•"/>
            </a:pPr>
            <a:r>
              <a:rPr lang="en-IN" dirty="0"/>
              <a:t>Probability of the app not working for higher level APIs</a:t>
            </a:r>
          </a:p>
        </p:txBody>
      </p:sp>
    </p:spTree>
    <p:extLst>
      <p:ext uri="{BB962C8B-B14F-4D97-AF65-F5344CB8AC3E}">
        <p14:creationId xmlns:p14="http://schemas.microsoft.com/office/powerpoint/2010/main" val="2557255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6548" y="526774"/>
            <a:ext cx="9157252" cy="5650189"/>
          </a:xfrm>
        </p:spPr>
        <p:txBody>
          <a:bodyPr anchor="ctr">
            <a:noAutofit/>
          </a:bodyPr>
          <a:lstStyle/>
          <a:p>
            <a:pPr marL="0" indent="0" algn="ctr">
              <a:buNone/>
            </a:pPr>
            <a:r>
              <a:rPr lang="en-IN" sz="13800" dirty="0">
                <a:solidFill>
                  <a:schemeClr val="accent1"/>
                </a:solidFill>
                <a:latin typeface="Edwardian Script ITC" panose="030303020407070D0804" pitchFamily="66" charset="0"/>
              </a:rPr>
              <a:t>Thank you</a:t>
            </a:r>
            <a:endParaRPr lang="en-US" sz="13800" dirty="0">
              <a:solidFill>
                <a:schemeClr val="accent1"/>
              </a:solidFill>
              <a:latin typeface="Edwardian Script ITC" panose="030303020407070D0804" pitchFamily="66" charset="0"/>
            </a:endParaRPr>
          </a:p>
        </p:txBody>
      </p:sp>
      <p:sp>
        <p:nvSpPr>
          <p:cNvPr id="4" name="Rectangle 3"/>
          <p:cNvSpPr/>
          <p:nvPr/>
        </p:nvSpPr>
        <p:spPr>
          <a:xfrm>
            <a:off x="764740" y="-24610"/>
            <a:ext cx="984547" cy="68826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Rectangle 4"/>
          <p:cNvSpPr/>
          <p:nvPr/>
        </p:nvSpPr>
        <p:spPr>
          <a:xfrm>
            <a:off x="0" y="0"/>
            <a:ext cx="616225" cy="6857999"/>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Tree>
    <p:extLst>
      <p:ext uri="{BB962C8B-B14F-4D97-AF65-F5344CB8AC3E}">
        <p14:creationId xmlns:p14="http://schemas.microsoft.com/office/powerpoint/2010/main" val="563857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718</Words>
  <Application>Microsoft Office PowerPoint</Application>
  <PresentationFormat>Widescreen</PresentationFormat>
  <Paragraphs>71</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 Light</vt:lpstr>
      <vt:lpstr>Edwardian Script ITC</vt:lpstr>
      <vt:lpstr>SamsungOne 200</vt:lpstr>
      <vt:lpstr>SamsungOne 600C</vt:lpstr>
      <vt:lpstr>SamsungOne 700</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Hashmi/Tech Mgmt /SRI-Bangalore/Professional/삼성전자</dc:creator>
  <cp:lastModifiedBy>Lenovo India</cp:lastModifiedBy>
  <cp:revision>33</cp:revision>
  <dcterms:created xsi:type="dcterms:W3CDTF">2019-07-24T12:22:39Z</dcterms:created>
  <dcterms:modified xsi:type="dcterms:W3CDTF">2020-02-27T13:37:41Z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NSCPROP_SA">
    <vt:lpwstr>C:\Users\saad.hashmi\Documents\Student Connect\Evaluation\Mid Review Templates for PRISM.pptx</vt:lpwstr>
  </property>
</Properties>
</file>