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508D"/>
    <a:srgbClr val="583A72"/>
    <a:srgbClr val="FFD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41"/>
  </p:normalViewPr>
  <p:slideViewPr>
    <p:cSldViewPr snapToGrid="0" snapToObjects="1">
      <p:cViewPr>
        <p:scale>
          <a:sx n="100" d="100"/>
          <a:sy n="100" d="100"/>
        </p:scale>
        <p:origin x="95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7C3C7-17BD-4FA0-BA1A-E6924CC76767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03784-18E3-4F80-B296-E9C273BEFD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81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96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88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6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6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32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6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47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4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24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81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FB5A-6ED6-9E40-B78F-2FFE5EE0076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8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5646199" y="1127464"/>
            <a:ext cx="6090081" cy="790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300" b="1" dirty="0" err="1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sz="53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2.0</a:t>
            </a:r>
            <a:endParaRPr lang="ru-RU" sz="53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798599" y="1958790"/>
            <a:ext cx="5937681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PRACTICAL</a:t>
            </a:r>
            <a:endParaRPr lang="ru-RU" sz="36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5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00" y="3807618"/>
            <a:ext cx="5422900" cy="305038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22314" y="2850356"/>
            <a:ext cx="11463435" cy="411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MACHINE LEARNING – BIG PICTURE</a:t>
            </a:r>
            <a:endParaRPr lang="ru-RU" sz="36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407836" y="89492"/>
            <a:ext cx="121750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		MACHINE LEARNING: BIG PICTURE</a:t>
            </a:r>
          </a:p>
          <a:p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30342" y="1206543"/>
            <a:ext cx="2544521" cy="487040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ARTIFICIAL INTELLIGENCE</a:t>
            </a:r>
          </a:p>
          <a:p>
            <a:pPr algn="ctr"/>
            <a:r>
              <a:rPr lang="en-CA" sz="1600" dirty="0" smtClean="0"/>
              <a:t>Science that enables computers to mimic human intelligence. Subfields: Machine Learning, robotics, and computer vision</a:t>
            </a:r>
            <a:endParaRPr lang="en-CA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3838085" y="1206543"/>
            <a:ext cx="1782927" cy="487040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MACHINE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/>
              <a:t>Subset </a:t>
            </a:r>
            <a:r>
              <a:rPr lang="en-CA" sz="1600" dirty="0" smtClean="0"/>
              <a:t>of AI that enable </a:t>
            </a:r>
            <a:r>
              <a:rPr lang="en-CA" sz="1600" dirty="0"/>
              <a:t>machines to improve at tasks with experience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585177" y="1206542"/>
            <a:ext cx="3236614" cy="131973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</a:t>
            </a:r>
            <a:r>
              <a:rPr lang="en-CA" sz="1600" dirty="0">
                <a:solidFill>
                  <a:schemeClr val="bg1"/>
                </a:solidFill>
              </a:rPr>
              <a:t>algorithms using labeled input/output data.</a:t>
            </a:r>
          </a:p>
          <a:p>
            <a:pPr algn="ctr"/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544562" y="3078069"/>
            <a:ext cx="3277229" cy="1371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UNSUPERVISED 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Training algorithms </a:t>
            </a:r>
            <a:r>
              <a:rPr lang="en-CA" sz="1600" dirty="0">
                <a:solidFill>
                  <a:schemeClr val="bg1"/>
                </a:solidFill>
              </a:rPr>
              <a:t>with no labeled data. </a:t>
            </a:r>
            <a:r>
              <a:rPr lang="en-CA" sz="1600" dirty="0" smtClean="0">
                <a:solidFill>
                  <a:schemeClr val="bg1"/>
                </a:solidFill>
              </a:rPr>
              <a:t>It attempts </a:t>
            </a:r>
            <a:r>
              <a:rPr lang="en-CA" sz="1600" dirty="0">
                <a:solidFill>
                  <a:schemeClr val="bg1"/>
                </a:solidFill>
              </a:rPr>
              <a:t>at discovering hidden </a:t>
            </a:r>
            <a:r>
              <a:rPr lang="en-CA" sz="1600" dirty="0" smtClean="0">
                <a:solidFill>
                  <a:schemeClr val="bg1"/>
                </a:solidFill>
              </a:rPr>
              <a:t>patterns on its own.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561879" y="4787943"/>
            <a:ext cx="3242593" cy="128900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REINFORCEMENT </a:t>
            </a:r>
            <a:r>
              <a:rPr lang="en-CA" sz="1600" b="1" dirty="0" smtClean="0">
                <a:solidFill>
                  <a:srgbClr val="FF0000"/>
                </a:solidFill>
              </a:rPr>
              <a:t>LEARNING</a:t>
            </a:r>
          </a:p>
          <a:p>
            <a:pPr algn="ctr"/>
            <a:r>
              <a:rPr lang="en-CA" sz="1600" dirty="0" smtClean="0">
                <a:solidFill>
                  <a:schemeClr val="bg1"/>
                </a:solidFill>
              </a:rPr>
              <a:t>Algorithm take </a:t>
            </a:r>
            <a:r>
              <a:rPr lang="en-CA" sz="1600" dirty="0">
                <a:solidFill>
                  <a:schemeClr val="bg1"/>
                </a:solidFill>
              </a:rPr>
              <a:t>actions </a:t>
            </a:r>
            <a:r>
              <a:rPr lang="en-CA" sz="1600" dirty="0" smtClean="0">
                <a:solidFill>
                  <a:schemeClr val="bg1"/>
                </a:solidFill>
              </a:rPr>
              <a:t>to </a:t>
            </a:r>
            <a:r>
              <a:rPr lang="en-CA" sz="1600" dirty="0">
                <a:solidFill>
                  <a:schemeClr val="bg1"/>
                </a:solidFill>
              </a:rPr>
              <a:t>maximize </a:t>
            </a:r>
            <a:r>
              <a:rPr lang="en-CA" sz="1600" dirty="0" smtClean="0">
                <a:solidFill>
                  <a:schemeClr val="bg1"/>
                </a:solidFill>
              </a:rPr>
              <a:t>cumulative </a:t>
            </a:r>
            <a:r>
              <a:rPr lang="en-CA" sz="1600" dirty="0">
                <a:solidFill>
                  <a:schemeClr val="bg1"/>
                </a:solidFill>
              </a:rPr>
              <a:t>reward.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060497" y="334425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ight Arrow 20"/>
          <p:cNvSpPr/>
          <p:nvPr/>
        </p:nvSpPr>
        <p:spPr>
          <a:xfrm>
            <a:off x="5703040" y="1455516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ounded Rectangle 21"/>
          <p:cNvSpPr/>
          <p:nvPr/>
        </p:nvSpPr>
        <p:spPr>
          <a:xfrm>
            <a:off x="10065636" y="1206543"/>
            <a:ext cx="1944988" cy="4802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0089156" y="1965343"/>
            <a:ext cx="1944988" cy="53220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5694390" y="3344252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ight Arrow 24"/>
          <p:cNvSpPr/>
          <p:nvPr/>
        </p:nvSpPr>
        <p:spPr>
          <a:xfrm>
            <a:off x="5723964" y="5179333"/>
            <a:ext cx="752282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ounded Rectangle 25"/>
          <p:cNvSpPr/>
          <p:nvPr/>
        </p:nvSpPr>
        <p:spPr>
          <a:xfrm>
            <a:off x="10065636" y="3499384"/>
            <a:ext cx="1944988" cy="53220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CLUSTERING</a:t>
            </a:r>
            <a:endParaRPr lang="en-CA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407836" y="89492"/>
            <a:ext cx="121750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		MACHINE LEARNING: SUPERVISED LEARNING</a:t>
            </a:r>
          </a:p>
          <a:p>
            <a:endParaRPr lang="en-US" sz="3200" b="1" dirty="0" smtClean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7" name="Прямоугольник 5"/>
          <p:cNvSpPr/>
          <p:nvPr/>
        </p:nvSpPr>
        <p:spPr>
          <a:xfrm>
            <a:off x="419851" y="1191536"/>
            <a:ext cx="11755238" cy="1394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Supervised: used to train algorithms using labeled input and output data.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Performance is assessed by comparing trained model prediction vs. real output.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14501" y="4883635"/>
            <a:ext cx="1178417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7790602" y="2924786"/>
            <a:ext cx="1195852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7805253" y="5159228"/>
            <a:ext cx="1187665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7805253" y="5463594"/>
            <a:ext cx="1195852" cy="2942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ounded Rectangle 32"/>
          <p:cNvSpPr/>
          <p:nvPr/>
        </p:nvSpPr>
        <p:spPr>
          <a:xfrm>
            <a:off x="4967819" y="3755611"/>
            <a:ext cx="1522557" cy="910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MODEL</a:t>
            </a:r>
            <a:endParaRPr lang="en-CA" sz="1200" b="1" dirty="0"/>
          </a:p>
        </p:txBody>
      </p:sp>
      <p:sp>
        <p:nvSpPr>
          <p:cNvPr id="34" name="Right Arrow 33"/>
          <p:cNvSpPr/>
          <p:nvPr/>
        </p:nvSpPr>
        <p:spPr>
          <a:xfrm rot="10800000">
            <a:off x="6478552" y="3944312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6986184" y="1972652"/>
            <a:ext cx="2694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DESIRED OUTPUT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CLASSES (LABELS)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166613" y="2924786"/>
            <a:ext cx="1962508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T-SHIRT/TOP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TROUSER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PULLOVER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DRESS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COAT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SANDAL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SHIRT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SNEAKER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BAG</a:t>
            </a:r>
            <a:endParaRPr lang="en-CA" sz="1200" b="1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 smtClean="0">
                <a:solidFill>
                  <a:schemeClr val="dk1"/>
                </a:solidFill>
              </a:rPr>
              <a:t>ANKLE BOOT</a:t>
            </a:r>
            <a:endParaRPr lang="en-CA" sz="1200" b="1" dirty="0"/>
          </a:p>
        </p:txBody>
      </p:sp>
      <p:sp>
        <p:nvSpPr>
          <p:cNvPr id="37" name="Left Brace 36"/>
          <p:cNvSpPr/>
          <p:nvPr/>
        </p:nvSpPr>
        <p:spPr>
          <a:xfrm>
            <a:off x="7337414" y="2484847"/>
            <a:ext cx="574159" cy="3393896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Left Brace 37"/>
          <p:cNvSpPr/>
          <p:nvPr/>
        </p:nvSpPr>
        <p:spPr>
          <a:xfrm rot="10800000">
            <a:off x="8901092" y="2501759"/>
            <a:ext cx="574159" cy="3376982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622" y="2997880"/>
            <a:ext cx="1344442" cy="127745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492" y="2965015"/>
            <a:ext cx="1344168" cy="128016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066" y="4299067"/>
            <a:ext cx="1279478" cy="12840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6816" y="4299067"/>
            <a:ext cx="1333996" cy="1250331"/>
          </a:xfrm>
          <a:prstGeom prst="rect">
            <a:avLst/>
          </a:prstGeom>
        </p:spPr>
      </p:pic>
      <p:sp>
        <p:nvSpPr>
          <p:cNvPr id="43" name="Right Arrow 42"/>
          <p:cNvSpPr/>
          <p:nvPr/>
        </p:nvSpPr>
        <p:spPr>
          <a:xfrm>
            <a:off x="4365583" y="3965142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/>
          <p:cNvSpPr/>
          <p:nvPr/>
        </p:nvSpPr>
        <p:spPr>
          <a:xfrm>
            <a:off x="2488137" y="2389742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2602422" y="2628796"/>
                <a:ext cx="9332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𝑿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 _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𝒕𝒓𝒂𝒊𝒏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422" y="2628796"/>
                <a:ext cx="933269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7960592" y="2423704"/>
            <a:ext cx="739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20000"/>
            </a:pPr>
            <a:r>
              <a:rPr lang="en-US" sz="1400" b="1" i="1" dirty="0">
                <a:solidFill>
                  <a:srgbClr val="FF0000"/>
                </a:solidFill>
                <a:latin typeface="Cambria Math" panose="02040503050406030204" pitchFamily="18" charset="0"/>
                <a:ea typeface="Arial" charset="0"/>
                <a:cs typeface="Arial" charset="0"/>
              </a:rPr>
              <a:t>y _train</a:t>
            </a:r>
          </a:p>
        </p:txBody>
      </p:sp>
    </p:spTree>
    <p:extLst>
      <p:ext uri="{BB962C8B-B14F-4D97-AF65-F5344CB8AC3E}">
        <p14:creationId xmlns:p14="http://schemas.microsoft.com/office/powerpoint/2010/main" val="68895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/>
      <p:bldP spid="36" grpId="0"/>
      <p:bldP spid="37" grpId="0" animBg="1"/>
      <p:bldP spid="38" grpId="0" animBg="1"/>
      <p:bldP spid="43" grpId="0" animBg="1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407836" y="89492"/>
            <a:ext cx="134761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		MACHINE LEARNING: UNSUPERVISED LEARNING</a:t>
            </a:r>
          </a:p>
          <a:p>
            <a:endParaRPr lang="en-US" sz="3200" b="1" dirty="0" smtClean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endParaRPr lang="en-US" sz="3200" b="1" dirty="0" smtClean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7" name="Прямоугольник 5"/>
          <p:cNvSpPr/>
          <p:nvPr/>
        </p:nvSpPr>
        <p:spPr>
          <a:xfrm>
            <a:off x="419851" y="1191536"/>
            <a:ext cx="11755238" cy="2091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2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Unsupervised learning: provides the algorithm with no labeled data.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2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The algorithm attempts at discovering hidden patterns within the training data.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2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Unsupervised learning methods can analyze complex data that humans might find difficult to interpret.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2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No feedback!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726004" y="3815733"/>
            <a:ext cx="1437927" cy="870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 smtClean="0"/>
              <a:t>MODEL</a:t>
            </a:r>
            <a:endParaRPr lang="en-CA" sz="1200" b="1" dirty="0"/>
          </a:p>
        </p:txBody>
      </p:sp>
      <p:sp>
        <p:nvSpPr>
          <p:cNvPr id="25" name="Right Arrow 24"/>
          <p:cNvSpPr/>
          <p:nvPr/>
        </p:nvSpPr>
        <p:spPr>
          <a:xfrm>
            <a:off x="7216959" y="3964146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ight Arrow 25"/>
          <p:cNvSpPr/>
          <p:nvPr/>
        </p:nvSpPr>
        <p:spPr>
          <a:xfrm>
            <a:off x="5153773" y="4005330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ounded Rectangle 31"/>
          <p:cNvSpPr/>
          <p:nvPr/>
        </p:nvSpPr>
        <p:spPr>
          <a:xfrm>
            <a:off x="4366322" y="3817520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ounded Rectangle 46"/>
          <p:cNvSpPr/>
          <p:nvPr/>
        </p:nvSpPr>
        <p:spPr>
          <a:xfrm>
            <a:off x="4466767" y="4181129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ounded Rectangle 47"/>
          <p:cNvSpPr/>
          <p:nvPr/>
        </p:nvSpPr>
        <p:spPr>
          <a:xfrm>
            <a:off x="4608399" y="3915647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ounded Rectangle 48"/>
          <p:cNvSpPr/>
          <p:nvPr/>
        </p:nvSpPr>
        <p:spPr>
          <a:xfrm>
            <a:off x="4543378" y="4542437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ounded Rectangle 49"/>
          <p:cNvSpPr/>
          <p:nvPr/>
        </p:nvSpPr>
        <p:spPr>
          <a:xfrm>
            <a:off x="3838376" y="3838065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ounded Rectangle 50"/>
          <p:cNvSpPr/>
          <p:nvPr/>
        </p:nvSpPr>
        <p:spPr>
          <a:xfrm>
            <a:off x="4099231" y="3683122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Rounded Rectangle 51"/>
          <p:cNvSpPr/>
          <p:nvPr/>
        </p:nvSpPr>
        <p:spPr>
          <a:xfrm>
            <a:off x="4125425" y="3931529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5-Point Star 52"/>
          <p:cNvSpPr/>
          <p:nvPr/>
        </p:nvSpPr>
        <p:spPr>
          <a:xfrm>
            <a:off x="4217169" y="4858110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5-Point Star 53"/>
          <p:cNvSpPr/>
          <p:nvPr/>
        </p:nvSpPr>
        <p:spPr>
          <a:xfrm>
            <a:off x="4518722" y="476997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5-Point Star 54"/>
          <p:cNvSpPr/>
          <p:nvPr/>
        </p:nvSpPr>
        <p:spPr>
          <a:xfrm>
            <a:off x="3931409" y="373106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5-Point Star 55"/>
          <p:cNvSpPr/>
          <p:nvPr/>
        </p:nvSpPr>
        <p:spPr>
          <a:xfrm>
            <a:off x="4255825" y="406305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5-Point Star 56"/>
          <p:cNvSpPr/>
          <p:nvPr/>
        </p:nvSpPr>
        <p:spPr>
          <a:xfrm>
            <a:off x="4789544" y="387834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5-Point Star 57"/>
          <p:cNvSpPr/>
          <p:nvPr/>
        </p:nvSpPr>
        <p:spPr>
          <a:xfrm>
            <a:off x="3593223" y="4319045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5-Point Star 58"/>
          <p:cNvSpPr/>
          <p:nvPr/>
        </p:nvSpPr>
        <p:spPr>
          <a:xfrm>
            <a:off x="3864045" y="3427415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4061522" y="4181129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4270213" y="4071686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4674542" y="4342591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4110003" y="3521902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3928549" y="4082338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4406216" y="3835668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3584850" y="3971340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Cross 66"/>
          <p:cNvSpPr/>
          <p:nvPr/>
        </p:nvSpPr>
        <p:spPr>
          <a:xfrm>
            <a:off x="4217169" y="4611665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Cross 67"/>
          <p:cNvSpPr/>
          <p:nvPr/>
        </p:nvSpPr>
        <p:spPr>
          <a:xfrm>
            <a:off x="4830665" y="4558889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Cross 68"/>
          <p:cNvSpPr/>
          <p:nvPr/>
        </p:nvSpPr>
        <p:spPr>
          <a:xfrm>
            <a:off x="3695845" y="3532787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Cross 69"/>
          <p:cNvSpPr/>
          <p:nvPr/>
        </p:nvSpPr>
        <p:spPr>
          <a:xfrm>
            <a:off x="4309341" y="3480011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Cross 70"/>
          <p:cNvSpPr/>
          <p:nvPr/>
        </p:nvSpPr>
        <p:spPr>
          <a:xfrm>
            <a:off x="3914564" y="5059889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Cross 71"/>
          <p:cNvSpPr/>
          <p:nvPr/>
        </p:nvSpPr>
        <p:spPr>
          <a:xfrm>
            <a:off x="4528060" y="5007113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Cross 72"/>
          <p:cNvSpPr/>
          <p:nvPr/>
        </p:nvSpPr>
        <p:spPr>
          <a:xfrm>
            <a:off x="8849865" y="3028895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Cross 73"/>
          <p:cNvSpPr/>
          <p:nvPr/>
        </p:nvSpPr>
        <p:spPr>
          <a:xfrm>
            <a:off x="9463361" y="2976119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Cross 74"/>
          <p:cNvSpPr/>
          <p:nvPr/>
        </p:nvSpPr>
        <p:spPr>
          <a:xfrm>
            <a:off x="8485360" y="2838118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Cross 75"/>
          <p:cNvSpPr/>
          <p:nvPr/>
        </p:nvSpPr>
        <p:spPr>
          <a:xfrm>
            <a:off x="9098856" y="278534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Cross 76"/>
          <p:cNvSpPr/>
          <p:nvPr/>
        </p:nvSpPr>
        <p:spPr>
          <a:xfrm>
            <a:off x="8547260" y="3477119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Cross 77"/>
          <p:cNvSpPr/>
          <p:nvPr/>
        </p:nvSpPr>
        <p:spPr>
          <a:xfrm>
            <a:off x="9160756" y="3424343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Oval 78"/>
          <p:cNvSpPr/>
          <p:nvPr/>
        </p:nvSpPr>
        <p:spPr>
          <a:xfrm>
            <a:off x="8835422" y="4843953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/>
          <p:cNvSpPr/>
          <p:nvPr/>
        </p:nvSpPr>
        <p:spPr>
          <a:xfrm>
            <a:off x="9044113" y="4734510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/>
          <p:cNvSpPr/>
          <p:nvPr/>
        </p:nvSpPr>
        <p:spPr>
          <a:xfrm>
            <a:off x="9448442" y="500541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Oval 81"/>
          <p:cNvSpPr/>
          <p:nvPr/>
        </p:nvSpPr>
        <p:spPr>
          <a:xfrm>
            <a:off x="8883903" y="4184726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/>
          <p:cNvSpPr/>
          <p:nvPr/>
        </p:nvSpPr>
        <p:spPr>
          <a:xfrm>
            <a:off x="8702449" y="4745162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/>
          <p:cNvSpPr/>
          <p:nvPr/>
        </p:nvSpPr>
        <p:spPr>
          <a:xfrm>
            <a:off x="9180116" y="4498492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Oval 84"/>
          <p:cNvSpPr/>
          <p:nvPr/>
        </p:nvSpPr>
        <p:spPr>
          <a:xfrm>
            <a:off x="8358750" y="4634164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5-Point Star 85"/>
          <p:cNvSpPr/>
          <p:nvPr/>
        </p:nvSpPr>
        <p:spPr>
          <a:xfrm>
            <a:off x="8010630" y="586214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5-Point Star 86"/>
          <p:cNvSpPr/>
          <p:nvPr/>
        </p:nvSpPr>
        <p:spPr>
          <a:xfrm>
            <a:off x="8386072" y="5389368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5-Point Star 87"/>
          <p:cNvSpPr/>
          <p:nvPr/>
        </p:nvSpPr>
        <p:spPr>
          <a:xfrm>
            <a:off x="8053023" y="555849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5-Point Star 88"/>
          <p:cNvSpPr/>
          <p:nvPr/>
        </p:nvSpPr>
        <p:spPr>
          <a:xfrm>
            <a:off x="8358750" y="570577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5-Point Star 89"/>
          <p:cNvSpPr/>
          <p:nvPr/>
        </p:nvSpPr>
        <p:spPr>
          <a:xfrm>
            <a:off x="8702449" y="558397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5-Point Star 90"/>
          <p:cNvSpPr/>
          <p:nvPr/>
        </p:nvSpPr>
        <p:spPr>
          <a:xfrm>
            <a:off x="7736061" y="5618447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5-Point Star 91"/>
          <p:cNvSpPr/>
          <p:nvPr/>
        </p:nvSpPr>
        <p:spPr>
          <a:xfrm>
            <a:off x="7985659" y="5254838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Rounded Rectangle 92"/>
          <p:cNvSpPr/>
          <p:nvPr/>
        </p:nvSpPr>
        <p:spPr>
          <a:xfrm>
            <a:off x="10615050" y="3962305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Rounded Rectangle 93"/>
          <p:cNvSpPr/>
          <p:nvPr/>
        </p:nvSpPr>
        <p:spPr>
          <a:xfrm>
            <a:off x="10715495" y="4325914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Rounded Rectangle 94"/>
          <p:cNvSpPr/>
          <p:nvPr/>
        </p:nvSpPr>
        <p:spPr>
          <a:xfrm>
            <a:off x="10857127" y="4060432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Rounded Rectangle 95"/>
          <p:cNvSpPr/>
          <p:nvPr/>
        </p:nvSpPr>
        <p:spPr>
          <a:xfrm>
            <a:off x="10792106" y="4687222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ounded Rectangle 96"/>
          <p:cNvSpPr/>
          <p:nvPr/>
        </p:nvSpPr>
        <p:spPr>
          <a:xfrm>
            <a:off x="10087104" y="3982850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Rounded Rectangle 97"/>
          <p:cNvSpPr/>
          <p:nvPr/>
        </p:nvSpPr>
        <p:spPr>
          <a:xfrm>
            <a:off x="10347959" y="3827907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Rounded Rectangle 98"/>
          <p:cNvSpPr/>
          <p:nvPr/>
        </p:nvSpPr>
        <p:spPr>
          <a:xfrm>
            <a:off x="10374153" y="4076314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Rectangle 99"/>
          <p:cNvSpPr/>
          <p:nvPr/>
        </p:nvSpPr>
        <p:spPr>
          <a:xfrm>
            <a:off x="3592169" y="2946877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400861" y="2447731"/>
            <a:ext cx="166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DATA CLUSTERS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6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407836" y="89492"/>
            <a:ext cx="134761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		MACHINE LEARNING: REINFORCEMENT LEARNING</a:t>
            </a:r>
          </a:p>
          <a:p>
            <a:endParaRPr lang="en-US" sz="3200" b="1" dirty="0" smtClean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2618912" y="6338655"/>
            <a:ext cx="9392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TensorFlow</a:t>
            </a:r>
            <a:r>
              <a:rPr lang="en-US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2.0 PRACTICAL</a:t>
            </a:r>
            <a:endParaRPr lang="ru-RU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7" name="Прямоугольник 5"/>
          <p:cNvSpPr/>
          <p:nvPr/>
        </p:nvSpPr>
        <p:spPr>
          <a:xfrm>
            <a:off x="419851" y="1191536"/>
            <a:ext cx="11755238" cy="2060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Reinforcement learning allows machines take actions to maximize cumulative reward.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Reinforcement algorithms learn by trial and error through reward and penalty.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Two elements: environment and learning agent.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The environment rewards the agent for correct actions.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Based on the reward or penalty, agent improves its environment knowledge to make better decision.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1438274" y="3144982"/>
            <a:ext cx="5298445" cy="2901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" name="Picture 2" descr="Image result for reinforcement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087" y="3274089"/>
            <a:ext cx="4267200" cy="27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3852285" y="6342393"/>
            <a:ext cx="36487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/>
              <a:t>https://commons.wikimedia.org/wiki/File:Rl_agent.png</a:t>
            </a:r>
          </a:p>
        </p:txBody>
      </p:sp>
      <p:pic>
        <p:nvPicPr>
          <p:cNvPr id="105" name="Picture 4" descr="Image result for bab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3460" y="4097854"/>
            <a:ext cx="1660719" cy="110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Image result for candle white background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7" r="14101" b="11304"/>
          <a:stretch/>
        </p:blipFill>
        <p:spPr bwMode="auto">
          <a:xfrm>
            <a:off x="4611740" y="3543616"/>
            <a:ext cx="919683" cy="11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angle 106"/>
          <p:cNvSpPr/>
          <p:nvPr/>
        </p:nvSpPr>
        <p:spPr>
          <a:xfrm>
            <a:off x="2137103" y="367390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AGENT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290759" y="3124200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ENVIRONMENT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9" name="Right Arrow 108"/>
          <p:cNvSpPr/>
          <p:nvPr/>
        </p:nvSpPr>
        <p:spPr>
          <a:xfrm rot="19222295">
            <a:off x="3507723" y="4131821"/>
            <a:ext cx="1061042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Right Arrow 109"/>
          <p:cNvSpPr/>
          <p:nvPr/>
        </p:nvSpPr>
        <p:spPr>
          <a:xfrm rot="2841010">
            <a:off x="3468722" y="5065808"/>
            <a:ext cx="1031315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Rectangle 110"/>
          <p:cNvSpPr/>
          <p:nvPr/>
        </p:nvSpPr>
        <p:spPr>
          <a:xfrm>
            <a:off x="3160704" y="3674439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-10 Points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921556" y="4908601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+10 Points</a:t>
            </a:r>
            <a:endParaRPr lang="en-US" sz="14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3" name="Picture 8" descr="Image result for milk bottle bab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10031">
            <a:off x="4284788" y="4575379"/>
            <a:ext cx="1520921" cy="15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08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  <p:bldP spid="111" grpId="0"/>
      <p:bldP spid="112" grpId="0"/>
    </p:bld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263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Ryan Ahmed</cp:lastModifiedBy>
  <cp:revision>47</cp:revision>
  <dcterms:created xsi:type="dcterms:W3CDTF">2019-08-16T12:17:08Z</dcterms:created>
  <dcterms:modified xsi:type="dcterms:W3CDTF">2019-09-04T00:30:27Z</dcterms:modified>
</cp:coreProperties>
</file>