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Fraunces"/>
      <p:regular r:id="rId15"/>
    </p:embeddedFont>
    <p:embeddedFont>
      <p:font typeface="Fraunces"/>
      <p:regular r:id="rId16"/>
    </p:embeddedFont>
    <p:embeddedFont>
      <p:font typeface="Fraunces"/>
      <p:regular r:id="rId17"/>
    </p:embeddedFont>
    <p:embeddedFont>
      <p:font typeface="Fraunces"/>
      <p:regular r:id="rId18"/>
    </p:embeddedFont>
    <p:embeddedFont>
      <p:font typeface="Nobile"/>
      <p:regular r:id="rId19"/>
    </p:embeddedFont>
    <p:embeddedFont>
      <p:font typeface="Nobile"/>
      <p:regular r:id="rId20"/>
    </p:embeddedFont>
    <p:embeddedFont>
      <p:font typeface="Nobile"/>
      <p:regular r:id="rId21"/>
    </p:embeddedFont>
    <p:embeddedFont>
      <p:font typeface="Nobile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169438"/>
            <a:ext cx="4919305" cy="38907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936427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E-commerce Application: A Microservices Approach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518945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Welcome to a deep dive into our newly designed e-commerce application, built using a robust microservices architecture. This presentation will explore the key components and benefits of this approach.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691312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6920746"/>
            <a:ext cx="347663" cy="3476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70040" y="6896219"/>
            <a:ext cx="323278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Rakesh Kumar Dey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961" y="1630561"/>
            <a:ext cx="4968478" cy="496847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5329" y="1060728"/>
            <a:ext cx="7179826" cy="647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Microservices Architecture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725329" y="2019300"/>
            <a:ext cx="7693343" cy="994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e-commerce application leverages a microservices architecture, breaking down the application into smaller, independent services. Each service is responsible for a specific business function.</a:t>
            </a:r>
            <a:endParaRPr lang="en-US" sz="1600" dirty="0"/>
          </a:p>
        </p:txBody>
      </p:sp>
      <p:sp>
        <p:nvSpPr>
          <p:cNvPr id="6" name="Shape 2"/>
          <p:cNvSpPr/>
          <p:nvPr/>
        </p:nvSpPr>
        <p:spPr>
          <a:xfrm>
            <a:off x="725329" y="3247192"/>
            <a:ext cx="3743087" cy="2188845"/>
          </a:xfrm>
          <a:prstGeom prst="roundRect">
            <a:avLst>
              <a:gd name="adj" fmla="val 8522"/>
            </a:avLst>
          </a:prstGeom>
          <a:solidFill>
            <a:srgbClr val="E8F3E8"/>
          </a:solidFill>
          <a:ln/>
        </p:spPr>
      </p:sp>
      <p:sp>
        <p:nvSpPr>
          <p:cNvPr id="7" name="Text 3"/>
          <p:cNvSpPr/>
          <p:nvPr/>
        </p:nvSpPr>
        <p:spPr>
          <a:xfrm>
            <a:off x="932498" y="3454360"/>
            <a:ext cx="2744272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Improved Scalability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932498" y="3902512"/>
            <a:ext cx="3328749" cy="994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Each service can be scaled independently based on demand, ensuring optimal performance.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4675584" y="3247192"/>
            <a:ext cx="3743087" cy="2188845"/>
          </a:xfrm>
          <a:prstGeom prst="roundRect">
            <a:avLst>
              <a:gd name="adj" fmla="val 8522"/>
            </a:avLst>
          </a:prstGeom>
          <a:solidFill>
            <a:srgbClr val="E8F3E8"/>
          </a:solidFill>
          <a:ln/>
        </p:spPr>
      </p:sp>
      <p:sp>
        <p:nvSpPr>
          <p:cNvPr id="10" name="Text 6"/>
          <p:cNvSpPr/>
          <p:nvPr/>
        </p:nvSpPr>
        <p:spPr>
          <a:xfrm>
            <a:off x="4882753" y="3454360"/>
            <a:ext cx="2691765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Enhanced Flexibility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4882753" y="3902512"/>
            <a:ext cx="3328749" cy="13263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Individual services can be updated or replaced without affecting the entire application, enabling agile development.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725329" y="5643205"/>
            <a:ext cx="7693343" cy="1525667"/>
          </a:xfrm>
          <a:prstGeom prst="roundRect">
            <a:avLst>
              <a:gd name="adj" fmla="val 12226"/>
            </a:avLst>
          </a:prstGeom>
          <a:solidFill>
            <a:srgbClr val="E8F3E8"/>
          </a:solidFill>
          <a:ln/>
        </p:spPr>
      </p:sp>
      <p:sp>
        <p:nvSpPr>
          <p:cNvPr id="13" name="Text 9"/>
          <p:cNvSpPr/>
          <p:nvPr/>
        </p:nvSpPr>
        <p:spPr>
          <a:xfrm>
            <a:off x="932498" y="5850374"/>
            <a:ext cx="2713196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Increased Resilience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932498" y="6298525"/>
            <a:ext cx="7279005" cy="6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Failure in one service does not impact the entire system, leading to greater overall stability.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98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Service Registry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9225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Service Registry acts as a central directory for all microservices within the application. It stores information about each service, including its location and availability.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00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Service Discovery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58116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Microservices can discover each other through the registry, facilitating communication and collaboration.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000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Dynamic Updates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581168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Service registry updates in real-time when services are added or removed, ensuring that microservices always have access to the latest information.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000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Load Balancing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581168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service registry can also help with load balancing by routing requests to the least busy instance of a service, optimizing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4627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813" y="254556"/>
            <a:ext cx="3142655" cy="203715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12946" y="3106460"/>
            <a:ext cx="5092541" cy="636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API Gateway</a:t>
            </a:r>
            <a:endParaRPr lang="en-US" sz="4000" dirty="0"/>
          </a:p>
        </p:txBody>
      </p:sp>
      <p:sp>
        <p:nvSpPr>
          <p:cNvPr id="5" name="Text 1"/>
          <p:cNvSpPr/>
          <p:nvPr/>
        </p:nvSpPr>
        <p:spPr>
          <a:xfrm>
            <a:off x="712946" y="4048482"/>
            <a:ext cx="13204508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API Gateway acts as the entry point for all requests to the e-commerce application. It provides a unified interface for external clients and protects internal services.</a:t>
            </a:r>
            <a:endParaRPr lang="en-US" sz="160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4929307"/>
            <a:ext cx="4401503" cy="81474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916543" y="6049566"/>
            <a:ext cx="2546271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Request Routing</a:t>
            </a:r>
            <a:endParaRPr lang="en-US" sz="2000" dirty="0"/>
          </a:p>
        </p:txBody>
      </p:sp>
      <p:sp>
        <p:nvSpPr>
          <p:cNvPr id="8" name="Text 3"/>
          <p:cNvSpPr/>
          <p:nvPr/>
        </p:nvSpPr>
        <p:spPr>
          <a:xfrm>
            <a:off x="916543" y="6489978"/>
            <a:ext cx="3994309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API Gateway routes requests to the appropriate backend service based on the request path and parameters.</a:t>
            </a:r>
            <a:endParaRPr lang="en-US" sz="16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449" y="4929307"/>
            <a:ext cx="4401503" cy="81474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18046" y="6049566"/>
            <a:ext cx="2546271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Security</a:t>
            </a:r>
            <a:endParaRPr lang="en-US" sz="2000" dirty="0"/>
          </a:p>
        </p:txBody>
      </p:sp>
      <p:sp>
        <p:nvSpPr>
          <p:cNvPr id="11" name="Text 5"/>
          <p:cNvSpPr/>
          <p:nvPr/>
        </p:nvSpPr>
        <p:spPr>
          <a:xfrm>
            <a:off x="5318046" y="6489978"/>
            <a:ext cx="3994309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 handles authentication and authorization, protecting services from unauthorized access.</a:t>
            </a:r>
            <a:endParaRPr lang="en-US" sz="160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951" y="4929307"/>
            <a:ext cx="4401503" cy="81474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9719548" y="6049566"/>
            <a:ext cx="2546271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Rate Limiting</a:t>
            </a:r>
            <a:endParaRPr lang="en-US" sz="2000" dirty="0"/>
          </a:p>
        </p:txBody>
      </p:sp>
      <p:sp>
        <p:nvSpPr>
          <p:cNvPr id="14" name="Text 7"/>
          <p:cNvSpPr/>
          <p:nvPr/>
        </p:nvSpPr>
        <p:spPr>
          <a:xfrm>
            <a:off x="9719548" y="6489978"/>
            <a:ext cx="3994309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API Gateway can enforce rate limits to prevent abuse and ensure system stability.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18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Config Server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8082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Config Server is responsible for managing the configuration of all microservices within the application. It centralizes configuration data and makes it readily accessible.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761780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555569"/>
            <a:ext cx="36014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Centralized Management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5045988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Config Server centralizes all configuration data, simplifying management and reducing inconsistencies.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3761780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54704" y="45555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Dynamic Updates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254704" y="5045988"/>
            <a:ext cx="41208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Configuration updates can be made dynamically without restarting services, providing flexibility and agility.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3761780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5738" y="45555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715738" y="5045988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Config Server encrypts sensitive configuration data to protect it from unauthorized access.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172" y="2587228"/>
            <a:ext cx="5022056" cy="30551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49962" y="726996"/>
            <a:ext cx="7844076" cy="1160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Cart, Order, Authorization, and Product Services</a:t>
            </a:r>
            <a:endParaRPr lang="en-US" sz="3650" dirty="0"/>
          </a:p>
        </p:txBody>
      </p:sp>
      <p:sp>
        <p:nvSpPr>
          <p:cNvPr id="5" name="Text 1"/>
          <p:cNvSpPr/>
          <p:nvPr/>
        </p:nvSpPr>
        <p:spPr>
          <a:xfrm>
            <a:off x="649962" y="2166342"/>
            <a:ext cx="784407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These services handle core business logic related to the customer's journey, from adding items to the cart to completing an order.</a:t>
            </a:r>
            <a:endParaRPr lang="en-US" sz="1450" dirty="0"/>
          </a:p>
        </p:txBody>
      </p:sp>
      <p:sp>
        <p:nvSpPr>
          <p:cNvPr id="6" name="Shape 2"/>
          <p:cNvSpPr/>
          <p:nvPr/>
        </p:nvSpPr>
        <p:spPr>
          <a:xfrm>
            <a:off x="649962" y="2969538"/>
            <a:ext cx="7844076" cy="4532948"/>
          </a:xfrm>
          <a:prstGeom prst="roundRect">
            <a:avLst>
              <a:gd name="adj" fmla="val 368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657582" y="2977158"/>
            <a:ext cx="7828836" cy="112942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843201" y="3096101"/>
            <a:ext cx="3539371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Cart Service</a:t>
            </a:r>
            <a:endParaRPr lang="en-US" sz="1450" dirty="0"/>
          </a:p>
        </p:txBody>
      </p:sp>
      <p:sp>
        <p:nvSpPr>
          <p:cNvPr id="9" name="Text 5"/>
          <p:cNvSpPr/>
          <p:nvPr/>
        </p:nvSpPr>
        <p:spPr>
          <a:xfrm>
            <a:off x="4761428" y="3096101"/>
            <a:ext cx="3539371" cy="891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Manages the customer's shopping cart, allowing items to be added, removed, and updated.</a:t>
            </a:r>
            <a:endParaRPr lang="en-US" sz="1450" dirty="0"/>
          </a:p>
        </p:txBody>
      </p:sp>
      <p:sp>
        <p:nvSpPr>
          <p:cNvPr id="10" name="Shape 6"/>
          <p:cNvSpPr/>
          <p:nvPr/>
        </p:nvSpPr>
        <p:spPr>
          <a:xfrm>
            <a:off x="657582" y="4106585"/>
            <a:ext cx="7828836" cy="11294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843201" y="4225528"/>
            <a:ext cx="3539371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Order Service</a:t>
            </a:r>
            <a:endParaRPr lang="en-US" sz="1450" dirty="0"/>
          </a:p>
        </p:txBody>
      </p:sp>
      <p:sp>
        <p:nvSpPr>
          <p:cNvPr id="12" name="Text 8"/>
          <p:cNvSpPr/>
          <p:nvPr/>
        </p:nvSpPr>
        <p:spPr>
          <a:xfrm>
            <a:off x="4761428" y="4225528"/>
            <a:ext cx="3539371" cy="891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Processes orders, including payment handling, order confirmation, and order fulfillment.</a:t>
            </a:r>
            <a:endParaRPr lang="en-US" sz="1450" dirty="0"/>
          </a:p>
        </p:txBody>
      </p:sp>
      <p:sp>
        <p:nvSpPr>
          <p:cNvPr id="13" name="Shape 9"/>
          <p:cNvSpPr/>
          <p:nvPr/>
        </p:nvSpPr>
        <p:spPr>
          <a:xfrm>
            <a:off x="657582" y="5236012"/>
            <a:ext cx="7828836" cy="112942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843201" y="5354955"/>
            <a:ext cx="3539371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Authorization Service</a:t>
            </a:r>
            <a:endParaRPr lang="en-US" sz="1450" dirty="0"/>
          </a:p>
        </p:txBody>
      </p:sp>
      <p:sp>
        <p:nvSpPr>
          <p:cNvPr id="15" name="Text 11"/>
          <p:cNvSpPr/>
          <p:nvPr/>
        </p:nvSpPr>
        <p:spPr>
          <a:xfrm>
            <a:off x="4761428" y="5354955"/>
            <a:ext cx="3539371" cy="891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Handles user authentication and authorization, ensuring access to appropriate resources.</a:t>
            </a:r>
            <a:endParaRPr lang="en-US" sz="1450" dirty="0"/>
          </a:p>
        </p:txBody>
      </p:sp>
      <p:sp>
        <p:nvSpPr>
          <p:cNvPr id="16" name="Shape 12"/>
          <p:cNvSpPr/>
          <p:nvPr/>
        </p:nvSpPr>
        <p:spPr>
          <a:xfrm>
            <a:off x="657582" y="6365438"/>
            <a:ext cx="7828836" cy="11294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3"/>
          <p:cNvSpPr/>
          <p:nvPr/>
        </p:nvSpPr>
        <p:spPr>
          <a:xfrm>
            <a:off x="843201" y="6484382"/>
            <a:ext cx="3539371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Product Service</a:t>
            </a:r>
            <a:endParaRPr lang="en-US" sz="1450" dirty="0"/>
          </a:p>
        </p:txBody>
      </p:sp>
      <p:sp>
        <p:nvSpPr>
          <p:cNvPr id="18" name="Text 14"/>
          <p:cNvSpPr/>
          <p:nvPr/>
        </p:nvSpPr>
        <p:spPr>
          <a:xfrm>
            <a:off x="4761428" y="6484382"/>
            <a:ext cx="3539371" cy="891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Provides information about products, including pricing, availability, and descriptions.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031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654" y="2786420"/>
            <a:ext cx="4920972" cy="265735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1647" y="621983"/>
            <a:ext cx="5654873" cy="706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Customer Service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1647" y="1668066"/>
            <a:ext cx="7560707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Customer Service handles interactions with customers, providing support, managing accounts, and handling inquiries.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1647" y="2900839"/>
            <a:ext cx="508873" cy="508873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7" name="Text 3"/>
          <p:cNvSpPr/>
          <p:nvPr/>
        </p:nvSpPr>
        <p:spPr>
          <a:xfrm>
            <a:off x="961430" y="2985611"/>
            <a:ext cx="169307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1526619" y="2900839"/>
            <a:ext cx="2932390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Account Management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1526619" y="3743206"/>
            <a:ext cx="293239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Customers can manage their accounts, including personal information, order history, and payment methods.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4685109" y="2900839"/>
            <a:ext cx="508873" cy="508873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11" name="Text 7"/>
          <p:cNvSpPr/>
          <p:nvPr/>
        </p:nvSpPr>
        <p:spPr>
          <a:xfrm>
            <a:off x="4828699" y="2985611"/>
            <a:ext cx="221694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8"/>
          <p:cNvSpPr/>
          <p:nvPr/>
        </p:nvSpPr>
        <p:spPr>
          <a:xfrm>
            <a:off x="5420082" y="2900839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Support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5420082" y="3389828"/>
            <a:ext cx="2932390" cy="1447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service provides customer support through various channels, such as email, chat, and phone.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791647" y="6033492"/>
            <a:ext cx="508873" cy="508873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15" name="Text 11"/>
          <p:cNvSpPr/>
          <p:nvPr/>
        </p:nvSpPr>
        <p:spPr>
          <a:xfrm>
            <a:off x="943570" y="6118265"/>
            <a:ext cx="204907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2"/>
          <p:cNvSpPr/>
          <p:nvPr/>
        </p:nvSpPr>
        <p:spPr>
          <a:xfrm>
            <a:off x="1526619" y="6033492"/>
            <a:ext cx="320397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Feedback and Reviews</a:t>
            </a:r>
            <a:endParaRPr lang="en-US" sz="2200" dirty="0"/>
          </a:p>
        </p:txBody>
      </p:sp>
      <p:sp>
        <p:nvSpPr>
          <p:cNvPr id="17" name="Text 13"/>
          <p:cNvSpPr/>
          <p:nvPr/>
        </p:nvSpPr>
        <p:spPr>
          <a:xfrm>
            <a:off x="1526619" y="6522482"/>
            <a:ext cx="6825734" cy="1085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Customers can provide feedback and reviews on products, contributing to a more transparent and engaging shopping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3" y="1608653"/>
            <a:ext cx="5012293" cy="501229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50412" y="829032"/>
            <a:ext cx="7518202" cy="592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3B4540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 and Key Takeaways</a:t>
            </a:r>
            <a:endParaRPr lang="en-US" sz="3700" dirty="0"/>
          </a:p>
        </p:txBody>
      </p:sp>
      <p:sp>
        <p:nvSpPr>
          <p:cNvPr id="5" name="Text 1"/>
          <p:cNvSpPr/>
          <p:nvPr/>
        </p:nvSpPr>
        <p:spPr>
          <a:xfrm>
            <a:off x="6150412" y="1706523"/>
            <a:ext cx="7815977" cy="910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adopting a microservices architecture, our e-commerce application enjoys improved scalability, flexibility, and resilience, enabling a more agile and efficient development process.</a:t>
            </a:r>
            <a:endParaRPr lang="en-US" sz="1450" dirty="0"/>
          </a:p>
        </p:txBody>
      </p:sp>
      <p:sp>
        <p:nvSpPr>
          <p:cNvPr id="6" name="Shape 2"/>
          <p:cNvSpPr/>
          <p:nvPr/>
        </p:nvSpPr>
        <p:spPr>
          <a:xfrm>
            <a:off x="6423541" y="2830711"/>
            <a:ext cx="22860" cy="4569857"/>
          </a:xfrm>
          <a:prstGeom prst="roundRect">
            <a:avLst>
              <a:gd name="adj" fmla="val 746996"/>
            </a:avLst>
          </a:prstGeom>
          <a:solidFill>
            <a:srgbClr val="CED9CE"/>
          </a:solidFill>
          <a:ln/>
        </p:spPr>
      </p:sp>
      <p:sp>
        <p:nvSpPr>
          <p:cNvPr id="7" name="Shape 3"/>
          <p:cNvSpPr/>
          <p:nvPr/>
        </p:nvSpPr>
        <p:spPr>
          <a:xfrm>
            <a:off x="6625530" y="3246001"/>
            <a:ext cx="664012" cy="22860"/>
          </a:xfrm>
          <a:prstGeom prst="roundRect">
            <a:avLst>
              <a:gd name="adj" fmla="val 746996"/>
            </a:avLst>
          </a:prstGeom>
          <a:solidFill>
            <a:srgbClr val="CED9CE"/>
          </a:solidFill>
          <a:ln/>
        </p:spPr>
      </p:sp>
      <p:sp>
        <p:nvSpPr>
          <p:cNvPr id="8" name="Shape 4"/>
          <p:cNvSpPr/>
          <p:nvPr/>
        </p:nvSpPr>
        <p:spPr>
          <a:xfrm>
            <a:off x="6221551" y="3044071"/>
            <a:ext cx="426839" cy="426839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9" name="Text 5"/>
          <p:cNvSpPr/>
          <p:nvPr/>
        </p:nvSpPr>
        <p:spPr>
          <a:xfrm>
            <a:off x="6363950" y="3115151"/>
            <a:ext cx="142042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478435" y="3020378"/>
            <a:ext cx="2371606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Modular Design</a:t>
            </a:r>
            <a:endParaRPr lang="en-US" sz="1850" dirty="0"/>
          </a:p>
        </p:txBody>
      </p:sp>
      <p:sp>
        <p:nvSpPr>
          <p:cNvPr id="11" name="Text 7"/>
          <p:cNvSpPr/>
          <p:nvPr/>
        </p:nvSpPr>
        <p:spPr>
          <a:xfrm>
            <a:off x="7478435" y="3430667"/>
            <a:ext cx="6487954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Breaking down the application into independent services promotes modularity and simplifies development.</a:t>
            </a:r>
            <a:endParaRPr lang="en-US" sz="1450" dirty="0"/>
          </a:p>
        </p:txBody>
      </p:sp>
      <p:sp>
        <p:nvSpPr>
          <p:cNvPr id="12" name="Shape 8"/>
          <p:cNvSpPr/>
          <p:nvPr/>
        </p:nvSpPr>
        <p:spPr>
          <a:xfrm>
            <a:off x="6625530" y="4832509"/>
            <a:ext cx="664012" cy="22860"/>
          </a:xfrm>
          <a:prstGeom prst="roundRect">
            <a:avLst>
              <a:gd name="adj" fmla="val 746996"/>
            </a:avLst>
          </a:prstGeom>
          <a:solidFill>
            <a:srgbClr val="CED9CE"/>
          </a:solidFill>
          <a:ln/>
        </p:spPr>
      </p:sp>
      <p:sp>
        <p:nvSpPr>
          <p:cNvPr id="13" name="Shape 9"/>
          <p:cNvSpPr/>
          <p:nvPr/>
        </p:nvSpPr>
        <p:spPr>
          <a:xfrm>
            <a:off x="6221551" y="4630579"/>
            <a:ext cx="426839" cy="426839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14" name="Text 10"/>
          <p:cNvSpPr/>
          <p:nvPr/>
        </p:nvSpPr>
        <p:spPr>
          <a:xfrm>
            <a:off x="6341924" y="4701659"/>
            <a:ext cx="185976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478435" y="4606885"/>
            <a:ext cx="3064550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Independent Deployment</a:t>
            </a:r>
            <a:endParaRPr lang="en-US" sz="1850" dirty="0"/>
          </a:p>
        </p:txBody>
      </p:sp>
      <p:sp>
        <p:nvSpPr>
          <p:cNvPr id="16" name="Text 12"/>
          <p:cNvSpPr/>
          <p:nvPr/>
        </p:nvSpPr>
        <p:spPr>
          <a:xfrm>
            <a:off x="7478435" y="5017175"/>
            <a:ext cx="6487954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Microservices can be deployed and updated independently, enabling faster releases and continuous improvements.</a:t>
            </a:r>
            <a:endParaRPr lang="en-US" sz="1450" dirty="0"/>
          </a:p>
        </p:txBody>
      </p:sp>
      <p:sp>
        <p:nvSpPr>
          <p:cNvPr id="17" name="Shape 13"/>
          <p:cNvSpPr/>
          <p:nvPr/>
        </p:nvSpPr>
        <p:spPr>
          <a:xfrm>
            <a:off x="6625530" y="6419017"/>
            <a:ext cx="664012" cy="22860"/>
          </a:xfrm>
          <a:prstGeom prst="roundRect">
            <a:avLst>
              <a:gd name="adj" fmla="val 746996"/>
            </a:avLst>
          </a:prstGeom>
          <a:solidFill>
            <a:srgbClr val="CED9CE"/>
          </a:solidFill>
          <a:ln/>
        </p:spPr>
      </p:sp>
      <p:sp>
        <p:nvSpPr>
          <p:cNvPr id="18" name="Shape 14"/>
          <p:cNvSpPr/>
          <p:nvPr/>
        </p:nvSpPr>
        <p:spPr>
          <a:xfrm>
            <a:off x="6221551" y="6217087"/>
            <a:ext cx="426839" cy="426839"/>
          </a:xfrm>
          <a:prstGeom prst="roundRect">
            <a:avLst>
              <a:gd name="adj" fmla="val 40006"/>
            </a:avLst>
          </a:prstGeom>
          <a:solidFill>
            <a:srgbClr val="E8F3E8"/>
          </a:solidFill>
          <a:ln/>
        </p:spPr>
      </p:sp>
      <p:sp>
        <p:nvSpPr>
          <p:cNvPr id="19" name="Text 15"/>
          <p:cNvSpPr/>
          <p:nvPr/>
        </p:nvSpPr>
        <p:spPr>
          <a:xfrm>
            <a:off x="6349067" y="6288167"/>
            <a:ext cx="171807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7478435" y="6193393"/>
            <a:ext cx="2559844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05449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Technology Diversity</a:t>
            </a:r>
            <a:endParaRPr lang="en-US" sz="1850" dirty="0"/>
          </a:p>
        </p:txBody>
      </p:sp>
      <p:sp>
        <p:nvSpPr>
          <p:cNvPr id="21" name="Text 17"/>
          <p:cNvSpPr/>
          <p:nvPr/>
        </p:nvSpPr>
        <p:spPr>
          <a:xfrm>
            <a:off x="7478435" y="6603683"/>
            <a:ext cx="6487954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Each microservice can use the most appropriate technology for its specific purpose, fostering innovation and efficiency.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2024-09-01T17:49:58Z</dcterms:created>
  <dcterms:modified xsi:type="dcterms:W3CDTF">2024-09-01T17:49:58Z</dcterms:modified>
</cp:coreProperties>
</file>