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13" r:id="rId3"/>
    <p:sldId id="314" r:id="rId4"/>
    <p:sldId id="315" r:id="rId5"/>
    <p:sldId id="316" r:id="rId6"/>
    <p:sldId id="362"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33" r:id="rId20"/>
    <p:sldId id="334" r:id="rId21"/>
    <p:sldId id="335" r:id="rId22"/>
    <p:sldId id="337"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7" r:id="rId39"/>
    <p:sldId id="363" r:id="rId40"/>
    <p:sldId id="364" r:id="rId41"/>
    <p:sldId id="358" r:id="rId42"/>
    <p:sldId id="360" r:id="rId43"/>
    <p:sldId id="361" r:id="rId44"/>
    <p:sldId id="36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18" autoAdjust="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DD63A8-7694-43FC-B1D5-276B38644A76}" type="datetimeFigureOut">
              <a:rPr lang="en-US" smtClean="0"/>
              <a:t>5/1/2016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39BFE3-5971-449C-B27D-0FF7415BC07F}" type="slidenum">
              <a:rPr lang="en-US" smtClean="0"/>
              <a:t>‹#›</a:t>
            </a:fld>
            <a:endParaRPr lang="en-US"/>
          </a:p>
        </p:txBody>
      </p:sp>
    </p:spTree>
    <p:extLst>
      <p:ext uri="{BB962C8B-B14F-4D97-AF65-F5344CB8AC3E}">
        <p14:creationId xmlns:p14="http://schemas.microsoft.com/office/powerpoint/2010/main" val="288938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1B21937-084B-43C1-8878-8294BE8FBC6A}" type="slidenum">
              <a:rPr lang="en-US" altLang="en-US"/>
              <a:pPr eaLnBrk="1" hangingPunct="1"/>
              <a:t>7</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US" altLang="en-US" smtClean="0"/>
              <a:t>L-dopa is the diagnostic test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2009BE-777B-4E85-BDA9-DE312740041D}" type="slidenum">
              <a:rPr lang="en-US" altLang="en-US"/>
              <a:pPr eaLnBrk="1" hangingPunct="1"/>
              <a:t>8</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altLang="en-US" smtClean="0"/>
              <a:t>asymmetry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9D41E36-BEF9-4476-A814-A5233AF0DEFB}" type="slidenum">
              <a:rPr lang="en-US" altLang="en-US"/>
              <a:pPr eaLnBrk="1" hangingPunct="1"/>
              <a:t>13</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US" altLang="en-US" smtClean="0"/>
              <a:t>Dyskin video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8A6123-79E6-4DE8-A603-9C7E2A37E0C4}"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B7BD-300E-481D-BEBA-AFA583737285}" type="slidenum">
              <a:rPr lang="en-US" smtClean="0"/>
              <a:t>‹#›</a:t>
            </a:fld>
            <a:endParaRPr lang="en-US"/>
          </a:p>
        </p:txBody>
      </p:sp>
    </p:spTree>
    <p:extLst>
      <p:ext uri="{BB962C8B-B14F-4D97-AF65-F5344CB8AC3E}">
        <p14:creationId xmlns:p14="http://schemas.microsoft.com/office/powerpoint/2010/main" val="125764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A6123-79E6-4DE8-A603-9C7E2A37E0C4}"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B7BD-300E-481D-BEBA-AFA583737285}" type="slidenum">
              <a:rPr lang="en-US" smtClean="0"/>
              <a:t>‹#›</a:t>
            </a:fld>
            <a:endParaRPr lang="en-US"/>
          </a:p>
        </p:txBody>
      </p:sp>
    </p:spTree>
    <p:extLst>
      <p:ext uri="{BB962C8B-B14F-4D97-AF65-F5344CB8AC3E}">
        <p14:creationId xmlns:p14="http://schemas.microsoft.com/office/powerpoint/2010/main" val="227845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A6123-79E6-4DE8-A603-9C7E2A37E0C4}"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B7BD-300E-481D-BEBA-AFA583737285}" type="slidenum">
              <a:rPr lang="en-US" smtClean="0"/>
              <a:t>‹#›</a:t>
            </a:fld>
            <a:endParaRPr lang="en-US"/>
          </a:p>
        </p:txBody>
      </p:sp>
    </p:spTree>
    <p:extLst>
      <p:ext uri="{BB962C8B-B14F-4D97-AF65-F5344CB8AC3E}">
        <p14:creationId xmlns:p14="http://schemas.microsoft.com/office/powerpoint/2010/main" val="3830377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4"/>
          <p:cNvSpPr>
            <a:spLocks noGrp="1" noChangeArrowheads="1"/>
          </p:cNvSpPr>
          <p:nvPr>
            <p:ph type="dt" sz="half" idx="10"/>
          </p:nvPr>
        </p:nvSpPr>
        <p:spPr>
          <a:ln/>
        </p:spPr>
        <p:txBody>
          <a:bodyPr/>
          <a:lstStyle>
            <a:lvl1pPr>
              <a:defRPr/>
            </a:lvl1pPr>
          </a:lstStyle>
          <a:p>
            <a:pPr>
              <a:defRPr/>
            </a:pPr>
            <a:endParaRPr lang="en-US"/>
          </a:p>
        </p:txBody>
      </p:sp>
      <p:sp>
        <p:nvSpPr>
          <p:cNvPr id="4" name="Rectangle 45"/>
          <p:cNvSpPr>
            <a:spLocks noGrp="1" noChangeArrowheads="1"/>
          </p:cNvSpPr>
          <p:nvPr>
            <p:ph type="ftr" sz="quarter" idx="11"/>
          </p:nvPr>
        </p:nvSpPr>
        <p:spPr>
          <a:ln/>
        </p:spPr>
        <p:txBody>
          <a:bodyPr/>
          <a:lstStyle>
            <a:lvl1pPr>
              <a:defRPr/>
            </a:lvl1pPr>
          </a:lstStyle>
          <a:p>
            <a:pPr>
              <a:defRPr/>
            </a:pPr>
            <a:endParaRPr lang="en-US"/>
          </a:p>
        </p:txBody>
      </p:sp>
      <p:sp>
        <p:nvSpPr>
          <p:cNvPr id="5" name="Rectangle 46"/>
          <p:cNvSpPr>
            <a:spLocks noGrp="1" noChangeArrowheads="1"/>
          </p:cNvSpPr>
          <p:nvPr>
            <p:ph type="sldNum" sz="quarter" idx="12"/>
          </p:nvPr>
        </p:nvSpPr>
        <p:spPr>
          <a:ln/>
        </p:spPr>
        <p:txBody>
          <a:bodyPr/>
          <a:lstStyle>
            <a:lvl1pPr>
              <a:defRPr/>
            </a:lvl1pPr>
          </a:lstStyle>
          <a:p>
            <a:pPr>
              <a:defRPr/>
            </a:pPr>
            <a:fld id="{B5D80612-62D5-49D5-AF22-A0D9E1253FA9}" type="slidenum">
              <a:rPr lang="en-US"/>
              <a:pPr>
                <a:defRPr/>
              </a:pPr>
              <a:t>‹#›</a:t>
            </a:fld>
            <a:endParaRPr lang="en-US"/>
          </a:p>
        </p:txBody>
      </p:sp>
    </p:spTree>
    <p:extLst>
      <p:ext uri="{BB962C8B-B14F-4D97-AF65-F5344CB8AC3E}">
        <p14:creationId xmlns:p14="http://schemas.microsoft.com/office/powerpoint/2010/main" val="83273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C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A6123-79E6-4DE8-A603-9C7E2A37E0C4}"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B7BD-300E-481D-BEBA-AFA583737285}" type="slidenum">
              <a:rPr lang="en-US" smtClean="0"/>
              <a:t>‹#›</a:t>
            </a:fld>
            <a:endParaRPr lang="en-US"/>
          </a:p>
        </p:txBody>
      </p:sp>
    </p:spTree>
    <p:extLst>
      <p:ext uri="{BB962C8B-B14F-4D97-AF65-F5344CB8AC3E}">
        <p14:creationId xmlns:p14="http://schemas.microsoft.com/office/powerpoint/2010/main" val="3832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8A6123-79E6-4DE8-A603-9C7E2A37E0C4}"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B7BD-300E-481D-BEBA-AFA583737285}" type="slidenum">
              <a:rPr lang="en-US" smtClean="0"/>
              <a:t>‹#›</a:t>
            </a:fld>
            <a:endParaRPr lang="en-US"/>
          </a:p>
        </p:txBody>
      </p:sp>
    </p:spTree>
    <p:extLst>
      <p:ext uri="{BB962C8B-B14F-4D97-AF65-F5344CB8AC3E}">
        <p14:creationId xmlns:p14="http://schemas.microsoft.com/office/powerpoint/2010/main" val="222616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8A6123-79E6-4DE8-A603-9C7E2A37E0C4}"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9B7BD-300E-481D-BEBA-AFA583737285}" type="slidenum">
              <a:rPr lang="en-US" smtClean="0"/>
              <a:t>‹#›</a:t>
            </a:fld>
            <a:endParaRPr lang="en-US"/>
          </a:p>
        </p:txBody>
      </p:sp>
    </p:spTree>
    <p:extLst>
      <p:ext uri="{BB962C8B-B14F-4D97-AF65-F5344CB8AC3E}">
        <p14:creationId xmlns:p14="http://schemas.microsoft.com/office/powerpoint/2010/main" val="590067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8A6123-79E6-4DE8-A603-9C7E2A37E0C4}" type="datetimeFigureOut">
              <a:rPr lang="en-US" smtClean="0"/>
              <a:t>5/1/2016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9B7BD-300E-481D-BEBA-AFA583737285}" type="slidenum">
              <a:rPr lang="en-US" smtClean="0"/>
              <a:t>‹#›</a:t>
            </a:fld>
            <a:endParaRPr lang="en-US"/>
          </a:p>
        </p:txBody>
      </p:sp>
    </p:spTree>
    <p:extLst>
      <p:ext uri="{BB962C8B-B14F-4D97-AF65-F5344CB8AC3E}">
        <p14:creationId xmlns:p14="http://schemas.microsoft.com/office/powerpoint/2010/main" val="71268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8A6123-79E6-4DE8-A603-9C7E2A37E0C4}" type="datetimeFigureOut">
              <a:rPr lang="en-US" smtClean="0"/>
              <a:t>5/1/2016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9B7BD-300E-481D-BEBA-AFA583737285}" type="slidenum">
              <a:rPr lang="en-US" smtClean="0"/>
              <a:t>‹#›</a:t>
            </a:fld>
            <a:endParaRPr lang="en-US"/>
          </a:p>
        </p:txBody>
      </p:sp>
    </p:spTree>
    <p:extLst>
      <p:ext uri="{BB962C8B-B14F-4D97-AF65-F5344CB8AC3E}">
        <p14:creationId xmlns:p14="http://schemas.microsoft.com/office/powerpoint/2010/main" val="276980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A6123-79E6-4DE8-A603-9C7E2A37E0C4}" type="datetimeFigureOut">
              <a:rPr lang="en-US" smtClean="0"/>
              <a:t>5/1/2016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9B7BD-300E-481D-BEBA-AFA583737285}" type="slidenum">
              <a:rPr lang="en-US" smtClean="0"/>
              <a:t>‹#›</a:t>
            </a:fld>
            <a:endParaRPr lang="en-US"/>
          </a:p>
        </p:txBody>
      </p:sp>
    </p:spTree>
    <p:extLst>
      <p:ext uri="{BB962C8B-B14F-4D97-AF65-F5344CB8AC3E}">
        <p14:creationId xmlns:p14="http://schemas.microsoft.com/office/powerpoint/2010/main" val="50648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8A6123-79E6-4DE8-A603-9C7E2A37E0C4}"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9B7BD-300E-481D-BEBA-AFA583737285}" type="slidenum">
              <a:rPr lang="en-US" smtClean="0"/>
              <a:t>‹#›</a:t>
            </a:fld>
            <a:endParaRPr lang="en-US"/>
          </a:p>
        </p:txBody>
      </p:sp>
    </p:spTree>
    <p:extLst>
      <p:ext uri="{BB962C8B-B14F-4D97-AF65-F5344CB8AC3E}">
        <p14:creationId xmlns:p14="http://schemas.microsoft.com/office/powerpoint/2010/main" val="287481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8A6123-79E6-4DE8-A603-9C7E2A37E0C4}"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9B7BD-300E-481D-BEBA-AFA583737285}" type="slidenum">
              <a:rPr lang="en-US" smtClean="0"/>
              <a:t>‹#›</a:t>
            </a:fld>
            <a:endParaRPr lang="en-US"/>
          </a:p>
        </p:txBody>
      </p:sp>
    </p:spTree>
    <p:extLst>
      <p:ext uri="{BB962C8B-B14F-4D97-AF65-F5344CB8AC3E}">
        <p14:creationId xmlns:p14="http://schemas.microsoft.com/office/powerpoint/2010/main" val="2114914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A6123-79E6-4DE8-A603-9C7E2A37E0C4}" type="datetimeFigureOut">
              <a:rPr lang="en-US" smtClean="0"/>
              <a:t>5/1/2016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9B7BD-300E-481D-BEBA-AFA583737285}" type="slidenum">
              <a:rPr lang="en-US" smtClean="0"/>
              <a:t>‹#›</a:t>
            </a:fld>
            <a:endParaRPr lang="en-US"/>
          </a:p>
        </p:txBody>
      </p:sp>
    </p:spTree>
    <p:extLst>
      <p:ext uri="{BB962C8B-B14F-4D97-AF65-F5344CB8AC3E}">
        <p14:creationId xmlns:p14="http://schemas.microsoft.com/office/powerpoint/2010/main" val="210822753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1470025"/>
          </a:xfrm>
        </p:spPr>
        <p:txBody>
          <a:bodyPr/>
          <a:lstStyle/>
          <a:p>
            <a:r>
              <a:rPr lang="en-US" dirty="0" smtClean="0">
                <a:solidFill>
                  <a:srgbClr val="FFC000"/>
                </a:solidFill>
              </a:rPr>
              <a:t>Parkinson’s disease:</a:t>
            </a:r>
            <a:br>
              <a:rPr lang="en-US" dirty="0" smtClean="0">
                <a:solidFill>
                  <a:srgbClr val="FFC000"/>
                </a:solidFill>
              </a:rPr>
            </a:br>
            <a:r>
              <a:rPr lang="en-US" dirty="0" smtClean="0">
                <a:solidFill>
                  <a:srgbClr val="FFC000"/>
                </a:solidFill>
              </a:rPr>
              <a:t>The basics</a:t>
            </a:r>
            <a:endParaRPr lang="en-US" dirty="0">
              <a:solidFill>
                <a:srgbClr val="FFC000"/>
              </a:solidFill>
            </a:endParaRPr>
          </a:p>
        </p:txBody>
      </p:sp>
      <p:sp>
        <p:nvSpPr>
          <p:cNvPr id="3" name="Subtitle 2"/>
          <p:cNvSpPr>
            <a:spLocks noGrp="1"/>
          </p:cNvSpPr>
          <p:nvPr>
            <p:ph type="subTitle" idx="1"/>
          </p:nvPr>
        </p:nvSpPr>
        <p:spPr/>
        <p:txBody>
          <a:bodyPr>
            <a:normAutofit fontScale="85000" lnSpcReduction="20000"/>
          </a:bodyPr>
          <a:lstStyle/>
          <a:p>
            <a:pPr>
              <a:defRPr/>
            </a:pPr>
            <a:r>
              <a:rPr lang="en-US" dirty="0"/>
              <a:t>Praveen Dayalu, MD</a:t>
            </a:r>
          </a:p>
          <a:p>
            <a:pPr>
              <a:defRPr/>
            </a:pPr>
            <a:r>
              <a:rPr lang="en-US" dirty="0"/>
              <a:t>Clinical </a:t>
            </a:r>
            <a:r>
              <a:rPr lang="en-US" dirty="0" smtClean="0"/>
              <a:t>Associate Professor </a:t>
            </a:r>
            <a:endParaRPr lang="en-US" dirty="0"/>
          </a:p>
          <a:p>
            <a:pPr>
              <a:defRPr/>
            </a:pPr>
            <a:r>
              <a:rPr lang="en-US" dirty="0"/>
              <a:t>Department of Neurology</a:t>
            </a:r>
          </a:p>
          <a:p>
            <a:pPr>
              <a:defRPr/>
            </a:pPr>
            <a:r>
              <a:rPr lang="en-US" dirty="0"/>
              <a:t>University of Michigan </a:t>
            </a:r>
          </a:p>
          <a:p>
            <a:endParaRPr lang="en-US" dirty="0"/>
          </a:p>
        </p:txBody>
      </p:sp>
    </p:spTree>
    <p:extLst>
      <p:ext uri="{BB962C8B-B14F-4D97-AF65-F5344CB8AC3E}">
        <p14:creationId xmlns:p14="http://schemas.microsoft.com/office/powerpoint/2010/main" val="2673888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277813"/>
            <a:ext cx="8229600" cy="1096962"/>
          </a:xfrm>
        </p:spPr>
        <p:txBody>
          <a:bodyPr/>
          <a:lstStyle/>
          <a:p>
            <a:pPr eaLnBrk="1" hangingPunct="1">
              <a:defRPr/>
            </a:pPr>
            <a:r>
              <a:rPr lang="en-US" smtClean="0"/>
              <a:t>Early PD: When to start meds?</a:t>
            </a:r>
          </a:p>
        </p:txBody>
      </p:sp>
      <p:sp>
        <p:nvSpPr>
          <p:cNvPr id="105475" name="Rectangle 3"/>
          <p:cNvSpPr>
            <a:spLocks noGrp="1" noChangeArrowheads="1"/>
          </p:cNvSpPr>
          <p:nvPr>
            <p:ph type="body" idx="1"/>
          </p:nvPr>
        </p:nvSpPr>
        <p:spPr>
          <a:xfrm>
            <a:off x="381000" y="1905000"/>
            <a:ext cx="8458200" cy="4495800"/>
          </a:xfrm>
        </p:spPr>
        <p:txBody>
          <a:bodyPr/>
          <a:lstStyle/>
          <a:p>
            <a:pPr eaLnBrk="1" hangingPunct="1">
              <a:defRPr/>
            </a:pPr>
            <a:r>
              <a:rPr lang="en-US" sz="2800" smtClean="0"/>
              <a:t>Drugs are symptomatic, </a:t>
            </a:r>
            <a:r>
              <a:rPr lang="en-US" sz="2800" b="1" smtClean="0"/>
              <a:t>not</a:t>
            </a:r>
            <a:r>
              <a:rPr lang="en-US" sz="2800" smtClean="0"/>
              <a:t> neuroprotective or neurotoxic</a:t>
            </a:r>
          </a:p>
          <a:p>
            <a:pPr eaLnBrk="1" hangingPunct="1">
              <a:defRPr/>
            </a:pPr>
            <a:endParaRPr lang="en-US" sz="2800" smtClean="0"/>
          </a:p>
          <a:p>
            <a:pPr eaLnBrk="1" hangingPunct="1">
              <a:defRPr/>
            </a:pPr>
            <a:r>
              <a:rPr lang="en-US" sz="2800" smtClean="0"/>
              <a:t>Level of patient function is best guide</a:t>
            </a:r>
          </a:p>
          <a:p>
            <a:pPr eaLnBrk="1" hangingPunct="1">
              <a:defRPr/>
            </a:pPr>
            <a:endParaRPr lang="en-US" sz="2800" smtClean="0"/>
          </a:p>
          <a:p>
            <a:pPr eaLnBrk="1" hangingPunct="1">
              <a:defRPr/>
            </a:pPr>
            <a:r>
              <a:rPr lang="en-US" sz="2800" smtClean="0"/>
              <a:t>Response to dopaminergic therapy (especially l-dopa) is the best available “test” for PD</a:t>
            </a:r>
          </a:p>
          <a:p>
            <a:pPr eaLnBrk="1" hangingPunct="1">
              <a:defRPr/>
            </a:pPr>
            <a:endParaRPr lang="en-US" sz="2800" smtClean="0"/>
          </a:p>
          <a:p>
            <a:pPr eaLnBrk="1" hangingPunct="1">
              <a:buFont typeface="Wingdings" pitchFamily="2" charset="2"/>
              <a:buNone/>
              <a:defRPr/>
            </a:pPr>
            <a:r>
              <a:rPr lang="en-US" sz="2800" smtClean="0"/>
              <a:t>** Remember the value of exercise! **</a:t>
            </a:r>
          </a:p>
          <a:p>
            <a:pPr eaLnBrk="1" hangingPunct="1">
              <a:defRPr/>
            </a:pPr>
            <a:endParaRPr lang="en-US" sz="2800" smtClean="0"/>
          </a:p>
        </p:txBody>
      </p:sp>
    </p:spTree>
    <p:extLst>
      <p:ext uri="{BB962C8B-B14F-4D97-AF65-F5344CB8AC3E}">
        <p14:creationId xmlns:p14="http://schemas.microsoft.com/office/powerpoint/2010/main" val="3955526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277813"/>
            <a:ext cx="8229600" cy="868362"/>
          </a:xfrm>
        </p:spPr>
        <p:txBody>
          <a:bodyPr/>
          <a:lstStyle/>
          <a:p>
            <a:pPr eaLnBrk="1" hangingPunct="1">
              <a:defRPr/>
            </a:pPr>
            <a:r>
              <a:rPr lang="en-US" dirty="0" smtClean="0"/>
              <a:t>Which treatment to start?</a:t>
            </a:r>
          </a:p>
        </p:txBody>
      </p:sp>
      <p:sp>
        <p:nvSpPr>
          <p:cNvPr id="106499" name="Rectangle 3"/>
          <p:cNvSpPr>
            <a:spLocks noGrp="1" noChangeArrowheads="1"/>
          </p:cNvSpPr>
          <p:nvPr>
            <p:ph type="body" idx="1"/>
          </p:nvPr>
        </p:nvSpPr>
        <p:spPr>
          <a:xfrm>
            <a:off x="304800" y="1828800"/>
            <a:ext cx="8610600" cy="4572000"/>
          </a:xfrm>
        </p:spPr>
        <p:txBody>
          <a:bodyPr/>
          <a:lstStyle/>
          <a:p>
            <a:pPr eaLnBrk="1" hangingPunct="1">
              <a:lnSpc>
                <a:spcPct val="90000"/>
              </a:lnSpc>
              <a:defRPr/>
            </a:pPr>
            <a:r>
              <a:rPr lang="en-US" sz="2800" dirty="0" smtClean="0"/>
              <a:t>L-dopa most effective for motor symptoms in general (bradykinesia, tremor, gait changes)</a:t>
            </a:r>
          </a:p>
          <a:p>
            <a:pPr eaLnBrk="1" hangingPunct="1">
              <a:lnSpc>
                <a:spcPct val="90000"/>
              </a:lnSpc>
              <a:defRPr/>
            </a:pPr>
            <a:endParaRPr lang="en-US" sz="2800" dirty="0"/>
          </a:p>
          <a:p>
            <a:pPr eaLnBrk="1" hangingPunct="1">
              <a:lnSpc>
                <a:spcPct val="90000"/>
              </a:lnSpc>
              <a:defRPr/>
            </a:pPr>
            <a:r>
              <a:rPr lang="en-US" sz="2800" dirty="0" smtClean="0"/>
              <a:t>Family physicians can start levodopa !!</a:t>
            </a:r>
          </a:p>
          <a:p>
            <a:pPr eaLnBrk="1" hangingPunct="1">
              <a:lnSpc>
                <a:spcPct val="90000"/>
              </a:lnSpc>
              <a:buFont typeface="Wingdings" pitchFamily="2" charset="2"/>
              <a:buNone/>
              <a:defRPr/>
            </a:pPr>
            <a:endParaRPr lang="en-US" sz="2800" dirty="0" smtClean="0"/>
          </a:p>
          <a:p>
            <a:pPr eaLnBrk="1" hangingPunct="1">
              <a:lnSpc>
                <a:spcPct val="90000"/>
              </a:lnSpc>
              <a:defRPr/>
            </a:pPr>
            <a:r>
              <a:rPr lang="en-US" sz="2800" dirty="0" smtClean="0"/>
              <a:t>Dopamine agonists cause more non-motor side effects, and are best avoided in patients above 70</a:t>
            </a:r>
          </a:p>
          <a:p>
            <a:pPr marL="0" indent="0" eaLnBrk="1" hangingPunct="1">
              <a:lnSpc>
                <a:spcPct val="90000"/>
              </a:lnSpc>
              <a:buNone/>
              <a:defRPr/>
            </a:pPr>
            <a:endParaRPr lang="en-US" sz="2400" dirty="0" smtClean="0"/>
          </a:p>
          <a:p>
            <a:pPr eaLnBrk="1" hangingPunct="1">
              <a:lnSpc>
                <a:spcPct val="90000"/>
              </a:lnSpc>
              <a:defRPr/>
            </a:pPr>
            <a:endParaRPr lang="en-US" sz="2400" dirty="0" smtClean="0"/>
          </a:p>
        </p:txBody>
      </p:sp>
    </p:spTree>
    <p:extLst>
      <p:ext uri="{BB962C8B-B14F-4D97-AF65-F5344CB8AC3E}">
        <p14:creationId xmlns:p14="http://schemas.microsoft.com/office/powerpoint/2010/main" val="2545088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152400"/>
            <a:ext cx="8229600" cy="914400"/>
          </a:xfrm>
        </p:spPr>
        <p:txBody>
          <a:bodyPr/>
          <a:lstStyle/>
          <a:p>
            <a:pPr eaLnBrk="1" hangingPunct="1">
              <a:defRPr/>
            </a:pPr>
            <a:r>
              <a:rPr lang="en-US" smtClean="0"/>
              <a:t>Treatment pearls in early PD</a:t>
            </a:r>
          </a:p>
        </p:txBody>
      </p:sp>
      <p:sp>
        <p:nvSpPr>
          <p:cNvPr id="107523" name="Rectangle 3"/>
          <p:cNvSpPr>
            <a:spLocks noGrp="1" noChangeArrowheads="1"/>
          </p:cNvSpPr>
          <p:nvPr>
            <p:ph type="body" idx="1"/>
          </p:nvPr>
        </p:nvSpPr>
        <p:spPr>
          <a:xfrm>
            <a:off x="457200" y="1371600"/>
            <a:ext cx="8229600" cy="5257800"/>
          </a:xfrm>
        </p:spPr>
        <p:txBody>
          <a:bodyPr/>
          <a:lstStyle/>
          <a:p>
            <a:pPr eaLnBrk="1" hangingPunct="1">
              <a:lnSpc>
                <a:spcPct val="80000"/>
              </a:lnSpc>
              <a:defRPr/>
            </a:pPr>
            <a:r>
              <a:rPr lang="en-US" sz="2800" dirty="0" smtClean="0"/>
              <a:t>Fear not L-dopa.  “Delaying L-dopa” is of no benefit long-term.</a:t>
            </a:r>
          </a:p>
          <a:p>
            <a:pPr eaLnBrk="1" hangingPunct="1">
              <a:lnSpc>
                <a:spcPct val="80000"/>
              </a:lnSpc>
              <a:defRPr/>
            </a:pPr>
            <a:endParaRPr lang="en-US" sz="2800" dirty="0" smtClean="0"/>
          </a:p>
          <a:p>
            <a:pPr eaLnBrk="1" hangingPunct="1">
              <a:lnSpc>
                <a:spcPct val="80000"/>
              </a:lnSpc>
              <a:defRPr/>
            </a:pPr>
            <a:r>
              <a:rPr lang="en-US" sz="2800" dirty="0" smtClean="0"/>
              <a:t>Treat more for symptoms and function, and less for how the patient “looks”.</a:t>
            </a:r>
          </a:p>
          <a:p>
            <a:pPr eaLnBrk="1" hangingPunct="1">
              <a:lnSpc>
                <a:spcPct val="80000"/>
              </a:lnSpc>
              <a:defRPr/>
            </a:pPr>
            <a:endParaRPr lang="en-US" sz="2800" dirty="0" smtClean="0"/>
          </a:p>
          <a:p>
            <a:pPr eaLnBrk="1" hangingPunct="1">
              <a:lnSpc>
                <a:spcPct val="80000"/>
              </a:lnSpc>
              <a:defRPr/>
            </a:pPr>
            <a:r>
              <a:rPr lang="en-US" sz="2800" dirty="0" smtClean="0"/>
              <a:t>Generics are fine.</a:t>
            </a:r>
          </a:p>
          <a:p>
            <a:pPr eaLnBrk="1" hangingPunct="1">
              <a:lnSpc>
                <a:spcPct val="80000"/>
              </a:lnSpc>
              <a:defRPr/>
            </a:pPr>
            <a:endParaRPr lang="en-US" sz="2800" dirty="0" smtClean="0"/>
          </a:p>
          <a:p>
            <a:pPr eaLnBrk="1" hangingPunct="1">
              <a:lnSpc>
                <a:spcPct val="80000"/>
              </a:lnSpc>
              <a:defRPr/>
            </a:pPr>
            <a:r>
              <a:rPr lang="en-US" sz="2800" dirty="0" smtClean="0"/>
              <a:t>Allow adequate dose and time to work before concluding “failure” or “not PD”.</a:t>
            </a:r>
          </a:p>
          <a:p>
            <a:pPr eaLnBrk="1" hangingPunct="1">
              <a:lnSpc>
                <a:spcPct val="80000"/>
              </a:lnSpc>
              <a:defRPr/>
            </a:pPr>
            <a:endParaRPr lang="en-US" sz="2800" dirty="0" smtClean="0"/>
          </a:p>
          <a:p>
            <a:pPr eaLnBrk="1" hangingPunct="1">
              <a:lnSpc>
                <a:spcPct val="80000"/>
              </a:lnSpc>
              <a:defRPr/>
            </a:pPr>
            <a:r>
              <a:rPr lang="en-US" sz="2800" dirty="0" smtClean="0"/>
              <a:t>Resting tremor may be medication refractory in some patients; don’t conclude “not PD”.</a:t>
            </a:r>
          </a:p>
          <a:p>
            <a:pPr eaLnBrk="1" hangingPunct="1">
              <a:lnSpc>
                <a:spcPct val="80000"/>
              </a:lnSpc>
              <a:defRPr/>
            </a:pPr>
            <a:endParaRPr lang="en-US" sz="2800" dirty="0" smtClean="0"/>
          </a:p>
          <a:p>
            <a:pPr eaLnBrk="1" hangingPunct="1">
              <a:lnSpc>
                <a:spcPct val="80000"/>
              </a:lnSpc>
              <a:defRPr/>
            </a:pPr>
            <a:endParaRPr lang="en-US" sz="2800" dirty="0" smtClean="0"/>
          </a:p>
          <a:p>
            <a:pPr eaLnBrk="1" hangingPunct="1">
              <a:lnSpc>
                <a:spcPct val="80000"/>
              </a:lnSpc>
              <a:defRPr/>
            </a:pPr>
            <a:endParaRPr lang="en-US" sz="2800" dirty="0" smtClean="0"/>
          </a:p>
          <a:p>
            <a:pPr eaLnBrk="1" hangingPunct="1">
              <a:lnSpc>
                <a:spcPct val="80000"/>
              </a:lnSpc>
              <a:defRPr/>
            </a:pPr>
            <a:endParaRPr lang="en-US" sz="2800" dirty="0" smtClean="0"/>
          </a:p>
        </p:txBody>
      </p:sp>
    </p:spTree>
    <p:extLst>
      <p:ext uri="{BB962C8B-B14F-4D97-AF65-F5344CB8AC3E}">
        <p14:creationId xmlns:p14="http://schemas.microsoft.com/office/powerpoint/2010/main" val="1538273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277813"/>
            <a:ext cx="8229600" cy="715962"/>
          </a:xfrm>
        </p:spPr>
        <p:txBody>
          <a:bodyPr/>
          <a:lstStyle/>
          <a:p>
            <a:pPr eaLnBrk="1" hangingPunct="1">
              <a:defRPr/>
            </a:pPr>
            <a:r>
              <a:rPr lang="en-US" sz="4000" smtClean="0"/>
              <a:t>Levodopa</a:t>
            </a:r>
          </a:p>
        </p:txBody>
      </p:sp>
      <p:sp>
        <p:nvSpPr>
          <p:cNvPr id="114691" name="Rectangle 3"/>
          <p:cNvSpPr>
            <a:spLocks noGrp="1" noChangeArrowheads="1"/>
          </p:cNvSpPr>
          <p:nvPr>
            <p:ph type="body" idx="1"/>
          </p:nvPr>
        </p:nvSpPr>
        <p:spPr>
          <a:xfrm>
            <a:off x="381000" y="1447800"/>
            <a:ext cx="8458200" cy="5029200"/>
          </a:xfrm>
        </p:spPr>
        <p:txBody>
          <a:bodyPr>
            <a:normAutofit fontScale="92500" lnSpcReduction="10000"/>
          </a:bodyPr>
          <a:lstStyle/>
          <a:p>
            <a:pPr eaLnBrk="1" hangingPunct="1">
              <a:lnSpc>
                <a:spcPct val="90000"/>
              </a:lnSpc>
              <a:defRPr/>
            </a:pPr>
            <a:r>
              <a:rPr lang="en-US" dirty="0" smtClean="0"/>
              <a:t>Most effective overall for motor symptoms</a:t>
            </a:r>
          </a:p>
          <a:p>
            <a:pPr eaLnBrk="1" hangingPunct="1">
              <a:lnSpc>
                <a:spcPct val="90000"/>
              </a:lnSpc>
              <a:defRPr/>
            </a:pPr>
            <a:endParaRPr lang="en-US" dirty="0" smtClean="0"/>
          </a:p>
          <a:p>
            <a:pPr eaLnBrk="1" hangingPunct="1">
              <a:lnSpc>
                <a:spcPct val="90000"/>
              </a:lnSpc>
              <a:defRPr/>
            </a:pPr>
            <a:r>
              <a:rPr lang="en-US" dirty="0" smtClean="0"/>
              <a:t>A fine option for initial therapy of PD</a:t>
            </a:r>
          </a:p>
          <a:p>
            <a:pPr eaLnBrk="1" hangingPunct="1">
              <a:lnSpc>
                <a:spcPct val="90000"/>
              </a:lnSpc>
              <a:defRPr/>
            </a:pPr>
            <a:endParaRPr lang="en-US" dirty="0" smtClean="0"/>
          </a:p>
          <a:p>
            <a:pPr eaLnBrk="1" hangingPunct="1">
              <a:lnSpc>
                <a:spcPct val="90000"/>
              </a:lnSpc>
              <a:defRPr/>
            </a:pPr>
            <a:r>
              <a:rPr lang="en-US" dirty="0" smtClean="0"/>
              <a:t>By mid to late disease it is almost always needed</a:t>
            </a:r>
          </a:p>
          <a:p>
            <a:pPr eaLnBrk="1" hangingPunct="1">
              <a:lnSpc>
                <a:spcPct val="90000"/>
              </a:lnSpc>
              <a:defRPr/>
            </a:pPr>
            <a:endParaRPr lang="en-US" dirty="0" smtClean="0"/>
          </a:p>
          <a:p>
            <a:pPr eaLnBrk="1" hangingPunct="1">
              <a:lnSpc>
                <a:spcPct val="90000"/>
              </a:lnSpc>
              <a:defRPr/>
            </a:pPr>
            <a:r>
              <a:rPr lang="en-US" dirty="0" smtClean="0"/>
              <a:t>Non-motor side effects include nausea, </a:t>
            </a:r>
            <a:r>
              <a:rPr lang="en-US" dirty="0" err="1" smtClean="0"/>
              <a:t>orthostasis</a:t>
            </a:r>
            <a:r>
              <a:rPr lang="en-US" dirty="0" smtClean="0"/>
              <a:t>, sleepiness, hallucinations; but not as much as other PD drugs</a:t>
            </a:r>
          </a:p>
          <a:p>
            <a:pPr eaLnBrk="1" hangingPunct="1">
              <a:lnSpc>
                <a:spcPct val="90000"/>
              </a:lnSpc>
              <a:defRPr/>
            </a:pPr>
            <a:endParaRPr lang="en-US" dirty="0" smtClean="0"/>
          </a:p>
          <a:p>
            <a:pPr eaLnBrk="1" hangingPunct="1">
              <a:lnSpc>
                <a:spcPct val="90000"/>
              </a:lnSpc>
              <a:defRPr/>
            </a:pPr>
            <a:r>
              <a:rPr lang="en-US" dirty="0" smtClean="0"/>
              <a:t>Motor side effect: </a:t>
            </a:r>
            <a:r>
              <a:rPr lang="en-US" dirty="0" err="1" smtClean="0"/>
              <a:t>dyskinesias</a:t>
            </a:r>
            <a:endParaRPr lang="en-US" dirty="0" smtClean="0"/>
          </a:p>
          <a:p>
            <a:pPr eaLnBrk="1" hangingPunct="1">
              <a:lnSpc>
                <a:spcPct val="90000"/>
              </a:lnSpc>
              <a:buFont typeface="Wingdings" pitchFamily="2" charset="2"/>
              <a:buNone/>
              <a:defRPr/>
            </a:pPr>
            <a:endParaRPr lang="en-US" sz="2800" dirty="0" smtClean="0"/>
          </a:p>
        </p:txBody>
      </p:sp>
    </p:spTree>
    <p:extLst>
      <p:ext uri="{BB962C8B-B14F-4D97-AF65-F5344CB8AC3E}">
        <p14:creationId xmlns:p14="http://schemas.microsoft.com/office/powerpoint/2010/main" val="1478906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277813"/>
            <a:ext cx="8229600" cy="715962"/>
          </a:xfrm>
        </p:spPr>
        <p:txBody>
          <a:bodyPr/>
          <a:lstStyle/>
          <a:p>
            <a:pPr eaLnBrk="1" hangingPunct="1">
              <a:defRPr/>
            </a:pPr>
            <a:r>
              <a:rPr lang="en-US" sz="4000" smtClean="0"/>
              <a:t>Carbidopa/ levodopa dosing</a:t>
            </a:r>
          </a:p>
        </p:txBody>
      </p:sp>
      <p:sp>
        <p:nvSpPr>
          <p:cNvPr id="115715" name="Rectangle 3"/>
          <p:cNvSpPr>
            <a:spLocks noGrp="1" noChangeArrowheads="1"/>
          </p:cNvSpPr>
          <p:nvPr>
            <p:ph type="body" idx="1"/>
          </p:nvPr>
        </p:nvSpPr>
        <p:spPr>
          <a:xfrm>
            <a:off x="228600" y="1295400"/>
            <a:ext cx="8686800" cy="5257800"/>
          </a:xfrm>
        </p:spPr>
        <p:txBody>
          <a:bodyPr>
            <a:normAutofit lnSpcReduction="10000"/>
          </a:bodyPr>
          <a:lstStyle/>
          <a:p>
            <a:pPr eaLnBrk="1" hangingPunct="1">
              <a:lnSpc>
                <a:spcPct val="80000"/>
              </a:lnSpc>
              <a:defRPr/>
            </a:pPr>
            <a:r>
              <a:rPr lang="en-US" sz="2800" dirty="0" smtClean="0"/>
              <a:t>Commonest preparation is regular 25/100mg.   </a:t>
            </a:r>
          </a:p>
          <a:p>
            <a:pPr eaLnBrk="1" hangingPunct="1">
              <a:lnSpc>
                <a:spcPct val="80000"/>
              </a:lnSpc>
              <a:defRPr/>
            </a:pPr>
            <a:endParaRPr lang="en-US" sz="2800" dirty="0"/>
          </a:p>
          <a:p>
            <a:pPr>
              <a:lnSpc>
                <a:spcPct val="80000"/>
              </a:lnSpc>
              <a:defRPr/>
            </a:pPr>
            <a:r>
              <a:rPr lang="en-US" sz="2800" dirty="0" smtClean="0"/>
              <a:t>Try 1 pill PO TID </a:t>
            </a:r>
            <a:r>
              <a:rPr lang="en-US" sz="2800" dirty="0" smtClean="0">
                <a:sym typeface="Wingdings" pitchFamily="2" charset="2"/>
              </a:rPr>
              <a:t></a:t>
            </a:r>
            <a:r>
              <a:rPr lang="en-US" sz="2800" dirty="0" smtClean="0"/>
              <a:t> 1.5 pills TID </a:t>
            </a:r>
            <a:r>
              <a:rPr lang="en-US" sz="2800" dirty="0" smtClean="0">
                <a:sym typeface="Wingdings" pitchFamily="2" charset="2"/>
              </a:rPr>
              <a:t> </a:t>
            </a:r>
            <a:r>
              <a:rPr lang="en-US" sz="2800" dirty="0" smtClean="0"/>
              <a:t>2 pills TID. </a:t>
            </a:r>
            <a:r>
              <a:rPr lang="en-US" sz="2800" dirty="0"/>
              <a:t>With meals </a:t>
            </a:r>
            <a:r>
              <a:rPr lang="en-US" sz="2800" dirty="0" smtClean="0"/>
              <a:t>reduces nausea.</a:t>
            </a:r>
          </a:p>
          <a:p>
            <a:pPr eaLnBrk="1" hangingPunct="1">
              <a:lnSpc>
                <a:spcPct val="80000"/>
              </a:lnSpc>
              <a:defRPr/>
            </a:pPr>
            <a:endParaRPr lang="en-US" sz="2800" dirty="0" smtClean="0"/>
          </a:p>
          <a:p>
            <a:pPr eaLnBrk="1" hangingPunct="1">
              <a:lnSpc>
                <a:spcPct val="80000"/>
              </a:lnSpc>
              <a:defRPr/>
            </a:pPr>
            <a:r>
              <a:rPr lang="en-US" sz="2800" dirty="0" smtClean="0"/>
              <a:t>2 weeks between steps to appreciate effect. </a:t>
            </a:r>
          </a:p>
          <a:p>
            <a:pPr eaLnBrk="1" hangingPunct="1">
              <a:lnSpc>
                <a:spcPct val="80000"/>
              </a:lnSpc>
              <a:defRPr/>
            </a:pPr>
            <a:endParaRPr lang="en-US" sz="2800" dirty="0" smtClean="0"/>
          </a:p>
          <a:p>
            <a:pPr eaLnBrk="1" hangingPunct="1">
              <a:lnSpc>
                <a:spcPct val="80000"/>
              </a:lnSpc>
              <a:defRPr/>
            </a:pPr>
            <a:r>
              <a:rPr lang="en-US" sz="2800" dirty="0" smtClean="0"/>
              <a:t>No response? At least 900mg/ d to say “not PD”.</a:t>
            </a:r>
          </a:p>
          <a:p>
            <a:pPr marL="0" indent="0" eaLnBrk="1" hangingPunct="1">
              <a:lnSpc>
                <a:spcPct val="80000"/>
              </a:lnSpc>
              <a:buNone/>
              <a:defRPr/>
            </a:pPr>
            <a:endParaRPr lang="en-US" sz="2800" dirty="0" smtClean="0"/>
          </a:p>
          <a:p>
            <a:pPr eaLnBrk="1" hangingPunct="1">
              <a:lnSpc>
                <a:spcPct val="80000"/>
              </a:lnSpc>
              <a:defRPr/>
            </a:pPr>
            <a:r>
              <a:rPr lang="en-US" sz="2800" dirty="0" smtClean="0"/>
              <a:t>Some patients need QID or more frequent dosing (even Q3H in advanced disease).</a:t>
            </a:r>
          </a:p>
          <a:p>
            <a:pPr eaLnBrk="1" hangingPunct="1">
              <a:lnSpc>
                <a:spcPct val="80000"/>
              </a:lnSpc>
              <a:buFont typeface="Wingdings" pitchFamily="2" charset="2"/>
              <a:buNone/>
              <a:defRPr/>
            </a:pPr>
            <a:endParaRPr lang="en-US" sz="2800" dirty="0" smtClean="0"/>
          </a:p>
          <a:p>
            <a:pPr eaLnBrk="1" hangingPunct="1">
              <a:lnSpc>
                <a:spcPct val="80000"/>
              </a:lnSpc>
              <a:defRPr/>
            </a:pPr>
            <a:r>
              <a:rPr lang="en-US" sz="2800" i="1" dirty="0" smtClean="0"/>
              <a:t>Typical</a:t>
            </a:r>
            <a:r>
              <a:rPr lang="en-US" sz="2800" dirty="0" smtClean="0"/>
              <a:t> daily </a:t>
            </a:r>
            <a:r>
              <a:rPr lang="en-US" sz="2800" dirty="0" err="1" smtClean="0"/>
              <a:t>l-dopa</a:t>
            </a:r>
            <a:r>
              <a:rPr lang="en-US" sz="2800" dirty="0" smtClean="0"/>
              <a:t> dose range: 300mg to 1500mg</a:t>
            </a:r>
          </a:p>
        </p:txBody>
      </p:sp>
    </p:spTree>
    <p:extLst>
      <p:ext uri="{BB962C8B-B14F-4D97-AF65-F5344CB8AC3E}">
        <p14:creationId xmlns:p14="http://schemas.microsoft.com/office/powerpoint/2010/main" val="880140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228600"/>
            <a:ext cx="8229600" cy="715963"/>
          </a:xfrm>
        </p:spPr>
        <p:txBody>
          <a:bodyPr>
            <a:normAutofit fontScale="90000"/>
          </a:bodyPr>
          <a:lstStyle/>
          <a:p>
            <a:pPr eaLnBrk="1" hangingPunct="1">
              <a:defRPr/>
            </a:pPr>
            <a:r>
              <a:rPr lang="en-US" sz="4000" dirty="0" smtClean="0"/>
              <a:t>Dopamine agonists </a:t>
            </a:r>
            <a:br>
              <a:rPr lang="en-US" sz="4000" dirty="0" smtClean="0"/>
            </a:br>
            <a:r>
              <a:rPr lang="en-US" sz="4000" dirty="0" smtClean="0"/>
              <a:t>(</a:t>
            </a:r>
            <a:r>
              <a:rPr lang="en-US" sz="4000" dirty="0" err="1" smtClean="0"/>
              <a:t>ropinirole</a:t>
            </a:r>
            <a:r>
              <a:rPr lang="en-US" sz="4000" dirty="0" smtClean="0"/>
              <a:t>, </a:t>
            </a:r>
            <a:r>
              <a:rPr lang="en-US" sz="4000" dirty="0" err="1" smtClean="0"/>
              <a:t>pramipexole</a:t>
            </a:r>
            <a:r>
              <a:rPr lang="en-US" sz="4000" dirty="0" smtClean="0"/>
              <a:t>, </a:t>
            </a:r>
            <a:r>
              <a:rPr lang="en-US" sz="4000" dirty="0" err="1" smtClean="0"/>
              <a:t>rotigotine</a:t>
            </a:r>
            <a:r>
              <a:rPr lang="en-US" sz="4000" dirty="0" smtClean="0"/>
              <a:t>)</a:t>
            </a:r>
          </a:p>
        </p:txBody>
      </p:sp>
      <p:sp>
        <p:nvSpPr>
          <p:cNvPr id="117763" name="Rectangle 3"/>
          <p:cNvSpPr>
            <a:spLocks noGrp="1" noChangeArrowheads="1"/>
          </p:cNvSpPr>
          <p:nvPr>
            <p:ph type="body" idx="1"/>
          </p:nvPr>
        </p:nvSpPr>
        <p:spPr>
          <a:xfrm>
            <a:off x="381000" y="1600200"/>
            <a:ext cx="8458200" cy="5029200"/>
          </a:xfrm>
        </p:spPr>
        <p:txBody>
          <a:bodyPr/>
          <a:lstStyle/>
          <a:p>
            <a:pPr eaLnBrk="1" hangingPunct="1">
              <a:lnSpc>
                <a:spcPct val="90000"/>
              </a:lnSpc>
              <a:defRPr/>
            </a:pPr>
            <a:r>
              <a:rPr lang="en-US" sz="2800" dirty="0" smtClean="0"/>
              <a:t>Can be monotherapy in early disease; need </a:t>
            </a:r>
            <a:r>
              <a:rPr lang="en-US" sz="2800" dirty="0" err="1" smtClean="0"/>
              <a:t>l-dopa</a:t>
            </a:r>
            <a:r>
              <a:rPr lang="en-US" sz="2800" dirty="0" smtClean="0"/>
              <a:t> in mid to late disease</a:t>
            </a:r>
          </a:p>
          <a:p>
            <a:pPr eaLnBrk="1" hangingPunct="1">
              <a:lnSpc>
                <a:spcPct val="90000"/>
              </a:lnSpc>
              <a:defRPr/>
            </a:pPr>
            <a:endParaRPr lang="en-US" sz="2800" dirty="0" smtClean="0"/>
          </a:p>
          <a:p>
            <a:pPr eaLnBrk="1" hangingPunct="1">
              <a:lnSpc>
                <a:spcPct val="90000"/>
              </a:lnSpc>
              <a:defRPr/>
            </a:pPr>
            <a:r>
              <a:rPr lang="en-US" sz="2800" dirty="0" smtClean="0"/>
              <a:t>Can add to </a:t>
            </a:r>
            <a:r>
              <a:rPr lang="en-US" sz="2800" dirty="0" err="1" smtClean="0"/>
              <a:t>l-dopa</a:t>
            </a:r>
            <a:r>
              <a:rPr lang="en-US" sz="2800" dirty="0" smtClean="0"/>
              <a:t> to reduce OFF time</a:t>
            </a:r>
          </a:p>
          <a:p>
            <a:pPr marL="0" indent="0" eaLnBrk="1" hangingPunct="1">
              <a:lnSpc>
                <a:spcPct val="90000"/>
              </a:lnSpc>
              <a:buNone/>
              <a:defRPr/>
            </a:pPr>
            <a:endParaRPr lang="en-US" sz="2800" dirty="0" smtClean="0"/>
          </a:p>
          <a:p>
            <a:pPr eaLnBrk="1" hangingPunct="1">
              <a:lnSpc>
                <a:spcPct val="90000"/>
              </a:lnSpc>
              <a:defRPr/>
            </a:pPr>
            <a:r>
              <a:rPr lang="en-US" sz="2800" dirty="0" smtClean="0"/>
              <a:t>Frequent side effects!  Nausea, sleep attacks, hypotension, compulsive behaviors, LE edema   </a:t>
            </a:r>
            <a:r>
              <a:rPr lang="en-US" sz="2800" dirty="0" smtClean="0">
                <a:sym typeface="Wingdings" pitchFamily="2" charset="2"/>
              </a:rPr>
              <a:t></a:t>
            </a:r>
          </a:p>
          <a:p>
            <a:pPr eaLnBrk="1" hangingPunct="1">
              <a:lnSpc>
                <a:spcPct val="90000"/>
              </a:lnSpc>
              <a:defRPr/>
            </a:pPr>
            <a:endParaRPr lang="en-US" sz="2800" dirty="0" smtClean="0"/>
          </a:p>
          <a:p>
            <a:pPr eaLnBrk="1" hangingPunct="1">
              <a:lnSpc>
                <a:spcPct val="90000"/>
              </a:lnSpc>
              <a:defRPr/>
            </a:pPr>
            <a:r>
              <a:rPr lang="en-US" sz="2800" dirty="0" smtClean="0"/>
              <a:t>More prone than </a:t>
            </a:r>
            <a:r>
              <a:rPr lang="en-US" sz="2800" dirty="0" err="1" smtClean="0"/>
              <a:t>l-dopa</a:t>
            </a:r>
            <a:r>
              <a:rPr lang="en-US" sz="2800" dirty="0" smtClean="0"/>
              <a:t> to causing hallucinations and confusion. Caution in older or demented patients!    </a:t>
            </a:r>
            <a:r>
              <a:rPr lang="en-US" sz="2800" dirty="0" smtClean="0">
                <a:sym typeface="Wingdings" pitchFamily="2" charset="2"/>
              </a:rPr>
              <a:t></a:t>
            </a:r>
            <a:endParaRPr lang="en-US" sz="2800" dirty="0" smtClean="0"/>
          </a:p>
          <a:p>
            <a:pPr eaLnBrk="1" hangingPunct="1">
              <a:lnSpc>
                <a:spcPct val="90000"/>
              </a:lnSpc>
              <a:defRPr/>
            </a:pPr>
            <a:endParaRPr lang="en-US" sz="2400" dirty="0" smtClean="0"/>
          </a:p>
          <a:p>
            <a:pPr eaLnBrk="1" hangingPunct="1">
              <a:lnSpc>
                <a:spcPct val="90000"/>
              </a:lnSpc>
              <a:defRPr/>
            </a:pPr>
            <a:endParaRPr lang="en-US" sz="2400" dirty="0" smtClean="0"/>
          </a:p>
        </p:txBody>
      </p:sp>
    </p:spTree>
    <p:extLst>
      <p:ext uri="{BB962C8B-B14F-4D97-AF65-F5344CB8AC3E}">
        <p14:creationId xmlns:p14="http://schemas.microsoft.com/office/powerpoint/2010/main" val="3613574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7813"/>
            <a:ext cx="8458200" cy="1143000"/>
          </a:xfrm>
        </p:spPr>
        <p:txBody>
          <a:bodyPr/>
          <a:lstStyle/>
          <a:p>
            <a:pPr eaLnBrk="1" hangingPunct="1">
              <a:defRPr/>
            </a:pPr>
            <a:r>
              <a:rPr lang="en-US" sz="4000" smtClean="0"/>
              <a:t>Mid to late PD: a tricky business</a:t>
            </a:r>
          </a:p>
        </p:txBody>
      </p:sp>
      <p:sp>
        <p:nvSpPr>
          <p:cNvPr id="36867" name="Rectangle 3"/>
          <p:cNvSpPr>
            <a:spLocks noGrp="1" noChangeArrowheads="1"/>
          </p:cNvSpPr>
          <p:nvPr>
            <p:ph type="body" idx="1"/>
          </p:nvPr>
        </p:nvSpPr>
        <p:spPr>
          <a:xfrm>
            <a:off x="609600" y="1951038"/>
            <a:ext cx="8229600" cy="4602162"/>
          </a:xfrm>
        </p:spPr>
        <p:txBody>
          <a:bodyPr/>
          <a:lstStyle/>
          <a:p>
            <a:pPr eaLnBrk="1" hangingPunct="1">
              <a:defRPr/>
            </a:pPr>
            <a:r>
              <a:rPr lang="en-US" sz="2800" dirty="0" smtClean="0"/>
              <a:t>More motor complications including </a:t>
            </a:r>
            <a:r>
              <a:rPr lang="en-US" sz="2800" dirty="0" err="1" smtClean="0"/>
              <a:t>dyskinesias</a:t>
            </a:r>
            <a:r>
              <a:rPr lang="en-US" sz="2800" dirty="0" smtClean="0"/>
              <a:t> and ON-OFF fluctuations</a:t>
            </a:r>
          </a:p>
          <a:p>
            <a:pPr eaLnBrk="1" hangingPunct="1">
              <a:defRPr/>
            </a:pPr>
            <a:r>
              <a:rPr lang="en-US" sz="2800" dirty="0" smtClean="0"/>
              <a:t>More drug-resistant motor symptoms (e.g. impaired balance with falls)</a:t>
            </a:r>
          </a:p>
          <a:p>
            <a:pPr eaLnBrk="1" hangingPunct="1">
              <a:defRPr/>
            </a:pPr>
            <a:r>
              <a:rPr lang="en-US" sz="2800" dirty="0" smtClean="0"/>
              <a:t>More </a:t>
            </a:r>
            <a:r>
              <a:rPr lang="en-US" sz="2800" dirty="0" err="1" smtClean="0"/>
              <a:t>nonmotor</a:t>
            </a:r>
            <a:r>
              <a:rPr lang="en-US" sz="2800" dirty="0" smtClean="0"/>
              <a:t> symptoms (especially dementia and hallucinations)</a:t>
            </a:r>
          </a:p>
          <a:p>
            <a:pPr eaLnBrk="1" hangingPunct="1">
              <a:defRPr/>
            </a:pPr>
            <a:r>
              <a:rPr lang="en-US" sz="2800" dirty="0" smtClean="0"/>
              <a:t>More medications, so more side effects</a:t>
            </a:r>
          </a:p>
          <a:p>
            <a:pPr eaLnBrk="1" hangingPunct="1">
              <a:defRPr/>
            </a:pPr>
            <a:endParaRPr lang="en-US" sz="2800" dirty="0" smtClean="0"/>
          </a:p>
          <a:p>
            <a:pPr eaLnBrk="1" hangingPunct="1">
              <a:buFont typeface="Wingdings" pitchFamily="2" charset="2"/>
              <a:buNone/>
              <a:defRPr/>
            </a:pPr>
            <a:r>
              <a:rPr lang="en-US" sz="2800" dirty="0" smtClean="0"/>
              <a:t>Managing these complexities requires experience.</a:t>
            </a:r>
          </a:p>
          <a:p>
            <a:pPr eaLnBrk="1" hangingPunct="1">
              <a:defRPr/>
            </a:pPr>
            <a:endParaRPr lang="en-US" sz="2800" dirty="0" smtClean="0"/>
          </a:p>
          <a:p>
            <a:pPr eaLnBrk="1" hangingPunct="1">
              <a:defRPr/>
            </a:pPr>
            <a:endParaRPr lang="en-US" sz="2800" dirty="0" smtClean="0"/>
          </a:p>
          <a:p>
            <a:pPr eaLnBrk="1" hangingPunct="1">
              <a:defRPr/>
            </a:pPr>
            <a:endParaRPr lang="en-US" sz="2800" dirty="0" smtClean="0"/>
          </a:p>
        </p:txBody>
      </p:sp>
    </p:spTree>
    <p:extLst>
      <p:ext uri="{BB962C8B-B14F-4D97-AF65-F5344CB8AC3E}">
        <p14:creationId xmlns:p14="http://schemas.microsoft.com/office/powerpoint/2010/main" val="287062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52400" y="304800"/>
            <a:ext cx="8991600" cy="715963"/>
          </a:xfrm>
        </p:spPr>
        <p:txBody>
          <a:bodyPr/>
          <a:lstStyle/>
          <a:p>
            <a:pPr eaLnBrk="1" hangingPunct="1">
              <a:defRPr/>
            </a:pPr>
            <a:r>
              <a:rPr lang="en-US" sz="3600" smtClean="0"/>
              <a:t>“Motor complications” as PD progresses</a:t>
            </a:r>
          </a:p>
        </p:txBody>
      </p:sp>
      <p:sp>
        <p:nvSpPr>
          <p:cNvPr id="93187" name="Rectangle 3"/>
          <p:cNvSpPr>
            <a:spLocks noGrp="1" noChangeArrowheads="1"/>
          </p:cNvSpPr>
          <p:nvPr>
            <p:ph type="body" idx="1"/>
          </p:nvPr>
        </p:nvSpPr>
        <p:spPr>
          <a:xfrm>
            <a:off x="381000" y="1447800"/>
            <a:ext cx="8534400" cy="4953000"/>
          </a:xfrm>
        </p:spPr>
        <p:txBody>
          <a:bodyPr/>
          <a:lstStyle/>
          <a:p>
            <a:pPr eaLnBrk="1" hangingPunct="1">
              <a:lnSpc>
                <a:spcPct val="80000"/>
              </a:lnSpc>
              <a:buFont typeface="Wingdings" pitchFamily="2" charset="2"/>
              <a:buNone/>
              <a:defRPr/>
            </a:pPr>
            <a:endParaRPr lang="en-US" sz="2800" dirty="0" smtClean="0"/>
          </a:p>
          <a:p>
            <a:pPr eaLnBrk="1" hangingPunct="1">
              <a:lnSpc>
                <a:spcPct val="80000"/>
              </a:lnSpc>
              <a:defRPr/>
            </a:pPr>
            <a:r>
              <a:rPr lang="en-US" sz="2800" dirty="0" smtClean="0"/>
              <a:t>Fluctuations. Medication wears off before next dose. OFF periods worse as disease progresses.</a:t>
            </a:r>
          </a:p>
          <a:p>
            <a:pPr eaLnBrk="1" hangingPunct="1">
              <a:lnSpc>
                <a:spcPct val="80000"/>
              </a:lnSpc>
              <a:defRPr/>
            </a:pPr>
            <a:endParaRPr lang="en-US" sz="2800" dirty="0" smtClean="0"/>
          </a:p>
          <a:p>
            <a:pPr eaLnBrk="1" hangingPunct="1">
              <a:lnSpc>
                <a:spcPct val="80000"/>
              </a:lnSpc>
              <a:defRPr/>
            </a:pPr>
            <a:r>
              <a:rPr lang="en-US" sz="2800" dirty="0" err="1" smtClean="0"/>
              <a:t>Dyskinesias</a:t>
            </a:r>
            <a:r>
              <a:rPr lang="en-US" sz="2800" dirty="0" smtClean="0"/>
              <a:t> (usually at the peak of ON).</a:t>
            </a:r>
          </a:p>
          <a:p>
            <a:pPr eaLnBrk="1" hangingPunct="1">
              <a:lnSpc>
                <a:spcPct val="80000"/>
              </a:lnSpc>
              <a:defRPr/>
            </a:pPr>
            <a:endParaRPr lang="en-US" sz="2800" dirty="0" smtClean="0"/>
          </a:p>
          <a:p>
            <a:pPr eaLnBrk="1" hangingPunct="1">
              <a:lnSpc>
                <a:spcPct val="80000"/>
              </a:lnSpc>
              <a:defRPr/>
            </a:pPr>
            <a:r>
              <a:rPr lang="en-US" sz="2800" dirty="0" smtClean="0"/>
              <a:t>Need larger and/or more frequent med doses, or combinations of drugs.</a:t>
            </a:r>
          </a:p>
          <a:p>
            <a:pPr eaLnBrk="1" hangingPunct="1">
              <a:lnSpc>
                <a:spcPct val="80000"/>
              </a:lnSpc>
              <a:buFont typeface="Wingdings" pitchFamily="2" charset="2"/>
              <a:buNone/>
              <a:defRPr/>
            </a:pPr>
            <a:endParaRPr lang="en-US" sz="2800" dirty="0" smtClean="0"/>
          </a:p>
          <a:p>
            <a:pPr eaLnBrk="1" hangingPunct="1">
              <a:lnSpc>
                <a:spcPct val="80000"/>
              </a:lnSpc>
              <a:defRPr/>
            </a:pPr>
            <a:r>
              <a:rPr lang="en-US" sz="2800" dirty="0" smtClean="0"/>
              <a:t>Deep brain stimulation an option for </a:t>
            </a:r>
            <a:r>
              <a:rPr lang="en-US" sz="2800" u="sng" dirty="0" smtClean="0"/>
              <a:t>some</a:t>
            </a:r>
            <a:r>
              <a:rPr lang="en-US" sz="2800" dirty="0" smtClean="0"/>
              <a:t> patients with medically refractory motor complications.</a:t>
            </a:r>
          </a:p>
        </p:txBody>
      </p:sp>
    </p:spTree>
    <p:extLst>
      <p:ext uri="{BB962C8B-B14F-4D97-AF65-F5344CB8AC3E}">
        <p14:creationId xmlns:p14="http://schemas.microsoft.com/office/powerpoint/2010/main" val="315841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457200"/>
            <a:ext cx="8229600" cy="1143000"/>
          </a:xfrm>
        </p:spPr>
        <p:txBody>
          <a:bodyPr>
            <a:normAutofit fontScale="90000"/>
          </a:bodyPr>
          <a:lstStyle/>
          <a:p>
            <a:pPr eaLnBrk="1" hangingPunct="1">
              <a:defRPr/>
            </a:pPr>
            <a:r>
              <a:rPr lang="en-US" sz="4000" smtClean="0"/>
              <a:t> Some motor symptoms may not respond to med adjustments</a:t>
            </a:r>
          </a:p>
        </p:txBody>
      </p:sp>
      <p:sp>
        <p:nvSpPr>
          <p:cNvPr id="21507" name="Rectangle 3"/>
          <p:cNvSpPr>
            <a:spLocks noGrp="1" noChangeArrowheads="1"/>
          </p:cNvSpPr>
          <p:nvPr>
            <p:ph type="body" idx="1"/>
          </p:nvPr>
        </p:nvSpPr>
        <p:spPr>
          <a:xfrm>
            <a:off x="457200" y="2057400"/>
            <a:ext cx="8229600" cy="4343400"/>
          </a:xfrm>
        </p:spPr>
        <p:txBody>
          <a:bodyPr/>
          <a:lstStyle/>
          <a:p>
            <a:pPr eaLnBrk="1" hangingPunct="1">
              <a:defRPr/>
            </a:pPr>
            <a:endParaRPr lang="en-US" smtClean="0"/>
          </a:p>
          <a:p>
            <a:pPr eaLnBrk="1" hangingPunct="1">
              <a:defRPr/>
            </a:pPr>
            <a:r>
              <a:rPr lang="en-US" smtClean="0"/>
              <a:t>Postural instability and </a:t>
            </a:r>
            <a:r>
              <a:rPr lang="en-US" u="sng" smtClean="0"/>
              <a:t>falls</a:t>
            </a:r>
          </a:p>
          <a:p>
            <a:pPr eaLnBrk="1" hangingPunct="1">
              <a:defRPr/>
            </a:pPr>
            <a:r>
              <a:rPr lang="en-US" smtClean="0"/>
              <a:t>Freezing of gait</a:t>
            </a:r>
          </a:p>
          <a:p>
            <a:pPr eaLnBrk="1" hangingPunct="1">
              <a:defRPr/>
            </a:pPr>
            <a:r>
              <a:rPr lang="en-US" smtClean="0"/>
              <a:t>Fatigue</a:t>
            </a:r>
          </a:p>
          <a:p>
            <a:pPr eaLnBrk="1" hangingPunct="1">
              <a:defRPr/>
            </a:pPr>
            <a:r>
              <a:rPr lang="en-US" smtClean="0"/>
              <a:t>Dysarthria, dysphagia</a:t>
            </a:r>
          </a:p>
          <a:p>
            <a:pPr eaLnBrk="1" hangingPunct="1">
              <a:defRPr/>
            </a:pPr>
            <a:r>
              <a:rPr lang="en-US" smtClean="0"/>
              <a:t>Some tremor (!)</a:t>
            </a:r>
          </a:p>
        </p:txBody>
      </p:sp>
    </p:spTree>
    <p:extLst>
      <p:ext uri="{BB962C8B-B14F-4D97-AF65-F5344CB8AC3E}">
        <p14:creationId xmlns:p14="http://schemas.microsoft.com/office/powerpoint/2010/main" val="2149992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8717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smtClean="0"/>
              <a:t>The basal ganglia</a:t>
            </a:r>
          </a:p>
        </p:txBody>
      </p:sp>
      <p:pic>
        <p:nvPicPr>
          <p:cNvPr id="5123" name="Picture 5" descr="basalgangl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905000"/>
            <a:ext cx="4972050" cy="453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32343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normAutofit/>
          </a:bodyPr>
          <a:lstStyle/>
          <a:p>
            <a:pPr>
              <a:defRPr/>
            </a:pPr>
            <a:r>
              <a:rPr lang="en-US" dirty="0" smtClean="0">
                <a:ea typeface="ＭＳ Ｐゴシック" pitchFamily="34" charset="-128"/>
              </a:rPr>
              <a:t>Non-motor Symptoms</a:t>
            </a:r>
          </a:p>
        </p:txBody>
      </p:sp>
      <p:sp>
        <p:nvSpPr>
          <p:cNvPr id="342019" name="Rectangle 3"/>
          <p:cNvSpPr>
            <a:spLocks noGrp="1" noChangeArrowheads="1"/>
          </p:cNvSpPr>
          <p:nvPr>
            <p:ph type="body" idx="1"/>
          </p:nvPr>
        </p:nvSpPr>
        <p:spPr>
          <a:xfrm>
            <a:off x="609600" y="1828800"/>
            <a:ext cx="7772400" cy="4114800"/>
          </a:xfrm>
        </p:spPr>
        <p:txBody>
          <a:bodyPr>
            <a:normAutofit/>
          </a:bodyPr>
          <a:lstStyle/>
          <a:p>
            <a:pPr>
              <a:defRPr/>
            </a:pPr>
            <a:r>
              <a:rPr lang="en-US" dirty="0" smtClean="0"/>
              <a:t>Psychiatric </a:t>
            </a:r>
            <a:r>
              <a:rPr lang="en-US" dirty="0" smtClean="0"/>
              <a:t>(depression, anxiety)</a:t>
            </a:r>
          </a:p>
          <a:p>
            <a:pPr>
              <a:defRPr/>
            </a:pPr>
            <a:r>
              <a:rPr lang="en-US" dirty="0" smtClean="0"/>
              <a:t>Autonomic (blood pressure, genitourinary, GI)</a:t>
            </a:r>
          </a:p>
          <a:p>
            <a:pPr>
              <a:defRPr/>
            </a:pPr>
            <a:r>
              <a:rPr lang="en-US" dirty="0" smtClean="0"/>
              <a:t>Sleep (REM behavior disorder, insomnia, hypersomnia, sleep apnea)</a:t>
            </a:r>
          </a:p>
          <a:p>
            <a:pPr>
              <a:defRPr/>
            </a:pPr>
            <a:r>
              <a:rPr lang="en-US" dirty="0" smtClean="0"/>
              <a:t>Fatigue</a:t>
            </a:r>
          </a:p>
          <a:p>
            <a:pPr>
              <a:defRPr/>
            </a:pPr>
            <a:r>
              <a:rPr lang="en-US" dirty="0"/>
              <a:t>Cognitive (psychosis, dementia</a:t>
            </a:r>
            <a:r>
              <a:rPr lang="en-US" dirty="0" smtClean="0"/>
              <a:t>)</a:t>
            </a:r>
            <a:endParaRPr lang="en-US" dirty="0"/>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20</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990971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lstStyle/>
          <a:p>
            <a:pPr>
              <a:defRPr/>
            </a:pPr>
            <a:r>
              <a:rPr lang="en-US" dirty="0" smtClean="0">
                <a:ea typeface="ＭＳ Ｐゴシック" pitchFamily="34" charset="-128"/>
              </a:rPr>
              <a:t>Why non-motor symptoms?</a:t>
            </a:r>
          </a:p>
        </p:txBody>
      </p:sp>
      <p:sp>
        <p:nvSpPr>
          <p:cNvPr id="342019" name="Rectangle 3"/>
          <p:cNvSpPr>
            <a:spLocks noGrp="1" noChangeArrowheads="1"/>
          </p:cNvSpPr>
          <p:nvPr>
            <p:ph type="body" idx="1"/>
          </p:nvPr>
        </p:nvSpPr>
        <p:spPr>
          <a:xfrm>
            <a:off x="609600" y="1828800"/>
            <a:ext cx="7772400" cy="4419600"/>
          </a:xfrm>
        </p:spPr>
        <p:txBody>
          <a:bodyPr>
            <a:normAutofit fontScale="92500" lnSpcReduction="10000"/>
          </a:bodyPr>
          <a:lstStyle/>
          <a:p>
            <a:pPr>
              <a:defRPr/>
            </a:pPr>
            <a:r>
              <a:rPr lang="en-US" dirty="0" smtClean="0"/>
              <a:t>PD affects many parts of the nervous system</a:t>
            </a:r>
          </a:p>
          <a:p>
            <a:pPr>
              <a:defRPr/>
            </a:pPr>
            <a:r>
              <a:rPr lang="en-US" dirty="0" smtClean="0"/>
              <a:t>Earliest involvement is in gut nerve plexus, lower brainstem, and olfactory bulb</a:t>
            </a:r>
          </a:p>
          <a:p>
            <a:pPr>
              <a:defRPr/>
            </a:pPr>
            <a:r>
              <a:rPr lang="en-US" dirty="0"/>
              <a:t>P</a:t>
            </a:r>
            <a:r>
              <a:rPr lang="en-US" dirty="0" smtClean="0"/>
              <a:t>athology moves up the brainstem</a:t>
            </a:r>
            <a:r>
              <a:rPr lang="en-US" dirty="0"/>
              <a:t>,</a:t>
            </a:r>
            <a:r>
              <a:rPr lang="en-US" dirty="0" smtClean="0"/>
              <a:t> also to serotonergic, noradrenergic, and cholinergic nuclei</a:t>
            </a:r>
          </a:p>
          <a:p>
            <a:pPr>
              <a:defRPr/>
            </a:pPr>
            <a:r>
              <a:rPr lang="en-US" dirty="0"/>
              <a:t>N</a:t>
            </a:r>
            <a:r>
              <a:rPr lang="en-US" dirty="0" smtClean="0"/>
              <a:t>on-motor symptoms (e.g. </a:t>
            </a:r>
            <a:r>
              <a:rPr lang="en-US" dirty="0"/>
              <a:t>a</a:t>
            </a:r>
            <a:r>
              <a:rPr lang="en-US" dirty="0" smtClean="0"/>
              <a:t>nosmia, constipation, dream enactment) often predate motor symptoms</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21</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2775404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lstStyle/>
          <a:p>
            <a:pPr>
              <a:defRPr/>
            </a:pPr>
            <a:r>
              <a:rPr lang="en-US" dirty="0" smtClean="0">
                <a:ea typeface="ＭＳ Ｐゴシック" pitchFamily="34" charset="-128"/>
              </a:rPr>
              <a:t>Depression and anxiety</a:t>
            </a:r>
          </a:p>
        </p:txBody>
      </p:sp>
      <p:sp>
        <p:nvSpPr>
          <p:cNvPr id="342019" name="Rectangle 3"/>
          <p:cNvSpPr>
            <a:spLocks noGrp="1" noChangeArrowheads="1"/>
          </p:cNvSpPr>
          <p:nvPr>
            <p:ph type="body" idx="1"/>
          </p:nvPr>
        </p:nvSpPr>
        <p:spPr>
          <a:xfrm>
            <a:off x="457200" y="1828800"/>
            <a:ext cx="7924800" cy="4419600"/>
          </a:xfrm>
        </p:spPr>
        <p:txBody>
          <a:bodyPr>
            <a:normAutofit/>
          </a:bodyPr>
          <a:lstStyle/>
          <a:p>
            <a:pPr>
              <a:defRPr/>
            </a:pPr>
            <a:r>
              <a:rPr lang="en-US" dirty="0" smtClean="0"/>
              <a:t>It’s not just because of the stress of the diagnosis</a:t>
            </a:r>
          </a:p>
          <a:p>
            <a:pPr>
              <a:defRPr/>
            </a:pPr>
            <a:r>
              <a:rPr lang="en-US" dirty="0" smtClean="0"/>
              <a:t>Motor symptoms and wearing off can interact with mood and anxiety levels</a:t>
            </a:r>
          </a:p>
          <a:p>
            <a:pPr>
              <a:defRPr/>
            </a:pPr>
            <a:r>
              <a:rPr lang="en-US" dirty="0"/>
              <a:t>C</a:t>
            </a:r>
            <a:r>
              <a:rPr lang="en-US" dirty="0" smtClean="0"/>
              <a:t>an misinterpret “poker face” as depression.  Ask the patient!</a:t>
            </a:r>
          </a:p>
          <a:p>
            <a:pPr>
              <a:defRPr/>
            </a:pPr>
            <a:r>
              <a:rPr lang="en-US" dirty="0" smtClean="0"/>
              <a:t>SSRI’s can work; avoid benzodiazepines</a:t>
            </a:r>
          </a:p>
          <a:p>
            <a:pPr>
              <a:defRPr/>
            </a:pPr>
            <a:endParaRPr lang="en-US" dirty="0" smtClean="0"/>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22</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1641267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533400"/>
            <a:ext cx="8229600" cy="1143000"/>
          </a:xfrm>
        </p:spPr>
        <p:txBody>
          <a:bodyPr>
            <a:normAutofit fontScale="90000"/>
          </a:bodyPr>
          <a:lstStyle/>
          <a:p>
            <a:pPr>
              <a:defRPr/>
            </a:pPr>
            <a:r>
              <a:rPr lang="en-US" dirty="0" smtClean="0">
                <a:ea typeface="ＭＳ Ｐゴシック" pitchFamily="34" charset="-128"/>
              </a:rPr>
              <a:t>Depression and anxiety: </a:t>
            </a:r>
            <a:br>
              <a:rPr lang="en-US" dirty="0" smtClean="0">
                <a:ea typeface="ＭＳ Ｐゴシック" pitchFamily="34" charset="-128"/>
              </a:rPr>
            </a:br>
            <a:r>
              <a:rPr lang="en-US" dirty="0" smtClean="0">
                <a:ea typeface="ＭＳ Ｐゴシック" pitchFamily="34" charset="-128"/>
              </a:rPr>
              <a:t>other considerations</a:t>
            </a:r>
          </a:p>
        </p:txBody>
      </p:sp>
      <p:sp>
        <p:nvSpPr>
          <p:cNvPr id="342019" name="Rectangle 3"/>
          <p:cNvSpPr>
            <a:spLocks noGrp="1" noChangeArrowheads="1"/>
          </p:cNvSpPr>
          <p:nvPr>
            <p:ph type="body" idx="1"/>
          </p:nvPr>
        </p:nvSpPr>
        <p:spPr>
          <a:xfrm>
            <a:off x="533400" y="2286000"/>
            <a:ext cx="7772400" cy="4114800"/>
          </a:xfrm>
        </p:spPr>
        <p:txBody>
          <a:bodyPr>
            <a:normAutofit/>
          </a:bodyPr>
          <a:lstStyle/>
          <a:p>
            <a:pPr>
              <a:defRPr/>
            </a:pPr>
            <a:r>
              <a:rPr lang="en-US" dirty="0" smtClean="0"/>
              <a:t>Consider support services / psychotherapy for patients and caregivers</a:t>
            </a:r>
          </a:p>
          <a:p>
            <a:pPr>
              <a:defRPr/>
            </a:pPr>
            <a:endParaRPr lang="en-US" dirty="0" smtClean="0"/>
          </a:p>
          <a:p>
            <a:pPr>
              <a:defRPr/>
            </a:pPr>
            <a:r>
              <a:rPr lang="en-US" dirty="0" smtClean="0"/>
              <a:t>Geriatric psychiatrists usually have better expertise in this population</a:t>
            </a:r>
          </a:p>
          <a:p>
            <a:pPr>
              <a:defRPr/>
            </a:pPr>
            <a:endParaRPr lang="en-US" dirty="0" smtClean="0"/>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23</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2559704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lstStyle/>
          <a:p>
            <a:r>
              <a:rPr lang="en-US" dirty="0" smtClean="0"/>
              <a:t>Autonomic symptoms</a:t>
            </a:r>
            <a:endParaRPr lang="en-US" dirty="0"/>
          </a:p>
        </p:txBody>
      </p:sp>
    </p:spTree>
    <p:extLst>
      <p:ext uri="{BB962C8B-B14F-4D97-AF65-F5344CB8AC3E}">
        <p14:creationId xmlns:p14="http://schemas.microsoft.com/office/powerpoint/2010/main" val="1582683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lstStyle/>
          <a:p>
            <a:pPr>
              <a:defRPr/>
            </a:pPr>
            <a:r>
              <a:rPr lang="en-US" dirty="0" smtClean="0">
                <a:ea typeface="ＭＳ Ｐゴシック" pitchFamily="34" charset="-128"/>
              </a:rPr>
              <a:t>Blood pressure dysregulation</a:t>
            </a:r>
          </a:p>
        </p:txBody>
      </p:sp>
      <p:sp>
        <p:nvSpPr>
          <p:cNvPr id="342019" name="Rectangle 3"/>
          <p:cNvSpPr>
            <a:spLocks noGrp="1" noChangeArrowheads="1"/>
          </p:cNvSpPr>
          <p:nvPr>
            <p:ph type="body" idx="1"/>
          </p:nvPr>
        </p:nvSpPr>
        <p:spPr>
          <a:xfrm>
            <a:off x="609600" y="1828800"/>
            <a:ext cx="7772400" cy="4114800"/>
          </a:xfrm>
        </p:spPr>
        <p:txBody>
          <a:bodyPr>
            <a:normAutofit/>
          </a:bodyPr>
          <a:lstStyle/>
          <a:p>
            <a:pPr>
              <a:defRPr/>
            </a:pPr>
            <a:r>
              <a:rPr lang="en-US" dirty="0" smtClean="0"/>
              <a:t>Causes orthostatic hypotension and supine hypertension</a:t>
            </a:r>
          </a:p>
          <a:p>
            <a:pPr>
              <a:defRPr/>
            </a:pPr>
            <a:r>
              <a:rPr lang="en-US" dirty="0" smtClean="0"/>
              <a:t>Syncope can occur, sometimes with injury</a:t>
            </a:r>
          </a:p>
          <a:p>
            <a:pPr>
              <a:defRPr/>
            </a:pPr>
            <a:r>
              <a:rPr lang="en-US" dirty="0" smtClean="0"/>
              <a:t>Worse with dopamine agonists and higher doses of L-dopa</a:t>
            </a:r>
          </a:p>
          <a:p>
            <a:pPr>
              <a:defRPr/>
            </a:pPr>
            <a:r>
              <a:rPr lang="en-US" dirty="0" smtClean="0"/>
              <a:t>Lower extremity edema may also reflect vascular dysregulation</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25</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632811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normAutofit fontScale="90000"/>
          </a:bodyPr>
          <a:lstStyle/>
          <a:p>
            <a:pPr>
              <a:defRPr/>
            </a:pPr>
            <a:r>
              <a:rPr lang="en-US" dirty="0" smtClean="0">
                <a:ea typeface="ＭＳ Ｐゴシック" pitchFamily="34" charset="-128"/>
              </a:rPr>
              <a:t>Recognizing orthostatic hypotension</a:t>
            </a:r>
          </a:p>
        </p:txBody>
      </p:sp>
      <p:sp>
        <p:nvSpPr>
          <p:cNvPr id="342019" name="Rectangle 3"/>
          <p:cNvSpPr>
            <a:spLocks noGrp="1" noChangeArrowheads="1"/>
          </p:cNvSpPr>
          <p:nvPr>
            <p:ph type="body" idx="1"/>
          </p:nvPr>
        </p:nvSpPr>
        <p:spPr>
          <a:xfrm>
            <a:off x="609600" y="1828800"/>
            <a:ext cx="7772400" cy="4114800"/>
          </a:xfrm>
        </p:spPr>
        <p:txBody>
          <a:bodyPr>
            <a:normAutofit/>
          </a:bodyPr>
          <a:lstStyle/>
          <a:p>
            <a:pPr>
              <a:defRPr/>
            </a:pPr>
            <a:r>
              <a:rPr lang="en-US" dirty="0" smtClean="0"/>
              <a:t>Not all have the classic lightheaded feeling</a:t>
            </a:r>
          </a:p>
          <a:p>
            <a:pPr marL="0" indent="0">
              <a:buNone/>
              <a:defRPr/>
            </a:pPr>
            <a:r>
              <a:rPr lang="en-US" dirty="0" smtClean="0"/>
              <a:t>Other clues:</a:t>
            </a:r>
          </a:p>
          <a:p>
            <a:pPr>
              <a:defRPr/>
            </a:pPr>
            <a:r>
              <a:rPr lang="en-US" dirty="0" smtClean="0"/>
              <a:t>Abrupt falls</a:t>
            </a:r>
          </a:p>
          <a:p>
            <a:pPr>
              <a:defRPr/>
            </a:pPr>
            <a:r>
              <a:rPr lang="en-US" dirty="0"/>
              <a:t>W</a:t>
            </a:r>
            <a:r>
              <a:rPr lang="en-US" dirty="0" smtClean="0"/>
              <a:t>eakness, buckling, or shaking of legs or body</a:t>
            </a:r>
          </a:p>
          <a:p>
            <a:pPr>
              <a:defRPr/>
            </a:pPr>
            <a:r>
              <a:rPr lang="en-US" dirty="0" smtClean="0"/>
              <a:t>Being dazed, confused, “goofy”</a:t>
            </a:r>
          </a:p>
          <a:p>
            <a:pPr>
              <a:defRPr/>
            </a:pPr>
            <a:r>
              <a:rPr lang="en-US" dirty="0" smtClean="0"/>
              <a:t>Coat-hanger ache (neck and shoulders)</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26</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2049801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lstStyle/>
          <a:p>
            <a:pPr>
              <a:defRPr/>
            </a:pPr>
            <a:r>
              <a:rPr lang="en-US" dirty="0" smtClean="0">
                <a:ea typeface="ＭＳ Ｐゴシック" pitchFamily="34" charset="-128"/>
              </a:rPr>
              <a:t>Managing orthostasis: first steps</a:t>
            </a:r>
          </a:p>
        </p:txBody>
      </p:sp>
      <p:sp>
        <p:nvSpPr>
          <p:cNvPr id="342019" name="Rectangle 3"/>
          <p:cNvSpPr>
            <a:spLocks noGrp="1" noChangeArrowheads="1"/>
          </p:cNvSpPr>
          <p:nvPr>
            <p:ph type="body" idx="1"/>
          </p:nvPr>
        </p:nvSpPr>
        <p:spPr>
          <a:xfrm>
            <a:off x="609600" y="1828800"/>
            <a:ext cx="7772400" cy="4114800"/>
          </a:xfrm>
        </p:spPr>
        <p:txBody>
          <a:bodyPr>
            <a:normAutofit lnSpcReduction="10000"/>
          </a:bodyPr>
          <a:lstStyle/>
          <a:p>
            <a:pPr>
              <a:defRPr/>
            </a:pPr>
            <a:r>
              <a:rPr lang="en-US" dirty="0" smtClean="0"/>
              <a:t>Reduce or stop antihypertensives, diuretics, other offenders (including some PD meds)</a:t>
            </a:r>
          </a:p>
          <a:p>
            <a:pPr>
              <a:defRPr/>
            </a:pPr>
            <a:r>
              <a:rPr lang="en-US" dirty="0" smtClean="0"/>
              <a:t>Don’t over-treat isolated high BPs; 3 minute orthostatic BP gives a clearer picture</a:t>
            </a:r>
          </a:p>
          <a:p>
            <a:pPr>
              <a:defRPr/>
            </a:pPr>
            <a:r>
              <a:rPr lang="en-US" dirty="0" smtClean="0"/>
              <a:t>Water, water, salt, and water</a:t>
            </a:r>
          </a:p>
          <a:p>
            <a:pPr>
              <a:defRPr/>
            </a:pPr>
            <a:r>
              <a:rPr lang="en-US" dirty="0" smtClean="0"/>
              <a:t>Elevate head of bed to 30 degrees</a:t>
            </a:r>
          </a:p>
          <a:p>
            <a:pPr>
              <a:defRPr/>
            </a:pPr>
            <a:r>
              <a:rPr lang="en-US" dirty="0" smtClean="0"/>
              <a:t>Compression stockings (groan)</a:t>
            </a:r>
          </a:p>
          <a:p>
            <a:pPr>
              <a:defRPr/>
            </a:pPr>
            <a:r>
              <a:rPr lang="en-US" dirty="0" smtClean="0"/>
              <a:t>Teach first-aid/ bystander response</a:t>
            </a:r>
          </a:p>
          <a:p>
            <a:pPr>
              <a:defRPr/>
            </a:pPr>
            <a:endParaRPr lang="en-US" dirty="0" smtClean="0"/>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27</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3875191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normAutofit fontScale="90000"/>
          </a:bodyPr>
          <a:lstStyle/>
          <a:p>
            <a:pPr>
              <a:defRPr/>
            </a:pPr>
            <a:r>
              <a:rPr lang="en-US" dirty="0" smtClean="0">
                <a:ea typeface="ＭＳ Ｐゴシック" pitchFamily="34" charset="-128"/>
              </a:rPr>
              <a:t>Managing orthostasis: </a:t>
            </a:r>
            <a:br>
              <a:rPr lang="en-US" dirty="0" smtClean="0">
                <a:ea typeface="ＭＳ Ｐゴシック" pitchFamily="34" charset="-128"/>
              </a:rPr>
            </a:br>
            <a:r>
              <a:rPr lang="en-US" dirty="0" smtClean="0">
                <a:ea typeface="ＭＳ Ｐゴシック" pitchFamily="34" charset="-128"/>
              </a:rPr>
              <a:t>prescription meds</a:t>
            </a:r>
          </a:p>
        </p:txBody>
      </p:sp>
      <p:sp>
        <p:nvSpPr>
          <p:cNvPr id="342019" name="Rectangle 3"/>
          <p:cNvSpPr>
            <a:spLocks noGrp="1" noChangeArrowheads="1"/>
          </p:cNvSpPr>
          <p:nvPr>
            <p:ph type="body" idx="1"/>
          </p:nvPr>
        </p:nvSpPr>
        <p:spPr>
          <a:xfrm>
            <a:off x="609600" y="1828800"/>
            <a:ext cx="7772400" cy="4114800"/>
          </a:xfrm>
        </p:spPr>
        <p:txBody>
          <a:bodyPr>
            <a:normAutofit/>
          </a:bodyPr>
          <a:lstStyle/>
          <a:p>
            <a:pPr marL="0" indent="0">
              <a:buNone/>
              <a:defRPr/>
            </a:pPr>
            <a:endParaRPr lang="en-US" dirty="0"/>
          </a:p>
          <a:p>
            <a:pPr>
              <a:defRPr/>
            </a:pPr>
            <a:r>
              <a:rPr lang="en-US" dirty="0" smtClean="0"/>
              <a:t>Fludrocortisone: retains body sodium (beware of hypokalemia)</a:t>
            </a:r>
          </a:p>
          <a:p>
            <a:pPr>
              <a:defRPr/>
            </a:pPr>
            <a:r>
              <a:rPr lang="en-US" dirty="0" smtClean="0"/>
              <a:t>Midodrine: raises BP (beware supine hypertension)</a:t>
            </a:r>
          </a:p>
          <a:p>
            <a:pPr>
              <a:defRPr/>
            </a:pPr>
            <a:r>
              <a:rPr lang="en-US" dirty="0" smtClean="0"/>
              <a:t>Droxidopa: turns to norepinephrine, raises BP (beware supine hypertension)</a:t>
            </a:r>
          </a:p>
          <a:p>
            <a:pPr>
              <a:defRPr/>
            </a:pPr>
            <a:endParaRPr lang="en-US" dirty="0" smtClean="0"/>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28</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1244468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lstStyle/>
          <a:p>
            <a:pPr>
              <a:defRPr/>
            </a:pPr>
            <a:r>
              <a:rPr lang="en-US" dirty="0" smtClean="0">
                <a:ea typeface="ＭＳ Ｐゴシック" pitchFamily="34" charset="-128"/>
              </a:rPr>
              <a:t>Urinary Symptoms</a:t>
            </a:r>
          </a:p>
        </p:txBody>
      </p:sp>
      <p:sp>
        <p:nvSpPr>
          <p:cNvPr id="342019" name="Rectangle 3"/>
          <p:cNvSpPr>
            <a:spLocks noGrp="1" noChangeArrowheads="1"/>
          </p:cNvSpPr>
          <p:nvPr>
            <p:ph type="body" idx="1"/>
          </p:nvPr>
        </p:nvSpPr>
        <p:spPr>
          <a:xfrm>
            <a:off x="609600" y="1828800"/>
            <a:ext cx="7772400" cy="4114800"/>
          </a:xfrm>
        </p:spPr>
        <p:txBody>
          <a:bodyPr>
            <a:normAutofit lnSpcReduction="10000"/>
          </a:bodyPr>
          <a:lstStyle/>
          <a:p>
            <a:pPr>
              <a:defRPr/>
            </a:pPr>
            <a:r>
              <a:rPr lang="en-US" dirty="0" smtClean="0"/>
              <a:t>Urgency, frequency, nocturia are very common</a:t>
            </a:r>
          </a:p>
          <a:p>
            <a:pPr>
              <a:defRPr/>
            </a:pPr>
            <a:r>
              <a:rPr lang="en-US" dirty="0" smtClean="0"/>
              <a:t>Obstruction/ retention are less common</a:t>
            </a:r>
          </a:p>
          <a:p>
            <a:pPr>
              <a:defRPr/>
            </a:pPr>
            <a:r>
              <a:rPr lang="en-US" dirty="0" smtClean="0"/>
              <a:t>Incontinence is uncommon early on</a:t>
            </a:r>
          </a:p>
          <a:p>
            <a:pPr>
              <a:defRPr/>
            </a:pPr>
            <a:r>
              <a:rPr lang="en-US" dirty="0" smtClean="0"/>
              <a:t>Pathophysiology can be complex in any given patient</a:t>
            </a:r>
          </a:p>
          <a:p>
            <a:pPr>
              <a:defRPr/>
            </a:pPr>
            <a:r>
              <a:rPr lang="en-US" dirty="0" smtClean="0"/>
              <a:t>Confounds: age, prostate issues, motor problems</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29</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2976669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descr="umnlmn"/>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457200" y="304800"/>
            <a:ext cx="8305800" cy="6297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50" name="Picture 6" descr="nigra"/>
          <p:cNvPicPr>
            <a:picLocks noChangeAspect="1" noChangeArrowheads="1"/>
          </p:cNvPicPr>
          <p:nvPr/>
        </p:nvPicPr>
        <p:blipFill>
          <a:blip r:embed="rId3">
            <a:extLst>
              <a:ext uri="{28A0092B-C50C-407E-A947-70E740481C1C}">
                <a14:useLocalDpi xmlns:a14="http://schemas.microsoft.com/office/drawing/2010/main" val="0"/>
              </a:ext>
            </a:extLst>
          </a:blip>
          <a:srcRect l="20435" t="64217" r="61282" b="21024"/>
          <a:stretch>
            <a:fillRect/>
          </a:stretch>
        </p:blipFill>
        <p:spPr bwMode="auto">
          <a:xfrm>
            <a:off x="2133600" y="2743200"/>
            <a:ext cx="13716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1" name="Picture 7" descr="basalganglia"/>
          <p:cNvPicPr>
            <a:picLocks noChangeAspect="1" noChangeArrowheads="1"/>
          </p:cNvPicPr>
          <p:nvPr/>
        </p:nvPicPr>
        <p:blipFill>
          <a:blip r:embed="rId4">
            <a:extLst>
              <a:ext uri="{28A0092B-C50C-407E-A947-70E740481C1C}">
                <a14:useLocalDpi xmlns:a14="http://schemas.microsoft.com/office/drawing/2010/main" val="0"/>
              </a:ext>
            </a:extLst>
          </a:blip>
          <a:srcRect l="27798" t="26852" r="34735" b="39035"/>
          <a:stretch>
            <a:fillRect/>
          </a:stretch>
        </p:blipFill>
        <p:spPr bwMode="auto">
          <a:xfrm>
            <a:off x="1676400" y="1219200"/>
            <a:ext cx="18288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8" name="Picture 14" descr="co15_brain_and_cranial__c"/>
          <p:cNvPicPr>
            <a:picLocks noChangeAspect="1" noChangeArrowheads="1"/>
          </p:cNvPicPr>
          <p:nvPr/>
        </p:nvPicPr>
        <p:blipFill>
          <a:blip r:embed="rId5">
            <a:extLst>
              <a:ext uri="{28A0092B-C50C-407E-A947-70E740481C1C}">
                <a14:useLocalDpi xmlns:a14="http://schemas.microsoft.com/office/drawing/2010/main" val="0"/>
              </a:ext>
            </a:extLst>
          </a:blip>
          <a:srcRect l="56250" t="42282" r="12500" b="23763"/>
          <a:stretch>
            <a:fillRect/>
          </a:stretch>
        </p:blipFill>
        <p:spPr bwMode="auto">
          <a:xfrm>
            <a:off x="7162800" y="3048000"/>
            <a:ext cx="1524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9" name="Text Box 15"/>
          <p:cNvSpPr txBox="1">
            <a:spLocks noChangeArrowheads="1"/>
          </p:cNvSpPr>
          <p:nvPr/>
        </p:nvSpPr>
        <p:spPr bwMode="auto">
          <a:xfrm>
            <a:off x="517525" y="2830513"/>
            <a:ext cx="1711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a:solidFill>
                  <a:srgbClr val="080808"/>
                </a:solidFill>
              </a:rPr>
              <a:t>Basal</a:t>
            </a:r>
            <a:r>
              <a:rPr lang="en-US" altLang="en-US" sz="2000"/>
              <a:t> </a:t>
            </a:r>
            <a:r>
              <a:rPr lang="en-US" altLang="en-US" sz="2000">
                <a:solidFill>
                  <a:srgbClr val="080808"/>
                </a:solidFill>
              </a:rPr>
              <a:t>ganglia</a:t>
            </a:r>
          </a:p>
        </p:txBody>
      </p:sp>
      <p:sp>
        <p:nvSpPr>
          <p:cNvPr id="82960" name="Text Box 16"/>
          <p:cNvSpPr txBox="1">
            <a:spLocks noChangeArrowheads="1"/>
          </p:cNvSpPr>
          <p:nvPr/>
        </p:nvSpPr>
        <p:spPr bwMode="auto">
          <a:xfrm>
            <a:off x="7162800" y="47244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sz="2000">
                <a:solidFill>
                  <a:srgbClr val="080808"/>
                </a:solidFill>
              </a:rPr>
              <a:t>Cerebellum</a:t>
            </a:r>
          </a:p>
        </p:txBody>
      </p:sp>
      <p:sp>
        <p:nvSpPr>
          <p:cNvPr id="82973" name="AutoShape 29"/>
          <p:cNvSpPr>
            <a:spLocks noChangeArrowheads="1"/>
          </p:cNvSpPr>
          <p:nvPr/>
        </p:nvSpPr>
        <p:spPr bwMode="auto">
          <a:xfrm rot="3173503">
            <a:off x="5676900" y="2400300"/>
            <a:ext cx="2971800" cy="457200"/>
          </a:xfrm>
          <a:prstGeom prst="leftArrow">
            <a:avLst>
              <a:gd name="adj1" fmla="val 50000"/>
              <a:gd name="adj2" fmla="val 1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82974" name="AutoShape 30"/>
          <p:cNvSpPr>
            <a:spLocks noChangeArrowheads="1"/>
          </p:cNvSpPr>
          <p:nvPr/>
        </p:nvSpPr>
        <p:spPr bwMode="auto">
          <a:xfrm rot="-1678769">
            <a:off x="2971800" y="1752600"/>
            <a:ext cx="3200400" cy="457200"/>
          </a:xfrm>
          <a:prstGeom prst="rightArrow">
            <a:avLst>
              <a:gd name="adj1" fmla="val 50000"/>
              <a:gd name="adj2" fmla="val 1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Tree>
    <p:extLst>
      <p:ext uri="{BB962C8B-B14F-4D97-AF65-F5344CB8AC3E}">
        <p14:creationId xmlns:p14="http://schemas.microsoft.com/office/powerpoint/2010/main" val="3658667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97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29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95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8297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295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82958"/>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297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2" nodeType="clickEffect">
                                  <p:stCondLst>
                                    <p:cond delay="0"/>
                                  </p:stCondLst>
                                  <p:childTnLst>
                                    <p:set>
                                      <p:cBhvr>
                                        <p:cTn id="32" dur="1" fill="hold">
                                          <p:stCondLst>
                                            <p:cond delay="0"/>
                                          </p:stCondLst>
                                        </p:cTn>
                                        <p:tgtEl>
                                          <p:spTgt spid="8297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9" grpId="0"/>
      <p:bldP spid="82960" grpId="0"/>
      <p:bldP spid="82973" grpId="0" animBg="1"/>
      <p:bldP spid="82973" grpId="1" animBg="1"/>
      <p:bldP spid="82973" grpId="2" animBg="1"/>
      <p:bldP spid="8297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lstStyle/>
          <a:p>
            <a:pPr>
              <a:defRPr/>
            </a:pPr>
            <a:r>
              <a:rPr lang="en-US" dirty="0" smtClean="0">
                <a:ea typeface="ＭＳ Ｐゴシック" pitchFamily="34" charset="-128"/>
              </a:rPr>
              <a:t>Managing urinary symptoms</a:t>
            </a:r>
          </a:p>
        </p:txBody>
      </p:sp>
      <p:sp>
        <p:nvSpPr>
          <p:cNvPr id="342019" name="Rectangle 3"/>
          <p:cNvSpPr>
            <a:spLocks noGrp="1" noChangeArrowheads="1"/>
          </p:cNvSpPr>
          <p:nvPr>
            <p:ph type="body" idx="1"/>
          </p:nvPr>
        </p:nvSpPr>
        <p:spPr>
          <a:xfrm>
            <a:off x="609600" y="1828800"/>
            <a:ext cx="8229600" cy="4114800"/>
          </a:xfrm>
        </p:spPr>
        <p:txBody>
          <a:bodyPr>
            <a:normAutofit fontScale="92500" lnSpcReduction="10000"/>
          </a:bodyPr>
          <a:lstStyle/>
          <a:p>
            <a:pPr>
              <a:defRPr/>
            </a:pPr>
            <a:r>
              <a:rPr lang="en-US" dirty="0" smtClean="0"/>
              <a:t>Non-pharmacologic (timed voids, head of bed up for nocturia)</a:t>
            </a:r>
          </a:p>
          <a:p>
            <a:pPr marL="0" indent="0">
              <a:buNone/>
              <a:defRPr/>
            </a:pPr>
            <a:r>
              <a:rPr lang="en-US" dirty="0" smtClean="0"/>
              <a:t>Bladder antispasmodics:</a:t>
            </a:r>
          </a:p>
          <a:p>
            <a:pPr>
              <a:defRPr/>
            </a:pPr>
            <a:r>
              <a:rPr lang="en-US" dirty="0"/>
              <a:t>O</a:t>
            </a:r>
            <a:r>
              <a:rPr lang="en-US" dirty="0" smtClean="0"/>
              <a:t>xybutynin, tolterodine, solifenacin, darifenacin</a:t>
            </a:r>
            <a:r>
              <a:rPr lang="en-US" dirty="0"/>
              <a:t>:</a:t>
            </a:r>
            <a:r>
              <a:rPr lang="en-US" dirty="0" smtClean="0"/>
              <a:t> beware anticholinergic brain effects!</a:t>
            </a:r>
          </a:p>
          <a:p>
            <a:pPr>
              <a:defRPr/>
            </a:pPr>
            <a:r>
              <a:rPr lang="en-US" dirty="0" smtClean="0"/>
              <a:t>Mirabegron– a novel adrenergic drug</a:t>
            </a:r>
          </a:p>
          <a:p>
            <a:pPr>
              <a:defRPr/>
            </a:pPr>
            <a:r>
              <a:rPr lang="en-US" dirty="0" smtClean="0"/>
              <a:t>Might cause retention, especially in men</a:t>
            </a:r>
          </a:p>
          <a:p>
            <a:pPr>
              <a:defRPr/>
            </a:pPr>
            <a:r>
              <a:rPr lang="en-US" dirty="0" smtClean="0"/>
              <a:t>Consider urology referral (can also address ED)</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30</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2967625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lstStyle/>
          <a:p>
            <a:pPr>
              <a:defRPr/>
            </a:pPr>
            <a:r>
              <a:rPr lang="en-US" dirty="0" smtClean="0">
                <a:ea typeface="ＭＳ Ｐゴシック" pitchFamily="34" charset="-128"/>
              </a:rPr>
              <a:t>Constipation in PD</a:t>
            </a:r>
          </a:p>
        </p:txBody>
      </p:sp>
      <p:sp>
        <p:nvSpPr>
          <p:cNvPr id="342019" name="Rectangle 3"/>
          <p:cNvSpPr>
            <a:spLocks noGrp="1" noChangeArrowheads="1"/>
          </p:cNvSpPr>
          <p:nvPr>
            <p:ph type="body" idx="1"/>
          </p:nvPr>
        </p:nvSpPr>
        <p:spPr>
          <a:xfrm>
            <a:off x="609600" y="1828800"/>
            <a:ext cx="7772400" cy="4114800"/>
          </a:xfrm>
        </p:spPr>
        <p:txBody>
          <a:bodyPr>
            <a:normAutofit/>
          </a:bodyPr>
          <a:lstStyle/>
          <a:p>
            <a:pPr>
              <a:defRPr/>
            </a:pPr>
            <a:r>
              <a:rPr lang="en-US" dirty="0" smtClean="0"/>
              <a:t>May predate motor symptoms by years</a:t>
            </a:r>
          </a:p>
          <a:p>
            <a:pPr>
              <a:defRPr/>
            </a:pPr>
            <a:r>
              <a:rPr lang="en-US" dirty="0" smtClean="0"/>
              <a:t>Slow transit or outlet obstruction</a:t>
            </a:r>
          </a:p>
          <a:p>
            <a:pPr>
              <a:defRPr/>
            </a:pPr>
            <a:r>
              <a:rPr lang="en-US" dirty="0" smtClean="0"/>
              <a:t>Step 1: reasonable dietary fiber, water</a:t>
            </a:r>
          </a:p>
          <a:p>
            <a:pPr>
              <a:defRPr/>
            </a:pPr>
            <a:r>
              <a:rPr lang="en-US" dirty="0" smtClean="0"/>
              <a:t>Step 2: mild osmotic laxatives (e.g., polyethylene glycol)</a:t>
            </a:r>
          </a:p>
          <a:p>
            <a:pPr>
              <a:defRPr/>
            </a:pPr>
            <a:r>
              <a:rPr lang="en-US" dirty="0" smtClean="0"/>
              <a:t>For patients not responding to conservative measures, consider specialty referral</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31</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15016247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lstStyle/>
          <a:p>
            <a:r>
              <a:rPr lang="en-US" dirty="0" smtClean="0"/>
              <a:t>Sleep symptoms</a:t>
            </a:r>
            <a:endParaRPr lang="en-US" dirty="0"/>
          </a:p>
        </p:txBody>
      </p:sp>
    </p:spTree>
    <p:extLst>
      <p:ext uri="{BB962C8B-B14F-4D97-AF65-F5344CB8AC3E}">
        <p14:creationId xmlns:p14="http://schemas.microsoft.com/office/powerpoint/2010/main" val="2179510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lstStyle/>
          <a:p>
            <a:pPr>
              <a:defRPr/>
            </a:pPr>
            <a:r>
              <a:rPr lang="en-US" dirty="0" smtClean="0">
                <a:ea typeface="ＭＳ Ｐゴシック" pitchFamily="34" charset="-128"/>
              </a:rPr>
              <a:t>REM sleep behavior disorder</a:t>
            </a:r>
          </a:p>
        </p:txBody>
      </p:sp>
      <p:sp>
        <p:nvSpPr>
          <p:cNvPr id="342019" name="Rectangle 3"/>
          <p:cNvSpPr>
            <a:spLocks noGrp="1" noChangeArrowheads="1"/>
          </p:cNvSpPr>
          <p:nvPr>
            <p:ph type="body" idx="1"/>
          </p:nvPr>
        </p:nvSpPr>
        <p:spPr>
          <a:xfrm>
            <a:off x="609600" y="1828800"/>
            <a:ext cx="7772400" cy="4114800"/>
          </a:xfrm>
        </p:spPr>
        <p:txBody>
          <a:bodyPr>
            <a:normAutofit/>
          </a:bodyPr>
          <a:lstStyle/>
          <a:p>
            <a:pPr>
              <a:defRPr/>
            </a:pPr>
            <a:r>
              <a:rPr lang="en-US" dirty="0" smtClean="0"/>
              <a:t>Typically in men, often years before motor symptoms</a:t>
            </a:r>
          </a:p>
          <a:p>
            <a:pPr>
              <a:defRPr/>
            </a:pPr>
            <a:r>
              <a:rPr lang="en-US" dirty="0" smtClean="0"/>
              <a:t>Complex movements or fighting</a:t>
            </a:r>
          </a:p>
          <a:p>
            <a:pPr>
              <a:defRPr/>
            </a:pPr>
            <a:r>
              <a:rPr lang="en-US" dirty="0" smtClean="0"/>
              <a:t>Usually early in the morning, varying frequency</a:t>
            </a:r>
          </a:p>
          <a:p>
            <a:pPr>
              <a:defRPr/>
            </a:pPr>
            <a:r>
              <a:rPr lang="en-US" dirty="0" smtClean="0"/>
              <a:t>Patient or bed partner injury</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33</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27423037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normAutofit fontScale="90000"/>
          </a:bodyPr>
          <a:lstStyle/>
          <a:p>
            <a:pPr>
              <a:defRPr/>
            </a:pPr>
            <a:r>
              <a:rPr lang="en-US" dirty="0" smtClean="0">
                <a:ea typeface="ＭＳ Ｐゴシック" pitchFamily="34" charset="-128"/>
              </a:rPr>
              <a:t>REM sleep behavior disorder-</a:t>
            </a:r>
            <a:br>
              <a:rPr lang="en-US" dirty="0" smtClean="0">
                <a:ea typeface="ＭＳ Ｐゴシック" pitchFamily="34" charset="-128"/>
              </a:rPr>
            </a:br>
            <a:r>
              <a:rPr lang="en-US" dirty="0" smtClean="0">
                <a:ea typeface="ＭＳ Ｐゴシック" pitchFamily="34" charset="-128"/>
              </a:rPr>
              <a:t>treatment</a:t>
            </a:r>
          </a:p>
        </p:txBody>
      </p:sp>
      <p:sp>
        <p:nvSpPr>
          <p:cNvPr id="342019" name="Rectangle 3"/>
          <p:cNvSpPr>
            <a:spLocks noGrp="1" noChangeArrowheads="1"/>
          </p:cNvSpPr>
          <p:nvPr>
            <p:ph type="body" idx="1"/>
          </p:nvPr>
        </p:nvSpPr>
        <p:spPr>
          <a:xfrm>
            <a:off x="609600" y="2133600"/>
            <a:ext cx="7772400" cy="4114800"/>
          </a:xfrm>
        </p:spPr>
        <p:txBody>
          <a:bodyPr>
            <a:normAutofit/>
          </a:bodyPr>
          <a:lstStyle/>
          <a:p>
            <a:pPr>
              <a:defRPr/>
            </a:pPr>
            <a:r>
              <a:rPr lang="en-US" dirty="0" smtClean="0"/>
              <a:t>Treat any underlying OSA</a:t>
            </a:r>
          </a:p>
          <a:p>
            <a:pPr>
              <a:defRPr/>
            </a:pPr>
            <a:r>
              <a:rPr lang="en-US" dirty="0" smtClean="0"/>
              <a:t>Make sleeping environment safer</a:t>
            </a:r>
          </a:p>
          <a:p>
            <a:pPr>
              <a:defRPr/>
            </a:pPr>
            <a:r>
              <a:rPr lang="en-US" dirty="0" smtClean="0"/>
              <a:t>Melatonin 3 - 12 mg </a:t>
            </a:r>
            <a:r>
              <a:rPr lang="en-US" dirty="0" err="1" smtClean="0"/>
              <a:t>qhs</a:t>
            </a:r>
            <a:r>
              <a:rPr lang="en-US" dirty="0" smtClean="0"/>
              <a:t> helps mild to moderate symptoms</a:t>
            </a:r>
          </a:p>
          <a:p>
            <a:pPr>
              <a:defRPr/>
            </a:pPr>
            <a:r>
              <a:rPr lang="en-US" dirty="0" smtClean="0"/>
              <a:t>Clonazepam 0.25 – 1.0 mg </a:t>
            </a:r>
            <a:r>
              <a:rPr lang="en-US" dirty="0" err="1" smtClean="0"/>
              <a:t>qhs</a:t>
            </a:r>
            <a:r>
              <a:rPr lang="en-US" dirty="0" smtClean="0"/>
              <a:t> may be needed for more severe symptoms</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34</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290296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lstStyle/>
          <a:p>
            <a:pPr>
              <a:defRPr/>
            </a:pPr>
            <a:r>
              <a:rPr lang="en-US" dirty="0" smtClean="0">
                <a:ea typeface="ＭＳ Ｐゴシック" pitchFamily="34" charset="-128"/>
              </a:rPr>
              <a:t>Obstructive Sleep Apnea</a:t>
            </a:r>
          </a:p>
        </p:txBody>
      </p:sp>
      <p:sp>
        <p:nvSpPr>
          <p:cNvPr id="342019" name="Rectangle 3"/>
          <p:cNvSpPr>
            <a:spLocks noGrp="1" noChangeArrowheads="1"/>
          </p:cNvSpPr>
          <p:nvPr>
            <p:ph type="body" idx="1"/>
          </p:nvPr>
        </p:nvSpPr>
        <p:spPr>
          <a:xfrm>
            <a:off x="609600" y="1828800"/>
            <a:ext cx="7772400" cy="4114800"/>
          </a:xfrm>
        </p:spPr>
        <p:txBody>
          <a:bodyPr>
            <a:normAutofit/>
          </a:bodyPr>
          <a:lstStyle/>
          <a:p>
            <a:pPr>
              <a:defRPr/>
            </a:pPr>
            <a:r>
              <a:rPr lang="en-US" dirty="0" smtClean="0"/>
              <a:t>PD patients, even skinny ones, are more at risk for sleep-disordered breathing</a:t>
            </a:r>
          </a:p>
          <a:p>
            <a:pPr>
              <a:defRPr/>
            </a:pPr>
            <a:r>
              <a:rPr lang="en-US" dirty="0" smtClean="0"/>
              <a:t>Maintain a high level of suspicion</a:t>
            </a:r>
          </a:p>
          <a:p>
            <a:pPr>
              <a:defRPr/>
            </a:pPr>
            <a:r>
              <a:rPr lang="en-US" dirty="0" smtClean="0"/>
              <a:t>Can present with snoring, daytime somnolence, nighttime awakenings, nocturia, worsening dream enactment…</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35</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11079061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lstStyle/>
          <a:p>
            <a:pPr>
              <a:defRPr/>
            </a:pPr>
            <a:r>
              <a:rPr lang="en-US" dirty="0" smtClean="0">
                <a:ea typeface="ＭＳ Ｐゴシック" pitchFamily="34" charset="-128"/>
              </a:rPr>
              <a:t>Insomnia</a:t>
            </a:r>
          </a:p>
        </p:txBody>
      </p:sp>
      <p:sp>
        <p:nvSpPr>
          <p:cNvPr id="342019" name="Rectangle 3"/>
          <p:cNvSpPr>
            <a:spLocks noGrp="1" noChangeArrowheads="1"/>
          </p:cNvSpPr>
          <p:nvPr>
            <p:ph type="body" idx="1"/>
          </p:nvPr>
        </p:nvSpPr>
        <p:spPr>
          <a:xfrm>
            <a:off x="609600" y="1828800"/>
            <a:ext cx="7772400" cy="4343400"/>
          </a:xfrm>
        </p:spPr>
        <p:txBody>
          <a:bodyPr>
            <a:normAutofit lnSpcReduction="10000"/>
          </a:bodyPr>
          <a:lstStyle/>
          <a:p>
            <a:pPr>
              <a:defRPr/>
            </a:pPr>
            <a:r>
              <a:rPr lang="en-US" dirty="0" smtClean="0"/>
              <a:t>Can be primary or secondary</a:t>
            </a:r>
          </a:p>
          <a:p>
            <a:pPr>
              <a:defRPr/>
            </a:pPr>
            <a:r>
              <a:rPr lang="en-US" dirty="0" smtClean="0"/>
              <a:t>Address sleep hygiene </a:t>
            </a:r>
          </a:p>
          <a:p>
            <a:pPr>
              <a:defRPr/>
            </a:pPr>
            <a:r>
              <a:rPr lang="en-US" dirty="0" smtClean="0"/>
              <a:t>Review med list</a:t>
            </a:r>
          </a:p>
          <a:p>
            <a:pPr>
              <a:defRPr/>
            </a:pPr>
            <a:r>
              <a:rPr lang="en-US" dirty="0" smtClean="0"/>
              <a:t>Treat nighttime motor symptoms</a:t>
            </a:r>
          </a:p>
          <a:p>
            <a:pPr>
              <a:defRPr/>
            </a:pPr>
            <a:r>
              <a:rPr lang="en-US" dirty="0" smtClean="0"/>
              <a:t>Think about OSA</a:t>
            </a:r>
          </a:p>
          <a:p>
            <a:pPr>
              <a:defRPr/>
            </a:pPr>
            <a:r>
              <a:rPr lang="en-US" dirty="0" smtClean="0"/>
              <a:t>Treat psychiatric comorbidities</a:t>
            </a:r>
          </a:p>
          <a:p>
            <a:pPr>
              <a:defRPr/>
            </a:pPr>
            <a:r>
              <a:rPr lang="en-US" dirty="0" smtClean="0"/>
              <a:t>Sedative/ hypnotics: melatonin, trazodone, mirtazapine, clonazepam (if RBD)</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36</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1514540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lstStyle/>
          <a:p>
            <a:pPr>
              <a:defRPr/>
            </a:pPr>
            <a:r>
              <a:rPr lang="en-US" dirty="0" smtClean="0">
                <a:ea typeface="ＭＳ Ｐゴシック" pitchFamily="34" charset="-128"/>
              </a:rPr>
              <a:t>Hypersomnia</a:t>
            </a:r>
          </a:p>
        </p:txBody>
      </p:sp>
      <p:sp>
        <p:nvSpPr>
          <p:cNvPr id="342019" name="Rectangle 3"/>
          <p:cNvSpPr>
            <a:spLocks noGrp="1" noChangeArrowheads="1"/>
          </p:cNvSpPr>
          <p:nvPr>
            <p:ph type="body" idx="1"/>
          </p:nvPr>
        </p:nvSpPr>
        <p:spPr>
          <a:xfrm>
            <a:off x="609600" y="1828800"/>
            <a:ext cx="7772400" cy="4114800"/>
          </a:xfrm>
        </p:spPr>
        <p:txBody>
          <a:bodyPr>
            <a:normAutofit/>
          </a:bodyPr>
          <a:lstStyle/>
          <a:p>
            <a:pPr>
              <a:defRPr/>
            </a:pPr>
            <a:r>
              <a:rPr lang="en-US" dirty="0" smtClean="0"/>
              <a:t>PD increases sleep need for many patients</a:t>
            </a:r>
          </a:p>
          <a:p>
            <a:pPr>
              <a:defRPr/>
            </a:pPr>
            <a:r>
              <a:rPr lang="en-US" dirty="0" smtClean="0"/>
              <a:t>Poor sleep at night </a:t>
            </a:r>
            <a:r>
              <a:rPr lang="en-US" dirty="0"/>
              <a:t>(</a:t>
            </a:r>
            <a:r>
              <a:rPr lang="en-US" dirty="0" smtClean="0"/>
              <a:t>many causes)</a:t>
            </a:r>
          </a:p>
          <a:p>
            <a:pPr>
              <a:defRPr/>
            </a:pPr>
            <a:r>
              <a:rPr lang="en-US" dirty="0" smtClean="0"/>
              <a:t>Think about OSA</a:t>
            </a:r>
          </a:p>
          <a:p>
            <a:pPr>
              <a:defRPr/>
            </a:pPr>
            <a:r>
              <a:rPr lang="en-US" dirty="0" smtClean="0"/>
              <a:t>Review med list (make special note of dopamine agonists, anticholinergics, benzos, other sedatives)</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37</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2676712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1143000"/>
          </a:xfrm>
        </p:spPr>
        <p:txBody>
          <a:bodyPr/>
          <a:lstStyle/>
          <a:p>
            <a:pPr>
              <a:defRPr/>
            </a:pPr>
            <a:r>
              <a:rPr lang="en-US" dirty="0" smtClean="0">
                <a:ea typeface="ＭＳ Ｐゴシック" pitchFamily="34" charset="-128"/>
              </a:rPr>
              <a:t>Fatigue</a:t>
            </a:r>
          </a:p>
        </p:txBody>
      </p:sp>
      <p:sp>
        <p:nvSpPr>
          <p:cNvPr id="342019" name="Rectangle 3"/>
          <p:cNvSpPr>
            <a:spLocks noGrp="1" noChangeArrowheads="1"/>
          </p:cNvSpPr>
          <p:nvPr>
            <p:ph type="body" idx="1"/>
          </p:nvPr>
        </p:nvSpPr>
        <p:spPr>
          <a:xfrm>
            <a:off x="609600" y="1524000"/>
            <a:ext cx="7772400" cy="4572000"/>
          </a:xfrm>
        </p:spPr>
        <p:txBody>
          <a:bodyPr>
            <a:normAutofit lnSpcReduction="10000"/>
          </a:bodyPr>
          <a:lstStyle/>
          <a:p>
            <a:pPr>
              <a:defRPr/>
            </a:pPr>
            <a:r>
              <a:rPr lang="en-US" dirty="0" smtClean="0"/>
              <a:t>“Tired”, “Wiped out”, “No energy”</a:t>
            </a:r>
          </a:p>
          <a:p>
            <a:pPr marL="0" indent="0">
              <a:buNone/>
              <a:defRPr/>
            </a:pPr>
            <a:r>
              <a:rPr lang="en-US" dirty="0" smtClean="0"/>
              <a:t>Is it:</a:t>
            </a:r>
          </a:p>
          <a:p>
            <a:pPr marL="0" indent="0">
              <a:buNone/>
              <a:defRPr/>
            </a:pPr>
            <a:r>
              <a:rPr lang="en-US" dirty="0"/>
              <a:t>S</a:t>
            </a:r>
            <a:r>
              <a:rPr lang="en-US" dirty="0" smtClean="0"/>
              <a:t>leepiness?  Wearing off?  Motor?  Mood?</a:t>
            </a:r>
          </a:p>
          <a:p>
            <a:pPr>
              <a:defRPr/>
            </a:pPr>
            <a:r>
              <a:rPr lang="en-US" dirty="0"/>
              <a:t>I</a:t>
            </a:r>
            <a:r>
              <a:rPr lang="en-US" dirty="0" smtClean="0"/>
              <a:t>solated fatigue can be disabling</a:t>
            </a:r>
          </a:p>
          <a:p>
            <a:pPr>
              <a:defRPr/>
            </a:pPr>
            <a:r>
              <a:rPr lang="en-US" dirty="0" smtClean="0"/>
              <a:t>No established treatment, though anti- depressants and stimulants have been tried</a:t>
            </a:r>
          </a:p>
          <a:p>
            <a:pPr>
              <a:defRPr/>
            </a:pPr>
            <a:r>
              <a:rPr lang="en-US" dirty="0"/>
              <a:t>Encourage </a:t>
            </a:r>
            <a:r>
              <a:rPr lang="en-US" dirty="0" smtClean="0"/>
              <a:t>light exercise, hobbies, </a:t>
            </a:r>
            <a:r>
              <a:rPr lang="en-US" dirty="0" err="1" smtClean="0"/>
              <a:t>etc</a:t>
            </a:r>
            <a:endParaRPr lang="en-US" dirty="0" smtClean="0"/>
          </a:p>
          <a:p>
            <a:pPr>
              <a:defRPr/>
            </a:pPr>
            <a:r>
              <a:rPr lang="en-US" dirty="0" smtClean="0"/>
              <a:t>We badly need better treatments for this</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38</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18662585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sz="4000" smtClean="0"/>
              <a:t>Hallucinations &amp; Dementia in PD</a:t>
            </a:r>
          </a:p>
        </p:txBody>
      </p:sp>
      <p:sp>
        <p:nvSpPr>
          <p:cNvPr id="94211" name="Rectangle 3"/>
          <p:cNvSpPr>
            <a:spLocks noGrp="1" noChangeArrowheads="1"/>
          </p:cNvSpPr>
          <p:nvPr>
            <p:ph type="body" idx="1"/>
          </p:nvPr>
        </p:nvSpPr>
        <p:spPr>
          <a:xfrm>
            <a:off x="304800" y="1447800"/>
            <a:ext cx="8458200" cy="4530725"/>
          </a:xfrm>
        </p:spPr>
        <p:txBody>
          <a:bodyPr/>
          <a:lstStyle/>
          <a:p>
            <a:pPr eaLnBrk="1" hangingPunct="1">
              <a:defRPr/>
            </a:pPr>
            <a:endParaRPr lang="en-US" sz="2800" dirty="0" smtClean="0"/>
          </a:p>
          <a:p>
            <a:pPr eaLnBrk="1" hangingPunct="1">
              <a:defRPr/>
            </a:pPr>
            <a:r>
              <a:rPr lang="en-US" sz="2800" dirty="0" smtClean="0"/>
              <a:t>Complicate many longstanding PD cases</a:t>
            </a:r>
          </a:p>
          <a:p>
            <a:pPr eaLnBrk="1" hangingPunct="1">
              <a:defRPr/>
            </a:pPr>
            <a:r>
              <a:rPr lang="en-US" sz="2800" dirty="0" smtClean="0"/>
              <a:t>Hallucinations are usually visual</a:t>
            </a:r>
          </a:p>
          <a:p>
            <a:pPr eaLnBrk="1" hangingPunct="1">
              <a:defRPr/>
            </a:pPr>
            <a:r>
              <a:rPr lang="en-US" sz="2800" dirty="0" smtClean="0"/>
              <a:t>Main contributors are disease progression (brain pathologic changes), age, and meds</a:t>
            </a:r>
          </a:p>
          <a:p>
            <a:pPr eaLnBrk="1" hangingPunct="1">
              <a:defRPr/>
            </a:pPr>
            <a:r>
              <a:rPr lang="en-US" sz="2800" dirty="0" smtClean="0"/>
              <a:t>Older patients much more at risk</a:t>
            </a:r>
          </a:p>
          <a:p>
            <a:pPr eaLnBrk="1" hangingPunct="1">
              <a:defRPr/>
            </a:pPr>
            <a:r>
              <a:rPr lang="en-US" sz="2800" i="1" dirty="0" smtClean="0"/>
              <a:t>Marker for increased morbidity, mortality, and institutionalization</a:t>
            </a:r>
          </a:p>
          <a:p>
            <a:pPr eaLnBrk="1" hangingPunct="1">
              <a:buFont typeface="Wingdings" pitchFamily="2" charset="2"/>
              <a:buNone/>
              <a:defRPr/>
            </a:pPr>
            <a:r>
              <a:rPr lang="en-US" sz="2800" dirty="0" smtClean="0"/>
              <a:t> </a:t>
            </a:r>
          </a:p>
        </p:txBody>
      </p:sp>
    </p:spTree>
    <p:extLst>
      <p:ext uri="{BB962C8B-B14F-4D97-AF65-F5344CB8AC3E}">
        <p14:creationId xmlns:p14="http://schemas.microsoft.com/office/powerpoint/2010/main" val="266453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8600" y="381000"/>
            <a:ext cx="8763000" cy="563563"/>
          </a:xfrm>
        </p:spPr>
        <p:txBody>
          <a:bodyPr>
            <a:normAutofit fontScale="90000"/>
          </a:bodyPr>
          <a:lstStyle/>
          <a:p>
            <a:pPr eaLnBrk="1" hangingPunct="1">
              <a:defRPr/>
            </a:pPr>
            <a:r>
              <a:rPr lang="en-US" sz="4000" dirty="0" smtClean="0"/>
              <a:t>Parkinsonism comprises four</a:t>
            </a:r>
            <a:br>
              <a:rPr lang="en-US" sz="4000" dirty="0" smtClean="0"/>
            </a:br>
            <a:r>
              <a:rPr lang="en-US" sz="4000" dirty="0" smtClean="0"/>
              <a:t>cardinal motor features</a:t>
            </a:r>
          </a:p>
        </p:txBody>
      </p:sp>
      <p:sp>
        <p:nvSpPr>
          <p:cNvPr id="46083" name="Rectangle 3"/>
          <p:cNvSpPr>
            <a:spLocks noGrp="1" noChangeArrowheads="1"/>
          </p:cNvSpPr>
          <p:nvPr>
            <p:ph type="body" idx="1"/>
          </p:nvPr>
        </p:nvSpPr>
        <p:spPr>
          <a:xfrm>
            <a:off x="228600" y="1676400"/>
            <a:ext cx="8915400" cy="4953000"/>
          </a:xfrm>
        </p:spPr>
        <p:txBody>
          <a:bodyPr/>
          <a:lstStyle/>
          <a:p>
            <a:pPr eaLnBrk="1" hangingPunct="1">
              <a:lnSpc>
                <a:spcPct val="90000"/>
              </a:lnSpc>
              <a:spcBef>
                <a:spcPct val="30000"/>
              </a:spcBef>
              <a:defRPr/>
            </a:pPr>
            <a:r>
              <a:rPr lang="en-US" b="1" u="sng" smtClean="0"/>
              <a:t>Bradykinesia</a:t>
            </a:r>
            <a:r>
              <a:rPr lang="en-US" b="1" smtClean="0"/>
              <a:t> </a:t>
            </a:r>
            <a:r>
              <a:rPr lang="en-US" smtClean="0"/>
              <a:t> (slow and small movements).  Reduced blink, face expression, and gesturing. Soft voice. Difficulty getting out of chair, shuffling steps, reduced arm swing, freezing</a:t>
            </a:r>
          </a:p>
          <a:p>
            <a:pPr eaLnBrk="1" hangingPunct="1">
              <a:lnSpc>
                <a:spcPct val="90000"/>
              </a:lnSpc>
              <a:spcBef>
                <a:spcPct val="30000"/>
              </a:spcBef>
              <a:defRPr/>
            </a:pPr>
            <a:r>
              <a:rPr lang="en-US" u="sng" smtClean="0"/>
              <a:t>Tremor</a:t>
            </a:r>
            <a:r>
              <a:rPr lang="en-US" smtClean="0"/>
              <a:t> (usually resting) “pill rolling”, often involves thumb</a:t>
            </a:r>
          </a:p>
          <a:p>
            <a:pPr eaLnBrk="1" hangingPunct="1">
              <a:lnSpc>
                <a:spcPct val="90000"/>
              </a:lnSpc>
              <a:spcBef>
                <a:spcPct val="30000"/>
              </a:spcBef>
              <a:defRPr/>
            </a:pPr>
            <a:r>
              <a:rPr lang="en-US" u="sng" smtClean="0"/>
              <a:t>Rigidity</a:t>
            </a:r>
            <a:r>
              <a:rPr lang="en-US" smtClean="0"/>
              <a:t> (different from spasticity)</a:t>
            </a:r>
          </a:p>
          <a:p>
            <a:pPr eaLnBrk="1" hangingPunct="1">
              <a:lnSpc>
                <a:spcPct val="90000"/>
              </a:lnSpc>
              <a:spcBef>
                <a:spcPct val="30000"/>
              </a:spcBef>
              <a:defRPr/>
            </a:pPr>
            <a:r>
              <a:rPr lang="en-US" u="sng" smtClean="0"/>
              <a:t>Postural changes</a:t>
            </a:r>
            <a:r>
              <a:rPr lang="en-US" b="1" smtClean="0"/>
              <a:t>.</a:t>
            </a:r>
            <a:r>
              <a:rPr lang="en-US" smtClean="0"/>
              <a:t> Imbalance, falls; stooped flexed posture</a:t>
            </a:r>
          </a:p>
        </p:txBody>
      </p:sp>
    </p:spTree>
    <p:extLst>
      <p:ext uri="{BB962C8B-B14F-4D97-AF65-F5344CB8AC3E}">
        <p14:creationId xmlns:p14="http://schemas.microsoft.com/office/powerpoint/2010/main" val="19837261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152400"/>
            <a:ext cx="8229600" cy="1112838"/>
          </a:xfrm>
        </p:spPr>
        <p:txBody>
          <a:bodyPr/>
          <a:lstStyle/>
          <a:p>
            <a:pPr eaLnBrk="1" hangingPunct="1">
              <a:defRPr/>
            </a:pPr>
            <a:r>
              <a:rPr lang="en-US" sz="4000" smtClean="0"/>
              <a:t>Hallucinations and dementia in PD</a:t>
            </a:r>
          </a:p>
        </p:txBody>
      </p:sp>
      <p:sp>
        <p:nvSpPr>
          <p:cNvPr id="95235" name="Rectangle 3"/>
          <p:cNvSpPr>
            <a:spLocks noGrp="1" noChangeArrowheads="1"/>
          </p:cNvSpPr>
          <p:nvPr>
            <p:ph type="body" idx="1"/>
          </p:nvPr>
        </p:nvSpPr>
        <p:spPr>
          <a:xfrm>
            <a:off x="457200" y="1447800"/>
            <a:ext cx="8229600" cy="5410200"/>
          </a:xfrm>
        </p:spPr>
        <p:txBody>
          <a:bodyPr/>
          <a:lstStyle/>
          <a:p>
            <a:pPr eaLnBrk="1" hangingPunct="1">
              <a:lnSpc>
                <a:spcPct val="90000"/>
              </a:lnSpc>
              <a:defRPr/>
            </a:pPr>
            <a:r>
              <a:rPr lang="en-US" sz="2800" dirty="0" smtClean="0"/>
              <a:t>Assess medical state; B12, TSH</a:t>
            </a:r>
          </a:p>
          <a:p>
            <a:pPr eaLnBrk="1" hangingPunct="1">
              <a:lnSpc>
                <a:spcPct val="90000"/>
              </a:lnSpc>
              <a:buFont typeface="Wingdings" pitchFamily="2" charset="2"/>
              <a:buNone/>
              <a:defRPr/>
            </a:pPr>
            <a:endParaRPr lang="en-US" sz="2800" dirty="0" smtClean="0"/>
          </a:p>
          <a:p>
            <a:pPr eaLnBrk="1" hangingPunct="1">
              <a:lnSpc>
                <a:spcPct val="90000"/>
              </a:lnSpc>
              <a:defRPr/>
            </a:pPr>
            <a:r>
              <a:rPr lang="en-US" sz="2800" dirty="0" smtClean="0"/>
              <a:t>Simplify med regimen.  Prioritize eliminating anticholinergics and dopamine agonists. Reduce </a:t>
            </a:r>
            <a:r>
              <a:rPr lang="en-US" sz="2800" dirty="0"/>
              <a:t>L</a:t>
            </a:r>
            <a:r>
              <a:rPr lang="en-US" sz="2800" dirty="0" smtClean="0"/>
              <a:t>-dopa last.</a:t>
            </a:r>
          </a:p>
          <a:p>
            <a:pPr eaLnBrk="1" hangingPunct="1">
              <a:lnSpc>
                <a:spcPct val="90000"/>
              </a:lnSpc>
              <a:buFont typeface="Wingdings" pitchFamily="2" charset="2"/>
              <a:buNone/>
              <a:defRPr/>
            </a:pPr>
            <a:endParaRPr lang="en-US" sz="2800" dirty="0" smtClean="0"/>
          </a:p>
          <a:p>
            <a:pPr eaLnBrk="1" hangingPunct="1">
              <a:lnSpc>
                <a:spcPct val="90000"/>
              </a:lnSpc>
              <a:defRPr/>
            </a:pPr>
            <a:r>
              <a:rPr lang="en-US" sz="2800" dirty="0" err="1" smtClean="0"/>
              <a:t>Rivastigmine</a:t>
            </a:r>
            <a:r>
              <a:rPr lang="en-US" sz="2800" dirty="0" smtClean="0"/>
              <a:t> (cholinesterase inhibitor) FDA approved in PD dementia</a:t>
            </a:r>
          </a:p>
          <a:p>
            <a:pPr eaLnBrk="1" hangingPunct="1">
              <a:lnSpc>
                <a:spcPct val="90000"/>
              </a:lnSpc>
              <a:buFont typeface="Wingdings" pitchFamily="2" charset="2"/>
              <a:buNone/>
              <a:defRPr/>
            </a:pPr>
            <a:endParaRPr lang="en-US" sz="2800" dirty="0" smtClean="0"/>
          </a:p>
          <a:p>
            <a:pPr eaLnBrk="1" hangingPunct="1">
              <a:lnSpc>
                <a:spcPct val="90000"/>
              </a:lnSpc>
              <a:defRPr/>
            </a:pPr>
            <a:r>
              <a:rPr lang="en-US" sz="2800" dirty="0" smtClean="0"/>
              <a:t>Antipsychotics (off label, black-box warning!): quetiapine and clozapine least likely to worsen parkinsonism</a:t>
            </a:r>
          </a:p>
        </p:txBody>
      </p:sp>
    </p:spTree>
    <p:extLst>
      <p:ext uri="{BB962C8B-B14F-4D97-AF65-F5344CB8AC3E}">
        <p14:creationId xmlns:p14="http://schemas.microsoft.com/office/powerpoint/2010/main" val="431181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lstStyle/>
          <a:p>
            <a:r>
              <a:rPr lang="en-US" dirty="0" smtClean="0"/>
              <a:t>Case Studies</a:t>
            </a:r>
            <a:endParaRPr lang="en-US" dirty="0"/>
          </a:p>
        </p:txBody>
      </p:sp>
    </p:spTree>
    <p:extLst>
      <p:ext uri="{BB962C8B-B14F-4D97-AF65-F5344CB8AC3E}">
        <p14:creationId xmlns:p14="http://schemas.microsoft.com/office/powerpoint/2010/main" val="3107058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914400"/>
            <a:ext cx="8229600" cy="1676400"/>
          </a:xfrm>
        </p:spPr>
        <p:txBody>
          <a:bodyPr>
            <a:noAutofit/>
          </a:bodyPr>
          <a:lstStyle/>
          <a:p>
            <a:pPr algn="l">
              <a:defRPr/>
            </a:pPr>
            <a:r>
              <a:rPr lang="en-US" sz="3200" dirty="0" smtClean="0">
                <a:solidFill>
                  <a:schemeClr val="tx1"/>
                </a:solidFill>
                <a:ea typeface="ＭＳ Ｐゴシック" pitchFamily="34" charset="-128"/>
              </a:rPr>
              <a:t>A 66-year old woman on levodopa 100mg TID plus ropinirole 4 mg TID, has only mild wearing off between doses. She often falls asleep during work meetings, and blames her poor sleep: ‘I wake up a lot to pee.  Can you prescribe me Detrol?”</a:t>
            </a:r>
          </a:p>
        </p:txBody>
      </p:sp>
      <p:sp>
        <p:nvSpPr>
          <p:cNvPr id="342019" name="Rectangle 3"/>
          <p:cNvSpPr>
            <a:spLocks noGrp="1" noChangeArrowheads="1"/>
          </p:cNvSpPr>
          <p:nvPr>
            <p:ph type="body" idx="1"/>
          </p:nvPr>
        </p:nvSpPr>
        <p:spPr>
          <a:xfrm>
            <a:off x="457200" y="3733800"/>
            <a:ext cx="8229600" cy="2514600"/>
          </a:xfrm>
        </p:spPr>
        <p:txBody>
          <a:bodyPr>
            <a:normAutofit/>
          </a:bodyPr>
          <a:lstStyle/>
          <a:p>
            <a:pPr>
              <a:defRPr/>
            </a:pPr>
            <a:r>
              <a:rPr lang="en-US" dirty="0" smtClean="0"/>
              <a:t>How might we improve her daytime alertness?</a:t>
            </a:r>
          </a:p>
          <a:p>
            <a:pPr>
              <a:defRPr/>
            </a:pPr>
            <a:r>
              <a:rPr lang="en-US" dirty="0" smtClean="0"/>
              <a:t>How might we improve her nocturia?</a:t>
            </a:r>
          </a:p>
          <a:p>
            <a:pPr marL="0" indent="0">
              <a:buNone/>
              <a:defRPr/>
            </a:pPr>
            <a:endParaRPr lang="en-US" dirty="0" smtClean="0"/>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42</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11495791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914400"/>
            <a:ext cx="8229600" cy="1676400"/>
          </a:xfrm>
        </p:spPr>
        <p:txBody>
          <a:bodyPr>
            <a:noAutofit/>
          </a:bodyPr>
          <a:lstStyle/>
          <a:p>
            <a:pPr algn="l">
              <a:defRPr/>
            </a:pPr>
            <a:r>
              <a:rPr lang="en-US" sz="3200" dirty="0" smtClean="0">
                <a:solidFill>
                  <a:schemeClr val="tx1"/>
                </a:solidFill>
                <a:ea typeface="ＭＳ Ｐゴシック" pitchFamily="34" charset="-128"/>
              </a:rPr>
              <a:t>A 69-year old woman with PD, CHF, HTN, and GERD is on 250mg TID of levodopa.  Her prior hand tremor is much better controlled, and she usually walks around well, but her son notes increasing episodes of “severe whole body tremors”.   </a:t>
            </a:r>
          </a:p>
        </p:txBody>
      </p:sp>
      <p:sp>
        <p:nvSpPr>
          <p:cNvPr id="342019" name="Rectangle 3"/>
          <p:cNvSpPr>
            <a:spLocks noGrp="1" noChangeArrowheads="1"/>
          </p:cNvSpPr>
          <p:nvPr>
            <p:ph type="body" idx="1"/>
          </p:nvPr>
        </p:nvSpPr>
        <p:spPr>
          <a:xfrm>
            <a:off x="457200" y="3733800"/>
            <a:ext cx="8229600" cy="2514600"/>
          </a:xfrm>
        </p:spPr>
        <p:txBody>
          <a:bodyPr>
            <a:normAutofit/>
          </a:bodyPr>
          <a:lstStyle/>
          <a:p>
            <a:pPr>
              <a:defRPr/>
            </a:pPr>
            <a:r>
              <a:rPr lang="en-US" dirty="0" smtClean="0"/>
              <a:t>What questions might clarify these episodes?</a:t>
            </a:r>
          </a:p>
          <a:p>
            <a:pPr>
              <a:defRPr/>
            </a:pPr>
            <a:r>
              <a:rPr lang="en-US" dirty="0" smtClean="0"/>
              <a:t>Accordingly, what can we do about them?</a:t>
            </a:r>
          </a:p>
          <a:p>
            <a:pPr marL="0" indent="0">
              <a:buNone/>
              <a:defRPr/>
            </a:pPr>
            <a:endParaRPr lang="en-US" dirty="0" smtClean="0"/>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2"/>
                </a:solidFill>
                <a:latin typeface="Times New Roman" pitchFamily="18" charset="0"/>
                <a:ea typeface="ＭＳ Ｐゴシック" pitchFamily="34" charset="-128"/>
              </a:defRPr>
            </a:lvl1pPr>
            <a:lvl2pPr marL="742950" indent="-285750">
              <a:defRPr sz="1200">
                <a:solidFill>
                  <a:schemeClr val="tx2"/>
                </a:solidFill>
                <a:latin typeface="Times New Roman" pitchFamily="18" charset="0"/>
                <a:ea typeface="ＭＳ Ｐゴシック" pitchFamily="34" charset="-128"/>
              </a:defRPr>
            </a:lvl2pPr>
            <a:lvl3pPr marL="1143000" indent="-228600">
              <a:defRPr sz="1200">
                <a:solidFill>
                  <a:schemeClr val="tx2"/>
                </a:solidFill>
                <a:latin typeface="Times New Roman" pitchFamily="18" charset="0"/>
                <a:ea typeface="ＭＳ Ｐゴシック" pitchFamily="34" charset="-128"/>
              </a:defRPr>
            </a:lvl3pPr>
            <a:lvl4pPr marL="1600200" indent="-228600">
              <a:defRPr sz="1200">
                <a:solidFill>
                  <a:schemeClr val="tx2"/>
                </a:solidFill>
                <a:latin typeface="Times New Roman" pitchFamily="18" charset="0"/>
                <a:ea typeface="ＭＳ Ｐゴシック" pitchFamily="34" charset="-128"/>
              </a:defRPr>
            </a:lvl4pPr>
            <a:lvl5pPr marL="2057400" indent="-228600">
              <a:defRPr sz="1200">
                <a:solidFill>
                  <a:schemeClr val="tx2"/>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1200">
                <a:solidFill>
                  <a:schemeClr val="tx2"/>
                </a:solidFill>
                <a:latin typeface="Times New Roman" pitchFamily="18" charset="0"/>
                <a:ea typeface="ＭＳ Ｐゴシック" pitchFamily="34" charset="-128"/>
              </a:defRPr>
            </a:lvl9pPr>
          </a:lstStyle>
          <a:p>
            <a:fld id="{5B205C29-D2A2-4203-A73D-A78BD7FA952B}" type="slidenum">
              <a:rPr lang="en-US" sz="1400" smtClean="0">
                <a:solidFill>
                  <a:schemeClr val="accent1"/>
                </a:solidFill>
                <a:latin typeface="Arial" charset="0"/>
              </a:rPr>
              <a:pPr/>
              <a:t>43</a:t>
            </a:fld>
            <a:endParaRPr lang="en-US" sz="1400" dirty="0" smtClean="0">
              <a:solidFill>
                <a:schemeClr val="accent1"/>
              </a:solidFill>
              <a:latin typeface="Arial" charset="0"/>
            </a:endParaRPr>
          </a:p>
        </p:txBody>
      </p:sp>
    </p:spTree>
    <p:custDataLst>
      <p:tags r:id="rId1"/>
    </p:custDataLst>
    <p:extLst>
      <p:ext uri="{BB962C8B-B14F-4D97-AF65-F5344CB8AC3E}">
        <p14:creationId xmlns:p14="http://schemas.microsoft.com/office/powerpoint/2010/main" val="3070363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PQuestion"/>
          <p:cNvSpPr>
            <a:spLocks noGrp="1"/>
          </p:cNvSpPr>
          <p:nvPr>
            <p:ph type="title"/>
          </p:nvPr>
        </p:nvSpPr>
        <p:spPr>
          <a:xfrm>
            <a:off x="152400" y="609600"/>
            <a:ext cx="9067800" cy="3657600"/>
          </a:xfrm>
        </p:spPr>
        <p:txBody>
          <a:bodyPr>
            <a:normAutofit/>
          </a:bodyPr>
          <a:lstStyle/>
          <a:p>
            <a:pPr algn="l">
              <a:defRPr/>
            </a:pPr>
            <a:r>
              <a:rPr lang="en-US" sz="3200" dirty="0" smtClean="0">
                <a:solidFill>
                  <a:schemeClr val="tx1"/>
                </a:solidFill>
                <a:ea typeface="ＭＳ Ｐゴシック" pitchFamily="34" charset="-128"/>
              </a:rPr>
              <a:t>An 81 y/o man with 10 years of Parkinson disease begins to see child soldiers peering in at the windows. He takes L-dopa, </a:t>
            </a:r>
            <a:r>
              <a:rPr lang="en-US" sz="3200" dirty="0" err="1" smtClean="0">
                <a:solidFill>
                  <a:schemeClr val="tx1"/>
                </a:solidFill>
                <a:ea typeface="ＭＳ Ｐゴシック" pitchFamily="34" charset="-128"/>
              </a:rPr>
              <a:t>ropinirole</a:t>
            </a:r>
            <a:r>
              <a:rPr lang="en-US" sz="3200" dirty="0" smtClean="0">
                <a:solidFill>
                  <a:schemeClr val="tx1"/>
                </a:solidFill>
                <a:ea typeface="ＭＳ Ｐゴシック" pitchFamily="34" charset="-128"/>
              </a:rPr>
              <a:t>, and alprazolam. </a:t>
            </a:r>
            <a:br>
              <a:rPr lang="en-US" sz="3200" dirty="0" smtClean="0">
                <a:solidFill>
                  <a:schemeClr val="tx1"/>
                </a:solidFill>
                <a:ea typeface="ＭＳ Ｐゴシック" pitchFamily="34" charset="-128"/>
              </a:rPr>
            </a:br>
            <a:r>
              <a:rPr lang="en-US" sz="3200" dirty="0" smtClean="0">
                <a:solidFill>
                  <a:schemeClr val="tx1"/>
                </a:solidFill>
                <a:ea typeface="ＭＳ Ｐゴシック" pitchFamily="34" charset="-128"/>
              </a:rPr>
              <a:t/>
            </a:r>
            <a:br>
              <a:rPr lang="en-US" sz="3200" dirty="0" smtClean="0">
                <a:solidFill>
                  <a:schemeClr val="tx1"/>
                </a:solidFill>
                <a:ea typeface="ＭＳ Ｐゴシック" pitchFamily="34" charset="-128"/>
              </a:rPr>
            </a:br>
            <a:r>
              <a:rPr lang="en-US" sz="3200" dirty="0" smtClean="0">
                <a:solidFill>
                  <a:schemeClr val="tx1"/>
                </a:solidFill>
                <a:ea typeface="ＭＳ Ｐゴシック" pitchFamily="34" charset="-128"/>
              </a:rPr>
              <a:t/>
            </a:r>
            <a:br>
              <a:rPr lang="en-US" sz="3200" dirty="0" smtClean="0">
                <a:solidFill>
                  <a:schemeClr val="tx1"/>
                </a:solidFill>
                <a:ea typeface="ＭＳ Ｐゴシック" pitchFamily="34" charset="-128"/>
              </a:rPr>
            </a:br>
            <a:r>
              <a:rPr lang="en-US" sz="3200" dirty="0" smtClean="0">
                <a:solidFill>
                  <a:schemeClr val="tx1"/>
                </a:solidFill>
                <a:ea typeface="ＭＳ Ｐゴシック" pitchFamily="34" charset="-128"/>
              </a:rPr>
              <a:t>What would you do?</a:t>
            </a:r>
          </a:p>
        </p:txBody>
      </p:sp>
      <p:sp>
        <p:nvSpPr>
          <p:cNvPr id="8" name="TPCountdownTrigger"/>
          <p:cNvSpPr/>
          <p:nvPr/>
        </p:nvSpPr>
        <p:spPr>
          <a:xfrm>
            <a:off x="0" y="0"/>
            <a:ext cx="12700" cy="1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9551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8600" y="228600"/>
            <a:ext cx="8686800" cy="762000"/>
          </a:xfrm>
        </p:spPr>
        <p:txBody>
          <a:bodyPr/>
          <a:lstStyle/>
          <a:p>
            <a:pPr eaLnBrk="1" hangingPunct="1">
              <a:defRPr/>
            </a:pPr>
            <a:r>
              <a:rPr lang="en-US" sz="4000" smtClean="0"/>
              <a:t>Differential diagnosis of parkinsonism</a:t>
            </a:r>
          </a:p>
        </p:txBody>
      </p:sp>
      <p:sp>
        <p:nvSpPr>
          <p:cNvPr id="47107" name="Rectangle 3"/>
          <p:cNvSpPr>
            <a:spLocks noGrp="1" noChangeArrowheads="1"/>
          </p:cNvSpPr>
          <p:nvPr>
            <p:ph type="body" idx="1"/>
          </p:nvPr>
        </p:nvSpPr>
        <p:spPr>
          <a:xfrm>
            <a:off x="228600" y="1295400"/>
            <a:ext cx="8686800" cy="5257800"/>
          </a:xfrm>
        </p:spPr>
        <p:txBody>
          <a:bodyPr/>
          <a:lstStyle/>
          <a:p>
            <a:pPr eaLnBrk="1" hangingPunct="1">
              <a:lnSpc>
                <a:spcPct val="80000"/>
              </a:lnSpc>
              <a:defRPr/>
            </a:pPr>
            <a:r>
              <a:rPr lang="en-US" sz="2800" u="sng" dirty="0" smtClean="0"/>
              <a:t>Parkinson disease</a:t>
            </a:r>
            <a:r>
              <a:rPr lang="en-US" sz="2800" dirty="0" smtClean="0"/>
              <a:t>  (idiopathic or genetic)</a:t>
            </a:r>
          </a:p>
          <a:p>
            <a:pPr eaLnBrk="1" hangingPunct="1">
              <a:lnSpc>
                <a:spcPct val="80000"/>
              </a:lnSpc>
              <a:defRPr/>
            </a:pPr>
            <a:endParaRPr lang="en-US" sz="2800" dirty="0" smtClean="0"/>
          </a:p>
          <a:p>
            <a:pPr eaLnBrk="1" hangingPunct="1">
              <a:lnSpc>
                <a:spcPct val="80000"/>
              </a:lnSpc>
              <a:defRPr/>
            </a:pPr>
            <a:r>
              <a:rPr lang="en-US" sz="2800" u="sng" dirty="0" smtClean="0"/>
              <a:t>Parkinson-plus degenerations</a:t>
            </a:r>
            <a:r>
              <a:rPr lang="en-US" sz="2800" dirty="0" smtClean="0"/>
              <a:t> (dementia with Lewy bodies, progressive </a:t>
            </a:r>
            <a:r>
              <a:rPr lang="en-US" sz="2800" dirty="0" err="1" smtClean="0"/>
              <a:t>supranuclear</a:t>
            </a:r>
            <a:r>
              <a:rPr lang="en-US" sz="2800" dirty="0" smtClean="0"/>
              <a:t> palsy, </a:t>
            </a:r>
            <a:r>
              <a:rPr lang="en-US" sz="2800" dirty="0" err="1" smtClean="0"/>
              <a:t>corticobasal</a:t>
            </a:r>
            <a:r>
              <a:rPr lang="en-US" sz="2800" dirty="0" smtClean="0"/>
              <a:t> degeneration, multiple system atrophy)</a:t>
            </a:r>
          </a:p>
          <a:p>
            <a:pPr eaLnBrk="1" hangingPunct="1">
              <a:lnSpc>
                <a:spcPct val="80000"/>
              </a:lnSpc>
              <a:defRPr/>
            </a:pPr>
            <a:endParaRPr lang="en-US" sz="2800" dirty="0" smtClean="0"/>
          </a:p>
          <a:p>
            <a:pPr eaLnBrk="1" hangingPunct="1">
              <a:lnSpc>
                <a:spcPct val="80000"/>
              </a:lnSpc>
              <a:defRPr/>
            </a:pPr>
            <a:r>
              <a:rPr lang="en-US" sz="2800" u="sng" dirty="0" smtClean="0"/>
              <a:t>Drug-induced parkinsonism</a:t>
            </a:r>
            <a:r>
              <a:rPr lang="en-US" sz="2800" dirty="0" smtClean="0"/>
              <a:t> (anti-</a:t>
            </a:r>
            <a:r>
              <a:rPr lang="en-US" sz="2800" dirty="0" err="1" smtClean="0"/>
              <a:t>dopaminergics</a:t>
            </a:r>
            <a:r>
              <a:rPr lang="en-US" sz="2800" dirty="0" smtClean="0"/>
              <a:t>)</a:t>
            </a:r>
          </a:p>
          <a:p>
            <a:pPr eaLnBrk="1" hangingPunct="1">
              <a:lnSpc>
                <a:spcPct val="80000"/>
              </a:lnSpc>
              <a:defRPr/>
            </a:pPr>
            <a:endParaRPr lang="en-US" sz="2800" dirty="0" smtClean="0"/>
          </a:p>
          <a:p>
            <a:pPr eaLnBrk="1" hangingPunct="1">
              <a:lnSpc>
                <a:spcPct val="80000"/>
              </a:lnSpc>
              <a:defRPr/>
            </a:pPr>
            <a:r>
              <a:rPr lang="en-US" sz="2800" dirty="0" smtClean="0"/>
              <a:t>Rare but treatable in young people: Wilson disease and </a:t>
            </a:r>
            <a:r>
              <a:rPr lang="en-US" sz="2800" dirty="0" err="1" smtClean="0"/>
              <a:t>Dopa</a:t>
            </a:r>
            <a:r>
              <a:rPr lang="en-US" sz="2800" dirty="0" smtClean="0"/>
              <a:t>-responsive dystonia</a:t>
            </a:r>
          </a:p>
          <a:p>
            <a:pPr eaLnBrk="1" hangingPunct="1">
              <a:lnSpc>
                <a:spcPct val="80000"/>
              </a:lnSpc>
              <a:buFont typeface="Wingdings" pitchFamily="2" charset="2"/>
              <a:buNone/>
              <a:defRPr/>
            </a:pPr>
            <a:endParaRPr lang="en-US" sz="2800" dirty="0" smtClean="0"/>
          </a:p>
          <a:p>
            <a:pPr eaLnBrk="1" hangingPunct="1">
              <a:lnSpc>
                <a:spcPct val="80000"/>
              </a:lnSpc>
              <a:defRPr/>
            </a:pPr>
            <a:r>
              <a:rPr lang="en-US" sz="2800" dirty="0" smtClean="0"/>
              <a:t>Other: “vascular” parkinsonism, brain trauma, CNS infection</a:t>
            </a:r>
          </a:p>
        </p:txBody>
      </p:sp>
    </p:spTree>
    <p:extLst>
      <p:ext uri="{BB962C8B-B14F-4D97-AF65-F5344CB8AC3E}">
        <p14:creationId xmlns:p14="http://schemas.microsoft.com/office/powerpoint/2010/main" val="860723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0"/>
            <a:ext cx="8229600" cy="1143000"/>
          </a:xfrm>
        </p:spPr>
        <p:txBody>
          <a:bodyPr/>
          <a:lstStyle/>
          <a:p>
            <a:pPr eaLnBrk="1" hangingPunct="1">
              <a:defRPr/>
            </a:pPr>
            <a:r>
              <a:rPr lang="en-US" smtClean="0"/>
              <a:t>Drug-Induced Parkinsonism</a:t>
            </a:r>
          </a:p>
        </p:txBody>
      </p:sp>
      <p:sp>
        <p:nvSpPr>
          <p:cNvPr id="64515" name="Rectangle 3"/>
          <p:cNvSpPr>
            <a:spLocks noGrp="1" noChangeArrowheads="1"/>
          </p:cNvSpPr>
          <p:nvPr>
            <p:ph type="body" idx="1"/>
          </p:nvPr>
        </p:nvSpPr>
        <p:spPr>
          <a:xfrm>
            <a:off x="304800" y="1524000"/>
            <a:ext cx="8839200" cy="5334000"/>
          </a:xfrm>
        </p:spPr>
        <p:txBody>
          <a:bodyPr/>
          <a:lstStyle/>
          <a:p>
            <a:pPr eaLnBrk="1" hangingPunct="1">
              <a:lnSpc>
                <a:spcPct val="80000"/>
              </a:lnSpc>
              <a:defRPr/>
            </a:pPr>
            <a:r>
              <a:rPr lang="en-US" sz="2800" smtClean="0"/>
              <a:t>Drugs that reduce dopamine transmission</a:t>
            </a:r>
          </a:p>
          <a:p>
            <a:pPr eaLnBrk="1" hangingPunct="1">
              <a:lnSpc>
                <a:spcPct val="80000"/>
              </a:lnSpc>
              <a:defRPr/>
            </a:pPr>
            <a:endParaRPr lang="en-US" sz="2800" smtClean="0"/>
          </a:p>
          <a:p>
            <a:pPr eaLnBrk="1" hangingPunct="1">
              <a:lnSpc>
                <a:spcPct val="80000"/>
              </a:lnSpc>
              <a:defRPr/>
            </a:pPr>
            <a:r>
              <a:rPr lang="en-US" sz="2800" smtClean="0"/>
              <a:t>Antipsychotics / antiemetics: Risperidone, haloperidol, metoclopramide, promethazine, prochlorperazine, etc.  </a:t>
            </a:r>
          </a:p>
          <a:p>
            <a:pPr eaLnBrk="1" hangingPunct="1">
              <a:lnSpc>
                <a:spcPct val="80000"/>
              </a:lnSpc>
              <a:defRPr/>
            </a:pPr>
            <a:endParaRPr lang="en-US" sz="2800" smtClean="0"/>
          </a:p>
          <a:p>
            <a:pPr eaLnBrk="1" hangingPunct="1">
              <a:lnSpc>
                <a:spcPct val="80000"/>
              </a:lnSpc>
              <a:defRPr/>
            </a:pPr>
            <a:r>
              <a:rPr lang="en-US" sz="2800" smtClean="0"/>
              <a:t>Can be indistinguishable from PD</a:t>
            </a:r>
          </a:p>
          <a:p>
            <a:pPr eaLnBrk="1" hangingPunct="1">
              <a:lnSpc>
                <a:spcPct val="80000"/>
              </a:lnSpc>
              <a:defRPr/>
            </a:pPr>
            <a:endParaRPr lang="en-US" sz="2800" smtClean="0"/>
          </a:p>
          <a:p>
            <a:pPr eaLnBrk="1" hangingPunct="1">
              <a:lnSpc>
                <a:spcPct val="80000"/>
              </a:lnSpc>
              <a:defRPr/>
            </a:pPr>
            <a:r>
              <a:rPr lang="en-US" sz="2800" smtClean="0"/>
              <a:t>Clozapine does not seem to cause it; quetiapine appears to have low rates</a:t>
            </a:r>
          </a:p>
          <a:p>
            <a:pPr eaLnBrk="1" hangingPunct="1">
              <a:lnSpc>
                <a:spcPct val="80000"/>
              </a:lnSpc>
              <a:buFont typeface="Wingdings" pitchFamily="2" charset="2"/>
              <a:buNone/>
              <a:defRPr/>
            </a:pPr>
            <a:endParaRPr lang="en-US" sz="2800" smtClean="0"/>
          </a:p>
          <a:p>
            <a:pPr eaLnBrk="1" hangingPunct="1">
              <a:lnSpc>
                <a:spcPct val="80000"/>
              </a:lnSpc>
              <a:defRPr/>
            </a:pPr>
            <a:r>
              <a:rPr lang="en-US" sz="2800" smtClean="0"/>
              <a:t>Management: reduce or discontinue offending agent. Can take months to resolve!</a:t>
            </a:r>
          </a:p>
        </p:txBody>
      </p:sp>
    </p:spTree>
    <p:extLst>
      <p:ext uri="{BB962C8B-B14F-4D97-AF65-F5344CB8AC3E}">
        <p14:creationId xmlns:p14="http://schemas.microsoft.com/office/powerpoint/2010/main" val="25805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990600"/>
            <a:ext cx="3352800" cy="1143000"/>
          </a:xfrm>
        </p:spPr>
        <p:txBody>
          <a:bodyPr>
            <a:normAutofit fontScale="90000"/>
          </a:bodyPr>
          <a:lstStyle/>
          <a:p>
            <a:pPr eaLnBrk="1" hangingPunct="1">
              <a:defRPr/>
            </a:pPr>
            <a:r>
              <a:rPr lang="en-US" sz="4000" smtClean="0"/>
              <a:t>Parkinson </a:t>
            </a:r>
            <a:br>
              <a:rPr lang="en-US" sz="4000" smtClean="0"/>
            </a:br>
            <a:r>
              <a:rPr lang="en-US" sz="4000" smtClean="0"/>
              <a:t>Disease (PD)</a:t>
            </a:r>
          </a:p>
        </p:txBody>
      </p:sp>
      <p:sp>
        <p:nvSpPr>
          <p:cNvPr id="48131" name="Rectangle 3"/>
          <p:cNvSpPr>
            <a:spLocks noGrp="1" noChangeArrowheads="1"/>
          </p:cNvSpPr>
          <p:nvPr>
            <p:ph type="body" idx="1"/>
          </p:nvPr>
        </p:nvSpPr>
        <p:spPr>
          <a:xfrm>
            <a:off x="381000" y="3962400"/>
            <a:ext cx="8229600" cy="2438400"/>
          </a:xfrm>
        </p:spPr>
        <p:txBody>
          <a:bodyPr/>
          <a:lstStyle/>
          <a:p>
            <a:pPr eaLnBrk="1" hangingPunct="1">
              <a:defRPr/>
            </a:pPr>
            <a:r>
              <a:rPr lang="en-US" sz="2800" smtClean="0"/>
              <a:t>Usually idiopathic</a:t>
            </a:r>
          </a:p>
          <a:p>
            <a:pPr eaLnBrk="1" hangingPunct="1">
              <a:defRPr/>
            </a:pPr>
            <a:r>
              <a:rPr lang="en-US" sz="2800" smtClean="0"/>
              <a:t>Substantia nigra degeneration causes dopamine deficiency in striatum </a:t>
            </a:r>
            <a:r>
              <a:rPr lang="en-US" sz="2800" smtClean="0">
                <a:sym typeface="Wingdings" pitchFamily="2" charset="2"/>
              </a:rPr>
              <a:t></a:t>
            </a:r>
            <a:r>
              <a:rPr lang="en-US" sz="2800" smtClean="0"/>
              <a:t> motor symptoms</a:t>
            </a:r>
          </a:p>
          <a:p>
            <a:pPr eaLnBrk="1" hangingPunct="1">
              <a:defRPr/>
            </a:pPr>
            <a:r>
              <a:rPr lang="en-US" sz="2800" i="1" smtClean="0"/>
              <a:t>Dopaminergic therapy relieves motor symptoms</a:t>
            </a:r>
          </a:p>
        </p:txBody>
      </p:sp>
      <p:pic>
        <p:nvPicPr>
          <p:cNvPr id="9220" name="Picture 4" descr="Substantia Nig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81000"/>
            <a:ext cx="548640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314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28600"/>
            <a:ext cx="8229600" cy="1143000"/>
          </a:xfrm>
        </p:spPr>
        <p:txBody>
          <a:bodyPr>
            <a:normAutofit fontScale="90000"/>
          </a:bodyPr>
          <a:lstStyle/>
          <a:p>
            <a:pPr eaLnBrk="1" hangingPunct="1">
              <a:defRPr/>
            </a:pPr>
            <a:r>
              <a:rPr lang="en-US" smtClean="0"/>
              <a:t>Parkinson disease: </a:t>
            </a:r>
            <a:br>
              <a:rPr lang="en-US" smtClean="0"/>
            </a:br>
            <a:r>
              <a:rPr lang="en-US" smtClean="0"/>
              <a:t>Common early complaints</a:t>
            </a:r>
          </a:p>
        </p:txBody>
      </p:sp>
      <p:sp>
        <p:nvSpPr>
          <p:cNvPr id="88067" name="Rectangle 3"/>
          <p:cNvSpPr>
            <a:spLocks noGrp="1" noChangeArrowheads="1"/>
          </p:cNvSpPr>
          <p:nvPr>
            <p:ph type="body" idx="1"/>
          </p:nvPr>
        </p:nvSpPr>
        <p:spPr>
          <a:xfrm>
            <a:off x="381000" y="1905000"/>
            <a:ext cx="8229600" cy="4343400"/>
          </a:xfrm>
        </p:spPr>
        <p:txBody>
          <a:bodyPr/>
          <a:lstStyle/>
          <a:p>
            <a:pPr eaLnBrk="1" hangingPunct="1">
              <a:lnSpc>
                <a:spcPct val="80000"/>
              </a:lnSpc>
              <a:defRPr/>
            </a:pPr>
            <a:r>
              <a:rPr lang="en-US" sz="2800" dirty="0" smtClean="0"/>
              <a:t>Resting tremor</a:t>
            </a:r>
          </a:p>
          <a:p>
            <a:pPr eaLnBrk="1" hangingPunct="1">
              <a:lnSpc>
                <a:spcPct val="80000"/>
              </a:lnSpc>
              <a:defRPr/>
            </a:pPr>
            <a:r>
              <a:rPr lang="en-US" sz="2800" dirty="0" smtClean="0"/>
              <a:t>Writing smaller; harder to do buttons</a:t>
            </a:r>
          </a:p>
          <a:p>
            <a:pPr eaLnBrk="1" hangingPunct="1">
              <a:lnSpc>
                <a:spcPct val="80000"/>
              </a:lnSpc>
              <a:defRPr/>
            </a:pPr>
            <a:r>
              <a:rPr lang="en-US" sz="2800" dirty="0" smtClean="0"/>
              <a:t>Slowness, “weakness”, limb not working well</a:t>
            </a:r>
          </a:p>
          <a:p>
            <a:pPr eaLnBrk="1" hangingPunct="1">
              <a:lnSpc>
                <a:spcPct val="80000"/>
              </a:lnSpc>
              <a:defRPr/>
            </a:pPr>
            <a:r>
              <a:rPr lang="en-US" sz="2800" dirty="0" smtClean="0"/>
              <a:t>Stiff or achy limb</a:t>
            </a:r>
          </a:p>
          <a:p>
            <a:pPr eaLnBrk="1" hangingPunct="1">
              <a:lnSpc>
                <a:spcPct val="80000"/>
              </a:lnSpc>
              <a:defRPr/>
            </a:pPr>
            <a:r>
              <a:rPr lang="en-US" sz="2800" dirty="0" smtClean="0"/>
              <a:t>Stoop, shuffle-walk, “dragging” leg(s)</a:t>
            </a:r>
          </a:p>
          <a:p>
            <a:pPr eaLnBrk="1" hangingPunct="1">
              <a:lnSpc>
                <a:spcPct val="80000"/>
              </a:lnSpc>
              <a:defRPr/>
            </a:pPr>
            <a:r>
              <a:rPr lang="en-US" sz="2800" dirty="0" smtClean="0"/>
              <a:t>Trouble getting out of chairs or turning in bed</a:t>
            </a:r>
          </a:p>
          <a:p>
            <a:pPr eaLnBrk="1" hangingPunct="1">
              <a:lnSpc>
                <a:spcPct val="80000"/>
              </a:lnSpc>
              <a:defRPr/>
            </a:pPr>
            <a:r>
              <a:rPr lang="en-US" sz="2800" dirty="0" smtClean="0"/>
              <a:t>Low or soft voice</a:t>
            </a:r>
          </a:p>
          <a:p>
            <a:pPr eaLnBrk="1" hangingPunct="1">
              <a:lnSpc>
                <a:spcPct val="80000"/>
              </a:lnSpc>
              <a:defRPr/>
            </a:pPr>
            <a:endParaRPr lang="en-US" sz="2800" dirty="0" smtClean="0"/>
          </a:p>
          <a:p>
            <a:pPr eaLnBrk="1" hangingPunct="1">
              <a:lnSpc>
                <a:spcPct val="80000"/>
              </a:lnSpc>
              <a:defRPr/>
            </a:pPr>
            <a:r>
              <a:rPr lang="en-US" sz="2800" dirty="0" smtClean="0"/>
              <a:t>Non-motor: </a:t>
            </a:r>
            <a:r>
              <a:rPr lang="en-US" sz="2800" i="1" dirty="0" smtClean="0"/>
              <a:t>anosmia, dream enactment</a:t>
            </a:r>
            <a:r>
              <a:rPr lang="en-US" sz="2800" dirty="0" smtClean="0"/>
              <a:t>, constipation, anxiety, depression, “passiveness”</a:t>
            </a:r>
          </a:p>
        </p:txBody>
      </p:sp>
    </p:spTree>
    <p:extLst>
      <p:ext uri="{BB962C8B-B14F-4D97-AF65-F5344CB8AC3E}">
        <p14:creationId xmlns:p14="http://schemas.microsoft.com/office/powerpoint/2010/main" val="371823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277813"/>
            <a:ext cx="8229600" cy="944562"/>
          </a:xfrm>
        </p:spPr>
        <p:txBody>
          <a:bodyPr/>
          <a:lstStyle/>
          <a:p>
            <a:pPr eaLnBrk="1" hangingPunct="1">
              <a:defRPr/>
            </a:pPr>
            <a:r>
              <a:rPr lang="en-US" sz="4000" smtClean="0"/>
              <a:t>PD: meds for motor symptoms</a:t>
            </a:r>
          </a:p>
        </p:txBody>
      </p:sp>
      <p:sp>
        <p:nvSpPr>
          <p:cNvPr id="90115" name="Rectangle 3"/>
          <p:cNvSpPr>
            <a:spLocks noGrp="1" noChangeArrowheads="1"/>
          </p:cNvSpPr>
          <p:nvPr>
            <p:ph type="body" idx="1"/>
          </p:nvPr>
        </p:nvSpPr>
        <p:spPr>
          <a:xfrm>
            <a:off x="381000" y="2057400"/>
            <a:ext cx="8534400" cy="5029200"/>
          </a:xfrm>
        </p:spPr>
        <p:txBody>
          <a:bodyPr/>
          <a:lstStyle/>
          <a:p>
            <a:pPr eaLnBrk="1" hangingPunct="1">
              <a:defRPr/>
            </a:pPr>
            <a:r>
              <a:rPr lang="en-US" dirty="0" smtClean="0"/>
              <a:t>L-dopa (with carbidopa) is most effective and usually best tolerated</a:t>
            </a:r>
          </a:p>
          <a:p>
            <a:pPr eaLnBrk="1" hangingPunct="1">
              <a:buFont typeface="Wingdings" pitchFamily="2" charset="2"/>
              <a:buNone/>
              <a:defRPr/>
            </a:pPr>
            <a:endParaRPr lang="en-US" dirty="0" smtClean="0"/>
          </a:p>
          <a:p>
            <a:pPr eaLnBrk="1" hangingPunct="1">
              <a:defRPr/>
            </a:pPr>
            <a:r>
              <a:rPr lang="en-US" dirty="0" smtClean="0"/>
              <a:t>Dopamine agonists (</a:t>
            </a:r>
            <a:r>
              <a:rPr lang="en-US" dirty="0" err="1" smtClean="0"/>
              <a:t>ropinirole</a:t>
            </a:r>
            <a:r>
              <a:rPr lang="en-US" dirty="0" smtClean="0"/>
              <a:t>, </a:t>
            </a:r>
            <a:r>
              <a:rPr lang="en-US" dirty="0" err="1" smtClean="0"/>
              <a:t>pramipexole</a:t>
            </a:r>
            <a:r>
              <a:rPr lang="en-US" dirty="0" smtClean="0"/>
              <a:t>)</a:t>
            </a:r>
          </a:p>
          <a:p>
            <a:pPr eaLnBrk="1" hangingPunct="1">
              <a:buFont typeface="Wingdings" pitchFamily="2" charset="2"/>
              <a:buNone/>
              <a:defRPr/>
            </a:pPr>
            <a:endParaRPr lang="en-US" dirty="0" smtClean="0"/>
          </a:p>
          <a:p>
            <a:pPr eaLnBrk="1" hangingPunct="1">
              <a:defRPr/>
            </a:pPr>
            <a:r>
              <a:rPr lang="en-US" dirty="0" smtClean="0"/>
              <a:t>Others have only modest benefits (MAO-B inhibitors, anticholinergics, amantadine)</a:t>
            </a:r>
          </a:p>
        </p:txBody>
      </p:sp>
    </p:spTree>
    <p:extLst>
      <p:ext uri="{BB962C8B-B14F-4D97-AF65-F5344CB8AC3E}">
        <p14:creationId xmlns:p14="http://schemas.microsoft.com/office/powerpoint/2010/main" val="728023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 name="DELIMITERS" val="3.1"/>
  <p:tag name="TYPE" val="MultiChoiceSlide"/>
  <p:tag name="TPQUESTIONXML" val="﻿&lt;?xml version=&quot;1.0&quot; encoding=&quot;utf-8&quot;?&gt;&#10;&lt;questionlist&gt;&#10;    &lt;properties&gt;&#10;        &lt;guid&gt;1754CA08F8C24F1E89F9BC4EF55C6250&lt;/guid&gt;&#10;        &lt;description /&gt;&#10;        &lt;date&gt;7/15/2013 10:05:48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3C40316954E4E10AA6938AC47F486A0&lt;/guid&gt;&#10;            &lt;repollguid&gt;4108242E525E445BACE3F6B297189CB2&lt;/repollguid&gt;&#10;            &lt;sourceid&gt;3D299A75ABAF42FAB8C787E9B54D60FA&lt;/sourceid&gt;&#10;            &lt;questiontext&gt;Question: A man with 8 years of Parkinson’s disease begins to see winged frogs dive-bombing him. He takes l-dopa, trihexyphenidyl, and ropinirole. Which is the most appropriate initial step?&lt;/questiontext&gt;&#10;            &lt;showresults&gt;True&lt;/showresults&gt;&#10;            &lt;responsegrid&gt;0&lt;/responsegrid&gt;&#10;            &lt;countdowntimer&gt;False&lt;/countdowntimer&gt;&#10;            &lt;countdowntime&gt;5&lt;/countdowntime&gt;&#10;            &lt;correctvalue&gt;1&lt;/correctvalue&gt;&#10;            &lt;incorrectvalue&gt;0&lt;/incorrectvalue&gt;&#10;            &lt;responselimit&gt;1&lt;/responselimit&gt;&#10;            &lt;bulletstyle&gt;2&lt;/bulletstyle&gt;&#10;            &lt;correctanswerindicator&gt;True&lt;/correctanswerindicator&gt;&#10;            &lt;answers&gt;&#10;                &lt;answer&gt;&#10;                    &lt;guid&gt;BF6A342CD2264255B7E9DF4ECCD8ED81&lt;/guid&gt;&#10;                    &lt;answertext&gt;Taper levodopa&lt;/answertext&gt;&#10;                    &lt;valuetype&gt;-1&lt;/valuetype&gt;&#10;                &lt;/answer&gt;&#10;                &lt;answer&gt;&#10;                    &lt;guid&gt;7C46555AE71F44ED9BCDCB015B407DF8&lt;/guid&gt;&#10;                    &lt;answertext&gt;Start quetiapine&lt;/answertext&gt;&#10;                    &lt;valuetype&gt;-1&lt;/valuetype&gt;&#10;                &lt;/answer&gt;&#10;                &lt;answer&gt;&#10;                    &lt;guid&gt;1DE3DF1648F84D2E825371A525C16A0B&lt;/guid&gt;&#10;                    &lt;answertext&gt;Taper off trihexyphenidyl&lt;/answertext&gt;&#10;                    &lt;valuetype&gt;1&lt;/valuetype&gt;&#10;                &lt;/answer&gt;&#10;                &lt;answer&gt;&#10;                    &lt;guid&gt;34A8180751BF4ED0BCA831EE4F837B56&lt;/guid&gt;&#10;                    &lt;answertext&gt;Start rivastigmine&lt;/answertext&gt;&#10;                    &lt;valuetype&gt;-1&lt;/valuetype&gt;&#10;                &lt;/answer&gt;&#10;            &lt;/answers&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1793</Words>
  <Application>Microsoft Office PowerPoint</Application>
  <PresentationFormat>On-screen Show (4:3)</PresentationFormat>
  <Paragraphs>282</Paragraphs>
  <Slides>44</Slides>
  <Notes>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Parkinson’s disease: The basics</vt:lpstr>
      <vt:lpstr>The basal ganglia</vt:lpstr>
      <vt:lpstr>PowerPoint Presentation</vt:lpstr>
      <vt:lpstr>Parkinsonism comprises four cardinal motor features</vt:lpstr>
      <vt:lpstr>Differential diagnosis of parkinsonism</vt:lpstr>
      <vt:lpstr>Drug-Induced Parkinsonism</vt:lpstr>
      <vt:lpstr>Parkinson  Disease (PD)</vt:lpstr>
      <vt:lpstr>Parkinson disease:  Common early complaints</vt:lpstr>
      <vt:lpstr>PD: meds for motor symptoms</vt:lpstr>
      <vt:lpstr>Early PD: When to start meds?</vt:lpstr>
      <vt:lpstr>Which treatment to start?</vt:lpstr>
      <vt:lpstr>Treatment pearls in early PD</vt:lpstr>
      <vt:lpstr>Levodopa</vt:lpstr>
      <vt:lpstr>Carbidopa/ levodopa dosing</vt:lpstr>
      <vt:lpstr>Dopamine agonists  (ropinirole, pramipexole, rotigotine)</vt:lpstr>
      <vt:lpstr>Mid to late PD: a tricky business</vt:lpstr>
      <vt:lpstr>“Motor complications” as PD progresses</vt:lpstr>
      <vt:lpstr> Some motor symptoms may not respond to med adjustments</vt:lpstr>
      <vt:lpstr>PowerPoint Presentation</vt:lpstr>
      <vt:lpstr>Non-motor Symptoms</vt:lpstr>
      <vt:lpstr>Why non-motor symptoms?</vt:lpstr>
      <vt:lpstr>Depression and anxiety</vt:lpstr>
      <vt:lpstr>Depression and anxiety:  other considerations</vt:lpstr>
      <vt:lpstr>Autonomic symptoms</vt:lpstr>
      <vt:lpstr>Blood pressure dysregulation</vt:lpstr>
      <vt:lpstr>Recognizing orthostatic hypotension</vt:lpstr>
      <vt:lpstr>Managing orthostasis: first steps</vt:lpstr>
      <vt:lpstr>Managing orthostasis:  prescription meds</vt:lpstr>
      <vt:lpstr>Urinary Symptoms</vt:lpstr>
      <vt:lpstr>Managing urinary symptoms</vt:lpstr>
      <vt:lpstr>Constipation in PD</vt:lpstr>
      <vt:lpstr>Sleep symptoms</vt:lpstr>
      <vt:lpstr>REM sleep behavior disorder</vt:lpstr>
      <vt:lpstr>REM sleep behavior disorder- treatment</vt:lpstr>
      <vt:lpstr>Obstructive Sleep Apnea</vt:lpstr>
      <vt:lpstr>Insomnia</vt:lpstr>
      <vt:lpstr>Hypersomnia</vt:lpstr>
      <vt:lpstr>Fatigue</vt:lpstr>
      <vt:lpstr>Hallucinations &amp; Dementia in PD</vt:lpstr>
      <vt:lpstr>Hallucinations and dementia in PD</vt:lpstr>
      <vt:lpstr>Case Studies</vt:lpstr>
      <vt:lpstr>A 66-year old woman on levodopa 100mg TID plus ropinirole 4 mg TID, has only mild wearing off between doses. She often falls asleep during work meetings, and blames her poor sleep: ‘I wake up a lot to pee.  Can you prescribe me Detrol?”</vt:lpstr>
      <vt:lpstr>A 69-year old woman with PD, CHF, HTN, and GERD is on 250mg TID of levodopa.  Her prior hand tremor is much better controlled, and she usually walks around well, but her son notes increasing episodes of “severe whole body tremors”.   </vt:lpstr>
      <vt:lpstr>An 81 y/o man with 10 years of Parkinson disease begins to see child soldiers peering in at the windows. He takes L-dopa, ropinirole, and alprazolam.    What would you do?</vt:lpstr>
    </vt:vector>
  </TitlesOfParts>
  <Company>University of Michigan Hospital and Health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Dayalu, Praveen</dc:creator>
  <cp:lastModifiedBy>Dayalu, Praveen</cp:lastModifiedBy>
  <cp:revision>37</cp:revision>
  <dcterms:created xsi:type="dcterms:W3CDTF">2012-09-19T15:00:35Z</dcterms:created>
  <dcterms:modified xsi:type="dcterms:W3CDTF">2016-05-02T02:03:25Z</dcterms:modified>
</cp:coreProperties>
</file>