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94" r:id="rId4"/>
    <p:sldId id="295" r:id="rId5"/>
    <p:sldId id="263" r:id="rId6"/>
    <p:sldId id="284" r:id="rId7"/>
    <p:sldId id="265" r:id="rId8"/>
    <p:sldId id="270" r:id="rId9"/>
    <p:sldId id="289" r:id="rId10"/>
    <p:sldId id="296" r:id="rId11"/>
    <p:sldId id="266" r:id="rId12"/>
    <p:sldId id="271" r:id="rId13"/>
    <p:sldId id="275" r:id="rId14"/>
    <p:sldId id="268" r:id="rId15"/>
    <p:sldId id="272" r:id="rId16"/>
    <p:sldId id="267" r:id="rId17"/>
    <p:sldId id="276" r:id="rId18"/>
    <p:sldId id="277" r:id="rId19"/>
    <p:sldId id="283" r:id="rId20"/>
    <p:sldId id="285" r:id="rId21"/>
    <p:sldId id="297" r:id="rId22"/>
    <p:sldId id="280" r:id="rId23"/>
    <p:sldId id="281" r:id="rId24"/>
    <p:sldId id="282" r:id="rId25"/>
    <p:sldId id="287" r:id="rId26"/>
    <p:sldId id="278" r:id="rId27"/>
    <p:sldId id="293" r:id="rId28"/>
    <p:sldId id="286" r:id="rId29"/>
    <p:sldId id="288" r:id="rId30"/>
    <p:sldId id="298" r:id="rId31"/>
    <p:sldId id="291" r:id="rId32"/>
    <p:sldId id="290" r:id="rId33"/>
    <p:sldId id="274" r:id="rId34"/>
    <p:sldId id="261" r:id="rId35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94"/>
            <p14:sldId id="295"/>
            <p14:sldId id="263"/>
            <p14:sldId id="284"/>
            <p14:sldId id="265"/>
            <p14:sldId id="270"/>
            <p14:sldId id="289"/>
            <p14:sldId id="296"/>
            <p14:sldId id="266"/>
            <p14:sldId id="271"/>
            <p14:sldId id="275"/>
            <p14:sldId id="268"/>
            <p14:sldId id="272"/>
            <p14:sldId id="267"/>
            <p14:sldId id="276"/>
            <p14:sldId id="277"/>
            <p14:sldId id="283"/>
            <p14:sldId id="285"/>
            <p14:sldId id="297"/>
            <p14:sldId id="280"/>
            <p14:sldId id="281"/>
            <p14:sldId id="282"/>
            <p14:sldId id="287"/>
            <p14:sldId id="278"/>
            <p14:sldId id="293"/>
            <p14:sldId id="286"/>
            <p14:sldId id="288"/>
            <p14:sldId id="298"/>
            <p14:sldId id="291"/>
            <p14:sldId id="290"/>
            <p14:sldId id="27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00"/>
    <a:srgbClr val="9FB7D3"/>
    <a:srgbClr val="8BC5FF"/>
    <a:srgbClr val="99CCFF"/>
    <a:srgbClr val="6A8FBF"/>
    <a:srgbClr val="00A9D4"/>
    <a:srgbClr val="007B78"/>
    <a:srgbClr val="89BA17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5319" autoAdjust="0"/>
  </p:normalViewPr>
  <p:slideViewPr>
    <p:cSldViewPr snapToGrid="0" snapToObjects="1">
      <p:cViewPr varScale="1">
        <p:scale>
          <a:sx n="68" d="100"/>
          <a:sy n="68" d="100"/>
        </p:scale>
        <p:origin x="-1482" y="-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2016-05-06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© Ericsson AB 2016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Ericsson AB 2016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8551-7A31-4C71-A872-2918CACE83C9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B594F-6116-42EF-AE1A-BF04CBB25E1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C8ED3-84E6-4EC5-912B-FB11A58F244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641C7-A544-47D5-8497-EA240033D29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3992B-88F9-4BC3-8D23-DA851DA689F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0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7FC47C-5197-4433-89DC-53DDEC77C37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D2CCA-C721-4687-89D5-3AECD0D3E77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A4B72-C5EA-4195-ADAC-13058287323C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7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B1E55-494B-432F-98EF-3D379523D122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850387-8D4B-48C9-AB7B-57D6BB965BC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7E60A-5AF7-4F47-A175-9F3D6A4C4769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23971-4E8F-4DCC-8606-BE067CC889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7E9E67-E46A-4249-BDB7-96ADF57D83C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7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F41F1-E042-44E4-BCED-747350E9DB4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6C99C3-3FCF-455A-82B1-2365A4F70D02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15911-CB0A-4D5B-8A65-C083667045C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3FD02F-5DD8-407A-A1D0-D1CC28E460C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6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6E274-5361-48E1-B537-DE7A515915B6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7ABEE-95A0-4A9B-9356-AF02319F324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9F766-6BD1-4590-85A8-63E759BEA1E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07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7EB74-3B76-4AB1-ADEB-7C9392F7871E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56E60-47C0-4B53-920D-664259E329C9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928A24-FB85-4E62-A47A-AFDE67C39B5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18F2E-2988-49C8-9B4F-14AA8219246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9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B6A12-83F6-4B86-96C9-B4589CAE881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C8793-A295-4D0A-A86E-E0ADF074DA6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F2FA9-3D88-4571-8841-C2DCF78419F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4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EE5D8-C7C2-4C91-8F8A-641077B908F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6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2262B-BB7E-43CC-BF68-99E19D9ABB5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Public  |  © Ericsson AB 2016  |  2016-05-06  |  Page </a:t>
            </a:r>
            <a:fld id="{B2074D8B-D869-403A-AF1F-E0C92DA7C30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roddo/learna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amroddo/learnathon/" TargetMode="External"/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sible.com/ansible/intro_installation.html" TargetMode="External"/><Relationship Id="rId5" Type="http://schemas.openxmlformats.org/officeDocument/2006/relationships/hyperlink" Target="https://www.vagrantup.com/docs/" TargetMode="External"/><Relationship Id="rId4" Type="http://schemas.openxmlformats.org/officeDocument/2006/relationships/hyperlink" Target="https://www.vagrantup.com/downloads.html" TargetMode="External"/><Relationship Id="rId9" Type="http://schemas.openxmlformats.org/officeDocument/2006/relationships/hyperlink" Target="https://bitbucket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quick </a:t>
            </a:r>
            <a:r>
              <a:rPr lang="en-US" sz="5400" dirty="0" smtClean="0"/>
              <a:t>introduction into the </a:t>
            </a:r>
            <a:r>
              <a:rPr lang="en-US" sz="5400" dirty="0" smtClean="0"/>
              <a:t>coolness of </a:t>
            </a:r>
            <a:r>
              <a:rPr lang="en-US" sz="5400" dirty="0" smtClean="0"/>
              <a:t>Vagrant, Ansible &amp; </a:t>
            </a:r>
            <a:r>
              <a:rPr lang="en-US" sz="5400" dirty="0" err="1" smtClean="0"/>
              <a:t>Git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Learnathon</a:t>
            </a:r>
            <a:r>
              <a:rPr lang="en-US" dirty="0" smtClean="0"/>
              <a:t> 2016 – Rod Oliver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800000"/>
            <a:ext cx="8351839" cy="3852000"/>
          </a:xfrm>
        </p:spPr>
        <p:txBody>
          <a:bodyPr/>
          <a:lstStyle/>
          <a:p>
            <a:r>
              <a:rPr lang="en-US" dirty="0" smtClean="0"/>
              <a:t>Create basic vagrant box</a:t>
            </a:r>
          </a:p>
          <a:p>
            <a:endParaRPr lang="en-US" dirty="0"/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</a:t>
            </a:r>
            <a:r>
              <a:rPr lang="en-US" sz="1800" dirty="0" err="1">
                <a:solidFill>
                  <a:srgbClr val="0070C0"/>
                </a:solidFill>
              </a:rPr>
              <a:t>mkdir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vagrant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cd vagrant</a:t>
            </a:r>
          </a:p>
          <a:p>
            <a:pPr marL="357187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$ </a:t>
            </a:r>
            <a:r>
              <a:rPr lang="en-US" sz="1800" dirty="0">
                <a:solidFill>
                  <a:srgbClr val="0070C0"/>
                </a:solidFill>
              </a:rPr>
              <a:t>vagrant </a:t>
            </a:r>
            <a:r>
              <a:rPr lang="en-US" sz="1800" dirty="0" err="1">
                <a:solidFill>
                  <a:srgbClr val="0070C0"/>
                </a:solidFill>
              </a:rPr>
              <a:t>init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ubuntu</a:t>
            </a:r>
            <a:r>
              <a:rPr lang="en-US" sz="1800" dirty="0">
                <a:solidFill>
                  <a:srgbClr val="0070C0"/>
                </a:solidFill>
              </a:rPr>
              <a:t>/trusty64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vagrant </a:t>
            </a:r>
            <a:r>
              <a:rPr lang="en-US" sz="1800" dirty="0" smtClean="0">
                <a:solidFill>
                  <a:srgbClr val="0070C0"/>
                </a:solidFill>
              </a:rPr>
              <a:t>up</a:t>
            </a:r>
          </a:p>
          <a:p>
            <a:pPr marL="357187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&lt;wait a minute or more - watch&gt;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vagrant </a:t>
            </a:r>
            <a:r>
              <a:rPr lang="en-US" sz="1800" dirty="0" err="1" smtClean="0">
                <a:solidFill>
                  <a:srgbClr val="0070C0"/>
                </a:solidFill>
              </a:rPr>
              <a:t>ssh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Vagrant Exercise (1)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configuration is per project, the ‘</a:t>
            </a:r>
            <a:r>
              <a:rPr lang="en-US" dirty="0" err="1" smtClean="0"/>
              <a:t>vagrantfile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Text file that contains enough info to fully automate setup</a:t>
            </a:r>
          </a:p>
          <a:p>
            <a:endParaRPr lang="en-US" dirty="0" smtClean="0"/>
          </a:p>
          <a:p>
            <a:r>
              <a:rPr lang="en-US" dirty="0" smtClean="0"/>
              <a:t>Contains; base box, RAM, networking, provisioning</a:t>
            </a:r>
          </a:p>
          <a:p>
            <a:endParaRPr lang="en-US" dirty="0" smtClean="0"/>
          </a:p>
          <a:p>
            <a:r>
              <a:rPr lang="en-US" dirty="0" smtClean="0"/>
              <a:t>Can be version controlled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380690"/>
            <a:ext cx="8351839" cy="3852000"/>
          </a:xfrm>
        </p:spPr>
        <p:txBody>
          <a:bodyPr/>
          <a:lstStyle/>
          <a:p>
            <a:r>
              <a:rPr lang="en-US" dirty="0" smtClean="0"/>
              <a:t>Bare minimum</a:t>
            </a:r>
          </a:p>
          <a:p>
            <a:pPr marL="35560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Vagrant.configure</a:t>
            </a:r>
            <a:r>
              <a:rPr lang="en-US" sz="1800" dirty="0">
                <a:solidFill>
                  <a:srgbClr val="0070C0"/>
                </a:solidFill>
              </a:rPr>
              <a:t>(2) do |</a:t>
            </a:r>
            <a:r>
              <a:rPr lang="en-US" sz="1800" dirty="0" err="1">
                <a:solidFill>
                  <a:srgbClr val="0070C0"/>
                </a:solidFill>
              </a:rPr>
              <a:t>config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 err="1">
                <a:solidFill>
                  <a:srgbClr val="0070C0"/>
                </a:solidFill>
              </a:rPr>
              <a:t>config.vm.box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/trusty64“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pPr marL="355600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Set </a:t>
            </a:r>
            <a:r>
              <a:rPr lang="en-US" dirty="0" smtClean="0"/>
              <a:t>VM </a:t>
            </a:r>
            <a:r>
              <a:rPr lang="en-US" dirty="0" smtClean="0"/>
              <a:t>hostname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600" dirty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config.vm.hostname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“</a:t>
            </a:r>
          </a:p>
          <a:p>
            <a:r>
              <a:rPr lang="en-US" dirty="0"/>
              <a:t>Folder</a:t>
            </a:r>
            <a:endParaRPr lang="en-US" sz="2000" dirty="0"/>
          </a:p>
          <a:p>
            <a:pPr lvl="1"/>
            <a:r>
              <a:rPr lang="en-US" sz="1800" dirty="0"/>
              <a:t>By default the Vagrant will share the folder with the </a:t>
            </a:r>
            <a:r>
              <a:rPr lang="en-US" sz="1800" dirty="0" err="1"/>
              <a:t>Vagrantfile</a:t>
            </a:r>
            <a:r>
              <a:rPr lang="en-US" sz="1800" dirty="0"/>
              <a:t> as /vagrant</a:t>
            </a:r>
          </a:p>
          <a:p>
            <a:pPr lvl="1"/>
            <a:r>
              <a:rPr lang="en-US" sz="1800" dirty="0"/>
              <a:t>Other folders can be shared</a:t>
            </a:r>
          </a:p>
          <a:p>
            <a:pPr marL="35560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config.vm.synced_folder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/",</a:t>
            </a:r>
          </a:p>
          <a:p>
            <a:pPr marL="715962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"/server/website” owner: “root”, group: “root”</a:t>
            </a:r>
          </a:p>
          <a:p>
            <a:pPr marL="715962" lvl="2" indent="0">
              <a:buNone/>
            </a:pPr>
            <a:r>
              <a:rPr lang="en-US" sz="1800" dirty="0"/>
              <a:t>(Note: Requires VirtualBox additions which are installed by default</a:t>
            </a:r>
            <a:r>
              <a:rPr lang="en-US" sz="1800" dirty="0" smtClean="0"/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505243"/>
            <a:ext cx="8351839" cy="4146757"/>
          </a:xfrm>
        </p:spPr>
        <p:txBody>
          <a:bodyPr/>
          <a:lstStyle/>
          <a:p>
            <a:r>
              <a:rPr lang="en-US" dirty="0" smtClean="0"/>
              <a:t>Set provider specific </a:t>
            </a:r>
            <a:r>
              <a:rPr lang="en-US" dirty="0" smtClean="0"/>
              <a:t>options</a:t>
            </a:r>
          </a:p>
          <a:p>
            <a:pPr marL="534988" lvl="2" indent="-176213">
              <a:buClr>
                <a:srgbClr val="00A9D4"/>
              </a:buClr>
              <a:buFont typeface="Arial" charset="0"/>
              <a:buChar char="›"/>
            </a:pPr>
            <a:r>
              <a:rPr lang="en-US" sz="1800" dirty="0"/>
              <a:t>Default is “</a:t>
            </a:r>
            <a:r>
              <a:rPr lang="en-US" sz="1800" dirty="0" err="1"/>
              <a:t>virtualbox</a:t>
            </a:r>
            <a:r>
              <a:rPr lang="en-US" sz="1800" dirty="0"/>
              <a:t>”, can be “</a:t>
            </a:r>
            <a:r>
              <a:rPr lang="en-US" sz="1800" dirty="0" err="1"/>
              <a:t>libvirt</a:t>
            </a:r>
            <a:r>
              <a:rPr lang="en-US" sz="1800" dirty="0"/>
              <a:t>”, “</a:t>
            </a:r>
            <a:r>
              <a:rPr lang="en-US" sz="1800" dirty="0" err="1"/>
              <a:t>vmware</a:t>
            </a:r>
            <a:r>
              <a:rPr lang="en-US" sz="1800" dirty="0"/>
              <a:t>” or even “</a:t>
            </a:r>
            <a:r>
              <a:rPr lang="en-US" sz="1800" dirty="0" err="1"/>
              <a:t>aws</a:t>
            </a:r>
            <a:r>
              <a:rPr lang="en-US" sz="1800" dirty="0" smtClean="0"/>
              <a:t>”!</a:t>
            </a:r>
            <a:endParaRPr lang="en-US" sz="1800" dirty="0" smtClean="0"/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config.vm.provider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virtualbox</a:t>
            </a:r>
            <a:r>
              <a:rPr lang="en-US" sz="1800" dirty="0">
                <a:solidFill>
                  <a:srgbClr val="0070C0"/>
                </a:solidFill>
              </a:rPr>
              <a:t>" do |</a:t>
            </a:r>
            <a:r>
              <a:rPr lang="en-US" sz="1800" dirty="0" err="1">
                <a:solidFill>
                  <a:srgbClr val="0070C0"/>
                </a:solidFill>
              </a:rPr>
              <a:t>vb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vb.gui</a:t>
            </a:r>
            <a:r>
              <a:rPr lang="en-US" sz="1800" dirty="0">
                <a:solidFill>
                  <a:srgbClr val="0070C0"/>
                </a:solidFill>
              </a:rPr>
              <a:t> = true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vb.memory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smtClean="0">
                <a:solidFill>
                  <a:srgbClr val="0070C0"/>
                </a:solidFill>
              </a:rPr>
              <a:t>1024“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vb.customize</a:t>
            </a:r>
            <a:r>
              <a:rPr lang="en-US" sz="1800" dirty="0">
                <a:solidFill>
                  <a:srgbClr val="0070C0"/>
                </a:solidFill>
              </a:rPr>
              <a:t> ["</a:t>
            </a:r>
            <a:r>
              <a:rPr lang="en-US" sz="1800" dirty="0" err="1">
                <a:solidFill>
                  <a:srgbClr val="0070C0"/>
                </a:solidFill>
              </a:rPr>
              <a:t>modifyvm</a:t>
            </a:r>
            <a:r>
              <a:rPr lang="en-US" sz="1800" dirty="0">
                <a:solidFill>
                  <a:srgbClr val="0070C0"/>
                </a:solidFill>
              </a:rPr>
              <a:t>", :id, "--nicpromisc2", "deny"]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pPr marL="715962" lvl="2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2200" dirty="0"/>
              <a:t>Plugins</a:t>
            </a:r>
          </a:p>
          <a:p>
            <a:pPr lvl="1"/>
            <a:r>
              <a:rPr lang="en-US" sz="1800" dirty="0"/>
              <a:t>$</a:t>
            </a:r>
            <a:r>
              <a:rPr lang="en-GB" sz="1800" dirty="0"/>
              <a:t>vagrant plugin install vagrant-</a:t>
            </a:r>
            <a:r>
              <a:rPr lang="en-GB" sz="1800" dirty="0" err="1"/>
              <a:t>vbguest</a:t>
            </a:r>
            <a:endParaRPr lang="en-US" sz="1800" dirty="0"/>
          </a:p>
          <a:p>
            <a:pPr marL="357187" lvl="1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Vagrant.configure</a:t>
            </a:r>
            <a:r>
              <a:rPr lang="en-GB" sz="1800" dirty="0">
                <a:solidFill>
                  <a:srgbClr val="0070C0"/>
                </a:solidFill>
              </a:rPr>
              <a:t>("2") do |</a:t>
            </a:r>
            <a:r>
              <a:rPr lang="en-GB" sz="1800" dirty="0" err="1">
                <a:solidFill>
                  <a:srgbClr val="0070C0"/>
                </a:solidFill>
              </a:rPr>
              <a:t>config</a:t>
            </a:r>
            <a:r>
              <a:rPr lang="en-GB" sz="1800" dirty="0">
                <a:solidFill>
                  <a:srgbClr val="0070C0"/>
                </a:solidFill>
              </a:rPr>
              <a:t>|</a:t>
            </a:r>
          </a:p>
          <a:p>
            <a:pPr marL="357187" lvl="1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err="1">
                <a:solidFill>
                  <a:srgbClr val="0070C0"/>
                </a:solidFill>
              </a:rPr>
              <a:t>config.vbguest.auto_update</a:t>
            </a:r>
            <a:r>
              <a:rPr lang="en-GB" sz="1800" dirty="0">
                <a:solidFill>
                  <a:srgbClr val="0070C0"/>
                </a:solidFill>
              </a:rPr>
              <a:t> = false</a:t>
            </a:r>
          </a:p>
          <a:p>
            <a:pPr marL="357187" lvl="1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end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5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 provisioning</a:t>
            </a:r>
          </a:p>
          <a:p>
            <a:pPr lvl="1"/>
            <a:r>
              <a:rPr lang="en-US" dirty="0" smtClean="0"/>
              <a:t>DHCP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type: "</a:t>
            </a:r>
            <a:r>
              <a:rPr lang="en-US" sz="1800" dirty="0" err="1">
                <a:solidFill>
                  <a:srgbClr val="0070C0"/>
                </a:solidFill>
              </a:rPr>
              <a:t>dhcp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err="1">
                <a:solidFill>
                  <a:srgbClr val="0070C0"/>
                </a:solidFill>
              </a:rPr>
              <a:t>ip</a:t>
            </a:r>
            <a:r>
              <a:rPr lang="en-US" sz="1800" dirty="0">
                <a:solidFill>
                  <a:srgbClr val="0070C0"/>
                </a:solidFill>
              </a:rPr>
              <a:t>: "</a:t>
            </a:r>
            <a:r>
              <a:rPr lang="en-US" sz="1800" dirty="0" smtClean="0">
                <a:solidFill>
                  <a:srgbClr val="0070C0"/>
                </a:solidFill>
              </a:rPr>
              <a:t>192.168.70.4“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</a:t>
            </a:r>
            <a:r>
              <a:rPr lang="en-US" sz="1800" dirty="0" err="1" smtClean="0">
                <a:solidFill>
                  <a:srgbClr val="0070C0"/>
                </a:solidFill>
              </a:rPr>
              <a:t>ip</a:t>
            </a:r>
            <a:r>
              <a:rPr lang="en-US" sz="1800" dirty="0" smtClean="0">
                <a:solidFill>
                  <a:srgbClr val="0070C0"/>
                </a:solidFill>
              </a:rPr>
              <a:t>: "192.168.0.17“</a:t>
            </a:r>
          </a:p>
          <a:p>
            <a:pPr lvl="1"/>
            <a:r>
              <a:rPr lang="en-US" dirty="0" smtClean="0"/>
              <a:t>Bridging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bridge: 'en1: Wi-­Fi (</a:t>
            </a:r>
            <a:r>
              <a:rPr lang="en-US" sz="1800" dirty="0">
                <a:solidFill>
                  <a:srgbClr val="0070C0"/>
                </a:solidFill>
              </a:rPr>
              <a:t>AirPort</a:t>
            </a:r>
            <a:r>
              <a:rPr lang="en-US" sz="1800" dirty="0" smtClean="0">
                <a:solidFill>
                  <a:srgbClr val="0070C0"/>
                </a:solidFill>
              </a:rPr>
              <a:t>)‘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orwarding ports</a:t>
            </a:r>
          </a:p>
          <a:p>
            <a:pPr marL="3556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“</a:t>
            </a:r>
            <a:r>
              <a:rPr lang="en-US" sz="1800" dirty="0" err="1">
                <a:solidFill>
                  <a:srgbClr val="0070C0"/>
                </a:solidFill>
              </a:rPr>
              <a:t>forwarded_port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smtClean="0">
                <a:solidFill>
                  <a:srgbClr val="0070C0"/>
                </a:solidFill>
              </a:rPr>
              <a:t>guest: 80, host: 8080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provisioning</a:t>
            </a:r>
          </a:p>
          <a:p>
            <a:pPr lvl="1"/>
            <a:r>
              <a:rPr lang="en-US" dirty="0" smtClean="0"/>
              <a:t>List of commands in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/>
              <a:t>Shell script referenced by vagrant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path – run on the host</a:t>
            </a:r>
            <a:endParaRPr lang="en-US" dirty="0"/>
          </a:p>
          <a:p>
            <a:pPr marL="712787" lvl="2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config.vm.provision</a:t>
            </a:r>
            <a:r>
              <a:rPr lang="en-GB" sz="1800" dirty="0">
                <a:solidFill>
                  <a:srgbClr val="0070C0"/>
                </a:solidFill>
              </a:rPr>
              <a:t> "shell", path: "</a:t>
            </a:r>
            <a:r>
              <a:rPr lang="en-GB" sz="1800" dirty="0" smtClean="0">
                <a:solidFill>
                  <a:srgbClr val="0070C0"/>
                </a:solidFill>
              </a:rPr>
              <a:t>script.sh“</a:t>
            </a:r>
          </a:p>
          <a:p>
            <a:pPr lvl="2"/>
            <a:r>
              <a:rPr lang="en-US" dirty="0" smtClean="0"/>
              <a:t>inline – </a:t>
            </a:r>
            <a:r>
              <a:rPr lang="en-US" dirty="0"/>
              <a:t>run on the </a:t>
            </a:r>
            <a:r>
              <a:rPr lang="en-US" dirty="0" smtClean="0"/>
              <a:t>guest</a:t>
            </a:r>
            <a:endParaRPr lang="en-US" dirty="0" smtClean="0"/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config.vm.provision</a:t>
            </a:r>
            <a:r>
              <a:rPr lang="en-US" sz="1600" dirty="0">
                <a:solidFill>
                  <a:srgbClr val="0070C0"/>
                </a:solidFill>
              </a:rPr>
              <a:t> "</a:t>
            </a:r>
            <a:r>
              <a:rPr lang="en-US" sz="1600" dirty="0" smtClean="0">
                <a:solidFill>
                  <a:srgbClr val="0070C0"/>
                </a:solidFill>
              </a:rPr>
              <a:t>shell“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inline</a:t>
            </a:r>
            <a:r>
              <a:rPr lang="en-US" sz="1600" dirty="0">
                <a:solidFill>
                  <a:srgbClr val="0070C0"/>
                </a:solidFill>
              </a:rPr>
              <a:t>: "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update &amp;&amp; 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install -y apache2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endParaRPr lang="en-US" dirty="0"/>
          </a:p>
          <a:p>
            <a:r>
              <a:rPr lang="en-US" dirty="0" smtClean="0"/>
              <a:t>Dedicated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pPr lvl="1"/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box list</a:t>
            </a:r>
          </a:p>
          <a:p>
            <a:endParaRPr lang="en-US" dirty="0" smtClean="0"/>
          </a:p>
          <a:p>
            <a:r>
              <a:rPr lang="en-US" dirty="0" smtClean="0"/>
              <a:t>vagrant box add</a:t>
            </a:r>
          </a:p>
          <a:p>
            <a:endParaRPr lang="en-US" dirty="0" smtClean="0"/>
          </a:p>
          <a:p>
            <a:r>
              <a:rPr lang="en-US" dirty="0" smtClean="0"/>
              <a:t>vagrant box upgrade</a:t>
            </a:r>
          </a:p>
          <a:p>
            <a:endParaRPr lang="en-US" dirty="0" smtClean="0"/>
          </a:p>
          <a:p>
            <a:r>
              <a:rPr lang="en-US" dirty="0" smtClean="0"/>
              <a:t>vagrant box remove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new … first release February 2012</a:t>
            </a:r>
          </a:p>
          <a:p>
            <a:r>
              <a:rPr lang="en-US" dirty="0" smtClean="0"/>
              <a:t>It’s part of the “DevOps” toolset</a:t>
            </a:r>
          </a:p>
          <a:p>
            <a:r>
              <a:rPr lang="en-US" dirty="0" smtClean="0"/>
              <a:t>It’s a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tool, where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“configuration management”</a:t>
            </a:r>
          </a:p>
          <a:p>
            <a:pPr lvl="1"/>
            <a:r>
              <a:rPr lang="en-US" dirty="0" smtClean="0"/>
              <a:t>“orchestration”</a:t>
            </a:r>
          </a:p>
          <a:p>
            <a:pPr lvl="1"/>
            <a:r>
              <a:rPr lang="en-US" dirty="0" smtClean="0"/>
              <a:t>“software provisioning”</a:t>
            </a:r>
          </a:p>
          <a:p>
            <a:r>
              <a:rPr lang="en-US" dirty="0" smtClean="0"/>
              <a:t>Developed by Ansible, </a:t>
            </a:r>
            <a:r>
              <a:rPr lang="en-US" dirty="0" err="1" smtClean="0"/>
              <a:t>Inc</a:t>
            </a:r>
            <a:r>
              <a:rPr lang="en-US" dirty="0" smtClean="0"/>
              <a:t> (part of Red Hat since 10/15)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Agentless</a:t>
            </a:r>
          </a:p>
          <a:p>
            <a:r>
              <a:rPr lang="en-US" dirty="0" smtClean="0"/>
              <a:t>Installable on any *nix-like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9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822498"/>
          </a:xfrm>
        </p:spPr>
        <p:txBody>
          <a:bodyPr/>
          <a:lstStyle/>
          <a:p>
            <a:r>
              <a:rPr lang="en-US" dirty="0" smtClean="0"/>
              <a:t>Agentless</a:t>
            </a:r>
          </a:p>
          <a:p>
            <a:pPr lvl="1"/>
            <a:r>
              <a:rPr lang="en-US" dirty="0" smtClean="0"/>
              <a:t>Normally relies on </a:t>
            </a:r>
            <a:r>
              <a:rPr lang="en-US" dirty="0" err="1" smtClean="0"/>
              <a:t>SSH+Python</a:t>
            </a:r>
            <a:r>
              <a:rPr lang="en-US" dirty="0" smtClean="0"/>
              <a:t> on host but not totally necessary</a:t>
            </a:r>
            <a:endParaRPr lang="en-US" dirty="0" smtClean="0"/>
          </a:p>
          <a:p>
            <a:r>
              <a:rPr lang="en-US" dirty="0" smtClean="0"/>
              <a:t>Playbooks</a:t>
            </a:r>
            <a:endParaRPr lang="en-US" dirty="0" smtClean="0"/>
          </a:p>
          <a:p>
            <a:pPr lvl="1"/>
            <a:r>
              <a:rPr lang="en-US" dirty="0" smtClean="0"/>
              <a:t>Text-based c</a:t>
            </a:r>
            <a:r>
              <a:rPr lang="en-US" dirty="0" smtClean="0"/>
              <a:t>ollections </a:t>
            </a:r>
            <a:r>
              <a:rPr lang="en-US" dirty="0" smtClean="0"/>
              <a:t>of </a:t>
            </a:r>
            <a:r>
              <a:rPr lang="en-US" dirty="0" smtClean="0"/>
              <a:t>tasks run top down</a:t>
            </a:r>
            <a:endParaRPr lang="en-US" dirty="0" smtClean="0"/>
          </a:p>
          <a:p>
            <a:r>
              <a:rPr lang="en-US" dirty="0" smtClean="0"/>
              <a:t>Plays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</a:t>
            </a:r>
            <a:r>
              <a:rPr lang="en-US" dirty="0" smtClean="0"/>
              <a:t>task in a playlist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The unit of action in a play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Taking state into account in task and only running if necessary</a:t>
            </a:r>
          </a:p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List of hosts against which a playbook is “run”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on Ubuntu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software-properties-common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apt-add-repository </a:t>
            </a:r>
            <a:r>
              <a:rPr lang="en-US" dirty="0" err="1"/>
              <a:t>ppa:ansible</a:t>
            </a:r>
            <a:r>
              <a:rPr lang="en-US" dirty="0"/>
              <a:t>/</a:t>
            </a:r>
            <a:r>
              <a:rPr lang="en-US" dirty="0" err="1"/>
              <a:t>ansible</a:t>
            </a:r>
            <a:endParaRPr lang="en-US" dirty="0"/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5600" lvl="1" indent="0">
              <a:buNone/>
            </a:pPr>
            <a:endParaRPr lang="en-US" dirty="0"/>
          </a:p>
          <a:p>
            <a:pPr marL="341313" indent="-342900"/>
            <a:r>
              <a:rPr lang="en-US" dirty="0" smtClean="0"/>
              <a:t>On other distributions</a:t>
            </a:r>
          </a:p>
          <a:p>
            <a:pPr marL="357187" lvl="1" indent="-1587">
              <a:buNone/>
            </a:pPr>
            <a:r>
              <a:rPr lang="en-US" dirty="0" smtClean="0"/>
              <a:t>See the docs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631188"/>
            <a:ext cx="8351839" cy="3852000"/>
          </a:xfrm>
        </p:spPr>
        <p:txBody>
          <a:bodyPr/>
          <a:lstStyle/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configure lightweight, reproducible, and portable development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Can run on any common system (Windows, OS X, Linux)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Simple yet powerful IT automation tool</a:t>
            </a:r>
          </a:p>
          <a:p>
            <a:pPr lvl="1"/>
            <a:r>
              <a:rPr lang="en-US" dirty="0" smtClean="0"/>
              <a:t>As powerful as a script can be but easier to start on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highly scalable, distributed </a:t>
            </a:r>
            <a:r>
              <a:rPr lang="en-US" dirty="0" smtClean="0"/>
              <a:t>“code” repository and version control system</a:t>
            </a:r>
          </a:p>
          <a:p>
            <a:pPr lvl="1"/>
            <a:r>
              <a:rPr lang="en-US" dirty="0" smtClean="0"/>
              <a:t>A great tool </a:t>
            </a:r>
            <a:r>
              <a:rPr lang="en-US" dirty="0" smtClean="0"/>
              <a:t>for sharing and </a:t>
            </a:r>
            <a:r>
              <a:rPr lang="en-US" dirty="0" smtClean="0"/>
              <a:t>collaborating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config.vm.hostname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"192.168.100.254"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bridge: "Ethernet adapter Local Area Connection"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config.vm.synced_folder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"files/", "/home/vagrant/playbooks/"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config.vm.provision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"shell", path: "ansible-install.sh"</a:t>
            </a:r>
          </a:p>
          <a:p>
            <a:pPr marL="357187" lvl="1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smtClean="0"/>
              <a:t>Shell installation </a:t>
            </a:r>
            <a:r>
              <a:rPr lang="en-US" dirty="0" err="1" smtClean="0"/>
              <a:t>provisioner</a:t>
            </a:r>
            <a:r>
              <a:rPr lang="en-US" dirty="0" smtClean="0"/>
              <a:t> </a:t>
            </a:r>
            <a:r>
              <a:rPr lang="en-US" dirty="0"/>
              <a:t>- ansible-install.sh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"*!*!*!* Install Ansible *!*!*!*"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software-properties-common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apt-add-repository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Ansible ‘server’ with Vagrant</a:t>
            </a:r>
          </a:p>
          <a:p>
            <a:endParaRPr lang="en-US" dirty="0" smtClean="0"/>
          </a:p>
          <a:p>
            <a:pPr lvl="1"/>
            <a:r>
              <a:rPr lang="en-US" dirty="0"/>
              <a:t>cd </a:t>
            </a:r>
            <a:r>
              <a:rPr lang="en-US" dirty="0" smtClean="0"/>
              <a:t>learnathon2016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vagrant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Ansible/Vagrant Exercise(2)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3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Installation</a:t>
            </a:r>
          </a:p>
          <a:p>
            <a:pPr lvl="1"/>
            <a:r>
              <a:rPr lang="en-US" dirty="0" smtClean="0"/>
              <a:t>Requires Python 2.6 or 2.7 on control machine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Ansible configuration file</a:t>
            </a:r>
          </a:p>
          <a:p>
            <a:endParaRPr lang="en-US" dirty="0" smtClean="0"/>
          </a:p>
          <a:p>
            <a:r>
              <a:rPr lang="en-US" dirty="0" smtClean="0"/>
              <a:t>Inventory file</a:t>
            </a:r>
          </a:p>
          <a:p>
            <a:endParaRPr lang="en-US" dirty="0" smtClean="0"/>
          </a:p>
          <a:p>
            <a:r>
              <a:rPr lang="en-US" dirty="0" smtClean="0"/>
              <a:t>Playbook file is written in </a:t>
            </a:r>
            <a:r>
              <a:rPr lang="en-US" dirty="0" smtClean="0"/>
              <a:t>YAML</a:t>
            </a:r>
          </a:p>
          <a:p>
            <a:endParaRPr lang="en-US" dirty="0"/>
          </a:p>
          <a:p>
            <a:r>
              <a:rPr lang="en-US" dirty="0" smtClean="0"/>
              <a:t>Modules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power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specified </a:t>
            </a:r>
            <a:r>
              <a:rPr lang="en-US" dirty="0"/>
              <a:t>by the ANSIBLE_CONFIG environment </a:t>
            </a:r>
            <a:r>
              <a:rPr lang="en-US" dirty="0" smtClean="0"/>
              <a:t>variable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/>
              <a:t>ansible.cfg</a:t>
            </a:r>
            <a:r>
              <a:rPr lang="en-US" dirty="0"/>
              <a:t> (</a:t>
            </a:r>
            <a:r>
              <a:rPr lang="en-US" dirty="0" err="1"/>
              <a:t>ansible.cfg</a:t>
            </a:r>
            <a:r>
              <a:rPr lang="en-US" dirty="0"/>
              <a:t> in the current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/>
              <a:t>ansible.cfg</a:t>
            </a:r>
            <a:r>
              <a:rPr lang="en-US" dirty="0"/>
              <a:t> (.</a:t>
            </a:r>
            <a:r>
              <a:rPr lang="en-US" dirty="0" err="1"/>
              <a:t>ansible.cfg</a:t>
            </a:r>
            <a:r>
              <a:rPr lang="en-US" dirty="0"/>
              <a:t> in your home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practice is to use either </a:t>
            </a:r>
            <a:r>
              <a:rPr lang="en-US" dirty="0"/>
              <a:t>./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~/.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to facilitate version control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Configuration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(in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r>
              <a:rPr lang="en-US" dirty="0"/>
              <a:t>) =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</a:t>
            </a:r>
          </a:p>
          <a:p>
            <a:endParaRPr lang="en-US" dirty="0"/>
          </a:p>
          <a:p>
            <a:r>
              <a:rPr lang="en-US" dirty="0" smtClean="0"/>
              <a:t>Can be changed by updating Ansible Configuration File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[defaults]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 = ./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File is text format with a list of hosts and associated variables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[control]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[systems]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uses YAML to describe configuration</a:t>
            </a:r>
          </a:p>
          <a:p>
            <a:endParaRPr lang="en-US" dirty="0" smtClean="0"/>
          </a:p>
          <a:p>
            <a:r>
              <a:rPr lang="en-US" dirty="0" smtClean="0"/>
              <a:t>YAML = YAML </a:t>
            </a:r>
            <a:r>
              <a:rPr lang="en-US" dirty="0" err="1" smtClean="0"/>
              <a:t>Ain’t</a:t>
            </a:r>
            <a:r>
              <a:rPr lang="en-US" dirty="0" smtClean="0"/>
              <a:t> Markup Language</a:t>
            </a:r>
          </a:p>
          <a:p>
            <a:endParaRPr lang="en-US" dirty="0" smtClean="0"/>
          </a:p>
          <a:p>
            <a:r>
              <a:rPr lang="en-US" dirty="0" smtClean="0"/>
              <a:t>Good human/computer interface language</a:t>
            </a:r>
          </a:p>
          <a:p>
            <a:endParaRPr lang="en-US" dirty="0" smtClean="0"/>
          </a:p>
          <a:p>
            <a:r>
              <a:rPr lang="en-US" dirty="0" smtClean="0"/>
              <a:t>Easier on the eyes than JSON or XML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8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</a:t>
            </a:r>
          </a:p>
          <a:p>
            <a:endParaRPr lang="en-US" dirty="0"/>
          </a:p>
          <a:p>
            <a:r>
              <a:rPr lang="en-US" dirty="0" err="1" smtClean="0"/>
              <a:t>Vars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Tasks</a:t>
            </a:r>
          </a:p>
          <a:p>
            <a:endParaRPr lang="en-US" dirty="0"/>
          </a:p>
          <a:p>
            <a:r>
              <a:rPr lang="en-US" dirty="0" smtClean="0"/>
              <a:t>Handlers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Playbook 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1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99999"/>
            <a:ext cx="8351839" cy="4291311"/>
          </a:xfrm>
        </p:spPr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test.yml</a:t>
            </a:r>
            <a:r>
              <a:rPr lang="en-US" dirty="0" smtClean="0"/>
              <a:t>” which installs </a:t>
            </a:r>
            <a:r>
              <a:rPr lang="en-US" dirty="0" err="1" smtClean="0"/>
              <a:t>cowsay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hosts: test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Install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become: true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apt: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state=installed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update_cache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cache_valid_time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=86400</a:t>
            </a:r>
          </a:p>
          <a:p>
            <a:endParaRPr lang="en-US" dirty="0" smtClean="0"/>
          </a:p>
          <a:p>
            <a:r>
              <a:rPr lang="en-US" dirty="0" smtClean="0"/>
              <a:t>Inventory contains host called “test”</a:t>
            </a:r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Playbook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9" y="2256503"/>
            <a:ext cx="8752269" cy="29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5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2807" y="1800000"/>
            <a:ext cx="8351839" cy="3852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software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endParaRPr lang="en-US" dirty="0" smtClean="0"/>
          </a:p>
          <a:p>
            <a:r>
              <a:rPr lang="en-US" dirty="0" smtClean="0"/>
              <a:t>Add/Commit/Push/Merge</a:t>
            </a:r>
          </a:p>
          <a:p>
            <a:endParaRPr lang="en-US" dirty="0"/>
          </a:p>
          <a:p>
            <a:r>
              <a:rPr lang="en-US" dirty="0"/>
              <a:t>Repository</a:t>
            </a:r>
          </a:p>
          <a:p>
            <a:pPr lvl="1"/>
            <a:r>
              <a:rPr lang="en-US" dirty="0" smtClean="0">
                <a:hlinkClick r:id="rId3"/>
              </a:rPr>
              <a:t>https://github.com/iamroddo/learnathon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4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test system with Vagrant</a:t>
            </a:r>
          </a:p>
          <a:p>
            <a:endParaRPr lang="en-US" dirty="0"/>
          </a:p>
          <a:p>
            <a:r>
              <a:rPr lang="en-US" dirty="0" smtClean="0"/>
              <a:t>$cd </a:t>
            </a:r>
            <a:r>
              <a:rPr lang="en-US" dirty="0" err="1" smtClean="0"/>
              <a:t>test_host</a:t>
            </a:r>
            <a:endParaRPr lang="en-US" dirty="0" smtClean="0"/>
          </a:p>
          <a:p>
            <a:r>
              <a:rPr lang="en-US" dirty="0" smtClean="0"/>
              <a:t>$vagrant up</a:t>
            </a:r>
          </a:p>
          <a:p>
            <a:r>
              <a:rPr lang="en-US" dirty="0" smtClean="0"/>
              <a:t>$cd ../</a:t>
            </a:r>
            <a:r>
              <a:rPr lang="en-US" dirty="0" err="1" smtClean="0"/>
              <a:t>ansible_host</a:t>
            </a:r>
            <a:endParaRPr lang="en-US" dirty="0" smtClean="0"/>
          </a:p>
          <a:p>
            <a:r>
              <a:rPr lang="en-US" dirty="0" smtClean="0"/>
              <a:t>$vagrant up</a:t>
            </a:r>
          </a:p>
          <a:p>
            <a:r>
              <a:rPr lang="en-US" dirty="0" smtClean="0"/>
              <a:t>$vagrant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$cd playbooks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ansible</a:t>
            </a:r>
            <a:r>
              <a:rPr lang="en-US" dirty="0" smtClean="0"/>
              <a:t>-playbook </a:t>
            </a:r>
            <a:r>
              <a:rPr lang="en-US" dirty="0" err="1" smtClean="0"/>
              <a:t>test.yaml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Ansible Exercise (3)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7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Juniper </a:t>
            </a:r>
            <a:r>
              <a:rPr lang="en-US" dirty="0" err="1" smtClean="0"/>
              <a:t>vSRX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92732"/>
              </p:ext>
            </p:extLst>
          </p:nvPr>
        </p:nvGraphicFramePr>
        <p:xfrm>
          <a:off x="7008668" y="2349304"/>
          <a:ext cx="116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ackager Shell Object" showAsIcon="1" r:id="rId4" imgW="1168560" imgH="685800" progId="Package">
                  <p:embed/>
                </p:oleObj>
              </mc:Choice>
              <mc:Fallback>
                <p:oleObj name="Packager Shell Object" showAsIcon="1" r:id="rId4" imgW="1168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8668" y="2349304"/>
                        <a:ext cx="1168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53833" y="1659323"/>
            <a:ext cx="6354836" cy="46992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Three Juniper </a:t>
            </a:r>
            <a:r>
              <a:rPr lang="en-US" sz="2800" dirty="0" err="1" smtClean="0"/>
              <a:t>vSRX</a:t>
            </a:r>
            <a:r>
              <a:rPr lang="en-US" sz="2800" dirty="0" smtClean="0"/>
              <a:t> connected in a ‘triangle’</a:t>
            </a:r>
          </a:p>
          <a:p>
            <a:r>
              <a:rPr lang="en-US" dirty="0" smtClean="0"/>
              <a:t>Note</a:t>
            </a:r>
            <a:r>
              <a:rPr lang="en-US" dirty="0"/>
              <a:t>: requires </a:t>
            </a:r>
            <a:r>
              <a:rPr lang="en-US" dirty="0" smtClean="0"/>
              <a:t>“vagrant-</a:t>
            </a:r>
            <a:r>
              <a:rPr lang="en-US" dirty="0" err="1" smtClean="0"/>
              <a:t>junos</a:t>
            </a:r>
            <a:r>
              <a:rPr lang="en-US" dirty="0" smtClean="0"/>
              <a:t>” plugin</a:t>
            </a:r>
          </a:p>
          <a:p>
            <a:r>
              <a:rPr lang="en-US" dirty="0"/>
              <a:t>“vagrant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junos</a:t>
            </a:r>
            <a:r>
              <a:rPr lang="en-US" dirty="0" smtClean="0"/>
              <a:t>” on host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5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476443"/>
            <a:ext cx="7115273" cy="385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Creates VM which hosts latest version of GNS3</a:t>
            </a:r>
          </a:p>
          <a:p>
            <a:r>
              <a:rPr lang="en-US" dirty="0" smtClean="0"/>
              <a:t>Vagrant brings up VM, installs Ansible then uses Ansible to provision GNS3</a:t>
            </a:r>
            <a:endParaRPr lang="en-US" dirty="0"/>
          </a:p>
          <a:p>
            <a:r>
              <a:rPr lang="en-US" dirty="0" smtClean="0"/>
              <a:t>Unzip gns3.zip in folder</a:t>
            </a:r>
          </a:p>
          <a:p>
            <a:r>
              <a:rPr lang="en-US" dirty="0" smtClean="0"/>
              <a:t>run ‘vagrant up’</a:t>
            </a:r>
          </a:p>
          <a:p>
            <a:r>
              <a:rPr lang="en-US" dirty="0" smtClean="0"/>
              <a:t>vagrant –Y </a:t>
            </a:r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smtClean="0"/>
              <a:t>Run gns3 ./gns3</a:t>
            </a:r>
          </a:p>
          <a:p>
            <a:r>
              <a:rPr lang="en-US" dirty="0" smtClean="0"/>
              <a:t>Note: Assumes X11 server running on laptop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05090"/>
              </p:ext>
            </p:extLst>
          </p:nvPr>
        </p:nvGraphicFramePr>
        <p:xfrm>
          <a:off x="7777163" y="2057523"/>
          <a:ext cx="69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ackager Shell Object" showAsIcon="1" r:id="rId4" imgW="698760" imgH="685800" progId="Package">
                  <p:embed/>
                </p:oleObj>
              </mc:Choice>
              <mc:Fallback>
                <p:oleObj name="Packager Shell Object" showAsIcon="1" r:id="rId4" imgW="698760" imgH="68580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2057523"/>
                        <a:ext cx="69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6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5343002"/>
          </a:xfrm>
        </p:spPr>
        <p:txBody>
          <a:bodyPr/>
          <a:lstStyle/>
          <a:p>
            <a:r>
              <a:rPr lang="en-US" dirty="0" smtClean="0"/>
              <a:t>VirtualBox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3"/>
              </a:rPr>
              <a:t>https://www.virtualbox.org/wiki/Downloads</a:t>
            </a:r>
            <a:endParaRPr lang="en-US" dirty="0" smtClean="0"/>
          </a:p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4"/>
              </a:rPr>
              <a:t>https://www.vagrantup.com/downloads.html</a:t>
            </a:r>
            <a:endParaRPr lang="en-US" dirty="0" smtClean="0"/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-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://www.vagrantup.com/docs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Installation -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://docs.ansible.com/ansible/intro_installation.html</a:t>
            </a:r>
            <a:endParaRPr lang="en-US" dirty="0"/>
          </a:p>
          <a:p>
            <a:pPr lvl="1"/>
            <a:r>
              <a:rPr lang="en-US" dirty="0" smtClean="0"/>
              <a:t>Documentation – </a:t>
            </a:r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docs.ansible.com/ansible/intro_installation.html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/>
              <a:t>this session - </a:t>
            </a:r>
            <a:r>
              <a:rPr lang="en-US" dirty="0">
                <a:hlinkClick r:id="rId8"/>
              </a:rPr>
              <a:t>https://github.com/iamroddo/learnathon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>
              <a:tabLst>
                <a:tab pos="3235325" algn="l"/>
              </a:tabLst>
            </a:pPr>
            <a:r>
              <a:rPr lang="en-US" dirty="0" err="1" smtClean="0"/>
              <a:t>Bitbucket</a:t>
            </a:r>
            <a:r>
              <a:rPr lang="en-US" dirty="0" smtClean="0"/>
              <a:t> (another repo system that uses </a:t>
            </a:r>
            <a:r>
              <a:rPr lang="en-US" dirty="0" err="1" smtClean="0"/>
              <a:t>Git</a:t>
            </a:r>
            <a:r>
              <a:rPr lang="en-US" dirty="0"/>
              <a:t>)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bitbucket.org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session repo</a:t>
            </a:r>
          </a:p>
          <a:p>
            <a:endParaRPr lang="en-US" dirty="0" smtClean="0"/>
          </a:p>
          <a:p>
            <a:r>
              <a:rPr lang="en-US" dirty="0" smtClean="0"/>
              <a:t>Clone/Pull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https://github.com/iamroddo/learnathon learnathon2016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 https://github.com/iamroddo/learnathon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andles life cycle management of development VMs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acilitates creation, start-up, suspension, shutdown &amp; destruction of VMs</a:t>
            </a:r>
          </a:p>
          <a:p>
            <a:endParaRPr lang="en-US" dirty="0"/>
          </a:p>
          <a:p>
            <a:r>
              <a:rPr lang="en-US" dirty="0" smtClean="0"/>
              <a:t>Reliable, repeatable &amp; portable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Answer </a:t>
            </a:r>
            <a:r>
              <a:rPr lang="en-US" dirty="0"/>
              <a:t>to the issue – “but it works on my machine!”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Vagrant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VirtualBox</a:t>
            </a:r>
          </a:p>
          <a:p>
            <a:endParaRPr lang="en-US" dirty="0"/>
          </a:p>
          <a:p>
            <a:r>
              <a:rPr lang="en-US" dirty="0" smtClean="0"/>
              <a:t>Install Vagrant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– the Vagrant configuration file</a:t>
            </a:r>
          </a:p>
          <a:p>
            <a:endParaRPr lang="en-US" dirty="0" smtClean="0"/>
          </a:p>
          <a:p>
            <a:r>
              <a:rPr lang="en-US" dirty="0" smtClean="0"/>
              <a:t>Providers – virtualization platforms </a:t>
            </a:r>
            <a:r>
              <a:rPr lang="en-US" dirty="0" err="1" smtClean="0"/>
              <a:t>eg</a:t>
            </a:r>
            <a:r>
              <a:rPr lang="en-US" dirty="0" smtClean="0"/>
              <a:t> VirtualBox, </a:t>
            </a:r>
            <a:r>
              <a:rPr lang="en-US" dirty="0" err="1" smtClean="0"/>
              <a:t>Vmware</a:t>
            </a:r>
            <a:r>
              <a:rPr lang="en-US" dirty="0" smtClean="0"/>
              <a:t> Workstation, </a:t>
            </a:r>
            <a:r>
              <a:rPr lang="en-US" dirty="0" err="1" smtClean="0"/>
              <a:t>Libvirt</a:t>
            </a:r>
            <a:r>
              <a:rPr lang="en-US" dirty="0" smtClean="0"/>
              <a:t>, Openstack</a:t>
            </a:r>
          </a:p>
          <a:p>
            <a:endParaRPr lang="en-US" dirty="0" smtClean="0"/>
          </a:p>
          <a:p>
            <a:r>
              <a:rPr lang="en-US" dirty="0" err="1" smtClean="0"/>
              <a:t>Provisioners</a:t>
            </a:r>
            <a:r>
              <a:rPr lang="en-US" dirty="0" smtClean="0"/>
              <a:t> – methods of provisioning VMs </a:t>
            </a:r>
            <a:r>
              <a:rPr lang="en-US" dirty="0" err="1" smtClean="0"/>
              <a:t>eg</a:t>
            </a:r>
            <a:r>
              <a:rPr lang="en-US" dirty="0" smtClean="0"/>
              <a:t> shell script, Ansible, Puppet, Chef</a:t>
            </a:r>
          </a:p>
          <a:p>
            <a:endParaRPr lang="en-US" dirty="0" smtClean="0"/>
          </a:p>
          <a:p>
            <a:r>
              <a:rPr lang="en-US" dirty="0" smtClean="0"/>
              <a:t>Box – VM sort of template with OS</a:t>
            </a:r>
          </a:p>
          <a:p>
            <a:endParaRPr lang="en-US" dirty="0" smtClean="0"/>
          </a:p>
          <a:p>
            <a:r>
              <a:rPr lang="en-US" dirty="0" smtClean="0"/>
              <a:t>Automated login - using </a:t>
            </a:r>
            <a:r>
              <a:rPr lang="en-US" dirty="0" err="1" smtClean="0"/>
              <a:t>ssh</a:t>
            </a:r>
            <a:r>
              <a:rPr lang="en-US" dirty="0" smtClean="0"/>
              <a:t> with a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Concepts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– creates base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vagrant up (--provision/--no-provision) – brings up VM(s)</a:t>
            </a:r>
          </a:p>
          <a:p>
            <a:endParaRPr lang="en-US" dirty="0" smtClean="0"/>
          </a:p>
          <a:p>
            <a:r>
              <a:rPr lang="en-US" dirty="0" smtClean="0"/>
              <a:t>vagrant reload – reloads </a:t>
            </a:r>
            <a:r>
              <a:rPr lang="en-US" dirty="0"/>
              <a:t>VM(s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vagrant halt (--force) – shuts VM(s) down</a:t>
            </a:r>
          </a:p>
          <a:p>
            <a:endParaRPr lang="en-US" dirty="0" smtClean="0"/>
          </a:p>
          <a:p>
            <a:r>
              <a:rPr lang="en-US" dirty="0" smtClean="0"/>
              <a:t>vagrant destroy – wipes out </a:t>
            </a:r>
            <a:r>
              <a:rPr lang="en-US" dirty="0"/>
              <a:t>VM(s)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VM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Vagrantfile</a:t>
            </a:r>
            <a:r>
              <a:rPr lang="en-US" dirty="0" smtClean="0"/>
              <a:t>” as below</a:t>
            </a:r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 </a:t>
            </a:r>
          </a:p>
          <a:p>
            <a:pPr marL="714375" lvl="2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41313" indent="-342900"/>
            <a:r>
              <a:rPr lang="en-US" dirty="0" smtClean="0"/>
              <a:t>Start Vagrant VM</a:t>
            </a:r>
          </a:p>
          <a:p>
            <a:pPr marL="714375" lvl="2" indent="0">
              <a:buNone/>
            </a:pP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2900"/>
            <a:r>
              <a:rPr lang="en-US" dirty="0" smtClean="0"/>
              <a:t>Wait while VM starts up – watch it doing so in VirtualBox</a:t>
            </a:r>
          </a:p>
          <a:p>
            <a:pPr marL="341313" indent="-342900"/>
            <a:endParaRPr lang="en-US" dirty="0" smtClean="0"/>
          </a:p>
          <a:p>
            <a:pPr marL="341313" indent="-342900"/>
            <a:r>
              <a:rPr lang="en-US" dirty="0" smtClean="0"/>
              <a:t>Connect to </a:t>
            </a:r>
            <a:r>
              <a:rPr lang="en-US" dirty="0" smtClean="0"/>
              <a:t>VM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r>
              <a:rPr lang="en-US" dirty="0" smtClean="0"/>
              <a:t>Basic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6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13632</TotalTime>
  <Words>1491</Words>
  <Application>Microsoft Office PowerPoint</Application>
  <PresentationFormat>On-screen Show (4:3)</PresentationFormat>
  <Paragraphs>426</Paragraphs>
  <Slides>34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PresentationTemplate2011</vt:lpstr>
      <vt:lpstr>Package</vt:lpstr>
      <vt:lpstr>A quick introduction into the coolness of Vagrant, Ansible &amp; Git</vt:lpstr>
      <vt:lpstr>Topic Introduction</vt:lpstr>
      <vt:lpstr>Git Concepts</vt:lpstr>
      <vt:lpstr>Git Exercise</vt:lpstr>
      <vt:lpstr>What does Vagrant do?</vt:lpstr>
      <vt:lpstr>Vagrant Installation</vt:lpstr>
      <vt:lpstr>Vagrant Concepts </vt:lpstr>
      <vt:lpstr>Vagrant VM Management</vt:lpstr>
      <vt:lpstr>Vagrant Basic Workflow</vt:lpstr>
      <vt:lpstr>Vagrant Exercise (1)</vt:lpstr>
      <vt:lpstr>Vagrantfile Introduction </vt:lpstr>
      <vt:lpstr>Vagrantfile Details 1</vt:lpstr>
      <vt:lpstr>Vagrantfile Details 2</vt:lpstr>
      <vt:lpstr>Vagrant Networking</vt:lpstr>
      <vt:lpstr>Vagrant Provisioning</vt:lpstr>
      <vt:lpstr>Vagrant Box Management</vt:lpstr>
      <vt:lpstr>Ansible Introduction</vt:lpstr>
      <vt:lpstr>Ansible Concepts</vt:lpstr>
      <vt:lpstr>Ansible Installation 1</vt:lpstr>
      <vt:lpstr>Ansible Installation 2</vt:lpstr>
      <vt:lpstr>Ansible/Vagrant Exercise(2)</vt:lpstr>
      <vt:lpstr>Basic Ansible</vt:lpstr>
      <vt:lpstr>Ansible Configuration File</vt:lpstr>
      <vt:lpstr>Inventory</vt:lpstr>
      <vt:lpstr>Inventory Example</vt:lpstr>
      <vt:lpstr>YAML</vt:lpstr>
      <vt:lpstr>Ansible Playbook Anatomy</vt:lpstr>
      <vt:lpstr>Ansible Playbook Example</vt:lpstr>
      <vt:lpstr>Ansible Playbook Result</vt:lpstr>
      <vt:lpstr>Ansible Exercise (3)</vt:lpstr>
      <vt:lpstr>Juniper vSRX</vt:lpstr>
      <vt:lpstr>GNS3</vt:lpstr>
      <vt:lpstr>Useful URLs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tutorial on the coolness of Vagrant, Ansible &amp; Git</dc:title>
  <dc:creator>Rod Oliver</dc:creator>
  <cp:keywords/>
  <dc:description>Rev PA1</dc:description>
  <cp:lastModifiedBy>Rod Oliver</cp:lastModifiedBy>
  <cp:revision>152</cp:revision>
  <dcterms:created xsi:type="dcterms:W3CDTF">2011-05-24T09:22:48Z</dcterms:created>
  <dcterms:modified xsi:type="dcterms:W3CDTF">2016-05-18T15:48:42Z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Public</vt:lpwstr>
  </property>
  <property fmtid="{D5CDD505-2E9C-101B-9397-08002B2CF9AE}" pid="13" name="txtConfLabel">
    <vt:lpwstr>Public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false</vt:bool>
  </property>
  <property fmtid="{D5CDD505-2E9C-101B-9397-08002B2CF9AE}" pid="17" name="optFooterCVLCopyright">
    <vt:bool>true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>© Ericsson AB 2016</vt:lpwstr>
  </property>
  <property fmtid="{D5CDD505-2E9C-101B-9397-08002B2CF9AE}" pid="27" name="MiddleFooterField">
    <vt:lpwstr>Public</vt:lpwstr>
  </property>
  <property fmtid="{D5CDD505-2E9C-101B-9397-08002B2CF9AE}" pid="28" name="RightFooterField">
    <vt:lpwstr/>
  </property>
  <property fmtid="{D5CDD505-2E9C-101B-9397-08002B2CF9AE}" pid="29" name="RightFooterField2">
    <vt:lpwstr>2016-05-06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Rod Oliver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VAGRANT+ANSIBLE LEARNATHON</vt:lpwstr>
  </property>
  <property fmtid="{D5CDD505-2E9C-101B-9397-08002B2CF9AE}" pid="43" name="Title">
    <vt:lpwstr/>
  </property>
  <property fmtid="{D5CDD505-2E9C-101B-9397-08002B2CF9AE}" pid="44" name="Date">
    <vt:lpwstr>2016-05-06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