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76" r:id="rId3"/>
    <p:sldId id="262" r:id="rId4"/>
    <p:sldId id="271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720C4-FD66-4021-8FE7-8D7BC107EF62}">
  <a:tblStyle styleId="{FD0720C4-FD66-4021-8FE7-8D7BC107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3148" autoAdjust="0"/>
  </p:normalViewPr>
  <p:slideViewPr>
    <p:cSldViewPr snapToGrid="0">
      <p:cViewPr>
        <p:scale>
          <a:sx n="75" d="100"/>
          <a:sy n="75" d="100"/>
        </p:scale>
        <p:origin x="91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b67e87ac3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b67e87ac3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40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b67e87ac3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b67e87ac3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87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b67e87ac3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b67e87ac3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b67e87ac3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b67e87ac3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b67e87ac3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b67e87ac3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b67e87ac3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b67e87ac3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38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b67e87ac3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b67e87ac3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938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b67e87ac3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b67e87ac3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21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b67e87ac3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b67e87ac3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689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b67e87ac3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b67e87ac3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60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13197" r="13197"/>
          <a:stretch/>
        </p:blipFill>
        <p:spPr>
          <a:xfrm rot="-1698507">
            <a:off x="3993747" y="-2509915"/>
            <a:ext cx="6560930" cy="677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4693805" y="-1486925"/>
            <a:ext cx="676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23623"/>
          <a:stretch/>
        </p:blipFill>
        <p:spPr>
          <a:xfrm>
            <a:off x="-2194275" y="1125075"/>
            <a:ext cx="8212651" cy="81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 amt="58999"/>
          </a:blip>
          <a:srcRect b="9041"/>
          <a:stretch/>
        </p:blipFill>
        <p:spPr>
          <a:xfrm rot="3346063">
            <a:off x="-2391408" y="1272820"/>
            <a:ext cx="6209016" cy="429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6">
            <a:alphaModFix amt="77000"/>
          </a:blip>
          <a:stretch>
            <a:fillRect/>
          </a:stretch>
        </p:blipFill>
        <p:spPr>
          <a:xfrm rot="1199786">
            <a:off x="5564025" y="-1712825"/>
            <a:ext cx="5733752" cy="435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-997325" y="1774631"/>
            <a:ext cx="6878050" cy="5226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307550" y="1486938"/>
            <a:ext cx="4528800" cy="16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550" y="318076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13197" r="13197"/>
          <a:stretch/>
        </p:blipFill>
        <p:spPr>
          <a:xfrm rot="6612927" flipH="1">
            <a:off x="3658924" y="-2500394"/>
            <a:ext cx="8651806" cy="893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rot="2074867">
            <a:off x="5153711" y="58779"/>
            <a:ext cx="676869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695851">
            <a:off x="5000203" y="1260007"/>
            <a:ext cx="7173394" cy="5451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7116290">
            <a:off x="4093316" y="1508661"/>
            <a:ext cx="7173392" cy="5451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rot="-4618731">
            <a:off x="5295462" y="2140447"/>
            <a:ext cx="4708359" cy="357785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13100" y="1793575"/>
            <a:ext cx="3541500" cy="22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13100" y="1107725"/>
            <a:ext cx="3541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129586">
            <a:off x="5997522" y="-1876949"/>
            <a:ext cx="676869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 amt="60000"/>
          </a:blip>
          <a:srcRect/>
          <a:stretch/>
        </p:blipFill>
        <p:spPr>
          <a:xfrm rot="1098180">
            <a:off x="4300294" y="-2518999"/>
            <a:ext cx="7986848" cy="606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4">
            <a:alphaModFix amt="58999"/>
          </a:blip>
          <a:srcRect b="9041"/>
          <a:stretch/>
        </p:blipFill>
        <p:spPr>
          <a:xfrm rot="-6971013">
            <a:off x="6026146" y="196407"/>
            <a:ext cx="5957266" cy="411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695848" flipH="1">
            <a:off x="-3112396" y="1602571"/>
            <a:ext cx="676869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rot="-7116287" flipH="1">
            <a:off x="-2256671" y="1837197"/>
            <a:ext cx="676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rot="3951786" flipH="1">
            <a:off x="-1268987" y="2997081"/>
            <a:ext cx="4442729" cy="337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 amt="58999"/>
          </a:blip>
          <a:srcRect b="9041"/>
          <a:stretch/>
        </p:blipFill>
        <p:spPr>
          <a:xfrm rot="7679180">
            <a:off x="-1551885" y="-716149"/>
            <a:ext cx="4188393" cy="289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2"/>
          </p:nvPr>
        </p:nvSpPr>
        <p:spPr>
          <a:xfrm>
            <a:off x="1966405" y="1624875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1966431" y="1960575"/>
            <a:ext cx="5219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 idx="3"/>
          </p:nvPr>
        </p:nvSpPr>
        <p:spPr>
          <a:xfrm>
            <a:off x="1958469" y="3090800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4"/>
          </p:nvPr>
        </p:nvSpPr>
        <p:spPr>
          <a:xfrm>
            <a:off x="1958498" y="3426500"/>
            <a:ext cx="5219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1"/>
          <p:cNvPicPr preferRelativeResize="0"/>
          <p:nvPr/>
        </p:nvPicPr>
        <p:blipFill rotWithShape="1">
          <a:blip r:embed="rId2">
            <a:alphaModFix/>
          </a:blip>
          <a:srcRect t="-2538" r="23733" b="-1077"/>
          <a:stretch/>
        </p:blipFill>
        <p:spPr>
          <a:xfrm rot="3783455">
            <a:off x="6710702" y="1289713"/>
            <a:ext cx="5168593" cy="533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609406" flipH="1">
            <a:off x="5467707" y="-1309724"/>
            <a:ext cx="676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57464">
            <a:off x="-4096013" y="-1264931"/>
            <a:ext cx="7727025" cy="5871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4359890">
            <a:off x="-3422147" y="-601412"/>
            <a:ext cx="676869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2180787">
            <a:off x="4453076" y="-1381349"/>
            <a:ext cx="8033399" cy="61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rot="-6180047">
            <a:off x="-2701700" y="547461"/>
            <a:ext cx="5327821" cy="404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6">
            <a:alphaModFix amt="77000"/>
          </a:blip>
          <a:stretch>
            <a:fillRect/>
          </a:stretch>
        </p:blipFill>
        <p:spPr>
          <a:xfrm rot="3596987">
            <a:off x="5467791" y="-908443"/>
            <a:ext cx="7169066" cy="544772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title" idx="2"/>
          </p:nvPr>
        </p:nvSpPr>
        <p:spPr>
          <a:xfrm>
            <a:off x="2424850" y="1792875"/>
            <a:ext cx="19782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subTitle" idx="1"/>
          </p:nvPr>
        </p:nvSpPr>
        <p:spPr>
          <a:xfrm>
            <a:off x="2424850" y="21285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 idx="3"/>
          </p:nvPr>
        </p:nvSpPr>
        <p:spPr>
          <a:xfrm>
            <a:off x="4740954" y="1792875"/>
            <a:ext cx="19782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4"/>
          </p:nvPr>
        </p:nvSpPr>
        <p:spPr>
          <a:xfrm>
            <a:off x="4740952" y="21285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title" idx="5"/>
          </p:nvPr>
        </p:nvSpPr>
        <p:spPr>
          <a:xfrm>
            <a:off x="2424850" y="3226275"/>
            <a:ext cx="19782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6"/>
          </p:nvPr>
        </p:nvSpPr>
        <p:spPr>
          <a:xfrm>
            <a:off x="2424850" y="35619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 idx="7"/>
          </p:nvPr>
        </p:nvSpPr>
        <p:spPr>
          <a:xfrm>
            <a:off x="4740954" y="3226275"/>
            <a:ext cx="19782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8"/>
          </p:nvPr>
        </p:nvSpPr>
        <p:spPr>
          <a:xfrm>
            <a:off x="4740951" y="35619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7"/>
          <p:cNvPicPr preferRelativeResize="0"/>
          <p:nvPr/>
        </p:nvPicPr>
        <p:blipFill rotWithShape="1">
          <a:blip r:embed="rId2">
            <a:alphaModFix/>
          </a:blip>
          <a:srcRect l="11866" r="11866"/>
          <a:stretch/>
        </p:blipFill>
        <p:spPr>
          <a:xfrm rot="4282942">
            <a:off x="-3311535" y="-4413486"/>
            <a:ext cx="6560921" cy="653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 rotWithShape="1">
          <a:blip r:embed="rId3">
            <a:alphaModFix/>
          </a:blip>
          <a:srcRect r="23623"/>
          <a:stretch/>
        </p:blipFill>
        <p:spPr>
          <a:xfrm rot="-1128173">
            <a:off x="6644906" y="-3022563"/>
            <a:ext cx="5611494" cy="5582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7"/>
          <p:cNvPicPr preferRelativeResize="0"/>
          <p:nvPr/>
        </p:nvPicPr>
        <p:blipFill rotWithShape="1">
          <a:blip r:embed="rId4">
            <a:alphaModFix amt="58999"/>
          </a:blip>
          <a:srcRect/>
          <a:stretch/>
        </p:blipFill>
        <p:spPr>
          <a:xfrm rot="4787100">
            <a:off x="-3737764" y="92061"/>
            <a:ext cx="6359577" cy="483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1339537">
            <a:off x="5397598" y="-1453561"/>
            <a:ext cx="7490603" cy="569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7"/>
          <p:cNvPicPr preferRelativeResize="0"/>
          <p:nvPr/>
        </p:nvPicPr>
        <p:blipFill rotWithShape="1">
          <a:blip r:embed="rId4">
            <a:alphaModFix amt="60000"/>
          </a:blip>
          <a:srcRect/>
          <a:stretch/>
        </p:blipFill>
        <p:spPr>
          <a:xfrm rot="-7915751">
            <a:off x="6110646" y="-1397024"/>
            <a:ext cx="6064511" cy="46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 rotWithShape="1">
          <a:blip r:embed="rId5">
            <a:alphaModFix amt="64000"/>
          </a:blip>
          <a:srcRect/>
          <a:stretch/>
        </p:blipFill>
        <p:spPr>
          <a:xfrm rot="4706318">
            <a:off x="-3654827" y="-2973052"/>
            <a:ext cx="7986850" cy="606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8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 rot="-1561344" flipH="1">
            <a:off x="-3182371" y="-2940804"/>
            <a:ext cx="67686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l="13197" r="13197"/>
          <a:stretch/>
        </p:blipFill>
        <p:spPr>
          <a:xfrm rot="9692353">
            <a:off x="-1803334" y="923164"/>
            <a:ext cx="6560932" cy="677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rot="-10209140">
            <a:off x="-2663719" y="1395547"/>
            <a:ext cx="67686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8"/>
          <p:cNvPicPr preferRelativeResize="0"/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-9009353">
            <a:off x="-2599690" y="2338444"/>
            <a:ext cx="5733752" cy="435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6106359">
            <a:off x="4921412" y="-1313346"/>
            <a:ext cx="7727027" cy="5871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7085763">
            <a:off x="5602376" y="2133674"/>
            <a:ext cx="5327821" cy="404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-9">
            <a:off x="4793162" y="-1519085"/>
            <a:ext cx="5327822" cy="404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rot="-9403933">
            <a:off x="5046557" y="-674913"/>
            <a:ext cx="6768696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3" r:id="rId4"/>
    <p:sldLayoutId id="2147483667" r:id="rId5"/>
    <p:sldLayoutId id="2147483673" r:id="rId6"/>
    <p:sldLayoutId id="214748367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ctrTitle"/>
          </p:nvPr>
        </p:nvSpPr>
        <p:spPr>
          <a:xfrm>
            <a:off x="2307600" y="1724850"/>
            <a:ext cx="4528800" cy="16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CHAPTER III: </a:t>
            </a:r>
            <a:r>
              <a:rPr lang="en-US" sz="3200" dirty="0"/>
              <a:t>Blood and Blood Stains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Types of </a:t>
            </a:r>
            <a:r>
              <a:rPr lang="en-SG" dirty="0" err="1"/>
              <a:t>Hemoglobin</a:t>
            </a:r>
            <a:endParaRPr dirty="0"/>
          </a:p>
        </p:txBody>
      </p:sp>
      <p:sp>
        <p:nvSpPr>
          <p:cNvPr id="11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1368744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1. </a:t>
            </a:r>
            <a:r>
              <a:rPr lang="en-SG" dirty="0">
                <a:solidFill>
                  <a:schemeClr val="bg2"/>
                </a:solidFill>
              </a:rPr>
              <a:t>Abnormal Derivatives of </a:t>
            </a:r>
            <a:r>
              <a:rPr lang="en-SG" dirty="0" err="1">
                <a:solidFill>
                  <a:schemeClr val="bg2"/>
                </a:solidFill>
              </a:rPr>
              <a:t>Hemoglobin</a:t>
            </a:r>
            <a:r>
              <a:rPr lang="en-SG" dirty="0">
                <a:solidFill>
                  <a:schemeClr val="bg2"/>
                </a:solidFill>
              </a:rPr>
              <a:t>  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1780644"/>
            <a:ext cx="6936295" cy="43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 smtClean="0"/>
              <a:t>Methemoglobin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HbM</a:t>
            </a:r>
            <a:r>
              <a:rPr lang="en-US" dirty="0"/>
              <a:t>) – Found in NO3 and NO2 poisoning with a chocolate brown </a:t>
            </a:r>
            <a:r>
              <a:rPr lang="en-US" dirty="0" smtClean="0"/>
              <a:t>color.</a:t>
            </a:r>
          </a:p>
          <a:p>
            <a:pPr marL="4826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Sulfhemoglobin</a:t>
            </a:r>
            <a:r>
              <a:rPr lang="en-US" dirty="0"/>
              <a:t> (</a:t>
            </a:r>
            <a:r>
              <a:rPr lang="en-US" dirty="0" err="1"/>
              <a:t>HbS</a:t>
            </a:r>
            <a:r>
              <a:rPr lang="en-US" dirty="0"/>
              <a:t>) – Found in the presence of bacteria, severe constipation, </a:t>
            </a:r>
            <a:r>
              <a:rPr lang="en-US" dirty="0" err="1"/>
              <a:t>enterogenous</a:t>
            </a:r>
            <a:r>
              <a:rPr lang="en-US" dirty="0"/>
              <a:t> cyanosis and the blood color is </a:t>
            </a:r>
            <a:r>
              <a:rPr lang="en-US" dirty="0" smtClean="0"/>
              <a:t>lavender.</a:t>
            </a:r>
          </a:p>
          <a:p>
            <a:pPr marL="4826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Carboxyhemoglobin</a:t>
            </a:r>
            <a:r>
              <a:rPr lang="en-US" dirty="0"/>
              <a:t> (</a:t>
            </a:r>
            <a:r>
              <a:rPr lang="en-US" dirty="0" err="1"/>
              <a:t>HbCO</a:t>
            </a:r>
            <a:r>
              <a:rPr lang="en-US" dirty="0"/>
              <a:t>) – Due an excessive inhalation of gas from defective stoves and from automobiles and imparts cherry red color of </a:t>
            </a:r>
            <a:r>
              <a:rPr lang="en-US" dirty="0" smtClean="0"/>
              <a:t>blood.</a:t>
            </a:r>
          </a:p>
        </p:txBody>
      </p:sp>
    </p:spTree>
    <p:extLst>
      <p:ext uri="{BB962C8B-B14F-4D97-AF65-F5344CB8AC3E}">
        <p14:creationId xmlns:p14="http://schemas.microsoft.com/office/powerpoint/2010/main" val="32153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Types of </a:t>
            </a:r>
            <a:r>
              <a:rPr lang="en-SG" dirty="0" err="1"/>
              <a:t>Hemoglobin</a:t>
            </a:r>
            <a:endParaRPr dirty="0"/>
          </a:p>
        </p:txBody>
      </p:sp>
      <p:sp>
        <p:nvSpPr>
          <p:cNvPr id="11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1368744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2</a:t>
            </a:r>
            <a:r>
              <a:rPr lang="en" dirty="0" smtClean="0"/>
              <a:t>. </a:t>
            </a:r>
            <a:r>
              <a:rPr lang="en-SG" dirty="0">
                <a:solidFill>
                  <a:schemeClr val="bg2"/>
                </a:solidFill>
              </a:rPr>
              <a:t>Normal </a:t>
            </a:r>
            <a:r>
              <a:rPr lang="en-SG" dirty="0" err="1">
                <a:solidFill>
                  <a:schemeClr val="bg2"/>
                </a:solidFill>
              </a:rPr>
              <a:t>Hemoglobin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1780644"/>
            <a:ext cx="6936295" cy="43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Oxyhemoglobin (HbO2) – Hemoglobin combined with oxygen and which gives the color to the arterial </a:t>
            </a:r>
            <a:r>
              <a:rPr lang="en-US" dirty="0" smtClean="0"/>
              <a:t>blood.</a:t>
            </a:r>
          </a:p>
          <a:p>
            <a:pPr marL="4826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Reduced hemoglobin </a:t>
            </a:r>
            <a:r>
              <a:rPr lang="en-US" dirty="0" smtClean="0"/>
              <a:t>- Hemoglobin </a:t>
            </a:r>
            <a:r>
              <a:rPr lang="en-US" dirty="0"/>
              <a:t>combined with carbon dioxide and which gives color to venous blood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0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2"/>
          <p:cNvSpPr txBox="1">
            <a:spLocks noGrp="1"/>
          </p:cNvSpPr>
          <p:nvPr>
            <p:ph type="title"/>
          </p:nvPr>
        </p:nvSpPr>
        <p:spPr>
          <a:xfrm>
            <a:off x="344800" y="373991"/>
            <a:ext cx="3541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 smtClean="0"/>
              <a:t>Importance</a:t>
            </a:r>
            <a:endParaRPr dirty="0"/>
          </a:p>
        </p:txBody>
      </p:sp>
      <p:sp>
        <p:nvSpPr>
          <p:cNvPr id="715" name="Google Shape;715;p52"/>
          <p:cNvSpPr txBox="1">
            <a:spLocks noGrp="1"/>
          </p:cNvSpPr>
          <p:nvPr>
            <p:ph type="body" idx="1"/>
          </p:nvPr>
        </p:nvSpPr>
        <p:spPr>
          <a:xfrm>
            <a:off x="344800" y="904574"/>
            <a:ext cx="4722500" cy="294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>
              <a:lnSpc>
                <a:spcPct val="150000"/>
              </a:lnSpc>
              <a:spcBef>
                <a:spcPts val="1600"/>
              </a:spcBef>
            </a:pPr>
            <a:r>
              <a:rPr lang="en-US" dirty="0"/>
              <a:t>As circumstantial or corroborative evidence against or in favor of the perpetrator</a:t>
            </a:r>
            <a:r>
              <a:rPr lang="en" dirty="0" smtClean="0"/>
              <a:t>You can organize your ideas clearly</a:t>
            </a:r>
            <a:endParaRPr dirty="0" smtClean="0"/>
          </a:p>
          <a:p>
            <a:pPr marL="241300" lvl="0" indent="-215900">
              <a:lnSpc>
                <a:spcPct val="150000"/>
              </a:lnSpc>
            </a:pPr>
            <a:r>
              <a:rPr lang="en-SG" dirty="0"/>
              <a:t>For disputed </a:t>
            </a:r>
            <a:r>
              <a:rPr lang="en-SG" dirty="0" smtClean="0"/>
              <a:t>parentage</a:t>
            </a:r>
          </a:p>
          <a:p>
            <a:pPr marL="241300" lvl="0" indent="-215900">
              <a:lnSpc>
                <a:spcPct val="150000"/>
              </a:lnSpc>
            </a:pPr>
            <a:r>
              <a:rPr lang="en-US" dirty="0"/>
              <a:t>Determination of the cause of death and the length of time the victim survived the </a:t>
            </a:r>
            <a:r>
              <a:rPr lang="en-US" dirty="0" smtClean="0"/>
              <a:t>attack</a:t>
            </a:r>
          </a:p>
          <a:p>
            <a:pPr marL="241300" lvl="0" indent="-215900">
              <a:lnSpc>
                <a:spcPct val="150000"/>
              </a:lnSpc>
            </a:pPr>
            <a:r>
              <a:rPr lang="en-US" dirty="0"/>
              <a:t>Determination of the direction of escape of the victim or the assailant</a:t>
            </a:r>
            <a:r>
              <a:rPr lang="en-US" dirty="0" smtClean="0"/>
              <a:t>.</a:t>
            </a:r>
          </a:p>
          <a:p>
            <a:pPr marL="241300" lvl="0" indent="-215900">
              <a:lnSpc>
                <a:spcPct val="150000"/>
              </a:lnSpc>
            </a:pPr>
            <a:r>
              <a:rPr lang="en-US" dirty="0"/>
              <a:t>Determination of the origin of the flow of blood</a:t>
            </a:r>
            <a:r>
              <a:rPr lang="en-US" dirty="0" smtClean="0"/>
              <a:t>.</a:t>
            </a:r>
          </a:p>
          <a:p>
            <a:pPr marL="241300" lvl="0" indent="-215900">
              <a:lnSpc>
                <a:spcPct val="150000"/>
              </a:lnSpc>
            </a:pPr>
            <a:r>
              <a:rPr lang="en-US" dirty="0"/>
              <a:t>Determination of the approximate time the crime was committed</a:t>
            </a:r>
            <a:endParaRPr dirty="0"/>
          </a:p>
        </p:txBody>
      </p:sp>
      <p:pic>
        <p:nvPicPr>
          <p:cNvPr id="716" name="Google Shape;716;p52"/>
          <p:cNvPicPr preferRelativeResize="0"/>
          <p:nvPr/>
        </p:nvPicPr>
        <p:blipFill rotWithShape="1">
          <a:blip r:embed="rId3">
            <a:alphaModFix amt="60000"/>
          </a:blip>
          <a:srcRect/>
          <a:stretch/>
        </p:blipFill>
        <p:spPr>
          <a:xfrm rot="6956542">
            <a:off x="3675016" y="-2704343"/>
            <a:ext cx="676869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title"/>
          </p:nvPr>
        </p:nvSpPr>
        <p:spPr>
          <a:xfrm>
            <a:off x="720000" y="527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Nature of </a:t>
            </a:r>
            <a:r>
              <a:rPr lang="en-SG" dirty="0" smtClean="0"/>
              <a:t>Blood</a:t>
            </a:r>
            <a:endParaRPr dirty="0"/>
          </a:p>
        </p:txBody>
      </p:sp>
      <p:sp>
        <p:nvSpPr>
          <p:cNvPr id="21" name="Google Shape;715;p52"/>
          <p:cNvSpPr txBox="1">
            <a:spLocks/>
          </p:cNvSpPr>
          <p:nvPr/>
        </p:nvSpPr>
        <p:spPr>
          <a:xfrm>
            <a:off x="2210750" y="1595288"/>
            <a:ext cx="4722500" cy="29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68300" indent="-342900" algn="l">
              <a:lnSpc>
                <a:spcPct val="150000"/>
              </a:lnSpc>
              <a:spcBef>
                <a:spcPts val="1600"/>
              </a:spcBef>
              <a:buClr>
                <a:srgbClr val="FF0000"/>
              </a:buClr>
              <a:buAutoNum type="alphaLcPeriod"/>
            </a:pPr>
            <a:r>
              <a:rPr lang="en-US" dirty="0" smtClean="0"/>
              <a:t>Largest </a:t>
            </a:r>
            <a:r>
              <a:rPr lang="en-US" dirty="0"/>
              <a:t>circulating tissue of the </a:t>
            </a:r>
            <a:r>
              <a:rPr lang="en-US" dirty="0" smtClean="0"/>
              <a:t>body</a:t>
            </a:r>
          </a:p>
          <a:p>
            <a:pPr marL="368300" indent="-342900" algn="l">
              <a:lnSpc>
                <a:spcPct val="150000"/>
              </a:lnSpc>
              <a:spcBef>
                <a:spcPts val="1600"/>
              </a:spcBef>
              <a:buClr>
                <a:srgbClr val="FF0000"/>
              </a:buClr>
              <a:buAutoNum type="alphaLcPeriod"/>
            </a:pPr>
            <a:r>
              <a:rPr lang="en-US" dirty="0"/>
              <a:t>Consists of vital </a:t>
            </a:r>
            <a:r>
              <a:rPr lang="en-US" dirty="0" smtClean="0"/>
              <a:t>substances</a:t>
            </a:r>
          </a:p>
          <a:p>
            <a:pPr marL="368300" indent="-342900" algn="l">
              <a:lnSpc>
                <a:spcPct val="150000"/>
              </a:lnSpc>
              <a:spcBef>
                <a:spcPts val="1600"/>
              </a:spcBef>
              <a:buClr>
                <a:srgbClr val="FF0000"/>
              </a:buClr>
              <a:buAutoNum type="alphaLcPeriod"/>
            </a:pPr>
            <a:r>
              <a:rPr lang="en-US" dirty="0"/>
              <a:t>Fluid that circulates into the Cardiovascular System (CVS)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Characteristics of blood</a:t>
            </a:r>
            <a:endParaRPr dirty="0"/>
          </a:p>
        </p:txBody>
      </p:sp>
      <p:sp>
        <p:nvSpPr>
          <p:cNvPr id="573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1176550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a. </a:t>
            </a:r>
            <a:r>
              <a:rPr lang="en" dirty="0" smtClean="0">
                <a:solidFill>
                  <a:schemeClr val="bg2"/>
                </a:solidFill>
              </a:rPr>
              <a:t>Color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1478175"/>
            <a:ext cx="5219100" cy="41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Bright red for arterial blood and dark red for venous blood</a:t>
            </a:r>
            <a:endParaRPr dirty="0"/>
          </a:p>
        </p:txBody>
      </p:sp>
      <p:sp>
        <p:nvSpPr>
          <p:cNvPr id="9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1875925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b</a:t>
            </a:r>
            <a:r>
              <a:rPr lang="en" dirty="0" smtClean="0"/>
              <a:t>. </a:t>
            </a:r>
            <a:r>
              <a:rPr lang="en-SG" dirty="0">
                <a:solidFill>
                  <a:schemeClr val="bg2"/>
                </a:solidFill>
              </a:rPr>
              <a:t>Volume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2194125"/>
            <a:ext cx="5219100" cy="41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70% of Total body weight</a:t>
            </a:r>
            <a:endParaRPr dirty="0"/>
          </a:p>
        </p:txBody>
      </p:sp>
      <p:sp>
        <p:nvSpPr>
          <p:cNvPr id="11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2575300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c. </a:t>
            </a:r>
            <a:r>
              <a:rPr lang="en-SG" dirty="0">
                <a:solidFill>
                  <a:schemeClr val="bg2"/>
                </a:solidFill>
              </a:rPr>
              <a:t>Viscosity 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2910075"/>
            <a:ext cx="5219100" cy="84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Resistance to blood </a:t>
            </a:r>
            <a:r>
              <a:rPr lang="en-US" dirty="0" smtClean="0"/>
              <a:t>flow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Blood is thick and </a:t>
            </a:r>
            <a:r>
              <a:rPr lang="en-US" dirty="0" smtClean="0"/>
              <a:t>sticky</a:t>
            </a:r>
          </a:p>
          <a:p>
            <a:pPr lvl="0">
              <a:lnSpc>
                <a:spcPct val="150000"/>
              </a:lnSpc>
            </a:pPr>
            <a:r>
              <a:rPr lang="en-SG" dirty="0"/>
              <a:t>Normally flows with difficulty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Characteristics of blood</a:t>
            </a:r>
            <a:endParaRPr dirty="0"/>
          </a:p>
        </p:txBody>
      </p:sp>
      <p:sp>
        <p:nvSpPr>
          <p:cNvPr id="573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2519875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e</a:t>
            </a:r>
            <a:r>
              <a:rPr lang="en" dirty="0" smtClean="0"/>
              <a:t>. </a:t>
            </a:r>
            <a:r>
              <a:rPr lang="en-SG" dirty="0">
                <a:solidFill>
                  <a:schemeClr val="bg2"/>
                </a:solidFill>
              </a:rPr>
              <a:t>pH Reaction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2840063"/>
            <a:ext cx="5219100" cy="41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Slightly alkaline (7.35-7.45)</a:t>
            </a:r>
            <a:endParaRPr dirty="0"/>
          </a:p>
        </p:txBody>
      </p:sp>
      <p:sp>
        <p:nvSpPr>
          <p:cNvPr id="9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3203138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f. </a:t>
            </a:r>
            <a:r>
              <a:rPr lang="en-US" dirty="0">
                <a:solidFill>
                  <a:schemeClr val="bg2"/>
                </a:solidFill>
              </a:rPr>
              <a:t>The circulating tissue of the body</a:t>
            </a:r>
            <a:r>
              <a:rPr lang="en-SG" dirty="0" smtClean="0">
                <a:solidFill>
                  <a:schemeClr val="bg2"/>
                </a:solidFill>
              </a:rPr>
              <a:t>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3525751"/>
            <a:ext cx="5219100" cy="41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1 cc of blood: 5,000,000 red </a:t>
            </a:r>
            <a:r>
              <a:rPr lang="en-US" dirty="0" smtClean="0"/>
              <a:t>cells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Man of average size: about 6 quarts of </a:t>
            </a:r>
            <a:r>
              <a:rPr lang="en-US" dirty="0" smtClean="0"/>
              <a:t>blood</a:t>
            </a:r>
            <a:endParaRPr dirty="0"/>
          </a:p>
        </p:txBody>
      </p:sp>
      <p:sp>
        <p:nvSpPr>
          <p:cNvPr id="15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1079950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</a:t>
            </a:r>
            <a:r>
              <a:rPr lang="en" dirty="0" smtClean="0"/>
              <a:t>. </a:t>
            </a:r>
            <a:r>
              <a:rPr lang="en-SG" dirty="0">
                <a:solidFill>
                  <a:schemeClr val="bg2"/>
                </a:solidFill>
              </a:rPr>
              <a:t>Specific Gravity 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6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1399387"/>
            <a:ext cx="5219100" cy="84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Weight of blood compared to water on the same </a:t>
            </a:r>
            <a:r>
              <a:rPr lang="en-US" dirty="0" smtClean="0"/>
              <a:t>volume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Distilled Water: </a:t>
            </a:r>
            <a:r>
              <a:rPr lang="en-US" dirty="0" smtClean="0"/>
              <a:t>1.000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Blood: 1.065 (due to cellular elements)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2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Composition of </a:t>
            </a:r>
            <a:r>
              <a:rPr lang="en-SG" dirty="0" smtClean="0"/>
              <a:t>Blood </a:t>
            </a:r>
            <a:br>
              <a:rPr lang="en-SG" dirty="0" smtClean="0"/>
            </a:br>
            <a:r>
              <a:rPr lang="en-SG" dirty="0" smtClean="0"/>
              <a:t>Formed Elements</a:t>
            </a:r>
            <a:endParaRPr dirty="0"/>
          </a:p>
        </p:txBody>
      </p:sp>
      <p:sp>
        <p:nvSpPr>
          <p:cNvPr id="9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1962450" y="1631413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Composing about 35% of the total blood volume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1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2245101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a</a:t>
            </a:r>
            <a:r>
              <a:rPr lang="en" dirty="0" smtClean="0"/>
              <a:t>. </a:t>
            </a:r>
            <a:r>
              <a:rPr lang="en-SG" dirty="0" smtClean="0">
                <a:solidFill>
                  <a:schemeClr val="bg2"/>
                </a:solidFill>
              </a:rPr>
              <a:t>RBC </a:t>
            </a:r>
            <a:r>
              <a:rPr lang="en-SG" dirty="0">
                <a:solidFill>
                  <a:schemeClr val="bg2"/>
                </a:solidFill>
              </a:rPr>
              <a:t>(Erythrocytes) 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2541775"/>
            <a:ext cx="5219100" cy="116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Number: 5,000,000 </a:t>
            </a:r>
            <a:r>
              <a:rPr lang="en-US" dirty="0" smtClean="0"/>
              <a:t>RC/mm3</a:t>
            </a:r>
          </a:p>
          <a:p>
            <a:pPr lvl="0">
              <a:lnSpc>
                <a:spcPct val="150000"/>
              </a:lnSpc>
            </a:pPr>
            <a:r>
              <a:rPr lang="en-SG" dirty="0"/>
              <a:t>Diameter: 7-10 </a:t>
            </a:r>
            <a:r>
              <a:rPr lang="en-SG" dirty="0" smtClean="0"/>
              <a:t>microns</a:t>
            </a:r>
          </a:p>
          <a:p>
            <a:pPr lvl="0">
              <a:lnSpc>
                <a:spcPct val="150000"/>
              </a:lnSpc>
            </a:pPr>
            <a:r>
              <a:rPr lang="en-SG" dirty="0"/>
              <a:t>Rate of </a:t>
            </a:r>
            <a:r>
              <a:rPr lang="en-SG" dirty="0" smtClean="0"/>
              <a:t>Destruction: 10 </a:t>
            </a:r>
            <a:r>
              <a:rPr lang="en-SG" dirty="0"/>
              <a:t>Billion Cells/hr in Adults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5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Composition of </a:t>
            </a:r>
            <a:r>
              <a:rPr lang="en-SG" dirty="0" smtClean="0"/>
              <a:t>Blood </a:t>
            </a:r>
            <a:br>
              <a:rPr lang="en-SG" dirty="0" smtClean="0"/>
            </a:br>
            <a:r>
              <a:rPr lang="en-SG" dirty="0" smtClean="0"/>
              <a:t>Formed Elements</a:t>
            </a:r>
            <a:endParaRPr dirty="0"/>
          </a:p>
        </p:txBody>
      </p:sp>
      <p:sp>
        <p:nvSpPr>
          <p:cNvPr id="11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1673601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b. </a:t>
            </a:r>
            <a:r>
              <a:rPr lang="en-SG" dirty="0">
                <a:solidFill>
                  <a:schemeClr val="bg2"/>
                </a:solidFill>
              </a:rPr>
              <a:t>White Blood Cells/Leukocytes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1996601"/>
            <a:ext cx="5219100" cy="116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Number: </a:t>
            </a:r>
            <a:r>
              <a:rPr lang="en-US" dirty="0" smtClean="0"/>
              <a:t>5-10,000/mm3</a:t>
            </a:r>
          </a:p>
          <a:p>
            <a:pPr lvl="0">
              <a:lnSpc>
                <a:spcPct val="150000"/>
              </a:lnSpc>
            </a:pPr>
            <a:r>
              <a:rPr lang="en-SG" dirty="0"/>
              <a:t>Soldiers of the </a:t>
            </a:r>
            <a:r>
              <a:rPr lang="en-SG" dirty="0" smtClean="0"/>
              <a:t>body</a:t>
            </a:r>
          </a:p>
          <a:p>
            <a:pPr lvl="0">
              <a:lnSpc>
                <a:spcPct val="150000"/>
              </a:lnSpc>
            </a:pPr>
            <a:r>
              <a:rPr lang="en-SG" dirty="0"/>
              <a:t>Resists attacks of diseases</a:t>
            </a:r>
            <a:endParaRPr dirty="0"/>
          </a:p>
        </p:txBody>
      </p:sp>
      <p:sp>
        <p:nvSpPr>
          <p:cNvPr id="7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3074326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</a:t>
            </a:r>
            <a:r>
              <a:rPr lang="en" dirty="0" smtClean="0"/>
              <a:t>. </a:t>
            </a:r>
            <a:r>
              <a:rPr lang="en-SG" dirty="0">
                <a:solidFill>
                  <a:schemeClr val="bg2"/>
                </a:solidFill>
              </a:rPr>
              <a:t>Platelets or Thrombocytes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3425427"/>
            <a:ext cx="5219100" cy="116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Number: </a:t>
            </a:r>
            <a:r>
              <a:rPr lang="en-US" dirty="0" smtClean="0"/>
              <a:t>150-350,000/mm3</a:t>
            </a:r>
          </a:p>
          <a:p>
            <a:pPr lvl="0">
              <a:lnSpc>
                <a:spcPct val="150000"/>
              </a:lnSpc>
            </a:pPr>
            <a:r>
              <a:rPr lang="en-SG" dirty="0"/>
              <a:t>Functions for blood coagulation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Liquid </a:t>
            </a:r>
            <a:r>
              <a:rPr lang="en-SG" dirty="0" smtClean="0"/>
              <a:t>Portion</a:t>
            </a:r>
            <a:endParaRPr dirty="0"/>
          </a:p>
        </p:txBody>
      </p:sp>
      <p:sp>
        <p:nvSpPr>
          <p:cNvPr id="9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2937655" y="1219513"/>
            <a:ext cx="323185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65% of the total blood volume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1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1833201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a</a:t>
            </a:r>
            <a:r>
              <a:rPr lang="en" dirty="0" smtClean="0"/>
              <a:t>. </a:t>
            </a:r>
            <a:r>
              <a:rPr lang="en-SG" dirty="0" smtClean="0">
                <a:solidFill>
                  <a:schemeClr val="bg2"/>
                </a:solidFill>
              </a:rPr>
              <a:t>Plasma  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5" y="2231876"/>
            <a:ext cx="5219100" cy="43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Straw liquid portion of </a:t>
            </a:r>
            <a:r>
              <a:rPr lang="en-US" dirty="0" err="1"/>
              <a:t>unclotted</a:t>
            </a:r>
            <a:r>
              <a:rPr lang="en-US" dirty="0"/>
              <a:t> </a:t>
            </a:r>
            <a:r>
              <a:rPr lang="en-US" dirty="0" smtClean="0"/>
              <a:t>blood</a:t>
            </a:r>
          </a:p>
        </p:txBody>
      </p:sp>
      <p:sp>
        <p:nvSpPr>
          <p:cNvPr id="6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950405" y="2661901"/>
            <a:ext cx="52191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b. </a:t>
            </a:r>
            <a:r>
              <a:rPr lang="en-SG" dirty="0">
                <a:solidFill>
                  <a:schemeClr val="bg2"/>
                </a:solidFill>
              </a:rPr>
              <a:t>Serum   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" name="Google Shape;574;p47"/>
          <p:cNvSpPr txBox="1">
            <a:spLocks noGrp="1"/>
          </p:cNvSpPr>
          <p:nvPr>
            <p:ph type="subTitle" idx="1"/>
          </p:nvPr>
        </p:nvSpPr>
        <p:spPr>
          <a:xfrm>
            <a:off x="950404" y="3060576"/>
            <a:ext cx="6466395" cy="43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Straw-yellowish liquid that separates when blood is allowed to clot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8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720000" y="1626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 err="1" smtClean="0"/>
              <a:t>Hemoglobin</a:t>
            </a:r>
            <a:endParaRPr dirty="0"/>
          </a:p>
        </p:txBody>
      </p:sp>
      <p:sp>
        <p:nvSpPr>
          <p:cNvPr id="9" name="Google Shape;573;p47"/>
          <p:cNvSpPr txBox="1">
            <a:spLocks noGrp="1"/>
          </p:cNvSpPr>
          <p:nvPr>
            <p:ph type="title" idx="2"/>
          </p:nvPr>
        </p:nvSpPr>
        <p:spPr>
          <a:xfrm>
            <a:off x="1397000" y="2899200"/>
            <a:ext cx="63500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Coloring matter of blood</a:t>
            </a:r>
            <a:br>
              <a:rPr lang="en-US" dirty="0"/>
            </a:br>
            <a:r>
              <a:rPr lang="en-US" dirty="0"/>
              <a:t>Pigment which is found at the cytoplasm of Red Blood Cells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stetric Hemorrhage by Slidesgo">
  <a:themeElements>
    <a:clrScheme name="Simple Light">
      <a:dk1>
        <a:srgbClr val="CF1521"/>
      </a:dk1>
      <a:lt1>
        <a:srgbClr val="FFFFFF"/>
      </a:lt1>
      <a:dk2>
        <a:srgbClr val="220204"/>
      </a:dk2>
      <a:lt2>
        <a:srgbClr val="CB3841"/>
      </a:lt2>
      <a:accent1>
        <a:srgbClr val="8D0120"/>
      </a:accent1>
      <a:accent2>
        <a:srgbClr val="F59772"/>
      </a:accent2>
      <a:accent3>
        <a:srgbClr val="FFC17E"/>
      </a:accent3>
      <a:accent4>
        <a:srgbClr val="FFFFFF"/>
      </a:accent4>
      <a:accent5>
        <a:srgbClr val="FFFFFF"/>
      </a:accent5>
      <a:accent6>
        <a:srgbClr val="FFFFFF"/>
      </a:accent6>
      <a:hlink>
        <a:srgbClr val="2202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443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Archivo Black</vt:lpstr>
      <vt:lpstr>Arial</vt:lpstr>
      <vt:lpstr>Barlow</vt:lpstr>
      <vt:lpstr>Bebas Neue</vt:lpstr>
      <vt:lpstr>Obstetric Hemorrhage by Slidesgo</vt:lpstr>
      <vt:lpstr>CHAPTER III: Blood and Blood Stains</vt:lpstr>
      <vt:lpstr>Importance</vt:lpstr>
      <vt:lpstr>Nature of Blood</vt:lpstr>
      <vt:lpstr>Characteristics of blood</vt:lpstr>
      <vt:lpstr>Characteristics of blood</vt:lpstr>
      <vt:lpstr>Composition of Blood  Formed Elements</vt:lpstr>
      <vt:lpstr>Composition of Blood  Formed Elements</vt:lpstr>
      <vt:lpstr>Liquid Portion</vt:lpstr>
      <vt:lpstr>Hemoglobin</vt:lpstr>
      <vt:lpstr>Types of Hemoglobin</vt:lpstr>
      <vt:lpstr>Types of Hemoglobin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III: Blood and Blood Stains</dc:title>
  <cp:lastModifiedBy>Roe Josept Mejia</cp:lastModifiedBy>
  <cp:revision>5</cp:revision>
  <dcterms:modified xsi:type="dcterms:W3CDTF">2023-05-04T08:39:10Z</dcterms:modified>
</cp:coreProperties>
</file>