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75" r:id="rId4"/>
    <p:sldId id="259" r:id="rId5"/>
    <p:sldId id="263" r:id="rId6"/>
    <p:sldId id="261" r:id="rId7"/>
    <p:sldId id="262" r:id="rId8"/>
    <p:sldId id="264" r:id="rId9"/>
    <p:sldId id="271" r:id="rId10"/>
    <p:sldId id="272" r:id="rId11"/>
    <p:sldId id="277" r:id="rId12"/>
    <p:sldId id="273" r:id="rId13"/>
    <p:sldId id="274" r:id="rId14"/>
    <p:sldId id="278" r:id="rId15"/>
    <p:sldId id="279" r:id="rId16"/>
    <p:sldId id="280" r:id="rId17"/>
    <p:sldId id="276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6"/>
    <p:restoredTop sz="94694"/>
  </p:normalViewPr>
  <p:slideViewPr>
    <p:cSldViewPr snapToGrid="0">
      <p:cViewPr varScale="1">
        <p:scale>
          <a:sx n="147" d="100"/>
          <a:sy n="147" d="100"/>
        </p:scale>
        <p:origin x="6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17:22:56.124"/>
    </inkml:context>
    <inkml:brush xml:id="br0">
      <inkml:brushProperty name="width" value="0.025" units="cm"/>
      <inkml:brushProperty name="height" value="0.025" units="cm"/>
      <inkml:brushProperty name="color" value="#AE198D"/>
      <inkml:brushProperty name="inkEffects" value="galaxy"/>
      <inkml:brushProperty name="anchorX" value="-128887.91406"/>
      <inkml:brushProperty name="anchorY" value="-33482.74609"/>
      <inkml:brushProperty name="scaleFactor" value="0.5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D7CA7-CC5E-C74D-B048-DD884EEDA64F}" type="datetimeFigureOut">
              <a:rPr lang="en-MX" smtClean="0"/>
              <a:t>10/28/20</a:t>
            </a:fld>
            <a:endParaRPr lang="en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3A5B5-FE03-6349-96EF-40F0082CC29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673529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3A5B5-FE03-6349-96EF-40F0082CC297}" type="slidenum">
              <a:rPr lang="en-MX" smtClean="0"/>
              <a:t>14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073678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3A5B5-FE03-6349-96EF-40F0082CC297}" type="slidenum">
              <a:rPr lang="en-MX" smtClean="0"/>
              <a:t>16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1428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7597-8D56-4DDC-948B-B12883E9E8D9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9F6A-EBEC-47FA-8F9A-3D3A47B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97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7597-8D56-4DDC-948B-B12883E9E8D9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9F6A-EBEC-47FA-8F9A-3D3A47B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1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7597-8D56-4DDC-948B-B12883E9E8D9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9F6A-EBEC-47FA-8F9A-3D3A47B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7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7597-8D56-4DDC-948B-B12883E9E8D9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9F6A-EBEC-47FA-8F9A-3D3A47B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4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7597-8D56-4DDC-948B-B12883E9E8D9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9F6A-EBEC-47FA-8F9A-3D3A47B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0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7597-8D56-4DDC-948B-B12883E9E8D9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9F6A-EBEC-47FA-8F9A-3D3A47B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8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7597-8D56-4DDC-948B-B12883E9E8D9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9F6A-EBEC-47FA-8F9A-3D3A47B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6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7597-8D56-4DDC-948B-B12883E9E8D9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9F6A-EBEC-47FA-8F9A-3D3A47B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0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7597-8D56-4DDC-948B-B12883E9E8D9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9F6A-EBEC-47FA-8F9A-3D3A47B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5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7597-8D56-4DDC-948B-B12883E9E8D9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9F6A-EBEC-47FA-8F9A-3D3A47B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5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7597-8D56-4DDC-948B-B12883E9E8D9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9F6A-EBEC-47FA-8F9A-3D3A47B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6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F577597-8D56-4DDC-948B-B12883E9E8D9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FB59F6A-EBEC-47FA-8F9A-3D3A47B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7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5982A-DFA2-4811-801D-6DAEAC8C8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</a:t>
            </a:r>
            <a:br>
              <a:rPr lang="en-US" dirty="0"/>
            </a:br>
            <a:r>
              <a:rPr lang="en-US" dirty="0"/>
              <a:t>Forecasting Canadian GDP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FB611-B716-48A4-A85E-35C11BF9D4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Rogelio </a:t>
            </a:r>
            <a:r>
              <a:rPr lang="en-US" dirty="0" err="1"/>
              <a:t>Magos</a:t>
            </a:r>
            <a:r>
              <a:rPr lang="en-US" dirty="0"/>
              <a:t>, Will Zhao, Lucas </a:t>
            </a:r>
            <a:r>
              <a:rPr lang="en-US" dirty="0" err="1"/>
              <a:t>Krenn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230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F1CBFF-E649-0045-8811-C5CAB4C44A71}"/>
              </a:ext>
            </a:extLst>
          </p:cNvPr>
          <p:cNvSpPr/>
          <p:nvPr/>
        </p:nvSpPr>
        <p:spPr>
          <a:xfrm>
            <a:off x="0" y="-11289"/>
            <a:ext cx="12192000" cy="123048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85F7D3-6EF3-6E49-B10E-FDFF0D991AEF}"/>
              </a:ext>
            </a:extLst>
          </p:cNvPr>
          <p:cNvSpPr txBox="1">
            <a:spLocks/>
          </p:cNvSpPr>
          <p:nvPr/>
        </p:nvSpPr>
        <p:spPr>
          <a:xfrm>
            <a:off x="506" y="21886"/>
            <a:ext cx="12191494" cy="1186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r>
              <a:rPr lang="en-US" b="1" dirty="0"/>
              <a:t>Training and Validation Metrics</a:t>
            </a:r>
            <a:endParaRPr lang="en-US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93924CE-8C66-F646-B9B1-BC89181A5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863" y="2230528"/>
            <a:ext cx="5041900" cy="32639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A28C3D0-F1B4-F04E-898D-1C6BB40AD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86" y="2247946"/>
            <a:ext cx="4902200" cy="33401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042B130-43DB-6B48-9E66-2D2569C6E554}"/>
              </a:ext>
            </a:extLst>
          </p:cNvPr>
          <p:cNvSpPr txBox="1">
            <a:spLocks/>
          </p:cNvSpPr>
          <p:nvPr/>
        </p:nvSpPr>
        <p:spPr>
          <a:xfrm>
            <a:off x="1777034" y="1687927"/>
            <a:ext cx="1791303" cy="491354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Train data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3A3A7B-3665-DE47-B203-B66A21553F6A}"/>
              </a:ext>
            </a:extLst>
          </p:cNvPr>
          <p:cNvSpPr txBox="1">
            <a:spLocks/>
          </p:cNvSpPr>
          <p:nvPr/>
        </p:nvSpPr>
        <p:spPr>
          <a:xfrm>
            <a:off x="7494210" y="1687927"/>
            <a:ext cx="1791303" cy="491354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Test data</a:t>
            </a:r>
          </a:p>
        </p:txBody>
      </p:sp>
    </p:spTree>
    <p:extLst>
      <p:ext uri="{BB962C8B-B14F-4D97-AF65-F5344CB8AC3E}">
        <p14:creationId xmlns:p14="http://schemas.microsoft.com/office/powerpoint/2010/main" val="2278907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F1CBFF-E649-0045-8811-C5CAB4C44A71}"/>
              </a:ext>
            </a:extLst>
          </p:cNvPr>
          <p:cNvSpPr/>
          <p:nvPr/>
        </p:nvSpPr>
        <p:spPr>
          <a:xfrm>
            <a:off x="0" y="-11289"/>
            <a:ext cx="12192000" cy="123048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85F7D3-6EF3-6E49-B10E-FDFF0D991AEF}"/>
              </a:ext>
            </a:extLst>
          </p:cNvPr>
          <p:cNvSpPr txBox="1">
            <a:spLocks/>
          </p:cNvSpPr>
          <p:nvPr/>
        </p:nvSpPr>
        <p:spPr>
          <a:xfrm>
            <a:off x="506" y="21886"/>
            <a:ext cx="12191494" cy="1186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r>
              <a:rPr lang="en-US" b="1" dirty="0"/>
              <a:t>Deep Learning Models</a:t>
            </a:r>
            <a:endParaRPr lang="en-US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1BB19586-6565-964C-89A8-175C489F8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235" y="1971945"/>
            <a:ext cx="7770404" cy="384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8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F1CBFF-E649-0045-8811-C5CAB4C44A71}"/>
              </a:ext>
            </a:extLst>
          </p:cNvPr>
          <p:cNvSpPr/>
          <p:nvPr/>
        </p:nvSpPr>
        <p:spPr>
          <a:xfrm>
            <a:off x="0" y="-11289"/>
            <a:ext cx="12192000" cy="123048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85F7D3-6EF3-6E49-B10E-FDFF0D991AEF}"/>
              </a:ext>
            </a:extLst>
          </p:cNvPr>
          <p:cNvSpPr txBox="1">
            <a:spLocks/>
          </p:cNvSpPr>
          <p:nvPr/>
        </p:nvSpPr>
        <p:spPr>
          <a:xfrm>
            <a:off x="506" y="21886"/>
            <a:ext cx="12191494" cy="1186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r>
              <a:rPr lang="en-US" b="1" dirty="0"/>
              <a:t>Generalized Linear Model</a:t>
            </a:r>
            <a:endParaRPr lang="en-US" dirty="0"/>
          </a:p>
        </p:txBody>
      </p:sp>
      <p:pic>
        <p:nvPicPr>
          <p:cNvPr id="6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2D895E4A-BE09-4F4D-9E2C-F461B678A3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2"/>
          <a:stretch/>
        </p:blipFill>
        <p:spPr>
          <a:xfrm>
            <a:off x="925148" y="1375072"/>
            <a:ext cx="5131080" cy="3656302"/>
          </a:xfrm>
          <a:prstGeom prst="rect">
            <a:avLst/>
          </a:prstGeom>
        </p:spPr>
      </p:pic>
      <p:pic>
        <p:nvPicPr>
          <p:cNvPr id="10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0A30D670-BDC5-4A4F-911E-486B4C787F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" r="27167" b="1"/>
          <a:stretch/>
        </p:blipFill>
        <p:spPr>
          <a:xfrm>
            <a:off x="6135774" y="1241086"/>
            <a:ext cx="5170852" cy="55718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58701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A360E-CA84-4D32-9B44-957A14C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H2o </a:t>
            </a:r>
            <a:br>
              <a:rPr lang="en-US" b="1" dirty="0"/>
            </a:br>
            <a:r>
              <a:rPr lang="en-US" b="1" dirty="0"/>
              <a:t>Short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1E261-F604-4958-B8DB-A4209E2E1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H2o Python module is free and easy to use. It is not intended as a replacement for other popular machine learning frameworks </a:t>
            </a:r>
          </a:p>
          <a:p>
            <a:r>
              <a:rPr lang="en-US" dirty="0"/>
              <a:t>Computing is fast and you can limit the maximum running time </a:t>
            </a:r>
          </a:p>
          <a:p>
            <a:r>
              <a:rPr lang="en-US" dirty="0"/>
              <a:t>Predictions are free</a:t>
            </a:r>
          </a:p>
          <a:p>
            <a:r>
              <a:rPr lang="en-US" dirty="0"/>
              <a:t>Stacked models are difficult to understand</a:t>
            </a:r>
          </a:p>
          <a:p>
            <a:r>
              <a:rPr lang="en-US" dirty="0"/>
              <a:t>Mojo code is available for model deployment</a:t>
            </a:r>
          </a:p>
        </p:txBody>
      </p:sp>
    </p:spTree>
    <p:extLst>
      <p:ext uri="{BB962C8B-B14F-4D97-AF65-F5344CB8AC3E}">
        <p14:creationId xmlns:p14="http://schemas.microsoft.com/office/powerpoint/2010/main" val="3037126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F1CBFF-E649-0045-8811-C5CAB4C44A71}"/>
              </a:ext>
            </a:extLst>
          </p:cNvPr>
          <p:cNvSpPr/>
          <p:nvPr/>
        </p:nvSpPr>
        <p:spPr>
          <a:xfrm>
            <a:off x="0" y="-11289"/>
            <a:ext cx="12192000" cy="123048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85F7D3-6EF3-6E49-B10E-FDFF0D991AEF}"/>
              </a:ext>
            </a:extLst>
          </p:cNvPr>
          <p:cNvSpPr txBox="1">
            <a:spLocks/>
          </p:cNvSpPr>
          <p:nvPr/>
        </p:nvSpPr>
        <p:spPr>
          <a:xfrm>
            <a:off x="506" y="21886"/>
            <a:ext cx="12191494" cy="1186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r>
              <a:rPr lang="en-US" b="1" dirty="0"/>
              <a:t>Predictions Comparison</a:t>
            </a:r>
            <a:endParaRPr lang="en-US" dirty="0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4ABDED7-6D07-0442-81E0-0CE587508F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43" t="54699" r="44143" b="2444"/>
          <a:stretch/>
        </p:blipFill>
        <p:spPr>
          <a:xfrm>
            <a:off x="1166948" y="2578004"/>
            <a:ext cx="4284618" cy="309143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7DCABD5-B38D-3E4D-B63B-8635A40A4FB3}"/>
              </a:ext>
            </a:extLst>
          </p:cNvPr>
          <p:cNvSpPr txBox="1">
            <a:spLocks/>
          </p:cNvSpPr>
          <p:nvPr/>
        </p:nvSpPr>
        <p:spPr>
          <a:xfrm>
            <a:off x="2535528" y="1687927"/>
            <a:ext cx="1791303" cy="491354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AZURE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97026BF-2BC6-FD46-A787-91E4C3CC2D0B}"/>
              </a:ext>
            </a:extLst>
          </p:cNvPr>
          <p:cNvSpPr txBox="1">
            <a:spLocks/>
          </p:cNvSpPr>
          <p:nvPr/>
        </p:nvSpPr>
        <p:spPr>
          <a:xfrm>
            <a:off x="8051561" y="1687927"/>
            <a:ext cx="1791303" cy="491354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H20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5AD17D1-95DD-6A49-BED7-1D21AF5886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565" y="2578004"/>
            <a:ext cx="3744687" cy="295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14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F1CBFF-E649-0045-8811-C5CAB4C44A71}"/>
              </a:ext>
            </a:extLst>
          </p:cNvPr>
          <p:cNvSpPr/>
          <p:nvPr/>
        </p:nvSpPr>
        <p:spPr>
          <a:xfrm>
            <a:off x="0" y="-11289"/>
            <a:ext cx="12192000" cy="123048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85F7D3-6EF3-6E49-B10E-FDFF0D991AEF}"/>
              </a:ext>
            </a:extLst>
          </p:cNvPr>
          <p:cNvSpPr txBox="1">
            <a:spLocks/>
          </p:cNvSpPr>
          <p:nvPr/>
        </p:nvSpPr>
        <p:spPr>
          <a:xfrm>
            <a:off x="506" y="21886"/>
            <a:ext cx="12191494" cy="1186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r>
              <a:rPr lang="en-US" b="1" dirty="0"/>
              <a:t>Predictions Metrics Comparison</a:t>
            </a:r>
            <a:endParaRPr lang="en-US" dirty="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8C614D6-230A-2747-8D5D-019B9964D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1" t="39639" r="3572" b="26603"/>
          <a:stretch/>
        </p:blipFill>
        <p:spPr>
          <a:xfrm>
            <a:off x="3169920" y="2037806"/>
            <a:ext cx="8334103" cy="195072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E85DF1-1088-2941-AF49-5A3F12C76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201664"/>
              </p:ext>
            </p:extLst>
          </p:nvPr>
        </p:nvGraphicFramePr>
        <p:xfrm>
          <a:off x="4679179" y="4602796"/>
          <a:ext cx="3820387" cy="1284196"/>
        </p:xfrm>
        <a:graphic>
          <a:graphicData uri="http://schemas.openxmlformats.org/drawingml/2006/table">
            <a:tbl>
              <a:tblPr/>
              <a:tblGrid>
                <a:gridCol w="1677469">
                  <a:extLst>
                    <a:ext uri="{9D8B030D-6E8A-4147-A177-3AD203B41FA5}">
                      <a16:colId xmlns:a16="http://schemas.microsoft.com/office/drawing/2014/main" val="135557400"/>
                    </a:ext>
                  </a:extLst>
                </a:gridCol>
                <a:gridCol w="2142918">
                  <a:extLst>
                    <a:ext uri="{9D8B030D-6E8A-4147-A177-3AD203B41FA5}">
                      <a16:colId xmlns:a16="http://schemas.microsoft.com/office/drawing/2014/main" val="1188542994"/>
                    </a:ext>
                  </a:extLst>
                </a:gridCol>
              </a:tblGrid>
              <a:tr h="3210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H2o metrics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112359"/>
                  </a:ext>
                </a:extLst>
              </a:tr>
              <a:tr h="3210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422772"/>
                  </a:ext>
                </a:extLst>
              </a:tr>
              <a:tr h="3210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128982"/>
                  </a:ext>
                </a:extLst>
              </a:tr>
              <a:tr h="3210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54176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9F65584-8494-974F-A118-75B70BB4C920}"/>
                  </a:ext>
                </a:extLst>
              </p14:cNvPr>
              <p14:cNvContentPartPr/>
              <p14:nvPr/>
            </p14:nvContentPartPr>
            <p14:xfrm>
              <a:off x="24335921" y="6748282"/>
              <a:ext cx="45719" cy="72556053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9F65584-8494-974F-A118-75B70BB4C9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87293" y="-863924354"/>
                <a:ext cx="1142975" cy="1813901325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CAC1B6C-1D02-174F-8001-91F8B4A3B4AC}"/>
              </a:ext>
            </a:extLst>
          </p:cNvPr>
          <p:cNvSpPr txBox="1">
            <a:spLocks/>
          </p:cNvSpPr>
          <p:nvPr/>
        </p:nvSpPr>
        <p:spPr>
          <a:xfrm>
            <a:off x="687977" y="2767489"/>
            <a:ext cx="1791303" cy="491354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AZURE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307B6E3-AC42-314F-9B99-FC7C8EC42BAF}"/>
              </a:ext>
            </a:extLst>
          </p:cNvPr>
          <p:cNvSpPr txBox="1">
            <a:spLocks/>
          </p:cNvSpPr>
          <p:nvPr/>
        </p:nvSpPr>
        <p:spPr>
          <a:xfrm>
            <a:off x="588315" y="4892681"/>
            <a:ext cx="1791303" cy="491354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H20</a:t>
            </a:r>
          </a:p>
        </p:txBody>
      </p:sp>
    </p:spTree>
    <p:extLst>
      <p:ext uri="{BB962C8B-B14F-4D97-AF65-F5344CB8AC3E}">
        <p14:creationId xmlns:p14="http://schemas.microsoft.com/office/powerpoint/2010/main" val="1172017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F1CBFF-E649-0045-8811-C5CAB4C44A71}"/>
              </a:ext>
            </a:extLst>
          </p:cNvPr>
          <p:cNvSpPr/>
          <p:nvPr/>
        </p:nvSpPr>
        <p:spPr>
          <a:xfrm>
            <a:off x="0" y="-11289"/>
            <a:ext cx="12192000" cy="123048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85F7D3-6EF3-6E49-B10E-FDFF0D991AEF}"/>
              </a:ext>
            </a:extLst>
          </p:cNvPr>
          <p:cNvSpPr txBox="1">
            <a:spLocks/>
          </p:cNvSpPr>
          <p:nvPr/>
        </p:nvSpPr>
        <p:spPr>
          <a:xfrm>
            <a:off x="506" y="21886"/>
            <a:ext cx="12191494" cy="1186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r>
              <a:rPr lang="en-US" b="1" dirty="0"/>
              <a:t>Variable importance plot 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7DCABD5-B38D-3E4D-B63B-8635A40A4FB3}"/>
              </a:ext>
            </a:extLst>
          </p:cNvPr>
          <p:cNvSpPr txBox="1">
            <a:spLocks/>
          </p:cNvSpPr>
          <p:nvPr/>
        </p:nvSpPr>
        <p:spPr>
          <a:xfrm>
            <a:off x="2535528" y="1687927"/>
            <a:ext cx="1791303" cy="491354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AZURE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97026BF-2BC6-FD46-A787-91E4C3CC2D0B}"/>
              </a:ext>
            </a:extLst>
          </p:cNvPr>
          <p:cNvSpPr txBox="1">
            <a:spLocks/>
          </p:cNvSpPr>
          <p:nvPr/>
        </p:nvSpPr>
        <p:spPr>
          <a:xfrm>
            <a:off x="8051561" y="1687927"/>
            <a:ext cx="1791303" cy="491354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H20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ACD0D6E-AA40-234C-8390-91E490B34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463" y="2425496"/>
            <a:ext cx="4964384" cy="3182983"/>
          </a:xfrm>
          <a:prstGeom prst="rect">
            <a:avLst/>
          </a:prstGeom>
        </p:spPr>
      </p:pic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766C856-E277-1A4C-9303-79B427A560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0" t="51808" r="3953" b="190"/>
          <a:stretch/>
        </p:blipFill>
        <p:spPr>
          <a:xfrm>
            <a:off x="382153" y="3032640"/>
            <a:ext cx="5982789" cy="164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10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5754-E946-45FB-B666-384763A52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363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A360E-CA84-4D32-9B44-957A14C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1E261-F604-4958-B8DB-A4209E2E1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951195"/>
            <a:ext cx="7315200" cy="5120640"/>
          </a:xfrm>
        </p:spPr>
        <p:txBody>
          <a:bodyPr/>
          <a:lstStyle/>
          <a:p>
            <a:r>
              <a:rPr lang="en-US" dirty="0"/>
              <a:t>https://docs.microsoft.com/en-us/azure/machine-learning/tutorial-automated-ml-forecast\</a:t>
            </a:r>
          </a:p>
          <a:p>
            <a:endParaRPr lang="en-US" sz="1000" dirty="0"/>
          </a:p>
          <a:p>
            <a:r>
              <a:rPr lang="en-US" dirty="0"/>
              <a:t>https://github.com/Azure/MachineLearningNotebooks/blob/master/how-to-use-azureml/automated-machine-learning/forecasting-orange-juice-sales/auto-ml-forecasting-orange-juice-</a:t>
            </a:r>
            <a:r>
              <a:rPr lang="en-US" dirty="0" err="1"/>
              <a:t>sales.ipynb</a:t>
            </a:r>
            <a:endParaRPr lang="en-US" dirty="0"/>
          </a:p>
          <a:p>
            <a:endParaRPr lang="en-US" sz="1000" dirty="0"/>
          </a:p>
          <a:p>
            <a:r>
              <a:rPr lang="en-US" dirty="0"/>
              <a:t>https://www.youtube.com/watch?v=IRuMqnWzGP0</a:t>
            </a:r>
          </a:p>
          <a:p>
            <a:endParaRPr lang="en-US" sz="1000" dirty="0"/>
          </a:p>
          <a:p>
            <a:r>
              <a:rPr lang="en-US" dirty="0"/>
              <a:t>https://docs.h2o.ai/h2o/latest-stable/h2o-docs/</a:t>
            </a:r>
            <a:r>
              <a:rPr lang="en-US" dirty="0" err="1"/>
              <a:t>automl.html</a:t>
            </a:r>
            <a:r>
              <a:rPr lang="en-US" dirty="0"/>
              <a:t>#</a:t>
            </a:r>
          </a:p>
          <a:p>
            <a:endParaRPr lang="en-US" sz="1000" dirty="0"/>
          </a:p>
          <a:p>
            <a:r>
              <a:rPr lang="en-US" dirty="0"/>
              <a:t>http://docs.h2o.ai/h2o-tutorials/latest-stable/h2o-world-2017/automl/</a:t>
            </a:r>
            <a:r>
              <a:rPr lang="en-US" dirty="0" err="1"/>
              <a:t>index.html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40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3467-BF5F-4B23-AF51-2997A2549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21242-C190-4728-89EA-F53AB862D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195033"/>
            <a:ext cx="7315200" cy="5120640"/>
          </a:xfrm>
        </p:spPr>
        <p:txBody>
          <a:bodyPr/>
          <a:lstStyle/>
          <a:p>
            <a:r>
              <a:rPr lang="en-US" b="1" dirty="0"/>
              <a:t>Azure - </a:t>
            </a:r>
            <a:r>
              <a:rPr lang="en-US" b="1" dirty="0" err="1"/>
              <a:t>AutoML</a:t>
            </a:r>
            <a:endParaRPr lang="en-US" b="1" dirty="0"/>
          </a:p>
          <a:p>
            <a:pPr lvl="1"/>
            <a:r>
              <a:rPr lang="en-US" b="1" dirty="0"/>
              <a:t>When to use </a:t>
            </a:r>
            <a:r>
              <a:rPr lang="en-US" b="1" dirty="0" err="1"/>
              <a:t>AutoML</a:t>
            </a:r>
            <a:r>
              <a:rPr lang="en-US" b="1" dirty="0"/>
              <a:t>: Classify, Regression, &amp; Forecast</a:t>
            </a:r>
          </a:p>
          <a:p>
            <a:pPr lvl="1"/>
            <a:r>
              <a:rPr lang="en-US" b="1" dirty="0"/>
              <a:t>How </a:t>
            </a:r>
            <a:r>
              <a:rPr lang="en-US" b="1" dirty="0" err="1"/>
              <a:t>AutoML</a:t>
            </a:r>
            <a:r>
              <a:rPr lang="en-US" b="1" dirty="0"/>
              <a:t> Works</a:t>
            </a:r>
          </a:p>
          <a:p>
            <a:pPr lvl="1"/>
            <a:r>
              <a:rPr lang="en-US" b="1" dirty="0"/>
              <a:t>Local vs. Remote</a:t>
            </a:r>
          </a:p>
          <a:p>
            <a:pPr lvl="1"/>
            <a:r>
              <a:rPr lang="en-US" b="1" dirty="0"/>
              <a:t>Python SDK vs. Web</a:t>
            </a:r>
          </a:p>
          <a:p>
            <a:pPr lvl="1"/>
            <a:r>
              <a:rPr lang="en-US" b="1" dirty="0"/>
              <a:t>Live Demonstration</a:t>
            </a:r>
          </a:p>
          <a:p>
            <a:pPr lvl="1"/>
            <a:r>
              <a:rPr lang="en-US" b="1" dirty="0"/>
              <a:t>Short Summary</a:t>
            </a:r>
          </a:p>
          <a:p>
            <a:r>
              <a:rPr lang="en-US" b="1" dirty="0"/>
              <a:t>H2O</a:t>
            </a:r>
          </a:p>
          <a:p>
            <a:pPr lvl="1"/>
            <a:r>
              <a:rPr lang="en-US" b="1" dirty="0"/>
              <a:t>Overview</a:t>
            </a:r>
          </a:p>
          <a:p>
            <a:pPr lvl="1"/>
            <a:r>
              <a:rPr lang="en-US" b="1" dirty="0"/>
              <a:t>Model Leaderboard</a:t>
            </a:r>
          </a:p>
          <a:p>
            <a:pPr lvl="1"/>
            <a:r>
              <a:rPr lang="en-US" b="1" dirty="0"/>
              <a:t>Model Metrics and Results</a:t>
            </a:r>
          </a:p>
          <a:p>
            <a:pPr lvl="1"/>
            <a:r>
              <a:rPr lang="en-US" b="1" dirty="0"/>
              <a:t>Short Summary</a:t>
            </a:r>
          </a:p>
          <a:p>
            <a:r>
              <a:rPr lang="en-US" b="1" dirty="0"/>
              <a:t>Comparison </a:t>
            </a:r>
          </a:p>
          <a:p>
            <a:pPr lvl="1"/>
            <a:r>
              <a:rPr lang="en-US" b="1" dirty="0"/>
              <a:t>Prediction performance metrics </a:t>
            </a:r>
          </a:p>
          <a:p>
            <a:pPr lvl="1"/>
            <a:r>
              <a:rPr lang="en-US" b="1" dirty="0"/>
              <a:t>Variable importance plot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3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F1CBFF-E649-0045-8811-C5CAB4C44A71}"/>
              </a:ext>
            </a:extLst>
          </p:cNvPr>
          <p:cNvSpPr/>
          <p:nvPr/>
        </p:nvSpPr>
        <p:spPr>
          <a:xfrm>
            <a:off x="0" y="-11289"/>
            <a:ext cx="12192000" cy="123048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85F7D3-6EF3-6E49-B10E-FDFF0D991AEF}"/>
              </a:ext>
            </a:extLst>
          </p:cNvPr>
          <p:cNvSpPr txBox="1">
            <a:spLocks/>
          </p:cNvSpPr>
          <p:nvPr/>
        </p:nvSpPr>
        <p:spPr>
          <a:xfrm>
            <a:off x="506" y="21886"/>
            <a:ext cx="12191494" cy="1186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r>
              <a:rPr lang="en-US" b="1" dirty="0"/>
              <a:t>How </a:t>
            </a:r>
            <a:r>
              <a:rPr lang="en-US" b="1" dirty="0" err="1"/>
              <a:t>AutoML</a:t>
            </a:r>
            <a:r>
              <a:rPr lang="en-US" b="1" dirty="0"/>
              <a:t> Works</a:t>
            </a:r>
            <a:endParaRPr lang="en-US" dirty="0"/>
          </a:p>
        </p:txBody>
      </p:sp>
      <p:pic>
        <p:nvPicPr>
          <p:cNvPr id="9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327EEC8C-C63A-0B4A-BA73-E23B01071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03024"/>
            <a:ext cx="5723611" cy="3438202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B17F80EC-B76B-3147-BA52-94EA47D63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1" y="2103024"/>
            <a:ext cx="5607369" cy="343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810DB87-CB8A-4EE6-95BD-BE7A88046B4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34" y="1252375"/>
            <a:ext cx="4978400" cy="3758341"/>
          </a:xfr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8C15794-AFD4-43B8-BA85-A96DC9A56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334" y="1207910"/>
            <a:ext cx="6693907" cy="56282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AF1CBFF-E649-0045-8811-C5CAB4C44A71}"/>
              </a:ext>
            </a:extLst>
          </p:cNvPr>
          <p:cNvSpPr/>
          <p:nvPr/>
        </p:nvSpPr>
        <p:spPr>
          <a:xfrm>
            <a:off x="0" y="-11289"/>
            <a:ext cx="12192000" cy="123048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85F7D3-6EF3-6E49-B10E-FDFF0D991AEF}"/>
              </a:ext>
            </a:extLst>
          </p:cNvPr>
          <p:cNvSpPr txBox="1">
            <a:spLocks/>
          </p:cNvSpPr>
          <p:nvPr/>
        </p:nvSpPr>
        <p:spPr>
          <a:xfrm>
            <a:off x="506" y="21886"/>
            <a:ext cx="12191494" cy="1186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r>
              <a:rPr lang="en-US" b="1" dirty="0"/>
              <a:t>Local vs. Remote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906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F1CBFF-E649-0045-8811-C5CAB4C44A71}"/>
              </a:ext>
            </a:extLst>
          </p:cNvPr>
          <p:cNvSpPr/>
          <p:nvPr/>
        </p:nvSpPr>
        <p:spPr>
          <a:xfrm>
            <a:off x="0" y="-11289"/>
            <a:ext cx="12192000" cy="123048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85F7D3-6EF3-6E49-B10E-FDFF0D991AEF}"/>
              </a:ext>
            </a:extLst>
          </p:cNvPr>
          <p:cNvSpPr txBox="1">
            <a:spLocks/>
          </p:cNvSpPr>
          <p:nvPr/>
        </p:nvSpPr>
        <p:spPr>
          <a:xfrm>
            <a:off x="506" y="21886"/>
            <a:ext cx="12191494" cy="1186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r>
              <a:rPr lang="en-US" b="1" dirty="0"/>
              <a:t>Python SDK Vs. Web</a:t>
            </a:r>
            <a:endParaRPr lang="en-US" dirty="0"/>
          </a:p>
        </p:txBody>
      </p:sp>
      <p:pic>
        <p:nvPicPr>
          <p:cNvPr id="9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7C570D-23E4-B448-AFDD-238F01463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436" y="1557210"/>
            <a:ext cx="5167606" cy="4351338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C3EDAC68-9579-9741-98ED-6F0675AA5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04" y="1548743"/>
            <a:ext cx="622173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44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5754-E946-45FB-B666-384763A52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Live Demonstration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B829A1D-71EC-FB4A-A759-6DD60262C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8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A360E-CA84-4D32-9B44-957A14C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Short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1E261-F604-4958-B8DB-A4209E2E1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compute may be fast, but it is almost useless</a:t>
            </a:r>
          </a:p>
          <a:p>
            <a:r>
              <a:rPr lang="en-US" dirty="0"/>
              <a:t>Remote compute is slow and users are charged by usage.</a:t>
            </a:r>
          </a:p>
          <a:p>
            <a:r>
              <a:rPr lang="en-US" dirty="0"/>
              <a:t>Web (low code) experience is easy to use, but prediction is not free.</a:t>
            </a:r>
          </a:p>
          <a:p>
            <a:r>
              <a:rPr lang="en-US" dirty="0"/>
              <a:t>Python SDK is code heavy, lots of system settings, data formatting and version issues.</a:t>
            </a:r>
          </a:p>
          <a:p>
            <a:r>
              <a:rPr lang="en-US" dirty="0"/>
              <a:t>And the actual prediction, well, not so good for time series.</a:t>
            </a:r>
          </a:p>
          <a:p>
            <a:pPr lvl="1"/>
            <a:r>
              <a:rPr lang="en-US" dirty="0"/>
              <a:t>Predictions need to be made</a:t>
            </a:r>
          </a:p>
          <a:p>
            <a:pPr lvl="1"/>
            <a:r>
              <a:rPr lang="en-US" dirty="0"/>
              <a:t>Strange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2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3EE5D-0BFF-E24B-AE12-1381CB34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b="1" dirty="0"/>
              <a:t>H2o Auto ML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F2592-C7F1-9547-B83B-99D120AC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H2O is a Java-based software for data modeling and general computing. The primary purpose of H2O is as a distributed (many machines), parallel (many CPUs), in memory (several hundred GBs </a:t>
            </a:r>
            <a:r>
              <a:rPr lang="en-US" dirty="0" err="1"/>
              <a:t>Xmx</a:t>
            </a:r>
            <a:r>
              <a:rPr lang="en-US" dirty="0"/>
              <a:t>) processing engine.</a:t>
            </a:r>
          </a:p>
          <a:p>
            <a:r>
              <a:rPr lang="en-US" dirty="0"/>
              <a:t>H2O </a:t>
            </a:r>
            <a:r>
              <a:rPr lang="en-US" dirty="0" err="1"/>
              <a:t>AutoML</a:t>
            </a:r>
            <a:r>
              <a:rPr lang="en-US" dirty="0"/>
              <a:t> is a function in H2O that automates the process of building a large number of models, with the goal of finding the "best" model without any prior knowledge or effort by the Data Scientist.</a:t>
            </a:r>
          </a:p>
          <a:p>
            <a:r>
              <a:rPr lang="en-US" dirty="0"/>
              <a:t>H20 </a:t>
            </a:r>
            <a:r>
              <a:rPr lang="en-US" dirty="0" err="1"/>
              <a:t>AutoML</a:t>
            </a:r>
            <a:r>
              <a:rPr lang="en-US" dirty="0"/>
              <a:t> trains and cross-validates a default Random Forest, an Extremely-Randomized Forest, a random grid of Gradient Boosting Machines (GBMs), a random grid of Deep Neural Nets, a fixed grid of GLMs, and then trains two Stacked Ensemble models at the end. </a:t>
            </a: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79844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F1CBFF-E649-0045-8811-C5CAB4C44A71}"/>
              </a:ext>
            </a:extLst>
          </p:cNvPr>
          <p:cNvSpPr/>
          <p:nvPr/>
        </p:nvSpPr>
        <p:spPr>
          <a:xfrm>
            <a:off x="0" y="-11289"/>
            <a:ext cx="12192000" cy="123048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85F7D3-6EF3-6E49-B10E-FDFF0D991AEF}"/>
              </a:ext>
            </a:extLst>
          </p:cNvPr>
          <p:cNvSpPr txBox="1">
            <a:spLocks/>
          </p:cNvSpPr>
          <p:nvPr/>
        </p:nvSpPr>
        <p:spPr>
          <a:xfrm>
            <a:off x="506" y="21886"/>
            <a:ext cx="12191494" cy="1186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r>
              <a:rPr lang="en-US" b="1" dirty="0"/>
              <a:t>Leaderboard</a:t>
            </a:r>
            <a:endParaRPr lang="en-US" dirty="0"/>
          </a:p>
        </p:txBody>
      </p:sp>
      <p:pic>
        <p:nvPicPr>
          <p:cNvPr id="3" name="Picture 2" descr="Leaderboard">
            <a:extLst>
              <a:ext uri="{FF2B5EF4-FFF2-40B4-BE49-F238E27FC236}">
                <a16:creationId xmlns:a16="http://schemas.microsoft.com/office/drawing/2014/main" id="{A5078544-CD0C-EF4D-83B0-5D984B5C2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28" y="1724297"/>
            <a:ext cx="10186744" cy="426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4958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{D228CEDE-29E1-0D4F-A1F6-FF87A6607BC2}tf10001124</Template>
  <TotalTime>279</TotalTime>
  <Words>476</Words>
  <Application>Microsoft Macintosh PowerPoint</Application>
  <PresentationFormat>Widescreen</PresentationFormat>
  <Paragraphs>86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Corbel</vt:lpstr>
      <vt:lpstr>Wingdings 2</vt:lpstr>
      <vt:lpstr>Frame</vt:lpstr>
      <vt:lpstr>Data Science  Forecasting Canadian GDP</vt:lpstr>
      <vt:lpstr>Agenda</vt:lpstr>
      <vt:lpstr>PowerPoint Presentation</vt:lpstr>
      <vt:lpstr>PowerPoint Presentation</vt:lpstr>
      <vt:lpstr>PowerPoint Presentation</vt:lpstr>
      <vt:lpstr>Live Demonstration</vt:lpstr>
      <vt:lpstr>Short Summary</vt:lpstr>
      <vt:lpstr>H2o Auto ML Framework</vt:lpstr>
      <vt:lpstr>PowerPoint Presentation</vt:lpstr>
      <vt:lpstr>PowerPoint Presentation</vt:lpstr>
      <vt:lpstr>PowerPoint Presentation</vt:lpstr>
      <vt:lpstr>PowerPoint Presentation</vt:lpstr>
      <vt:lpstr>H2o  Short Summary</vt:lpstr>
      <vt:lpstr>PowerPoint Presentation</vt:lpstr>
      <vt:lpstr>PowerPoint Presentation</vt:lpstr>
      <vt:lpstr>PowerPoint Presentation</vt:lpstr>
      <vt:lpstr>Thank you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Wenlong Zhao</dc:creator>
  <cp:lastModifiedBy>R M</cp:lastModifiedBy>
  <cp:revision>17</cp:revision>
  <dcterms:created xsi:type="dcterms:W3CDTF">2020-10-15T02:59:42Z</dcterms:created>
  <dcterms:modified xsi:type="dcterms:W3CDTF">2020-10-29T02:54:30Z</dcterms:modified>
</cp:coreProperties>
</file>