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73D7"/>
    <a:srgbClr val="F90E53"/>
    <a:srgbClr val="A90055"/>
    <a:srgbClr val="FF9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06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20F856-FBC0-45F2-B759-5429941E4C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36DF0C-DA57-4764-AF76-725CD6CE9D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A3823-3C6D-4943-999F-254CDD3F1ABB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35DD09-A132-4E84-A1C0-28C25D601B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95E913-80C0-45CC-9EA1-71101197EE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B8DA-E6A9-4E60-921F-CD9CF92EC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39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B00DFF-BA1C-4A6F-A645-124A9F40A0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71F69-D778-4158-BEF4-87DD1DCCE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DA0FF4-AD49-4162-A222-56C43BB91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2DC7BB-A304-4017-B6F8-052011AD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AD0E-E827-4F3C-BDF5-45B4051301E9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7E95DD-BF2F-4CAD-AC3B-A8F45AE7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46B0D-B09F-45B3-8C4F-0EDD7DD4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71F9-18F3-4FF1-96E2-918F3AC9F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846CE-9A73-423F-B7E8-11207D53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A85E8A-B885-4709-9067-EEA2B0B78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28BE3A-759E-4ACA-8E12-F83090DF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AD0E-E827-4F3C-BDF5-45B4051301E9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CDA439-8D4B-4C2C-A7C8-C9D10FA2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C17702-426F-4ADA-A68C-B9F6DE00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71F9-18F3-4FF1-96E2-918F3AC9F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6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700F32-38FF-4C5A-8417-2902F19CD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5A3229-66FE-4106-9665-A8630BB1E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AF2108-1640-4672-A080-49EE36D8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AD0E-E827-4F3C-BDF5-45B4051301E9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6F2535-63DE-4015-A670-C631BC5B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CAC264-715F-4951-B699-93064707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71F9-18F3-4FF1-96E2-918F3AC9F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323DB-FA8F-44EB-830B-28B0B40F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EA540-DA6C-4749-A24B-3FB88AED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357080-09B3-4964-A006-216908E2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AD0E-E827-4F3C-BDF5-45B4051301E9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7C62D4-249D-447A-A448-A9922293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ADB6DF-674D-43EF-9344-05F87A65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71F9-18F3-4FF1-96E2-918F3AC9F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8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756DD-89AE-40A4-A836-8B280D7D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60E68F-B3D6-4441-AC39-179FF8262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F9E3AD-6067-497E-9258-A08FC078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AD0E-E827-4F3C-BDF5-45B4051301E9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1B7628-03A6-4361-AE9D-F5BEF7A0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FD617-B326-4C36-9741-6F0A6BBC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71F9-18F3-4FF1-96E2-918F3AC9F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CDAE4-F1AC-4C02-9CE0-969C5F6C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96964-18AF-4F0C-9095-4A1FFED86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36D28D-2C67-4DA6-92F9-56E7780C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71CA75-5610-4E8F-8EDC-BCB52CCF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AD0E-E827-4F3C-BDF5-45B4051301E9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0FEC5F-91E1-4F27-A066-FDCCF876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DAE601-C508-4052-8F37-C0D975E4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71F9-18F3-4FF1-96E2-918F3AC9F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1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78112-93F5-4532-A129-C44F84EA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E2E980-7E11-4A3B-B595-1C5653660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94ECC5-EE8D-43F4-AB30-7C6F4BA51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3F12A9-1076-4DD9-A96D-8D60CC92C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55894F-699E-45D7-995B-4C0DFA94A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749E4B-C220-4B03-AF21-F098406A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AD0E-E827-4F3C-BDF5-45B4051301E9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36E5AA-9004-4AE8-91C4-3CC9931E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CACCFA-F3F7-48F3-8CAC-4E52152B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71F9-18F3-4FF1-96E2-918F3AC9F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0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6D27F-677C-4316-BC82-AC63B057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69A0FD-C21C-4042-A082-9BB78249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AD0E-E827-4F3C-BDF5-45B4051301E9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10FF57-940A-4397-8060-2718508E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3D4AAB-56E1-46D1-9ADC-83AD941F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71F9-18F3-4FF1-96E2-918F3AC9F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1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E14F34-771C-43B4-AD57-08451379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AD0E-E827-4F3C-BDF5-45B4051301E9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38E54A-FB10-4818-8625-D7B9EE3C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9E0A77-B873-488F-9E60-ECD9675B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71F9-18F3-4FF1-96E2-918F3AC9F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7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FCF66-33BD-4C88-A035-7302308C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528C17-07AE-4800-AD14-062791DC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52CCA0-237A-4D6D-A855-BC011D4E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FEB2E5-0C4B-4CC9-916D-96C9991F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AD0E-E827-4F3C-BDF5-45B4051301E9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C4C624-B5B0-4396-8533-035CD545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1D2A6E-0D64-4650-A682-4C9201CF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71F9-18F3-4FF1-96E2-918F3AC9F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1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9410E-53A8-488F-8D22-59131D8B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816F64-3C9A-4767-8C69-DD1843E41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8398E2-6182-4992-BFBB-395CD8E48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EE8945-0B87-4B6F-9C12-5305A9AB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AD0E-E827-4F3C-BDF5-45B4051301E9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9AB622-15E9-415E-B366-D54BFF15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6AF235-D290-4AA7-8E7B-0337D019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71F9-18F3-4FF1-96E2-918F3AC9F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7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B89C9D-DDB1-458C-8A01-0A55E59215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EFCD7-1FF8-4950-AE97-50461725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48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4A2D7A-BADA-40C2-98D1-2E4233773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807BED-D44F-44CC-A54A-1F4E8D76E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1AD0E-E827-4F3C-BDF5-45B4051301E9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AC7A43-4A2D-4CAB-972C-3466D0A92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4C935B-FB35-408C-8A14-95AB7798E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371F9-18F3-4FF1-96E2-918F3AC9F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3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FED4F-6C6B-4D13-A38C-16B86B3C8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091" y="613209"/>
            <a:ext cx="5897649" cy="145181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90E53"/>
                </a:solidFill>
                <a:latin typeface="+mn-lt"/>
              </a:rPr>
              <a:t>Data Manipulation Language</a:t>
            </a:r>
            <a:endParaRPr lang="en-US" b="1" dirty="0">
              <a:solidFill>
                <a:srgbClr val="F90E53"/>
              </a:solidFill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6396DE-E643-4100-AEF6-85D2C9B8F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091" y="2132764"/>
            <a:ext cx="5417589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FF9B69"/>
                </a:solidFill>
              </a:rPr>
              <a:t>Выборка данных</a:t>
            </a:r>
            <a:r>
              <a:rPr lang="ru-RU" sz="2000" dirty="0" smtClean="0">
                <a:solidFill>
                  <a:srgbClr val="FF9B69"/>
                </a:solidFill>
              </a:rPr>
              <a:t>,</a:t>
            </a:r>
            <a:r>
              <a:rPr lang="en-US" sz="2000" dirty="0" smtClean="0">
                <a:solidFill>
                  <a:srgbClr val="FF9B69"/>
                </a:solidFill>
              </a:rPr>
              <a:t> запросы</a:t>
            </a:r>
            <a:r>
              <a:rPr lang="ru-RU" sz="2000" dirty="0" smtClean="0">
                <a:solidFill>
                  <a:srgbClr val="FF9B69"/>
                </a:solidFill>
              </a:rPr>
              <a:t>,</a:t>
            </a:r>
            <a:r>
              <a:rPr lang="en-US" sz="2000" dirty="0" smtClean="0">
                <a:solidFill>
                  <a:srgbClr val="FF9B69"/>
                </a:solidFill>
              </a:rPr>
              <a:t> конструкции</a:t>
            </a:r>
            <a:r>
              <a:rPr lang="ru-RU" sz="2000" dirty="0" smtClean="0">
                <a:solidFill>
                  <a:srgbClr val="FF9B69"/>
                </a:solidFill>
              </a:rPr>
              <a:t>,</a:t>
            </a:r>
            <a:r>
              <a:rPr lang="en-US" sz="2000" dirty="0">
                <a:solidFill>
                  <a:srgbClr val="FF9B69"/>
                </a:solidFill>
              </a:rPr>
              <a:t> </a:t>
            </a:r>
            <a:r>
              <a:rPr lang="ru-RU" sz="2000" dirty="0">
                <a:solidFill>
                  <a:srgbClr val="FF9B69"/>
                </a:solidFill>
              </a:rPr>
              <a:t>Агрегированные функции</a:t>
            </a:r>
            <a:r>
              <a:rPr lang="en-US" sz="2000" dirty="0" smtClean="0">
                <a:solidFill>
                  <a:srgbClr val="FF9B69"/>
                </a:solidFill>
              </a:rPr>
              <a:t> и операторы </a:t>
            </a:r>
            <a:r>
              <a:rPr lang="ru-RU" sz="2000" dirty="0">
                <a:solidFill>
                  <a:srgbClr val="FF9B69"/>
                </a:solidFill>
              </a:rPr>
              <a:t>удаления </a:t>
            </a:r>
            <a:r>
              <a:rPr lang="ru-RU" sz="2000" dirty="0" smtClean="0">
                <a:solidFill>
                  <a:srgbClr val="FF9B69"/>
                </a:solidFill>
              </a:rPr>
              <a:t>данных</a:t>
            </a:r>
            <a:endParaRPr lang="en-US" sz="2000" dirty="0">
              <a:solidFill>
                <a:srgbClr val="FF9B69"/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06396DE-E643-4100-AEF6-85D2C9B8FC44}"/>
              </a:ext>
            </a:extLst>
          </p:cNvPr>
          <p:cNvSpPr txBox="1">
            <a:spLocks/>
          </p:cNvSpPr>
          <p:nvPr/>
        </p:nvSpPr>
        <p:spPr>
          <a:xfrm>
            <a:off x="9483205" y="4999789"/>
            <a:ext cx="541758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>Работу выполнили:</a:t>
            </a:r>
          </a:p>
          <a:p>
            <a:pPr algn="l"/>
            <a:r>
              <a:rPr lang="en-US" sz="2000" dirty="0" smtClean="0"/>
              <a:t>Назмутдинов Рузаль</a:t>
            </a:r>
          </a:p>
          <a:p>
            <a:pPr algn="l"/>
            <a:r>
              <a:rPr lang="en-US" sz="2000" dirty="0" smtClean="0"/>
              <a:t>Хакимзянов Азат</a:t>
            </a:r>
          </a:p>
          <a:p>
            <a:pPr algn="l"/>
            <a:r>
              <a:rPr lang="en-US" sz="2000" dirty="0" smtClean="0"/>
              <a:t>Билалова Чулпан</a:t>
            </a:r>
          </a:p>
        </p:txBody>
      </p:sp>
    </p:spTree>
    <p:extLst>
      <p:ext uri="{BB962C8B-B14F-4D97-AF65-F5344CB8AC3E}">
        <p14:creationId xmlns:p14="http://schemas.microsoft.com/office/powerpoint/2010/main" val="14957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F7038-5034-441C-AD14-0B374F0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"/>
            <a:ext cx="10515600" cy="1348508"/>
          </a:xfrm>
        </p:spPr>
        <p:txBody>
          <a:bodyPr/>
          <a:lstStyle/>
          <a:p>
            <a:r>
              <a:rPr lang="en-US" sz="3200" b="1" dirty="0" smtClean="0"/>
              <a:t>Удаление строк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67293" y="3876955"/>
            <a:ext cx="7642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Пример </a:t>
            </a:r>
            <a:r>
              <a:rPr lang="en-US" sz="2400" dirty="0" smtClean="0">
                <a:solidFill>
                  <a:schemeClr val="bg1"/>
                </a:solidFill>
              </a:rPr>
              <a:t>удаления всех строк из таблицы </a:t>
            </a:r>
            <a:r>
              <a:rPr lang="ru-RU" sz="2400" dirty="0" smtClean="0">
                <a:solidFill>
                  <a:schemeClr val="bg1"/>
                </a:solidFill>
              </a:rPr>
              <a:t>Salespeople: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67293" y="1924595"/>
            <a:ext cx="393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Форма оператора DELETE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225" y="2539241"/>
            <a:ext cx="3341776" cy="8865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225" y="4789740"/>
            <a:ext cx="3890268" cy="5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F7038-5034-441C-AD14-0B374F0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"/>
            <a:ext cx="10515600" cy="1348508"/>
          </a:xfrm>
        </p:spPr>
        <p:txBody>
          <a:bodyPr/>
          <a:lstStyle/>
          <a:p>
            <a:r>
              <a:rPr lang="ru-RU" sz="3200" b="1" dirty="0"/>
              <a:t>Агрегатные функции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88620" y="2015758"/>
            <a:ext cx="45872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Агрегатные функции вычисляют некоторые скалярные значения в наборе строк. В MySQL есть следующие агрегатные функции: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AVG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SUM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COUNT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6146" name="Picture 2" descr="Урок #6 - АГРЕГАТНЫЕ ФУНКЦИИ. GROUP BY. HAVING | SQL для начинающих - 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20" y="2085023"/>
            <a:ext cx="5547360" cy="31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9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F7038-5034-441C-AD14-0B374F0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"/>
            <a:ext cx="10515600" cy="1348508"/>
          </a:xfrm>
        </p:spPr>
        <p:txBody>
          <a:bodyPr/>
          <a:lstStyle/>
          <a:p>
            <a:r>
              <a:rPr lang="en-US" sz="3200" b="1" dirty="0"/>
              <a:t>Avg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8620" y="1636882"/>
            <a:ext cx="86410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Функция Avg возвращает среднее значение на диапазоне значений столбца таблицы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Например, пусть есть следующая таблица товаров Products: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2790476"/>
            <a:ext cx="5777930" cy="233778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743700" y="2940918"/>
            <a:ext cx="457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Найдем среднюю цену товаров из базы данных: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661" y="3798051"/>
            <a:ext cx="5280660" cy="2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F7038-5034-441C-AD14-0B374F0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"/>
            <a:ext cx="10515600" cy="1348508"/>
          </a:xfrm>
        </p:spPr>
        <p:txBody>
          <a:bodyPr/>
          <a:lstStyle/>
          <a:p>
            <a:r>
              <a:rPr lang="en-US" sz="3200" b="1" dirty="0"/>
              <a:t>Count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27660" y="1843601"/>
            <a:ext cx="80695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Функция Count вычисляет количество строк в выборке. Есть две формы этой функции. </a:t>
            </a:r>
            <a:r>
              <a:rPr lang="ru-RU" sz="2000" dirty="0" smtClean="0">
                <a:solidFill>
                  <a:schemeClr val="bg1"/>
                </a:solidFill>
              </a:rPr>
              <a:t>В примере COUNT</a:t>
            </a:r>
            <a:r>
              <a:rPr lang="ru-RU" sz="2000" dirty="0">
                <a:solidFill>
                  <a:schemeClr val="bg1"/>
                </a:solidFill>
              </a:rPr>
              <a:t>(*) подсчитывает число строк в выборке: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26" y="3222734"/>
            <a:ext cx="3881634" cy="2526351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327660" y="6033254"/>
            <a:ext cx="4822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</a:t>
            </a:r>
            <a:r>
              <a:rPr lang="ru-RU" sz="2000" dirty="0" smtClean="0">
                <a:solidFill>
                  <a:schemeClr val="bg1"/>
                </a:solidFill>
              </a:rPr>
              <a:t>троки </a:t>
            </a:r>
            <a:r>
              <a:rPr lang="ru-RU" sz="2000" dirty="0">
                <a:solidFill>
                  <a:schemeClr val="bg1"/>
                </a:solidFill>
              </a:rPr>
              <a:t>со значениями NULL игнорируются</a:t>
            </a:r>
          </a:p>
        </p:txBody>
      </p:sp>
    </p:spTree>
    <p:extLst>
      <p:ext uri="{BB962C8B-B14F-4D97-AF65-F5344CB8AC3E}">
        <p14:creationId xmlns:p14="http://schemas.microsoft.com/office/powerpoint/2010/main" val="17894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F7038-5034-441C-AD14-0B374F0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"/>
            <a:ext cx="10515600" cy="1348508"/>
          </a:xfrm>
        </p:spPr>
        <p:txBody>
          <a:bodyPr/>
          <a:lstStyle/>
          <a:p>
            <a:r>
              <a:rPr lang="en-US" sz="3200" b="1" dirty="0" smtClean="0"/>
              <a:t>Min &amp; Max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27660" y="1843601"/>
            <a:ext cx="80695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Функции Min и Max вычисляют минимальное и максимальное значение по столбцу соответственно. Например, найдем минимальную цену среди товаров: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09" y="3223137"/>
            <a:ext cx="4773453" cy="21794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27660" y="5903714"/>
            <a:ext cx="4822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</a:t>
            </a:r>
            <a:r>
              <a:rPr lang="ru-RU" sz="2000" dirty="0" smtClean="0">
                <a:solidFill>
                  <a:schemeClr val="bg1"/>
                </a:solidFill>
              </a:rPr>
              <a:t>троки </a:t>
            </a:r>
            <a:r>
              <a:rPr lang="ru-RU" sz="2000" dirty="0">
                <a:solidFill>
                  <a:schemeClr val="bg1"/>
                </a:solidFill>
              </a:rPr>
              <a:t>со значениями NULL игнорируются</a:t>
            </a:r>
          </a:p>
        </p:txBody>
      </p:sp>
    </p:spTree>
    <p:extLst>
      <p:ext uri="{BB962C8B-B14F-4D97-AF65-F5344CB8AC3E}">
        <p14:creationId xmlns:p14="http://schemas.microsoft.com/office/powerpoint/2010/main" val="21608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F7038-5034-441C-AD14-0B374F0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"/>
            <a:ext cx="10515600" cy="1348508"/>
          </a:xfrm>
        </p:spPr>
        <p:txBody>
          <a:bodyPr/>
          <a:lstStyle/>
          <a:p>
            <a:r>
              <a:rPr lang="en-US" sz="3200" b="1" dirty="0" smtClean="0"/>
              <a:t>Sum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27660" y="1843601"/>
            <a:ext cx="80695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Функция Sum вычисляет сумму значений столбца. Например, подсчитаем общее количество товаров: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03520" y="3661247"/>
            <a:ext cx="63779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Также вместо имени столбца может передаваться вычисляемое выражение. Например, найдем общую стоимость всех имеющихся товаров: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2890575"/>
            <a:ext cx="5532120" cy="4315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342" y="5015998"/>
            <a:ext cx="6157374" cy="35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F7038-5034-441C-AD14-0B374F0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"/>
            <a:ext cx="10515600" cy="1348508"/>
          </a:xfrm>
        </p:spPr>
        <p:txBody>
          <a:bodyPr/>
          <a:lstStyle/>
          <a:p>
            <a:r>
              <a:rPr lang="ru-RU" sz="3200" b="1" dirty="0"/>
              <a:t>Операция </a:t>
            </a:r>
            <a:r>
              <a:rPr lang="en-US" sz="3200" b="1" dirty="0"/>
              <a:t>INNER JOIN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27660" y="1843601"/>
            <a:ext cx="80695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INNER </a:t>
            </a:r>
            <a:r>
              <a:rPr lang="en-US" sz="2000" dirty="0" smtClean="0">
                <a:solidFill>
                  <a:schemeClr val="bg1"/>
                </a:solidFill>
              </a:rPr>
              <a:t>JOIN </a:t>
            </a:r>
            <a:r>
              <a:rPr lang="ru-RU" sz="2000" dirty="0" smtClean="0">
                <a:solidFill>
                  <a:schemeClr val="bg1"/>
                </a:solidFill>
              </a:rPr>
              <a:t>Объединяет </a:t>
            </a:r>
            <a:r>
              <a:rPr lang="ru-RU" sz="2000" dirty="0">
                <a:solidFill>
                  <a:schemeClr val="bg1"/>
                </a:solidFill>
              </a:rPr>
              <a:t>записи из двух таблиц, если в связующих полях этих таблиц содержатся одинаковые значения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Общий формальный синтаксис применения оператора INNER JOIN: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03520" y="3556472"/>
            <a:ext cx="63779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Например</a:t>
            </a:r>
            <a:r>
              <a:rPr lang="ru-RU" sz="2000" dirty="0">
                <a:solidFill>
                  <a:schemeClr val="bg1"/>
                </a:solidFill>
              </a:rPr>
              <a:t>, Следующая инструкция SQL выбирает все заказы с информацией о </a:t>
            </a:r>
            <a:r>
              <a:rPr lang="ru-RU" sz="2000" dirty="0" smtClean="0">
                <a:solidFill>
                  <a:schemeClr val="bg1"/>
                </a:solidFill>
              </a:rPr>
              <a:t>клиенте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138388"/>
            <a:ext cx="3700624" cy="226910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255" y="4361395"/>
            <a:ext cx="6407357" cy="82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F7038-5034-441C-AD14-0B374F0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"/>
            <a:ext cx="10515600" cy="1348508"/>
          </a:xfrm>
        </p:spPr>
        <p:txBody>
          <a:bodyPr/>
          <a:lstStyle/>
          <a:p>
            <a:r>
              <a:rPr lang="ru-RU" sz="3200" b="1" dirty="0"/>
              <a:t>Оператор </a:t>
            </a:r>
            <a:r>
              <a:rPr lang="en-US" sz="3200" b="1" dirty="0"/>
              <a:t>UNION 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27660" y="1843601"/>
            <a:ext cx="80695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Оператор UNION позволяет обединить две однотипных выборки. Эти выборки могут быть из разных таблиц или из одной и той же таблицы. Формальный синтаксис объединения: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479194" y="3688041"/>
            <a:ext cx="63779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Например</a:t>
            </a:r>
            <a:r>
              <a:rPr lang="ru-RU" sz="2000" dirty="0">
                <a:solidFill>
                  <a:schemeClr val="bg1"/>
                </a:solidFill>
              </a:rPr>
              <a:t>, Следующая инструкция SQL </a:t>
            </a:r>
            <a:r>
              <a:rPr lang="ru-RU" sz="2000" dirty="0" smtClean="0">
                <a:solidFill>
                  <a:schemeClr val="bg1"/>
                </a:solidFill>
              </a:rPr>
              <a:t>выбирает сразу </a:t>
            </a:r>
            <a:r>
              <a:rPr lang="ru-RU" sz="2000" dirty="0">
                <a:solidFill>
                  <a:schemeClr val="bg1"/>
                </a:solidFill>
              </a:rPr>
              <a:t>всех клиентов банка и его сотрудников из обеих таблиц: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111724"/>
            <a:ext cx="4610536" cy="11526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377" y="4395927"/>
            <a:ext cx="5501226" cy="89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F7038-5034-441C-AD14-0B374F0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"/>
            <a:ext cx="10515600" cy="1348508"/>
          </a:xfrm>
        </p:spPr>
        <p:txBody>
          <a:bodyPr/>
          <a:lstStyle/>
          <a:p>
            <a:r>
              <a:rPr lang="ru-RU" sz="3200" b="1" dirty="0"/>
              <a:t>Оператор </a:t>
            </a:r>
            <a:r>
              <a:rPr lang="en-US" sz="3200" b="1" dirty="0" smtClean="0"/>
              <a:t>EXCEPT 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8620" y="1570762"/>
            <a:ext cx="56692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SQL оператор EXCEPT используется для возврата всех строк в первом операторе SELECT, которые не возвращаются вторым оператором SELECT. Каждый оператор SELECT будет определять набор данных. Оператор EXCEPT извлечет все записи из первого набора данных, а затем удалит из результатов все записи из второго набора данных.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04" y="3953511"/>
            <a:ext cx="2981741" cy="175284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8620" y="5767017"/>
            <a:ext cx="69056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2"/>
                </a:solidFill>
              </a:rPr>
              <a:t>Пояснение: </a:t>
            </a:r>
            <a:r>
              <a:rPr lang="ru-RU" sz="2000" dirty="0">
                <a:solidFill>
                  <a:schemeClr val="bg1"/>
                </a:solidFill>
              </a:rPr>
              <a:t>Запрос EXCEPT вернет записи в синей заштрихованной области. Это записи, которые существуют в наборе данных SELECT1, а не в наборе данных SELECT2.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298" y="2647157"/>
            <a:ext cx="4062709" cy="2853894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9009741" y="1899983"/>
            <a:ext cx="15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C</a:t>
            </a:r>
            <a:r>
              <a:rPr lang="ru-RU" sz="2400" dirty="0" smtClean="0">
                <a:solidFill>
                  <a:schemeClr val="accent2"/>
                </a:solidFill>
              </a:rPr>
              <a:t>интаксис</a:t>
            </a:r>
            <a:endParaRPr lang="ru-RU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F7038-5034-441C-AD14-0B374F0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"/>
            <a:ext cx="10515600" cy="1348508"/>
          </a:xfrm>
        </p:spPr>
        <p:txBody>
          <a:bodyPr/>
          <a:lstStyle/>
          <a:p>
            <a:r>
              <a:rPr lang="ru-RU" sz="3200" b="1" dirty="0"/>
              <a:t>Оператор </a:t>
            </a:r>
            <a:r>
              <a:rPr lang="ru-RU" sz="3200" b="1" dirty="0" smtClean="0"/>
              <a:t>INTERSECT</a:t>
            </a:r>
            <a:r>
              <a:rPr lang="en-US" sz="3200" b="1" dirty="0" smtClean="0"/>
              <a:t> 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8620" y="1570762"/>
            <a:ext cx="56692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SQL оператор INTERSECT используется для возврата результатов 2 или более операторов SELECT. Однако он возвращает только строки, выбранные всеми запросами или наборами данных. Если запись существует в одном запросе, а не в другом, она будет опущена в результатах INTERSECT.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88620" y="5767017"/>
            <a:ext cx="69056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2"/>
                </a:solidFill>
              </a:rPr>
              <a:t>Пояснение: </a:t>
            </a:r>
            <a:r>
              <a:rPr lang="ru-RU" sz="2000" dirty="0">
                <a:solidFill>
                  <a:schemeClr val="bg1"/>
                </a:solidFill>
              </a:rPr>
              <a:t>Запрос INTERSECT вернет записи в синей заштрихованной области. Это записи, которые существуют как в SELECT1, так и в SELECT2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009741" y="1899983"/>
            <a:ext cx="15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C</a:t>
            </a:r>
            <a:r>
              <a:rPr lang="ru-RU" sz="2400" dirty="0" smtClean="0">
                <a:solidFill>
                  <a:schemeClr val="accent2"/>
                </a:solidFill>
              </a:rPr>
              <a:t>интаксис</a:t>
            </a:r>
            <a:endParaRPr lang="ru-RU" sz="2400" dirty="0">
              <a:solidFill>
                <a:schemeClr val="accent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88" y="3911088"/>
            <a:ext cx="2800741" cy="176237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886" y="2518573"/>
            <a:ext cx="4353533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F7038-5034-441C-AD14-0B374F0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"/>
            <a:ext cx="10515600" cy="1348508"/>
          </a:xfrm>
        </p:spPr>
        <p:txBody>
          <a:bodyPr/>
          <a:lstStyle/>
          <a:p>
            <a:r>
              <a:rPr lang="en-US" sz="3200" b="1" dirty="0"/>
              <a:t>Data Manipulation Language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8620" y="2551837"/>
            <a:ext cx="45034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Data Manipulation Language (DML) (язык управления (манипулирования) данными) — это семейство компьютерных языков, используемых в компьютерных программах или пользователями баз данных для получения, вставки, удаления или изменения данных в базах данных.</a:t>
            </a:r>
          </a:p>
        </p:txBody>
      </p:sp>
      <p:pic>
        <p:nvPicPr>
          <p:cNvPr id="1024" name="Рисунок 10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017" y="1516618"/>
            <a:ext cx="5714286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F7038-5034-441C-AD14-0B374F0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"/>
            <a:ext cx="10515600" cy="1348508"/>
          </a:xfrm>
        </p:spPr>
        <p:txBody>
          <a:bodyPr/>
          <a:lstStyle/>
          <a:p>
            <a:r>
              <a:rPr lang="ru-RU" sz="3200" b="1" dirty="0" smtClean="0"/>
              <a:t>OUTER JOIN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611630" y="2462726"/>
            <a:ext cx="80695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Внешнее присоединение. Различают </a:t>
            </a:r>
            <a:r>
              <a:rPr lang="ru-RU" sz="2000" dirty="0">
                <a:solidFill>
                  <a:schemeClr val="accent2"/>
                </a:solidFill>
              </a:rPr>
              <a:t>LEFT OUTER JOIN </a:t>
            </a:r>
            <a:r>
              <a:rPr lang="ru-RU" sz="2000" dirty="0">
                <a:solidFill>
                  <a:schemeClr val="bg1"/>
                </a:solidFill>
              </a:rPr>
              <a:t>и </a:t>
            </a:r>
            <a:r>
              <a:rPr lang="ru-RU" sz="2000" dirty="0">
                <a:solidFill>
                  <a:schemeClr val="accent2"/>
                </a:solidFill>
              </a:rPr>
              <a:t>RIGHT OUTER JOIN</a:t>
            </a:r>
            <a:r>
              <a:rPr lang="ru-RU" sz="2000" dirty="0">
                <a:solidFill>
                  <a:schemeClr val="bg1"/>
                </a:solidFill>
              </a:rPr>
              <a:t>, и обычно опускают слово «OUTER».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Внешнее присоединение включает в себя результаты запроса INNER и добавляются «неиспользованные» строки из одной из таблиц. Какую таблицу использовать в качестве «добавки» — указывает токен LEFT или RIGHT.</a:t>
            </a:r>
          </a:p>
        </p:txBody>
      </p:sp>
    </p:spTree>
    <p:extLst>
      <p:ext uri="{BB962C8B-B14F-4D97-AF65-F5344CB8AC3E}">
        <p14:creationId xmlns:p14="http://schemas.microsoft.com/office/powerpoint/2010/main" val="2513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F7038-5034-441C-AD14-0B374F0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"/>
            <a:ext cx="10515600" cy="1348508"/>
          </a:xfrm>
        </p:spPr>
        <p:txBody>
          <a:bodyPr/>
          <a:lstStyle/>
          <a:p>
            <a:r>
              <a:rPr lang="ru-RU" sz="3200" b="1" dirty="0" smtClean="0"/>
              <a:t>LEFT JOIN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874949" y="1688416"/>
            <a:ext cx="80695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Внешнее присоединение «слева</a:t>
            </a:r>
            <a:r>
              <a:rPr lang="ru-RU" sz="2000" dirty="0" smtClean="0">
                <a:solidFill>
                  <a:schemeClr val="bg1"/>
                </a:solidFill>
              </a:rPr>
              <a:t>»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2200138"/>
            <a:ext cx="3972479" cy="196242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81050" y="4385786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Левая </a:t>
            </a:r>
            <a:r>
              <a:rPr lang="ru-RU" sz="2000" dirty="0">
                <a:solidFill>
                  <a:schemeClr val="bg1"/>
                </a:solidFill>
              </a:rPr>
              <a:t>таблица persons, содержит строку id_person#3 — «Александр», где указан идентификатор должности, отсутствующей в словаре. Мы увидим все записи из «левой» таблицы, тогда как правая будет присоединена по возможности.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284723" y="2243767"/>
            <a:ext cx="419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На картинке это можно показать вот так: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200" y="2613099"/>
            <a:ext cx="410584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F7038-5034-441C-AD14-0B374F0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"/>
            <a:ext cx="10515600" cy="1348508"/>
          </a:xfrm>
        </p:spPr>
        <p:txBody>
          <a:bodyPr/>
          <a:lstStyle/>
          <a:p>
            <a:r>
              <a:rPr lang="ru-RU" sz="3200" b="1" dirty="0" smtClean="0"/>
              <a:t>RIGHT</a:t>
            </a:r>
            <a:r>
              <a:rPr lang="ru-RU" sz="3200" b="1" dirty="0" smtClean="0"/>
              <a:t> JOIN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874949" y="1688416"/>
            <a:ext cx="80695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Внешнее присоединение «</a:t>
            </a:r>
            <a:r>
              <a:rPr lang="en-US" sz="2000" dirty="0" smtClean="0">
                <a:solidFill>
                  <a:schemeClr val="bg1"/>
                </a:solidFill>
              </a:rPr>
              <a:t>справа</a:t>
            </a:r>
            <a:r>
              <a:rPr lang="ru-RU" sz="2000" dirty="0" smtClean="0">
                <a:solidFill>
                  <a:schemeClr val="bg1"/>
                </a:solidFill>
              </a:rPr>
              <a:t>»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81050" y="438578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Тут данные из «левой» таблицы присоединяются к «правой».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Словарь должностей (правая таблица) содержит неиспользуемую запись с id_pos#3 — «программист». Теперь она попала в результат запроса.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284723" y="2243767"/>
            <a:ext cx="419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На картинке это можно показать вот так: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55" y="2260707"/>
            <a:ext cx="3996684" cy="19779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779" y="2647728"/>
            <a:ext cx="4048690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1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1916430" y="3043751"/>
            <a:ext cx="8069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F7038-5034-441C-AD14-0B374F0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"/>
            <a:ext cx="10515600" cy="1348508"/>
          </a:xfrm>
        </p:spPr>
        <p:txBody>
          <a:bodyPr/>
          <a:lstStyle/>
          <a:p>
            <a:r>
              <a:rPr lang="ru-RU" sz="3200" b="1" dirty="0"/>
              <a:t>Язык манипулирования данными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8620" y="2551836"/>
            <a:ext cx="30556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Команды Data Manipulation Language (DML) для работы с таблицами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SELECT </a:t>
            </a:r>
            <a:r>
              <a:rPr lang="ru-RU" dirty="0">
                <a:solidFill>
                  <a:schemeClr val="bg1"/>
                </a:solidFill>
              </a:rPr>
              <a:t>— </a:t>
            </a:r>
            <a:r>
              <a:rPr lang="en-US" dirty="0" smtClean="0">
                <a:solidFill>
                  <a:schemeClr val="bg1"/>
                </a:solidFill>
              </a:rPr>
              <a:t>выборка данных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INSERT </a:t>
            </a:r>
            <a:r>
              <a:rPr lang="ru-RU" dirty="0">
                <a:solidFill>
                  <a:schemeClr val="bg1"/>
                </a:solidFill>
              </a:rPr>
              <a:t>— вставка строк в таблицу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UPDATE — изменение значений полей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DELETE — удаление строк из таблицы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1524207"/>
            <a:ext cx="4640580" cy="46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F7038-5034-441C-AD14-0B374F0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"/>
            <a:ext cx="10515600" cy="1348508"/>
          </a:xfrm>
        </p:spPr>
        <p:txBody>
          <a:bodyPr/>
          <a:lstStyle/>
          <a:p>
            <a:r>
              <a:rPr lang="en-US" sz="3200" b="1" dirty="0" smtClean="0"/>
              <a:t>Выборка данных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53540" y="4167188"/>
            <a:ext cx="4678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Пример </a:t>
            </a:r>
            <a:r>
              <a:rPr lang="en-US" sz="2400" dirty="0" smtClean="0">
                <a:solidFill>
                  <a:schemeClr val="bg1"/>
                </a:solidFill>
              </a:rPr>
              <a:t>запроса вывода всех столбцов из таблицы </a:t>
            </a:r>
            <a:r>
              <a:rPr lang="ru-RU" sz="2400" dirty="0" smtClean="0">
                <a:solidFill>
                  <a:schemeClr val="bg1"/>
                </a:solidFill>
              </a:rPr>
              <a:t>Employees: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53540" y="1881241"/>
            <a:ext cx="393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Форма оператора </a:t>
            </a:r>
            <a:r>
              <a:rPr lang="ru-RU" sz="2400" dirty="0" smtClean="0">
                <a:solidFill>
                  <a:schemeClr val="bg1"/>
                </a:solidFill>
              </a:rPr>
              <a:t>SELECT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0" y="2682784"/>
            <a:ext cx="4109534" cy="10988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5190928"/>
            <a:ext cx="3237726" cy="9811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7086600" y="1535467"/>
            <a:ext cx="46405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*</a:t>
            </a:r>
            <a:r>
              <a:rPr lang="ru-R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языка SQL SELECT - основная строительная конструкция для создания любого, простого или сложного запроса к базе данных. Без него, как и без фундамента для постройки, невозможно получить ни одну </a:t>
            </a:r>
            <a:r>
              <a:rPr lang="ru-RU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выборку данных </a:t>
            </a:r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 базы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90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F7038-5034-441C-AD14-0B374F0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"/>
            <a:ext cx="10515600" cy="1348508"/>
          </a:xfrm>
        </p:spPr>
        <p:txBody>
          <a:bodyPr/>
          <a:lstStyle/>
          <a:p>
            <a:r>
              <a:rPr lang="ru-RU" sz="3200" b="1" dirty="0" smtClean="0"/>
              <a:t>Выборка данных с ипользованием </a:t>
            </a:r>
            <a:r>
              <a:rPr lang="en-US" sz="3200" b="1" dirty="0" smtClean="0"/>
              <a:t>WHERE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98420" y="168809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WHERE </a:t>
            </a:r>
            <a:r>
              <a:rPr lang="ru-RU" sz="2000" dirty="0">
                <a:solidFill>
                  <a:schemeClr val="bg1"/>
                </a:solidFill>
              </a:rPr>
              <a:t>— необязательный элемент запроса, который используется, когда нужно отфильтровать данные по нужному условию. Очень часто внутри элемента where используются IN / NOT IN для фильтрации столбца по нескольким значениям, AND / OR для фильтрации таблицы по нескольким столбцам.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850" y="4424320"/>
            <a:ext cx="4186665" cy="8792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598420" y="3782013"/>
            <a:ext cx="6175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Пример запроса на выборку с использованием </a:t>
            </a:r>
            <a:r>
              <a:rPr lang="en-US" sz="2000" dirty="0" smtClean="0">
                <a:solidFill>
                  <a:schemeClr val="bg1"/>
                </a:solidFill>
              </a:rPr>
              <a:t>WHERE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508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F7038-5034-441C-AD14-0B374F0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"/>
            <a:ext cx="10515600" cy="1348508"/>
          </a:xfrm>
        </p:spPr>
        <p:txBody>
          <a:bodyPr/>
          <a:lstStyle/>
          <a:p>
            <a:r>
              <a:rPr lang="ru-RU" sz="3200" b="1" dirty="0" smtClean="0"/>
              <a:t>Выборка данных с ипользованием </a:t>
            </a:r>
            <a:r>
              <a:rPr lang="en-US" sz="3200" b="1" dirty="0" smtClean="0"/>
              <a:t>HAVING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22220" y="153617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HAVING — необязательный элемент запроса, который отвечает за фильтрацию на уровне сгруппированных данных (по сути, WHERE, но только на уровень выше).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522220" y="4915007"/>
            <a:ext cx="62330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Пример запроса на выборку с использованием </a:t>
            </a:r>
            <a:r>
              <a:rPr lang="en-US" sz="2000" dirty="0" smtClean="0">
                <a:solidFill>
                  <a:schemeClr val="bg1"/>
                </a:solidFill>
              </a:rPr>
              <a:t>HAVING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20" y="5431519"/>
            <a:ext cx="4606557" cy="109734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22220" y="2588294"/>
            <a:ext cx="56540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FFC000"/>
                </a:solidFill>
              </a:rPr>
              <a:t>Основное отличие </a:t>
            </a:r>
            <a:r>
              <a:rPr lang="ru-RU" sz="2000" dirty="0">
                <a:solidFill>
                  <a:schemeClr val="bg1"/>
                </a:solidFill>
              </a:rPr>
              <a:t>WHERE от HAVING заключается в том, что WHERE сначала выбирает строки, а затем группирует их и вычисляет агрегатные функции (таким образом, она отбирает строки для вычисления агрегатов), тогда как HAVING отбирает строки групп после группировки и вычисления агрегатных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27286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F7038-5034-441C-AD14-0B374F0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"/>
            <a:ext cx="10515600" cy="1348508"/>
          </a:xfrm>
        </p:spPr>
        <p:txBody>
          <a:bodyPr/>
          <a:lstStyle/>
          <a:p>
            <a:r>
              <a:rPr lang="ru-RU" sz="3200" b="1" dirty="0" smtClean="0"/>
              <a:t>Конструкция сортировки </a:t>
            </a:r>
            <a:r>
              <a:rPr lang="en-US" sz="3200" b="1" dirty="0" smtClean="0"/>
              <a:t>ORDER BY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67292" y="1604555"/>
            <a:ext cx="63719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ORDER BY — необязательный элемент запроса, который отвечает за сортировку таблицы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Команда ORDER BY позволяет сортировать записи по определенному полю при выборе из базы данных.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352" y="4517304"/>
            <a:ext cx="3495330" cy="103767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467292" y="3799593"/>
            <a:ext cx="7448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Пример запроса на выборку с сортировкой по городу: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6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F7038-5034-441C-AD14-0B374F0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"/>
            <a:ext cx="10515600" cy="1348508"/>
          </a:xfrm>
        </p:spPr>
        <p:txBody>
          <a:bodyPr/>
          <a:lstStyle/>
          <a:p>
            <a:r>
              <a:rPr lang="ru-RU" sz="3200" b="1" dirty="0" smtClean="0"/>
              <a:t>Ввод значений в таблицы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20340" y="3428888"/>
            <a:ext cx="76422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Данные вводятся в таблицу в порядке </a:t>
            </a:r>
            <a:r>
              <a:rPr lang="ru-RU" sz="2400" dirty="0" smtClean="0">
                <a:solidFill>
                  <a:schemeClr val="bg1"/>
                </a:solidFill>
              </a:rPr>
              <a:t>их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перечисления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Пример ввода строки в таблицу Salespeople: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04" t="3270" r="438" b="-355"/>
          <a:stretch/>
        </p:blipFill>
        <p:spPr>
          <a:xfrm>
            <a:off x="2750820" y="2324478"/>
            <a:ext cx="6073249" cy="86937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750820" y="1722245"/>
            <a:ext cx="393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Форма оператора </a:t>
            </a:r>
            <a:r>
              <a:rPr lang="en-US" sz="2400" dirty="0">
                <a:solidFill>
                  <a:schemeClr val="bg1"/>
                </a:solidFill>
              </a:rPr>
              <a:t>INSERT: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820" y="4494918"/>
            <a:ext cx="6630325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4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F7038-5034-441C-AD14-0B374F07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"/>
            <a:ext cx="10515600" cy="1348508"/>
          </a:xfrm>
        </p:spPr>
        <p:txBody>
          <a:bodyPr/>
          <a:lstStyle/>
          <a:p>
            <a:r>
              <a:rPr lang="en-US" sz="3200" b="1" dirty="0" smtClean="0"/>
              <a:t>Изменение значений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04453" y="4022113"/>
            <a:ext cx="7642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Пример </a:t>
            </a:r>
            <a:r>
              <a:rPr lang="en-US" sz="2400" dirty="0" smtClean="0">
                <a:solidFill>
                  <a:schemeClr val="bg1"/>
                </a:solidFill>
              </a:rPr>
              <a:t>обновления строки </a:t>
            </a:r>
            <a:r>
              <a:rPr lang="ru-RU" sz="2400" dirty="0" smtClean="0">
                <a:solidFill>
                  <a:schemeClr val="bg1"/>
                </a:solidFill>
              </a:rPr>
              <a:t>rating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ru-RU" sz="2400" dirty="0" smtClean="0">
                <a:solidFill>
                  <a:schemeClr val="bg1"/>
                </a:solidFill>
              </a:rPr>
              <a:t>таблиц</a:t>
            </a:r>
            <a:r>
              <a:rPr lang="en-US" sz="2400" dirty="0" smtClean="0">
                <a:solidFill>
                  <a:schemeClr val="bg1"/>
                </a:solidFill>
              </a:rPr>
              <a:t>е</a:t>
            </a:r>
            <a:r>
              <a:rPr lang="ru-RU" sz="2400" dirty="0" smtClean="0">
                <a:solidFill>
                  <a:schemeClr val="bg1"/>
                </a:solidFill>
              </a:rPr>
              <a:t> Customers: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04453" y="1722245"/>
            <a:ext cx="393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Форма оператора </a:t>
            </a:r>
            <a:r>
              <a:rPr lang="ru-RU" sz="2400" dirty="0" smtClean="0">
                <a:solidFill>
                  <a:schemeClr val="bg1"/>
                </a:solidFill>
              </a:rPr>
              <a:t>UPDATE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0" y="2363269"/>
            <a:ext cx="3591176" cy="149066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340" y="4820131"/>
            <a:ext cx="2532350" cy="7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946</Words>
  <Application>Microsoft Office PowerPoint</Application>
  <PresentationFormat>Широкоэкранный</PresentationFormat>
  <Paragraphs>88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Data Manipulation Language</vt:lpstr>
      <vt:lpstr>Data Manipulation Language</vt:lpstr>
      <vt:lpstr>Язык манипулирования данными</vt:lpstr>
      <vt:lpstr>Выборка данных</vt:lpstr>
      <vt:lpstr>Выборка данных с ипользованием WHERE</vt:lpstr>
      <vt:lpstr>Выборка данных с ипользованием HAVING</vt:lpstr>
      <vt:lpstr>Конструкция сортировки ORDER BY</vt:lpstr>
      <vt:lpstr>Ввод значений в таблицы</vt:lpstr>
      <vt:lpstr>Изменение значений</vt:lpstr>
      <vt:lpstr>Удаление строк</vt:lpstr>
      <vt:lpstr>Агрегатные функции</vt:lpstr>
      <vt:lpstr>Avg</vt:lpstr>
      <vt:lpstr>Count</vt:lpstr>
      <vt:lpstr>Min &amp; Max</vt:lpstr>
      <vt:lpstr>Sum</vt:lpstr>
      <vt:lpstr>Операция INNER JOIN</vt:lpstr>
      <vt:lpstr>Оператор UNION </vt:lpstr>
      <vt:lpstr>Оператор EXCEPT </vt:lpstr>
      <vt:lpstr>Оператор INTERSECT </vt:lpstr>
      <vt:lpstr>OUTER JOIN</vt:lpstr>
      <vt:lpstr>LEFT JOIN</vt:lpstr>
      <vt:lpstr>RIGHT JOIN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azat</cp:lastModifiedBy>
  <cp:revision>19</cp:revision>
  <dcterms:created xsi:type="dcterms:W3CDTF">2020-10-04T11:17:04Z</dcterms:created>
  <dcterms:modified xsi:type="dcterms:W3CDTF">2022-03-31T17:01:23Z</dcterms:modified>
</cp:coreProperties>
</file>