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76" r:id="rId7"/>
    <p:sldId id="267" r:id="rId8"/>
    <p:sldId id="277" r:id="rId9"/>
    <p:sldId id="269" r:id="rId10"/>
    <p:sldId id="278" r:id="rId11"/>
    <p:sldId id="279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05/12/2018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05/12/2018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05/12/2018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05/12/2018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05/12/2018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05/12/2018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05/12/2018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05/12/2018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05/12/2018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05/12/2018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05/12/2018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05/12/2018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Mini-Project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Saad </a:t>
            </a:r>
            <a:r>
              <a:rPr lang="fr-FR" dirty="0" err="1" smtClean="0"/>
              <a:t>Bouayad</a:t>
            </a:r>
            <a:r>
              <a:rPr lang="fr-FR" dirty="0" smtClean="0"/>
              <a:t>								CSC 510.03</a:t>
            </a:r>
          </a:p>
          <a:p>
            <a:pPr rtl="0"/>
            <a:r>
              <a:rPr lang="fr-FR" dirty="0"/>
              <a:t>	</a:t>
            </a:r>
            <a:r>
              <a:rPr lang="fr-FR" dirty="0" smtClean="0"/>
              <a:t>		San Francisco State </a:t>
            </a:r>
            <a:r>
              <a:rPr lang="fr-FR" dirty="0" err="1" smtClean="0"/>
              <a:t>University</a:t>
            </a:r>
            <a:r>
              <a:rPr lang="fr-FR" dirty="0" smtClean="0"/>
              <a:t>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000" dirty="0" smtClean="0"/>
              <a:t>Motivation and </a:t>
            </a:r>
            <a:r>
              <a:rPr lang="fr-FR" sz="4000" dirty="0" err="1" smtClean="0"/>
              <a:t>Overview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sz="2400" dirty="0" err="1" smtClean="0"/>
              <a:t>Constraint</a:t>
            </a:r>
            <a:r>
              <a:rPr lang="fr-FR" sz="2400" dirty="0" smtClean="0"/>
              <a:t> Satisfaction </a:t>
            </a:r>
            <a:r>
              <a:rPr lang="fr-FR" sz="2400" dirty="0" err="1" smtClean="0"/>
              <a:t>Problem</a:t>
            </a:r>
            <a:endParaRPr lang="fr-FR" sz="2400" dirty="0"/>
          </a:p>
          <a:p>
            <a:pPr rtl="0"/>
            <a:r>
              <a:rPr lang="fr-FR" sz="2400" dirty="0" smtClean="0"/>
              <a:t>CSP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ubiquitous</a:t>
            </a:r>
            <a:r>
              <a:rPr lang="fr-FR" sz="2400" dirty="0" smtClean="0"/>
              <a:t> and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found</a:t>
            </a:r>
            <a:r>
              <a:rPr lang="fr-FR" sz="2400" dirty="0" smtClean="0"/>
              <a:t> in all </a:t>
            </a:r>
            <a:r>
              <a:rPr lang="fr-FR" sz="2400" dirty="0" err="1" smtClean="0"/>
              <a:t>technical</a:t>
            </a:r>
            <a:r>
              <a:rPr lang="fr-FR" sz="2400" dirty="0" smtClean="0"/>
              <a:t> and </a:t>
            </a:r>
            <a:r>
              <a:rPr lang="fr-FR" sz="2400" dirty="0" err="1" smtClean="0"/>
              <a:t>professional</a:t>
            </a:r>
            <a:r>
              <a:rPr lang="fr-FR" sz="2400" dirty="0" smtClean="0"/>
              <a:t> </a:t>
            </a:r>
            <a:r>
              <a:rPr lang="fr-FR" sz="2400" dirty="0" err="1" smtClean="0"/>
              <a:t>fields</a:t>
            </a:r>
            <a:r>
              <a:rPr lang="fr-FR" sz="2400" dirty="0" smtClean="0"/>
              <a:t>(</a:t>
            </a:r>
            <a:r>
              <a:rPr lang="fr-FR" sz="2400" dirty="0" err="1" smtClean="0"/>
              <a:t>airlines</a:t>
            </a:r>
            <a:r>
              <a:rPr lang="fr-FR" sz="2400" dirty="0" smtClean="0"/>
              <a:t> </a:t>
            </a:r>
            <a:r>
              <a:rPr lang="fr-FR" sz="2400" dirty="0" err="1" smtClean="0"/>
              <a:t>scheduling</a:t>
            </a:r>
            <a:r>
              <a:rPr lang="fr-FR" sz="2400" dirty="0" smtClean="0"/>
              <a:t>, </a:t>
            </a:r>
            <a:r>
              <a:rPr lang="fr-FR" sz="2400" dirty="0" err="1" smtClean="0"/>
              <a:t>solving</a:t>
            </a:r>
            <a:r>
              <a:rPr lang="fr-FR" sz="2400" dirty="0" smtClean="0"/>
              <a:t> </a:t>
            </a:r>
            <a:r>
              <a:rPr lang="fr-FR" sz="2400" dirty="0" err="1" smtClean="0"/>
              <a:t>games</a:t>
            </a:r>
            <a:r>
              <a:rPr lang="fr-FR" sz="2400" dirty="0" smtClean="0"/>
              <a:t> </a:t>
            </a:r>
            <a:r>
              <a:rPr lang="fr-FR" sz="2400" dirty="0" err="1" smtClean="0"/>
              <a:t>like</a:t>
            </a:r>
            <a:r>
              <a:rPr lang="fr-FR" sz="2400" dirty="0" smtClean="0"/>
              <a:t> sudoku or </a:t>
            </a:r>
            <a:r>
              <a:rPr lang="fr-FR" sz="2400" dirty="0" err="1" smtClean="0"/>
              <a:t>chess</a:t>
            </a:r>
            <a:r>
              <a:rPr lang="fr-FR" sz="2400" dirty="0" smtClean="0"/>
              <a:t>)</a:t>
            </a:r>
          </a:p>
          <a:p>
            <a:pPr rtl="0"/>
            <a:endParaRPr lang="fr-FR" dirty="0"/>
          </a:p>
          <a:p>
            <a:pPr rtl="0"/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57451"/>
            <a:ext cx="3810000" cy="21463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3405051"/>
            <a:ext cx="2667000" cy="2667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458547"/>
            <a:ext cx="3591694" cy="25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000" dirty="0" smtClean="0"/>
              <a:t>Motivation and </a:t>
            </a:r>
            <a:r>
              <a:rPr lang="fr-FR" sz="4000" dirty="0" err="1" smtClean="0"/>
              <a:t>Overview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sz="2400" dirty="0" err="1" smtClean="0"/>
              <a:t>Solve</a:t>
            </a:r>
            <a:r>
              <a:rPr lang="fr-FR" sz="2400" dirty="0" smtClean="0"/>
              <a:t> a </a:t>
            </a:r>
            <a:r>
              <a:rPr lang="fr-FR" sz="2400" dirty="0" err="1" smtClean="0"/>
              <a:t>specific</a:t>
            </a:r>
            <a:r>
              <a:rPr lang="fr-FR" sz="2400" dirty="0" smtClean="0"/>
              <a:t> CSP </a:t>
            </a:r>
            <a:r>
              <a:rPr lang="fr-FR" sz="2400" dirty="0" err="1" smtClean="0"/>
              <a:t>problem</a:t>
            </a:r>
            <a:r>
              <a:rPr lang="fr-FR" sz="2400" dirty="0" smtClean="0"/>
              <a:t>:</a:t>
            </a:r>
          </a:p>
          <a:p>
            <a:pPr rtl="0"/>
            <a:endParaRPr lang="fr-FR" dirty="0"/>
          </a:p>
          <a:p>
            <a:pPr rtl="0"/>
            <a:r>
              <a:rPr lang="fr-FR" dirty="0" err="1" smtClean="0"/>
              <a:t>Using</a:t>
            </a:r>
            <a:r>
              <a:rPr lang="fr-FR" dirty="0" smtClean="0"/>
              <a:t> a minimum </a:t>
            </a:r>
            <a:r>
              <a:rPr lang="fr-FR" dirty="0" err="1" smtClean="0"/>
              <a:t>number</a:t>
            </a:r>
            <a:r>
              <a:rPr lang="fr-FR" dirty="0" smtClean="0"/>
              <a:t> N of </a:t>
            </a:r>
            <a:r>
              <a:rPr lang="fr-FR" dirty="0" err="1" smtClean="0"/>
              <a:t>colors</a:t>
            </a:r>
            <a:r>
              <a:rPr lang="fr-FR" dirty="0" smtClean="0"/>
              <a:t>, </a:t>
            </a:r>
            <a:br>
              <a:rPr lang="fr-FR" dirty="0" smtClean="0"/>
            </a:br>
            <a:r>
              <a:rPr lang="fr-FR" dirty="0" err="1" smtClean="0"/>
              <a:t>color</a:t>
            </a:r>
            <a:r>
              <a:rPr lang="fr-FR" dirty="0" smtClean="0"/>
              <a:t> a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no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neighbor</a:t>
            </a:r>
            <a:r>
              <a:rPr lang="fr-FR" dirty="0" smtClean="0"/>
              <a:t>(adjacent) </a:t>
            </a:r>
            <a:br>
              <a:rPr lang="fr-FR" dirty="0" smtClean="0"/>
            </a:br>
            <a:r>
              <a:rPr lang="fr-FR" dirty="0" smtClean="0"/>
              <a:t>states </a:t>
            </a:r>
            <a:r>
              <a:rPr lang="fr-FR" dirty="0" err="1" smtClean="0"/>
              <a:t>should</a:t>
            </a:r>
            <a:r>
              <a:rPr lang="fr-FR" dirty="0" smtClean="0"/>
              <a:t> have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. </a:t>
            </a:r>
          </a:p>
          <a:p>
            <a:pPr rtl="0"/>
            <a:endParaRPr lang="fr-FR" dirty="0"/>
          </a:p>
          <a:p>
            <a:pPr rtl="0"/>
            <a:r>
              <a:rPr lang="fr-FR" dirty="0" err="1" smtClean="0"/>
              <a:t>Example</a:t>
            </a:r>
            <a:r>
              <a:rPr lang="fr-FR" dirty="0" smtClean="0"/>
              <a:t> of the </a:t>
            </a:r>
            <a:r>
              <a:rPr lang="fr-FR" dirty="0" err="1" smtClean="0"/>
              <a:t>Australian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905000"/>
            <a:ext cx="3572267" cy="31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8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7467600" cy="53340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 err="1" smtClean="0"/>
              <a:t>Flowchart</a:t>
            </a:r>
            <a:r>
              <a:rPr lang="fr-FR" dirty="0" smtClean="0"/>
              <a:t>: </a:t>
            </a:r>
            <a:br>
              <a:rPr lang="fr-FR" dirty="0" smtClean="0"/>
            </a:br>
            <a:r>
              <a:rPr lang="fr-FR" dirty="0" smtClean="0"/>
              <a:t>Block-</a:t>
            </a:r>
            <a:r>
              <a:rPr lang="fr-FR" dirty="0" err="1" smtClean="0"/>
              <a:t>diagram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862"/>
            <a:ext cx="5476602" cy="6858000"/>
          </a:xfr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9144000" cy="1143000"/>
          </a:xfrm>
        </p:spPr>
        <p:txBody>
          <a:bodyPr/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128346"/>
            <a:ext cx="10684551" cy="56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1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Data Structures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Degree of Adjacency </a:t>
            </a:r>
            <a:r>
              <a:rPr lang="en-US" dirty="0" smtClean="0">
                <a:sym typeface="Wingdings" panose="05000000000000000000" pitchFamily="2" charset="2"/>
              </a:rPr>
              <a:t> Number of Edges</a:t>
            </a:r>
            <a:endParaRPr lang="en-US" dirty="0" smtClean="0"/>
          </a:p>
          <a:p>
            <a:r>
              <a:rPr lang="en-US" dirty="0" smtClean="0"/>
              <a:t>States </a:t>
            </a:r>
            <a:r>
              <a:rPr lang="en-US" dirty="0" smtClean="0">
                <a:sym typeface="Wingdings" panose="05000000000000000000" pitchFamily="2" charset="2"/>
              </a:rPr>
              <a:t> Nodes</a:t>
            </a:r>
            <a:endParaRPr lang="en-US" dirty="0" smtClean="0"/>
          </a:p>
          <a:p>
            <a:r>
              <a:rPr lang="en-US" dirty="0" smtClean="0"/>
              <a:t>Solution: Matrix</a:t>
            </a:r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7467600" y="1143000"/>
            <a:ext cx="533400" cy="457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Ellipse 9"/>
          <p:cNvSpPr/>
          <p:nvPr/>
        </p:nvSpPr>
        <p:spPr>
          <a:xfrm>
            <a:off x="8806543" y="2743200"/>
            <a:ext cx="533400" cy="457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>
            <a:off x="8801100" y="1143000"/>
            <a:ext cx="5334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Ellipse 11"/>
          <p:cNvSpPr/>
          <p:nvPr/>
        </p:nvSpPr>
        <p:spPr>
          <a:xfrm>
            <a:off x="7467600" y="2743200"/>
            <a:ext cx="54428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5" name="Connecteur droit 14"/>
          <p:cNvCxnSpPr>
            <a:stCxn id="7" idx="4"/>
            <a:endCxn id="12" idx="0"/>
          </p:cNvCxnSpPr>
          <p:nvPr/>
        </p:nvCxnSpPr>
        <p:spPr>
          <a:xfrm>
            <a:off x="7734300" y="1600200"/>
            <a:ext cx="5443" cy="1143000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0" idx="2"/>
            <a:endCxn id="12" idx="6"/>
          </p:cNvCxnSpPr>
          <p:nvPr/>
        </p:nvCxnSpPr>
        <p:spPr>
          <a:xfrm flipH="1">
            <a:off x="8011886" y="2971800"/>
            <a:ext cx="794657" cy="0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1" idx="4"/>
            <a:endCxn id="10" idx="0"/>
          </p:cNvCxnSpPr>
          <p:nvPr/>
        </p:nvCxnSpPr>
        <p:spPr>
          <a:xfrm>
            <a:off x="9067800" y="1600200"/>
            <a:ext cx="5443" cy="1143000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8001000" y="1371600"/>
            <a:ext cx="794657" cy="0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1" idx="3"/>
            <a:endCxn id="12" idx="7"/>
          </p:cNvCxnSpPr>
          <p:nvPr/>
        </p:nvCxnSpPr>
        <p:spPr>
          <a:xfrm flipH="1">
            <a:off x="7932177" y="1533245"/>
            <a:ext cx="947038" cy="1276910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29478"/>
              </p:ext>
            </p:extLst>
          </p:nvPr>
        </p:nvGraphicFramePr>
        <p:xfrm>
          <a:off x="3276600" y="3691465"/>
          <a:ext cx="4038600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48189463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409501566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588442326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Adjacency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Adj</a:t>
                      </a:r>
                      <a:r>
                        <a:rPr lang="en-US" dirty="0" smtClean="0"/>
                        <a:t> degree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7307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6401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A-C-D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07262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A-B-D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01985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2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6700" y="1527857"/>
            <a:ext cx="4038600" cy="685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6647" y="2236870"/>
            <a:ext cx="3276600" cy="685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705677" y="2871152"/>
            <a:ext cx="2073288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67425" y="2213657"/>
            <a:ext cx="1977190" cy="11468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67425" y="3360513"/>
            <a:ext cx="1977190" cy="13351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64668" y="3914351"/>
            <a:ext cx="1048753" cy="7813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44615" y="2969833"/>
            <a:ext cx="2127585" cy="94451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droit 13"/>
          <p:cNvCxnSpPr/>
          <p:nvPr/>
        </p:nvCxnSpPr>
        <p:spPr>
          <a:xfrm>
            <a:off x="5113421" y="4695709"/>
            <a:ext cx="2219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7361321" y="4312010"/>
            <a:ext cx="0" cy="3836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438400" y="5105400"/>
            <a:ext cx="1828800" cy="9906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e régulier 20"/>
          <p:cNvSpPr/>
          <p:nvPr/>
        </p:nvSpPr>
        <p:spPr>
          <a:xfrm>
            <a:off x="7010400" y="5283983"/>
            <a:ext cx="1295400" cy="1269217"/>
          </a:xfrm>
          <a:prstGeom prst="pent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2635918" y="3766501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2667000" y="257984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4434496" y="402718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588213" y="3149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4778914" y="228528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5388514" y="162341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7572045" y="280193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7</a:t>
            </a:r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6461960" y="3766501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8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124200" y="5395371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9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7437521" y="569937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64779"/>
            <a:ext cx="9144000" cy="4195242"/>
          </a:xfrm>
        </p:spPr>
      </p:pic>
    </p:spTree>
    <p:extLst>
      <p:ext uri="{BB962C8B-B14F-4D97-AF65-F5344CB8AC3E}">
        <p14:creationId xmlns:p14="http://schemas.microsoft.com/office/powerpoint/2010/main" val="94621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4873beb7-5857-4685-be1f-d57550cc96c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98</Words>
  <Application>Microsoft Office PowerPoint</Application>
  <PresentationFormat>Grand écran</PresentationFormat>
  <Paragraphs>49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Candara</vt:lpstr>
      <vt:lpstr>Consolas</vt:lpstr>
      <vt:lpstr>Wingdings</vt:lpstr>
      <vt:lpstr>Technologie informatique 16:9</vt:lpstr>
      <vt:lpstr>Mini-Project</vt:lpstr>
      <vt:lpstr>Motivation and Overview </vt:lpstr>
      <vt:lpstr>Motivation and Overview </vt:lpstr>
      <vt:lpstr>Flowchart:  Block-diagram</vt:lpstr>
      <vt:lpstr>Implementation </vt:lpstr>
      <vt:lpstr>Data Structures</vt:lpstr>
      <vt:lpstr>Example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2018-10-31T02:35:52Z</dcterms:created>
  <dcterms:modified xsi:type="dcterms:W3CDTF">2018-12-06T01:51:45Z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