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661" r:id="rId5"/>
  </p:sldMasterIdLst>
  <p:notesMasterIdLst>
    <p:notesMasterId r:id="rId15"/>
  </p:notesMasterIdLst>
  <p:handoutMasterIdLst>
    <p:handoutMasterId r:id="rId16"/>
  </p:handoutMasterIdLst>
  <p:sldIdLst>
    <p:sldId id="264" r:id="rId6"/>
    <p:sldId id="292" r:id="rId7"/>
    <p:sldId id="289" r:id="rId8"/>
    <p:sldId id="288" r:id="rId9"/>
    <p:sldId id="286" r:id="rId10"/>
    <p:sldId id="287" r:id="rId11"/>
    <p:sldId id="290" r:id="rId12"/>
    <p:sldId id="291" r:id="rId13"/>
    <p:sldId id="29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0DD92F-51CF-6995-AC2E-E883F1020D56}" v="1076" dt="2024-07-03T19:34:42.8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92" autoAdjust="0"/>
    <p:restoredTop sz="90655" autoAdjust="0"/>
  </p:normalViewPr>
  <p:slideViewPr>
    <p:cSldViewPr snapToGrid="0">
      <p:cViewPr varScale="1">
        <p:scale>
          <a:sx n="101" d="100"/>
          <a:sy n="101" d="100"/>
        </p:scale>
        <p:origin x="69" y="483"/>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autoTitleDeleted val="1"/>
    <c:plotArea>
      <c:layout/>
      <c:doughnutChart>
        <c:varyColors val="1"/>
        <c:ser>
          <c:idx val="0"/>
          <c:order val="0"/>
          <c:tx>
            <c:strRef>
              <c:f>Sheet1!$B$1</c:f>
              <c:strCache>
                <c:ptCount val="1"/>
              </c:strCache>
            </c:strRef>
          </c:tx>
          <c:spPr>
            <a:solidFill>
              <a:schemeClr val="accent1"/>
            </a:solidFill>
            <a:ln w="9525" cap="flat">
              <a:solidFill>
                <a:srgbClr val="F9F9F9"/>
              </a:solidFill>
              <a:prstDash val="solid"/>
              <a:round/>
            </a:ln>
            <a:effectLst/>
          </c:spPr>
          <c:dPt>
            <c:idx val="0"/>
            <c:bubble3D val="0"/>
            <c:spPr>
              <a:solidFill>
                <a:srgbClr val="AFA5A0"/>
              </a:solidFill>
              <a:effectLst/>
            </c:spPr>
            <c:extLst>
              <c:ext xmlns:c16="http://schemas.microsoft.com/office/drawing/2014/chart" uri="{C3380CC4-5D6E-409C-BE32-E72D297353CC}">
                <c16:uniqueId val="{00000001-A1E7-4AB0-8C33-6A2BEB70F25C}"/>
              </c:ext>
            </c:extLst>
          </c:dPt>
          <c:dPt>
            <c:idx val="1"/>
            <c:bubble3D val="0"/>
            <c:spPr>
              <a:solidFill>
                <a:srgbClr val="F0F0F0"/>
              </a:solidFill>
              <a:effectLst/>
            </c:spPr>
            <c:extLst>
              <c:ext xmlns:c16="http://schemas.microsoft.com/office/drawing/2014/chart" uri="{C3380CC4-5D6E-409C-BE32-E72D297353CC}">
                <c16:uniqueId val="{00000003-A1E7-4AB0-8C33-6A2BEB70F25C}"/>
              </c:ext>
            </c:extLst>
          </c:dPt>
          <c:cat>
            <c:strRef>
              <c:f>Sheet1!$A$2:$A$3</c:f>
              <c:strCache>
                <c:ptCount val="2"/>
                <c:pt idx="0">
                  <c:v>Signature-based Scanning</c:v>
                </c:pt>
              </c:strCache>
            </c:strRef>
          </c:cat>
          <c:val>
            <c:numRef>
              <c:f>Sheet1!$B$2:$B$3</c:f>
              <c:numCache>
                <c:formatCode>General</c:formatCode>
                <c:ptCount val="2"/>
                <c:pt idx="0">
                  <c:v>0.4</c:v>
                </c:pt>
                <c:pt idx="1">
                  <c:v>0.6</c:v>
                </c:pt>
              </c:numCache>
            </c:numRef>
          </c:val>
          <c:extLst>
            <c:ext xmlns:c16="http://schemas.microsoft.com/office/drawing/2014/chart" uri="{C3380CC4-5D6E-409C-BE32-E72D297353CC}">
              <c16:uniqueId val="{00000004-A1E7-4AB0-8C33-6A2BEB70F25C}"/>
            </c:ext>
          </c:extLst>
        </c:ser>
        <c:dLbls>
          <c:showLegendKey val="0"/>
          <c:showVal val="0"/>
          <c:showCatName val="0"/>
          <c:showSerName val="0"/>
          <c:showPercent val="0"/>
          <c:showBubbleSize val="0"/>
          <c:showLeaderLines val="0"/>
        </c:dLbls>
        <c:firstSliceAng val="0"/>
        <c:holeSize val="90"/>
      </c:doughnutChart>
      <c:spPr>
        <a:noFill/>
        <a:ln>
          <a:noFill/>
        </a:ln>
        <a:effectLst/>
      </c:spPr>
    </c:plotArea>
    <c:plotVisOnly val="1"/>
    <c:dispBlanksAs val="span"/>
    <c:showDLblsOverMax val="1"/>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autoTitleDeleted val="1"/>
    <c:plotArea>
      <c:layout/>
      <c:doughnutChart>
        <c:varyColors val="1"/>
        <c:ser>
          <c:idx val="0"/>
          <c:order val="0"/>
          <c:tx>
            <c:strRef>
              <c:f>Sheet1!$B$1</c:f>
              <c:strCache>
                <c:ptCount val="1"/>
              </c:strCache>
            </c:strRef>
          </c:tx>
          <c:spPr>
            <a:solidFill>
              <a:schemeClr val="accent1"/>
            </a:solidFill>
            <a:ln w="9525" cap="flat">
              <a:solidFill>
                <a:srgbClr val="F9F9F9"/>
              </a:solidFill>
              <a:prstDash val="solid"/>
              <a:round/>
            </a:ln>
            <a:effectLst/>
          </c:spPr>
          <c:dPt>
            <c:idx val="0"/>
            <c:bubble3D val="0"/>
            <c:spPr>
              <a:solidFill>
                <a:srgbClr val="AFA5A0"/>
              </a:solidFill>
              <a:effectLst/>
            </c:spPr>
            <c:extLst>
              <c:ext xmlns:c16="http://schemas.microsoft.com/office/drawing/2014/chart" uri="{C3380CC4-5D6E-409C-BE32-E72D297353CC}">
                <c16:uniqueId val="{00000001-4699-4C44-9C89-694A8B7E8EC5}"/>
              </c:ext>
            </c:extLst>
          </c:dPt>
          <c:dPt>
            <c:idx val="1"/>
            <c:bubble3D val="0"/>
            <c:spPr>
              <a:solidFill>
                <a:srgbClr val="F0F0F0"/>
              </a:solidFill>
              <a:effectLst/>
            </c:spPr>
            <c:extLst>
              <c:ext xmlns:c16="http://schemas.microsoft.com/office/drawing/2014/chart" uri="{C3380CC4-5D6E-409C-BE32-E72D297353CC}">
                <c16:uniqueId val="{00000003-4699-4C44-9C89-694A8B7E8EC5}"/>
              </c:ext>
            </c:extLst>
          </c:dPt>
          <c:cat>
            <c:strRef>
              <c:f>Sheet1!$A$2:$A$3</c:f>
              <c:strCache>
                <c:ptCount val="2"/>
                <c:pt idx="0">
                  <c:v>Behavior Analysis</c:v>
                </c:pt>
              </c:strCache>
            </c:strRef>
          </c:cat>
          <c:val>
            <c:numRef>
              <c:f>Sheet1!$B$2:$B$3</c:f>
              <c:numCache>
                <c:formatCode>General</c:formatCode>
                <c:ptCount val="2"/>
                <c:pt idx="0">
                  <c:v>0.25</c:v>
                </c:pt>
                <c:pt idx="1">
                  <c:v>0.75</c:v>
                </c:pt>
              </c:numCache>
            </c:numRef>
          </c:val>
          <c:extLst>
            <c:ext xmlns:c16="http://schemas.microsoft.com/office/drawing/2014/chart" uri="{C3380CC4-5D6E-409C-BE32-E72D297353CC}">
              <c16:uniqueId val="{00000004-4699-4C44-9C89-694A8B7E8EC5}"/>
            </c:ext>
          </c:extLst>
        </c:ser>
        <c:dLbls>
          <c:showLegendKey val="0"/>
          <c:showVal val="0"/>
          <c:showCatName val="0"/>
          <c:showSerName val="0"/>
          <c:showPercent val="0"/>
          <c:showBubbleSize val="0"/>
          <c:showLeaderLines val="0"/>
        </c:dLbls>
        <c:firstSliceAng val="0"/>
        <c:holeSize val="90"/>
      </c:doughnutChart>
      <c:spPr>
        <a:noFill/>
        <a:ln>
          <a:noFill/>
        </a:ln>
        <a:effectLst/>
      </c:spPr>
    </c:plotArea>
    <c:plotVisOnly val="1"/>
    <c:dispBlanksAs val="span"/>
    <c:showDLblsOverMax val="1"/>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autoTitleDeleted val="1"/>
    <c:plotArea>
      <c:layout/>
      <c:doughnutChart>
        <c:varyColors val="1"/>
        <c:ser>
          <c:idx val="0"/>
          <c:order val="0"/>
          <c:tx>
            <c:strRef>
              <c:f>Sheet1!$B$1</c:f>
              <c:strCache>
                <c:ptCount val="1"/>
              </c:strCache>
            </c:strRef>
          </c:tx>
          <c:spPr>
            <a:solidFill>
              <a:schemeClr val="accent1"/>
            </a:solidFill>
            <a:ln w="9525" cap="flat">
              <a:solidFill>
                <a:srgbClr val="F9F9F9"/>
              </a:solidFill>
              <a:prstDash val="solid"/>
              <a:round/>
            </a:ln>
            <a:effectLst/>
          </c:spPr>
          <c:dPt>
            <c:idx val="0"/>
            <c:bubble3D val="0"/>
            <c:spPr>
              <a:solidFill>
                <a:srgbClr val="AFA5A0"/>
              </a:solidFill>
              <a:effectLst/>
            </c:spPr>
            <c:extLst>
              <c:ext xmlns:c16="http://schemas.microsoft.com/office/drawing/2014/chart" uri="{C3380CC4-5D6E-409C-BE32-E72D297353CC}">
                <c16:uniqueId val="{00000001-2B9D-4F12-95F5-3FB5AE32FC1F}"/>
              </c:ext>
            </c:extLst>
          </c:dPt>
          <c:dPt>
            <c:idx val="1"/>
            <c:bubble3D val="0"/>
            <c:spPr>
              <a:solidFill>
                <a:srgbClr val="F0F0F0"/>
              </a:solidFill>
              <a:effectLst/>
            </c:spPr>
            <c:extLst>
              <c:ext xmlns:c16="http://schemas.microsoft.com/office/drawing/2014/chart" uri="{C3380CC4-5D6E-409C-BE32-E72D297353CC}">
                <c16:uniqueId val="{00000003-2B9D-4F12-95F5-3FB5AE32FC1F}"/>
              </c:ext>
            </c:extLst>
          </c:dPt>
          <c:cat>
            <c:strRef>
              <c:f>Sheet1!$A$2:$A$3</c:f>
              <c:strCache>
                <c:ptCount val="2"/>
                <c:pt idx="0">
                  <c:v>Sandboxing</c:v>
                </c:pt>
              </c:strCache>
            </c:strRef>
          </c:cat>
          <c:val>
            <c:numRef>
              <c:f>Sheet1!$B$2:$B$3</c:f>
              <c:numCache>
                <c:formatCode>General</c:formatCode>
                <c:ptCount val="2"/>
                <c:pt idx="0">
                  <c:v>0.2</c:v>
                </c:pt>
                <c:pt idx="1">
                  <c:v>0.8</c:v>
                </c:pt>
              </c:numCache>
            </c:numRef>
          </c:val>
          <c:extLst>
            <c:ext xmlns:c16="http://schemas.microsoft.com/office/drawing/2014/chart" uri="{C3380CC4-5D6E-409C-BE32-E72D297353CC}">
              <c16:uniqueId val="{00000004-2B9D-4F12-95F5-3FB5AE32FC1F}"/>
            </c:ext>
          </c:extLst>
        </c:ser>
        <c:dLbls>
          <c:showLegendKey val="0"/>
          <c:showVal val="0"/>
          <c:showCatName val="0"/>
          <c:showSerName val="0"/>
          <c:showPercent val="0"/>
          <c:showBubbleSize val="0"/>
          <c:showLeaderLines val="0"/>
        </c:dLbls>
        <c:firstSliceAng val="0"/>
        <c:holeSize val="90"/>
      </c:doughnutChart>
      <c:spPr>
        <a:noFill/>
        <a:ln>
          <a:noFill/>
        </a:ln>
        <a:effectLst/>
      </c:spPr>
    </c:plotArea>
    <c:plotVisOnly val="1"/>
    <c:dispBlanksAs val="span"/>
    <c:showDLblsOverMax val="1"/>
  </c:chart>
  <c:spPr>
    <a:noFill/>
    <a:ln>
      <a:noFill/>
    </a:ln>
    <a:effectLst/>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autoTitleDeleted val="1"/>
    <c:plotArea>
      <c:layout/>
      <c:doughnutChart>
        <c:varyColors val="1"/>
        <c:ser>
          <c:idx val="0"/>
          <c:order val="0"/>
          <c:tx>
            <c:strRef>
              <c:f>Sheet1!$B$1</c:f>
              <c:strCache>
                <c:ptCount val="1"/>
              </c:strCache>
            </c:strRef>
          </c:tx>
          <c:spPr>
            <a:solidFill>
              <a:schemeClr val="accent1"/>
            </a:solidFill>
            <a:ln w="9525" cap="flat">
              <a:solidFill>
                <a:srgbClr val="F9F9F9"/>
              </a:solidFill>
              <a:prstDash val="solid"/>
              <a:round/>
            </a:ln>
            <a:effectLst/>
          </c:spPr>
          <c:dPt>
            <c:idx val="0"/>
            <c:bubble3D val="0"/>
            <c:spPr>
              <a:solidFill>
                <a:srgbClr val="AFA5A0"/>
              </a:solidFill>
              <a:effectLst/>
            </c:spPr>
            <c:extLst>
              <c:ext xmlns:c16="http://schemas.microsoft.com/office/drawing/2014/chart" uri="{C3380CC4-5D6E-409C-BE32-E72D297353CC}">
                <c16:uniqueId val="{00000001-4953-4C7B-9086-2B3D7E3911C2}"/>
              </c:ext>
            </c:extLst>
          </c:dPt>
          <c:dPt>
            <c:idx val="1"/>
            <c:bubble3D val="0"/>
            <c:spPr>
              <a:solidFill>
                <a:srgbClr val="F0F0F0"/>
              </a:solidFill>
              <a:effectLst/>
            </c:spPr>
            <c:extLst>
              <c:ext xmlns:c16="http://schemas.microsoft.com/office/drawing/2014/chart" uri="{C3380CC4-5D6E-409C-BE32-E72D297353CC}">
                <c16:uniqueId val="{00000003-4953-4C7B-9086-2B3D7E3911C2}"/>
              </c:ext>
            </c:extLst>
          </c:dPt>
          <c:cat>
            <c:strRef>
              <c:f>Sheet1!$A$2:$A$3</c:f>
              <c:strCache>
                <c:ptCount val="2"/>
                <c:pt idx="0">
                  <c:v>Machine Learning</c:v>
                </c:pt>
              </c:strCache>
            </c:strRef>
          </c:cat>
          <c:val>
            <c:numRef>
              <c:f>Sheet1!$B$2:$B$3</c:f>
              <c:numCache>
                <c:formatCode>General</c:formatCode>
                <c:ptCount val="2"/>
                <c:pt idx="0">
                  <c:v>0.15</c:v>
                </c:pt>
                <c:pt idx="1">
                  <c:v>0.85</c:v>
                </c:pt>
              </c:numCache>
            </c:numRef>
          </c:val>
          <c:extLst>
            <c:ext xmlns:c16="http://schemas.microsoft.com/office/drawing/2014/chart" uri="{C3380CC4-5D6E-409C-BE32-E72D297353CC}">
              <c16:uniqueId val="{00000004-4953-4C7B-9086-2B3D7E3911C2}"/>
            </c:ext>
          </c:extLst>
        </c:ser>
        <c:dLbls>
          <c:showLegendKey val="0"/>
          <c:showVal val="0"/>
          <c:showCatName val="0"/>
          <c:showSerName val="0"/>
          <c:showPercent val="0"/>
          <c:showBubbleSize val="0"/>
          <c:showLeaderLines val="0"/>
        </c:dLbls>
        <c:firstSliceAng val="0"/>
        <c:holeSize val="90"/>
      </c:doughnutChart>
      <c:spPr>
        <a:noFill/>
        <a:ln>
          <a:noFill/>
        </a:ln>
        <a:effectLst/>
      </c:spPr>
    </c:plotArea>
    <c:plotVisOnly val="1"/>
    <c:dispBlanksAs val="span"/>
    <c:showDLblsOverMax val="1"/>
  </c:chart>
  <c:spPr>
    <a:noFill/>
    <a:ln>
      <a:noFill/>
    </a:ln>
    <a:effectLst/>
  </c:sp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7/3/2024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7/3/2024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F68666B-80B7-5FA5-FC9F-2F928A26B010}"/>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2404343"/>
            <a:ext cx="5181600" cy="1325563"/>
          </a:xfrm>
        </p:spPr>
        <p:txBody>
          <a:bodyPr>
            <a:noAutofit/>
          </a:bodyPr>
          <a:lstStyle>
            <a:lvl1pPr>
              <a:defRPr sz="4800">
                <a:latin typeface="Poppins" pitchFamily="2" charset="77"/>
                <a:cs typeface="Poppins" pitchFamily="2" charset="77"/>
              </a:defRPr>
            </a:lvl1pPr>
          </a:lstStyle>
          <a:p>
            <a:r>
              <a:rPr lang="en-US" dirty="0"/>
              <a:t>Click to edit Master title style</a:t>
            </a:r>
          </a:p>
        </p:txBody>
      </p:sp>
      <p:sp>
        <p:nvSpPr>
          <p:cNvPr id="9" name="Picture Placeholder 8">
            <a:extLst>
              <a:ext uri="{FF2B5EF4-FFF2-40B4-BE49-F238E27FC236}">
                <a16:creationId xmlns:a16="http://schemas.microsoft.com/office/drawing/2014/main" id="{BA87BAAC-9384-2363-2089-821720F16DD3}"/>
              </a:ext>
            </a:extLst>
          </p:cNvPr>
          <p:cNvSpPr>
            <a:spLocks noGrp="1"/>
          </p:cNvSpPr>
          <p:nvPr>
            <p:ph type="pic" sz="quarter" idx="13"/>
          </p:nvPr>
        </p:nvSpPr>
        <p:spPr>
          <a:xfrm>
            <a:off x="7239000" y="1485900"/>
            <a:ext cx="3657600" cy="4457700"/>
          </a:xfrm>
        </p:spPr>
        <p:txBody>
          <a:bodyPr/>
          <a:lstStyle/>
          <a:p>
            <a:endParaRPr lang="en-US"/>
          </a:p>
        </p:txBody>
      </p:sp>
      <p:cxnSp>
        <p:nvCxnSpPr>
          <p:cNvPr id="11" name="Straight Connector 10">
            <a:extLst>
              <a:ext uri="{FF2B5EF4-FFF2-40B4-BE49-F238E27FC236}">
                <a16:creationId xmlns:a16="http://schemas.microsoft.com/office/drawing/2014/main" id="{0CA0C2D1-06AD-3620-044D-2EAE71AC87AC}"/>
              </a:ext>
            </a:extLst>
          </p:cNvPr>
          <p:cNvCxnSpPr/>
          <p:nvPr userDrawn="1"/>
        </p:nvCxnSpPr>
        <p:spPr>
          <a:xfrm>
            <a:off x="1638300" y="571500"/>
            <a:ext cx="4267200"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60C99D5D-5452-4897-02A9-A1B32F0BE968}"/>
              </a:ext>
            </a:extLst>
          </p:cNvPr>
          <p:cNvCxnSpPr/>
          <p:nvPr userDrawn="1"/>
        </p:nvCxnSpPr>
        <p:spPr>
          <a:xfrm>
            <a:off x="10096500" y="571500"/>
            <a:ext cx="1259359"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914400" y="571500"/>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914400" y="658586"/>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7" name="Text Placeholder 16">
            <a:extLst>
              <a:ext uri="{FF2B5EF4-FFF2-40B4-BE49-F238E27FC236}">
                <a16:creationId xmlns:a16="http://schemas.microsoft.com/office/drawing/2014/main" id="{003331A5-D35A-E699-E3EA-6035EB0DCD16}"/>
              </a:ext>
            </a:extLst>
          </p:cNvPr>
          <p:cNvSpPr>
            <a:spLocks noGrp="1"/>
          </p:cNvSpPr>
          <p:nvPr>
            <p:ph type="body" sz="quarter" idx="14"/>
          </p:nvPr>
        </p:nvSpPr>
        <p:spPr>
          <a:xfrm>
            <a:off x="1066800" y="5185232"/>
            <a:ext cx="2971800" cy="365126"/>
          </a:xfrm>
        </p:spPr>
        <p:txBody>
          <a:bodyPr>
            <a:normAutofit/>
          </a:bodyPr>
          <a:lstStyle>
            <a:lvl1pPr marL="0" indent="0">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
        <p:nvSpPr>
          <p:cNvPr id="18" name="Text Placeholder 16">
            <a:extLst>
              <a:ext uri="{FF2B5EF4-FFF2-40B4-BE49-F238E27FC236}">
                <a16:creationId xmlns:a16="http://schemas.microsoft.com/office/drawing/2014/main" id="{442CA476-8654-0542-5C0B-4F439516AF31}"/>
              </a:ext>
            </a:extLst>
          </p:cNvPr>
          <p:cNvSpPr>
            <a:spLocks noGrp="1"/>
          </p:cNvSpPr>
          <p:nvPr>
            <p:ph type="body" sz="quarter" idx="15"/>
          </p:nvPr>
        </p:nvSpPr>
        <p:spPr>
          <a:xfrm>
            <a:off x="1066800" y="5588228"/>
            <a:ext cx="2971800" cy="365126"/>
          </a:xfrm>
        </p:spPr>
        <p:txBody>
          <a:bodyPr>
            <a:noAutofit/>
          </a:bodyPr>
          <a:lstStyle>
            <a:lvl1pPr marL="0" indent="0">
              <a:buNone/>
              <a:defRPr sz="2000">
                <a:solidFill>
                  <a:schemeClr val="tx1">
                    <a:lumMod val="85000"/>
                    <a:lumOff val="1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Tree>
    <p:extLst>
      <p:ext uri="{BB962C8B-B14F-4D97-AF65-F5344CB8AC3E}">
        <p14:creationId xmlns:p14="http://schemas.microsoft.com/office/powerpoint/2010/main" val="4172760368"/>
      </p:ext>
    </p:extLst>
  </p:cSld>
  <p:clrMapOvr>
    <a:masterClrMapping/>
  </p:clrMapOvr>
  <p:extLst>
    <p:ext uri="{DCECCB84-F9BA-43D5-87BE-67443E8EF086}">
      <p15:sldGuideLst xmlns:p15="http://schemas.microsoft.com/office/powerpoint/2012/main">
        <p15:guide id="1" orient="horz" pos="936">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672">
          <p15:clr>
            <a:srgbClr val="FBAE40"/>
          </p15:clr>
        </p15:guide>
        <p15:guide id="9" pos="3720">
          <p15:clr>
            <a:srgbClr val="FBAE40"/>
          </p15:clr>
        </p15:guide>
        <p15:guide id="10" pos="6360">
          <p15:clr>
            <a:srgbClr val="FBAE40"/>
          </p15:clr>
        </p15:guide>
        <p15:guide id="11" pos="7152">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B735EAF-8052-DDCD-6CEC-D825479BEFD3}"/>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4499428" y="796698"/>
            <a:ext cx="6854371"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7" name="Picture Placeholder 6">
            <a:extLst>
              <a:ext uri="{FF2B5EF4-FFF2-40B4-BE49-F238E27FC236}">
                <a16:creationId xmlns:a16="http://schemas.microsoft.com/office/drawing/2014/main" id="{DCB9F921-8097-7740-47FD-1905F9FE448C}"/>
              </a:ext>
            </a:extLst>
          </p:cNvPr>
          <p:cNvSpPr>
            <a:spLocks noGrp="1"/>
          </p:cNvSpPr>
          <p:nvPr>
            <p:ph type="pic" sz="quarter" idx="19"/>
          </p:nvPr>
        </p:nvSpPr>
        <p:spPr>
          <a:xfrm>
            <a:off x="0" y="0"/>
            <a:ext cx="4354513" cy="6858000"/>
          </a:xfrm>
        </p:spPr>
        <p:txBody>
          <a:bodyPr/>
          <a:lstStyle/>
          <a:p>
            <a:endParaRPr lang="en-US"/>
          </a:p>
        </p:txBody>
      </p:sp>
      <p:sp>
        <p:nvSpPr>
          <p:cNvPr id="9" name="Text Placeholder 7">
            <a:extLst>
              <a:ext uri="{FF2B5EF4-FFF2-40B4-BE49-F238E27FC236}">
                <a16:creationId xmlns:a16="http://schemas.microsoft.com/office/drawing/2014/main" id="{DEBCBD63-480F-D96C-B0DF-94EF264BA08C}"/>
              </a:ext>
            </a:extLst>
          </p:cNvPr>
          <p:cNvSpPr>
            <a:spLocks noGrp="1"/>
          </p:cNvSpPr>
          <p:nvPr>
            <p:ph type="body" sz="quarter" idx="21"/>
          </p:nvPr>
        </p:nvSpPr>
        <p:spPr>
          <a:xfrm>
            <a:off x="8280716" y="2676257"/>
            <a:ext cx="2917371" cy="743178"/>
          </a:xfrm>
        </p:spPr>
        <p:txBody>
          <a:bodyPr anchor="b" anchorCtr="0">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23F1D198-945D-C96D-60E9-C0AEC5E296ED}"/>
              </a:ext>
            </a:extLst>
          </p:cNvPr>
          <p:cNvSpPr>
            <a:spLocks noGrp="1"/>
          </p:cNvSpPr>
          <p:nvPr>
            <p:ph type="body" sz="quarter" idx="17"/>
          </p:nvPr>
        </p:nvSpPr>
        <p:spPr>
          <a:xfrm>
            <a:off x="8280717" y="389046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3" name="Text Placeholder 7">
            <a:extLst>
              <a:ext uri="{FF2B5EF4-FFF2-40B4-BE49-F238E27FC236}">
                <a16:creationId xmlns:a16="http://schemas.microsoft.com/office/drawing/2014/main" id="{BDCD9B2A-F0BB-F9DB-CC75-2EC1683475F8}"/>
              </a:ext>
            </a:extLst>
          </p:cNvPr>
          <p:cNvSpPr>
            <a:spLocks noGrp="1"/>
          </p:cNvSpPr>
          <p:nvPr>
            <p:ph type="body" sz="quarter" idx="18"/>
          </p:nvPr>
        </p:nvSpPr>
        <p:spPr>
          <a:xfrm>
            <a:off x="4495800" y="389046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12">
            <a:extLst>
              <a:ext uri="{FF2B5EF4-FFF2-40B4-BE49-F238E27FC236}">
                <a16:creationId xmlns:a16="http://schemas.microsoft.com/office/drawing/2014/main" id="{68651C4C-4AD1-19DA-CC78-BEC58707B5AD}"/>
              </a:ext>
            </a:extLst>
          </p:cNvPr>
          <p:cNvSpPr>
            <a:spLocks noGrp="1"/>
          </p:cNvSpPr>
          <p:nvPr>
            <p:ph type="body" sz="quarter" idx="20"/>
          </p:nvPr>
        </p:nvSpPr>
        <p:spPr>
          <a:xfrm>
            <a:off x="8902700" y="6573838"/>
            <a:ext cx="2870200" cy="284162"/>
          </a:xfrm>
        </p:spPr>
        <p:txBody>
          <a:bodyPr>
            <a:noAutofit/>
          </a:bodyPr>
          <a:lstStyle>
            <a:lvl1pPr marL="0" indent="0" algn="r">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
        <p:nvSpPr>
          <p:cNvPr id="3" name="Text Placeholder 7">
            <a:extLst>
              <a:ext uri="{FF2B5EF4-FFF2-40B4-BE49-F238E27FC236}">
                <a16:creationId xmlns:a16="http://schemas.microsoft.com/office/drawing/2014/main" id="{12271BA1-38C2-A7FE-AC76-8EC49BFBBE35}"/>
              </a:ext>
            </a:extLst>
          </p:cNvPr>
          <p:cNvSpPr>
            <a:spLocks noGrp="1"/>
          </p:cNvSpPr>
          <p:nvPr>
            <p:ph type="body" sz="quarter" idx="22"/>
          </p:nvPr>
        </p:nvSpPr>
        <p:spPr>
          <a:xfrm>
            <a:off x="4495800" y="2676257"/>
            <a:ext cx="2917371" cy="743178"/>
          </a:xfrm>
        </p:spPr>
        <p:txBody>
          <a:bodyPr anchor="b" anchorCtr="0">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630785607"/>
      </p:ext>
    </p:extLst>
  </p:cSld>
  <p:clrMapOvr>
    <a:masterClrMapping/>
  </p:clrMapOvr>
  <p:extLst>
    <p:ext uri="{DCECCB84-F9BA-43D5-87BE-67443E8EF086}">
      <p15:sldGuideLst xmlns:p15="http://schemas.microsoft.com/office/powerpoint/2012/main">
        <p15:guide id="1" orient="horz" pos="840">
          <p15:clr>
            <a:srgbClr val="FBAE40"/>
          </p15:clr>
        </p15:guide>
        <p15:guide id="2" pos="2832">
          <p15:clr>
            <a:srgbClr val="FBAE40"/>
          </p15:clr>
        </p15:guide>
        <p15:guide id="3" orient="horz" pos="3744">
          <p15:clr>
            <a:srgbClr val="FBAE40"/>
          </p15:clr>
        </p15:guide>
        <p15:guide id="4" pos="6864">
          <p15:clr>
            <a:srgbClr val="FBAE40"/>
          </p15:clr>
        </p15:guide>
        <p15:guide id="5" pos="4560">
          <p15:clr>
            <a:srgbClr val="FBAE40"/>
          </p15:clr>
        </p15:guide>
        <p15:guide id="6" orient="horz" pos="1704">
          <p15:clr>
            <a:srgbClr val="FBAE40"/>
          </p15:clr>
        </p15:guide>
        <p15:guide id="7" orient="horz" pos="360">
          <p15:clr>
            <a:srgbClr val="FBAE40"/>
          </p15:clr>
        </p15:guide>
        <p15:guide id="9" pos="3720">
          <p15:clr>
            <a:srgbClr val="FBAE40"/>
          </p15:clr>
        </p15:guide>
        <p15:guide id="10" pos="6360">
          <p15:clr>
            <a:srgbClr val="FBAE40"/>
          </p15:clr>
        </p15:guide>
        <p15:guide id="11" pos="7152">
          <p15:clr>
            <a:srgbClr val="FBAE40"/>
          </p15:clr>
        </p15:guide>
        <p15:guide id="12" pos="2952">
          <p15:clr>
            <a:srgbClr val="FBAE40"/>
          </p15:clr>
        </p15:guide>
        <p15:guide id="13" pos="7056">
          <p15:clr>
            <a:srgbClr val="FBAE40"/>
          </p15:clr>
        </p15:guide>
        <p15:guide id="14" orient="horz" pos="244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E7C7D43-1CC3-3332-AEFC-59ABB023F7AC}"/>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70214"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3"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1848048577"/>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1032">
          <p15:clr>
            <a:srgbClr val="FBAE40"/>
          </p15:clr>
        </p15:guide>
        <p15:guide id="9" pos="3720">
          <p15:clr>
            <a:srgbClr val="FBAE40"/>
          </p15:clr>
        </p15:guide>
        <p15:guide id="10" pos="6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6678385"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609600" y="58466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609600" y="671750"/>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66799" y="267493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3" y="267493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 name="Picture Placeholder 6">
            <a:extLst>
              <a:ext uri="{FF2B5EF4-FFF2-40B4-BE49-F238E27FC236}">
                <a16:creationId xmlns:a16="http://schemas.microsoft.com/office/drawing/2014/main" id="{39F175D2-EEFE-E4BF-0E57-03025B8F8D64}"/>
              </a:ext>
            </a:extLst>
          </p:cNvPr>
          <p:cNvSpPr>
            <a:spLocks noGrp="1"/>
          </p:cNvSpPr>
          <p:nvPr>
            <p:ph type="pic" sz="quarter" idx="19"/>
          </p:nvPr>
        </p:nvSpPr>
        <p:spPr>
          <a:xfrm>
            <a:off x="7696200" y="1"/>
            <a:ext cx="4495800" cy="6858000"/>
          </a:xfrm>
        </p:spPr>
        <p:txBody>
          <a:bodyPr/>
          <a:lstStyle/>
          <a:p>
            <a:endParaRPr lang="en-US" dirty="0"/>
          </a:p>
        </p:txBody>
      </p:sp>
      <p:sp>
        <p:nvSpPr>
          <p:cNvPr id="15" name="Text Placeholder 12">
            <a:extLst>
              <a:ext uri="{FF2B5EF4-FFF2-40B4-BE49-F238E27FC236}">
                <a16:creationId xmlns:a16="http://schemas.microsoft.com/office/drawing/2014/main" id="{273C4E42-511B-EB94-CA0A-051B1A4A918D}"/>
              </a:ext>
            </a:extLst>
          </p:cNvPr>
          <p:cNvSpPr>
            <a:spLocks noGrp="1"/>
          </p:cNvSpPr>
          <p:nvPr>
            <p:ph type="body" sz="quarter" idx="20"/>
          </p:nvPr>
        </p:nvSpPr>
        <p:spPr>
          <a:xfrm>
            <a:off x="495300" y="6573838"/>
            <a:ext cx="2870200" cy="284162"/>
          </a:xfrm>
        </p:spPr>
        <p:txBody>
          <a:bodyPr>
            <a:noAutofit/>
          </a:bodyPr>
          <a:lstStyle>
            <a:lvl1pPr marL="0" indent="0" algn="l">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Tree>
    <p:extLst>
      <p:ext uri="{BB962C8B-B14F-4D97-AF65-F5344CB8AC3E}">
        <p14:creationId xmlns:p14="http://schemas.microsoft.com/office/powerpoint/2010/main" val="1245389909"/>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7" orient="horz" pos="360">
          <p15:clr>
            <a:srgbClr val="FBAE40"/>
          </p15:clr>
        </p15:guide>
        <p15:guide id="8" pos="1032">
          <p15:clr>
            <a:srgbClr val="FBAE40"/>
          </p15:clr>
        </p15:guide>
        <p15:guide id="9" pos="4848">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E70AFB9-F87E-11AC-2B32-B5178FE34E78}"/>
              </a:ext>
            </a:extLst>
          </p:cNvPr>
          <p:cNvSpPr/>
          <p:nvPr userDrawn="1"/>
        </p:nvSpPr>
        <p:spPr>
          <a:xfrm>
            <a:off x="6096000" y="1"/>
            <a:ext cx="6096000" cy="6858000"/>
          </a:xfrm>
          <a:prstGeom prst="rect">
            <a:avLst/>
          </a:prstGeom>
          <a:solidFill>
            <a:srgbClr val="F1F4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71442" y="268927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4"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919352225"/>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1032">
          <p15:clr>
            <a:srgbClr val="FBAE40"/>
          </p15:clr>
        </p15:guide>
        <p15:guide id="9" pos="3720">
          <p15:clr>
            <a:srgbClr val="FBAE40"/>
          </p15:clr>
        </p15:guide>
        <p15:guide id="10" pos="6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414779-4CEE-EEAD-8A66-EE043E90B44F}"/>
              </a:ext>
            </a:extLst>
          </p:cNvPr>
          <p:cNvSpPr/>
          <p:nvPr userDrawn="1"/>
        </p:nvSpPr>
        <p:spPr>
          <a:xfrm>
            <a:off x="1611313" y="3215390"/>
            <a:ext cx="2638398" cy="364261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4675414"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 name="Picture Placeholder 6">
            <a:extLst>
              <a:ext uri="{FF2B5EF4-FFF2-40B4-BE49-F238E27FC236}">
                <a16:creationId xmlns:a16="http://schemas.microsoft.com/office/drawing/2014/main" id="{34235A04-C2C9-A7DC-3FE5-1E7D27C0E13D}"/>
              </a:ext>
            </a:extLst>
          </p:cNvPr>
          <p:cNvSpPr>
            <a:spLocks noGrp="1"/>
          </p:cNvSpPr>
          <p:nvPr>
            <p:ph type="pic" sz="quarter" idx="19"/>
          </p:nvPr>
        </p:nvSpPr>
        <p:spPr>
          <a:xfrm>
            <a:off x="914400" y="2627313"/>
            <a:ext cx="2525713" cy="3316287"/>
          </a:xfrm>
        </p:spPr>
        <p:txBody>
          <a:bodyPr/>
          <a:lstStyle/>
          <a:p>
            <a:endParaRPr lang="en-US"/>
          </a:p>
        </p:txBody>
      </p:sp>
      <p:sp>
        <p:nvSpPr>
          <p:cNvPr id="3" name="Text Placeholder 12">
            <a:extLst>
              <a:ext uri="{FF2B5EF4-FFF2-40B4-BE49-F238E27FC236}">
                <a16:creationId xmlns:a16="http://schemas.microsoft.com/office/drawing/2014/main" id="{7104C814-4179-5378-738C-F0AEB2D153F3}"/>
              </a:ext>
            </a:extLst>
          </p:cNvPr>
          <p:cNvSpPr>
            <a:spLocks noGrp="1"/>
          </p:cNvSpPr>
          <p:nvPr>
            <p:ph type="body" sz="quarter" idx="20"/>
          </p:nvPr>
        </p:nvSpPr>
        <p:spPr>
          <a:xfrm>
            <a:off x="8902700" y="6573838"/>
            <a:ext cx="2870200" cy="284162"/>
          </a:xfrm>
        </p:spPr>
        <p:txBody>
          <a:bodyPr>
            <a:noAutofit/>
          </a:bodyPr>
          <a:lstStyle>
            <a:lvl1pPr marL="0" indent="0" algn="r">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Tree>
    <p:extLst>
      <p:ext uri="{BB962C8B-B14F-4D97-AF65-F5344CB8AC3E}">
        <p14:creationId xmlns:p14="http://schemas.microsoft.com/office/powerpoint/2010/main" val="1404326330"/>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655">
          <p15:clr>
            <a:srgbClr val="FBAE40"/>
          </p15:clr>
        </p15:guide>
        <p15:guide id="7" orient="horz" pos="360">
          <p15:clr>
            <a:srgbClr val="FBAE40"/>
          </p15:clr>
        </p15:guide>
        <p15:guide id="8" pos="1015">
          <p15:clr>
            <a:srgbClr val="FBAE40"/>
          </p15:clr>
        </p15:guide>
        <p15:guide id="9" pos="2167">
          <p15:clr>
            <a:srgbClr val="FBAE40"/>
          </p15:clr>
        </p15:guide>
        <p15:guide id="10" pos="6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FB883CC-094E-7039-9807-58F11002611B}"/>
              </a:ext>
            </a:extLst>
          </p:cNvPr>
          <p:cNvSpPr/>
          <p:nvPr userDrawn="1"/>
        </p:nvSpPr>
        <p:spPr>
          <a:xfrm>
            <a:off x="0" y="0"/>
            <a:ext cx="5358984"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1066800" y="267493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 name="Picture Placeholder 6">
            <a:extLst>
              <a:ext uri="{FF2B5EF4-FFF2-40B4-BE49-F238E27FC236}">
                <a16:creationId xmlns:a16="http://schemas.microsoft.com/office/drawing/2014/main" id="{8FDDBBAD-B928-4819-64F5-80A5AECD71CB}"/>
              </a:ext>
            </a:extLst>
          </p:cNvPr>
          <p:cNvSpPr>
            <a:spLocks noGrp="1"/>
          </p:cNvSpPr>
          <p:nvPr>
            <p:ph type="pic" sz="quarter" idx="19"/>
          </p:nvPr>
        </p:nvSpPr>
        <p:spPr>
          <a:xfrm>
            <a:off x="4381500" y="2171699"/>
            <a:ext cx="2971800" cy="4549775"/>
          </a:xfrm>
        </p:spPr>
        <p:txBody>
          <a:bodyPr/>
          <a:lstStyle/>
          <a:p>
            <a:endParaRPr lang="en-US"/>
          </a:p>
        </p:txBody>
      </p:sp>
      <p:sp>
        <p:nvSpPr>
          <p:cNvPr id="3" name="Text Placeholder 12">
            <a:extLst>
              <a:ext uri="{FF2B5EF4-FFF2-40B4-BE49-F238E27FC236}">
                <a16:creationId xmlns:a16="http://schemas.microsoft.com/office/drawing/2014/main" id="{8B3586BE-78C6-E426-9F3C-F59381E5CD88}"/>
              </a:ext>
            </a:extLst>
          </p:cNvPr>
          <p:cNvSpPr>
            <a:spLocks noGrp="1"/>
          </p:cNvSpPr>
          <p:nvPr>
            <p:ph type="body" sz="quarter" idx="20"/>
          </p:nvPr>
        </p:nvSpPr>
        <p:spPr>
          <a:xfrm>
            <a:off x="8902700" y="6573838"/>
            <a:ext cx="2870200" cy="284162"/>
          </a:xfrm>
        </p:spPr>
        <p:txBody>
          <a:bodyPr>
            <a:noAutofit/>
          </a:bodyPr>
          <a:lstStyle>
            <a:lvl1pPr marL="0" indent="0" algn="r">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Tree>
    <p:extLst>
      <p:ext uri="{BB962C8B-B14F-4D97-AF65-F5344CB8AC3E}">
        <p14:creationId xmlns:p14="http://schemas.microsoft.com/office/powerpoint/2010/main" val="464081889"/>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5" pos="4632">
          <p15:clr>
            <a:srgbClr val="FBAE40"/>
          </p15:clr>
        </p15:guide>
        <p15:guide id="6" orient="horz" pos="1368">
          <p15:clr>
            <a:srgbClr val="FBAE40"/>
          </p15:clr>
        </p15:guide>
        <p15:guide id="7" orient="horz" pos="360">
          <p15:clr>
            <a:srgbClr val="FBAE40"/>
          </p15:clr>
        </p15:guide>
        <p15:guide id="9" pos="2760">
          <p15:clr>
            <a:srgbClr val="FBAE40"/>
          </p15:clr>
        </p15:guide>
        <p15:guide id="11" pos="7159">
          <p15:clr>
            <a:srgbClr val="FBAE40"/>
          </p15:clr>
        </p15:guide>
        <p15:guide id="12" pos="672">
          <p15:clr>
            <a:srgbClr val="FBAE40"/>
          </p15:clr>
        </p15:guide>
        <p15:guide id="14" orient="horz" pos="2448">
          <p15:clr>
            <a:srgbClr val="FBAE40"/>
          </p15:clr>
        </p15:guide>
        <p15:guide id="15" pos="7056">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5949CF9-AE80-D4A2-E0FC-126A4E8ECBCB}"/>
              </a:ext>
            </a:extLst>
          </p:cNvPr>
          <p:cNvSpPr/>
          <p:nvPr userDrawn="1"/>
        </p:nvSpPr>
        <p:spPr>
          <a:xfrm>
            <a:off x="6096000" y="1"/>
            <a:ext cx="6096000" cy="6858000"/>
          </a:xfrm>
          <a:prstGeom prst="rect">
            <a:avLst/>
          </a:prstGeom>
          <a:solidFill>
            <a:srgbClr val="F1F4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32546" y="4618037"/>
            <a:ext cx="9314540" cy="1325563"/>
          </a:xfrm>
        </p:spPr>
        <p:txBody>
          <a:bodyPr anchor="b">
            <a:noAutofit/>
          </a:bodyPr>
          <a:lstStyle>
            <a:lvl1pPr algn="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66797" y="914400"/>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3" y="914400"/>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9" y="914400"/>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2098221"/>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2098221"/>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2098221"/>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2461991912"/>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5" pos="4560">
          <p15:clr>
            <a:srgbClr val="FBAE40"/>
          </p15:clr>
        </p15:guide>
        <p15:guide id="7" orient="horz" pos="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6678385"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609600" y="58466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609600" y="671750"/>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66799" y="2674936"/>
            <a:ext cx="502920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5029200"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 name="Picture Placeholder 6">
            <a:extLst>
              <a:ext uri="{FF2B5EF4-FFF2-40B4-BE49-F238E27FC236}">
                <a16:creationId xmlns:a16="http://schemas.microsoft.com/office/drawing/2014/main" id="{39F175D2-EEFE-E4BF-0E57-03025B8F8D64}"/>
              </a:ext>
            </a:extLst>
          </p:cNvPr>
          <p:cNvSpPr>
            <a:spLocks noGrp="1"/>
          </p:cNvSpPr>
          <p:nvPr>
            <p:ph type="pic" sz="quarter" idx="19"/>
          </p:nvPr>
        </p:nvSpPr>
        <p:spPr>
          <a:xfrm>
            <a:off x="7696200" y="1"/>
            <a:ext cx="4495800" cy="6858000"/>
          </a:xfrm>
        </p:spPr>
        <p:txBody>
          <a:bodyPr/>
          <a:lstStyle/>
          <a:p>
            <a:endParaRPr lang="en-US" dirty="0"/>
          </a:p>
        </p:txBody>
      </p:sp>
      <p:sp>
        <p:nvSpPr>
          <p:cNvPr id="15" name="Text Placeholder 12">
            <a:extLst>
              <a:ext uri="{FF2B5EF4-FFF2-40B4-BE49-F238E27FC236}">
                <a16:creationId xmlns:a16="http://schemas.microsoft.com/office/drawing/2014/main" id="{273C4E42-511B-EB94-CA0A-051B1A4A918D}"/>
              </a:ext>
            </a:extLst>
          </p:cNvPr>
          <p:cNvSpPr>
            <a:spLocks noGrp="1"/>
          </p:cNvSpPr>
          <p:nvPr>
            <p:ph type="body" sz="quarter" idx="20"/>
          </p:nvPr>
        </p:nvSpPr>
        <p:spPr>
          <a:xfrm>
            <a:off x="495300" y="6573838"/>
            <a:ext cx="2870200" cy="284162"/>
          </a:xfrm>
        </p:spPr>
        <p:txBody>
          <a:bodyPr>
            <a:noAutofit/>
          </a:bodyPr>
          <a:lstStyle>
            <a:lvl1pPr marL="0" indent="0" algn="l">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Tree>
    <p:extLst>
      <p:ext uri="{BB962C8B-B14F-4D97-AF65-F5344CB8AC3E}">
        <p14:creationId xmlns:p14="http://schemas.microsoft.com/office/powerpoint/2010/main" val="1911048288"/>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7" orient="horz" pos="360">
          <p15:clr>
            <a:srgbClr val="FBAE40"/>
          </p15:clr>
        </p15:guide>
        <p15:guide id="8" pos="1032">
          <p15:clr>
            <a:srgbClr val="FBAE40"/>
          </p15:clr>
        </p15:guide>
        <p15:guide id="9" pos="4848">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D960C-86A7-6728-9263-973B76A8FDB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126591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20029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F68666B-80B7-5FA5-FC9F-2F928A26B010}"/>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2404343"/>
            <a:ext cx="5181600" cy="1325563"/>
          </a:xfrm>
        </p:spPr>
        <p:txBody>
          <a:bodyPr>
            <a:noAutofit/>
          </a:bodyPr>
          <a:lstStyle>
            <a:lvl1pPr>
              <a:defRPr sz="4800">
                <a:latin typeface="Poppins" pitchFamily="2" charset="77"/>
                <a:cs typeface="Poppins" pitchFamily="2" charset="77"/>
              </a:defRPr>
            </a:lvl1pPr>
          </a:lstStyle>
          <a:p>
            <a:r>
              <a:rPr lang="en-US" dirty="0"/>
              <a:t>Click to edit Master title style</a:t>
            </a:r>
          </a:p>
        </p:txBody>
      </p:sp>
      <p:sp>
        <p:nvSpPr>
          <p:cNvPr id="9" name="Picture Placeholder 8">
            <a:extLst>
              <a:ext uri="{FF2B5EF4-FFF2-40B4-BE49-F238E27FC236}">
                <a16:creationId xmlns:a16="http://schemas.microsoft.com/office/drawing/2014/main" id="{BA87BAAC-9384-2363-2089-821720F16DD3}"/>
              </a:ext>
            </a:extLst>
          </p:cNvPr>
          <p:cNvSpPr>
            <a:spLocks noGrp="1"/>
          </p:cNvSpPr>
          <p:nvPr>
            <p:ph type="pic" sz="quarter" idx="13"/>
          </p:nvPr>
        </p:nvSpPr>
        <p:spPr>
          <a:xfrm>
            <a:off x="7239000" y="1485900"/>
            <a:ext cx="3657600" cy="4457700"/>
          </a:xfrm>
        </p:spPr>
        <p:txBody>
          <a:bodyPr/>
          <a:lstStyle/>
          <a:p>
            <a:endParaRPr lang="en-US"/>
          </a:p>
        </p:txBody>
      </p:sp>
      <p:cxnSp>
        <p:nvCxnSpPr>
          <p:cNvPr id="11" name="Straight Connector 10">
            <a:extLst>
              <a:ext uri="{FF2B5EF4-FFF2-40B4-BE49-F238E27FC236}">
                <a16:creationId xmlns:a16="http://schemas.microsoft.com/office/drawing/2014/main" id="{0CA0C2D1-06AD-3620-044D-2EAE71AC87AC}"/>
              </a:ext>
            </a:extLst>
          </p:cNvPr>
          <p:cNvCxnSpPr/>
          <p:nvPr userDrawn="1"/>
        </p:nvCxnSpPr>
        <p:spPr>
          <a:xfrm>
            <a:off x="1638300" y="571500"/>
            <a:ext cx="4267200"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60C99D5D-5452-4897-02A9-A1B32F0BE968}"/>
              </a:ext>
            </a:extLst>
          </p:cNvPr>
          <p:cNvCxnSpPr/>
          <p:nvPr userDrawn="1"/>
        </p:nvCxnSpPr>
        <p:spPr>
          <a:xfrm>
            <a:off x="10096500" y="571500"/>
            <a:ext cx="1259359"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914400" y="571500"/>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914400" y="658586"/>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7" name="Text Placeholder 16">
            <a:extLst>
              <a:ext uri="{FF2B5EF4-FFF2-40B4-BE49-F238E27FC236}">
                <a16:creationId xmlns:a16="http://schemas.microsoft.com/office/drawing/2014/main" id="{003331A5-D35A-E699-E3EA-6035EB0DCD16}"/>
              </a:ext>
            </a:extLst>
          </p:cNvPr>
          <p:cNvSpPr>
            <a:spLocks noGrp="1"/>
          </p:cNvSpPr>
          <p:nvPr>
            <p:ph type="body" sz="quarter" idx="14"/>
          </p:nvPr>
        </p:nvSpPr>
        <p:spPr>
          <a:xfrm>
            <a:off x="1066800" y="5185232"/>
            <a:ext cx="2971800" cy="365126"/>
          </a:xfrm>
        </p:spPr>
        <p:txBody>
          <a:bodyPr>
            <a:normAutofit/>
          </a:bodyPr>
          <a:lstStyle>
            <a:lvl1pPr marL="0" indent="0">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
        <p:nvSpPr>
          <p:cNvPr id="18" name="Text Placeholder 16">
            <a:extLst>
              <a:ext uri="{FF2B5EF4-FFF2-40B4-BE49-F238E27FC236}">
                <a16:creationId xmlns:a16="http://schemas.microsoft.com/office/drawing/2014/main" id="{442CA476-8654-0542-5C0B-4F439516AF31}"/>
              </a:ext>
            </a:extLst>
          </p:cNvPr>
          <p:cNvSpPr>
            <a:spLocks noGrp="1"/>
          </p:cNvSpPr>
          <p:nvPr>
            <p:ph type="body" sz="quarter" idx="15"/>
          </p:nvPr>
        </p:nvSpPr>
        <p:spPr>
          <a:xfrm>
            <a:off x="1066800" y="5588228"/>
            <a:ext cx="2971800" cy="365126"/>
          </a:xfrm>
        </p:spPr>
        <p:txBody>
          <a:bodyPr>
            <a:noAutofit/>
          </a:bodyPr>
          <a:lstStyle>
            <a:lvl1pPr marL="0" indent="0">
              <a:buNone/>
              <a:defRPr sz="2000">
                <a:solidFill>
                  <a:schemeClr val="tx1">
                    <a:lumMod val="85000"/>
                    <a:lumOff val="1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Tree>
    <p:extLst>
      <p:ext uri="{BB962C8B-B14F-4D97-AF65-F5344CB8AC3E}">
        <p14:creationId xmlns:p14="http://schemas.microsoft.com/office/powerpoint/2010/main" val="2824232365"/>
      </p:ext>
    </p:extLst>
  </p:cSld>
  <p:clrMapOvr>
    <a:masterClrMapping/>
  </p:clrMapOvr>
  <p:extLst>
    <p:ext uri="{DCECCB84-F9BA-43D5-87BE-67443E8EF086}">
      <p15:sldGuideLst xmlns:p15="http://schemas.microsoft.com/office/powerpoint/2012/main">
        <p15:guide id="1" orient="horz" pos="936">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672">
          <p15:clr>
            <a:srgbClr val="FBAE40"/>
          </p15:clr>
        </p15:guide>
        <p15:guide id="9" pos="3720">
          <p15:clr>
            <a:srgbClr val="FBAE40"/>
          </p15:clr>
        </p15:guide>
        <p15:guide id="10" pos="6360">
          <p15:clr>
            <a:srgbClr val="FBAE40"/>
          </p15:clr>
        </p15:guide>
        <p15:guide id="11" pos="7152">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6414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9" r:id="rId3"/>
    <p:sldLayoutId id="2147483681" r:id="rId4"/>
    <p:sldLayoutId id="2147483651" r:id="rId5"/>
    <p:sldLayoutId id="2147483682" r:id="rId6"/>
    <p:sldLayoutId id="2147483675" r:id="rId7"/>
    <p:sldLayoutId id="2147483680" r:id="rId8"/>
    <p:sldLayoutId id="2147483676" r:id="rId9"/>
    <p:sldLayoutId id="2147483674" r:id="rId10"/>
    <p:sldLayoutId id="2147483653" r:id="rId11"/>
    <p:sldLayoutId id="2147483678" r:id="rId12"/>
    <p:sldLayoutId id="2147483677"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54C769-5B6E-5C22-9516-5D7BE462E3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23190F5-D493-CE67-ED1B-D761BFA699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725225E-A593-BBE5-FA35-2952DE6D56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0812C0-D4F0-C345-96B4-1E8B918506AC}" type="datetimeFigureOut">
              <a:rPr lang="en-US" smtClean="0"/>
              <a:t>7/3/2024</a:t>
            </a:fld>
            <a:endParaRPr lang="en-US"/>
          </a:p>
        </p:txBody>
      </p:sp>
      <p:sp>
        <p:nvSpPr>
          <p:cNvPr id="6" name="Slide Number Placeholder 5">
            <a:extLst>
              <a:ext uri="{FF2B5EF4-FFF2-40B4-BE49-F238E27FC236}">
                <a16:creationId xmlns:a16="http://schemas.microsoft.com/office/drawing/2014/main" id="{BB730E95-9162-1956-4897-1AA052698F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9709E4-652E-524A-8D35-CF602AA44AAA}" type="slidenum">
              <a:rPr lang="en-US" smtClean="0"/>
              <a:t>‹#›</a:t>
            </a:fld>
            <a:endParaRPr lang="en-US"/>
          </a:p>
        </p:txBody>
      </p:sp>
    </p:spTree>
    <p:extLst>
      <p:ext uri="{BB962C8B-B14F-4D97-AF65-F5344CB8AC3E}">
        <p14:creationId xmlns:p14="http://schemas.microsoft.com/office/powerpoint/2010/main" val="1679508059"/>
      </p:ext>
    </p:extLst>
  </p:cSld>
  <p:clrMap bg1="lt1" tx1="dk1" bg2="lt2" tx2="dk2" accent1="accent1" accent2="accent2" accent3="accent3" accent4="accent4" accent5="accent5" accent6="accent6" hlink="hlink" folHlink="folHlink"/>
  <p:sldLayoutIdLst>
    <p:sldLayoutId id="2147483662" r:id="rId1"/>
    <p:sldLayoutId id="2147483672" r:id="rId2"/>
    <p:sldLayoutId id="2147483664" r:id="rId3"/>
    <p:sldLayoutId id="2147483665" r:id="rId4"/>
    <p:sldLayoutId id="2147483666" r:id="rId5"/>
    <p:sldLayoutId id="2147483667" r:id="rId6"/>
    <p:sldLayoutId id="2147483668" r:id="rId7"/>
    <p:sldLayoutId id="2147483669" r:id="rId8"/>
    <p:sldLayoutId id="2147483673" r:id="rId9"/>
    <p:sldLayoutId id="2147483670" r:id="rId10"/>
    <p:sldLayoutId id="2147483671" r:id="rId11"/>
    <p:sldLayoutId id="2147483660" r:id="rId12"/>
    <p:sldLayoutId id="2147483683" r:id="rId13"/>
  </p:sldLayoutIdLst>
  <p:txStyles>
    <p:titleStyle>
      <a:lvl1pPr algn="l" defTabSz="914400" rtl="0" eaLnBrk="1" latinLnBrk="0" hangingPunct="1">
        <a:lnSpc>
          <a:spcPct val="90000"/>
        </a:lnSpc>
        <a:spcBef>
          <a:spcPct val="0"/>
        </a:spcBef>
        <a:buNone/>
        <a:defRPr sz="4800" kern="1200">
          <a:solidFill>
            <a:schemeClr val="tx1">
              <a:lumMod val="85000"/>
              <a:lumOff val="15000"/>
            </a:schemeClr>
          </a:solidFill>
          <a:latin typeface="Poppins" pitchFamily="2" charset="77"/>
          <a:ea typeface="+mj-ea"/>
          <a:cs typeface="Poppins" pitchFamily="2" charset="77"/>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6144">
          <p15:clr>
            <a:srgbClr val="F26B43"/>
          </p15:clr>
        </p15:guide>
        <p15:guide id="4" pos="7416">
          <p15:clr>
            <a:srgbClr val="F26B43"/>
          </p15:clr>
        </p15:guide>
        <p15:guide id="5" pos="31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536A1-1A23-FDCA-E791-278F673BA931}"/>
              </a:ext>
            </a:extLst>
          </p:cNvPr>
          <p:cNvSpPr>
            <a:spLocks noGrp="1"/>
          </p:cNvSpPr>
          <p:nvPr>
            <p:ph type="title"/>
          </p:nvPr>
        </p:nvSpPr>
        <p:spPr>
          <a:xfrm>
            <a:off x="475673" y="1049676"/>
            <a:ext cx="5181600" cy="1325563"/>
          </a:xfrm>
        </p:spPr>
        <p:txBody>
          <a:bodyPr/>
          <a:lstStyle/>
          <a:p>
            <a:r>
              <a:rPr lang="en-US" dirty="0"/>
              <a:t>Malware Detection Script</a:t>
            </a:r>
          </a:p>
        </p:txBody>
      </p:sp>
      <p:sp>
        <p:nvSpPr>
          <p:cNvPr id="4" name="Text Placeholder 3">
            <a:extLst>
              <a:ext uri="{FF2B5EF4-FFF2-40B4-BE49-F238E27FC236}">
                <a16:creationId xmlns:a16="http://schemas.microsoft.com/office/drawing/2014/main" id="{E44F0848-B081-1EB4-54CE-A4262714BD2C}"/>
              </a:ext>
            </a:extLst>
          </p:cNvPr>
          <p:cNvSpPr>
            <a:spLocks noGrp="1"/>
          </p:cNvSpPr>
          <p:nvPr>
            <p:ph type="body" sz="quarter" idx="14"/>
          </p:nvPr>
        </p:nvSpPr>
        <p:spPr>
          <a:xfrm>
            <a:off x="1066800" y="3820183"/>
            <a:ext cx="2971800" cy="365126"/>
          </a:xfrm>
        </p:spPr>
        <p:txBody>
          <a:bodyPr/>
          <a:lstStyle/>
          <a:p>
            <a:r>
              <a:rPr lang="en-US" dirty="0"/>
              <a:t>Created by</a:t>
            </a:r>
          </a:p>
        </p:txBody>
      </p:sp>
      <p:sp>
        <p:nvSpPr>
          <p:cNvPr id="5" name="Text Placeholder 4">
            <a:extLst>
              <a:ext uri="{FF2B5EF4-FFF2-40B4-BE49-F238E27FC236}">
                <a16:creationId xmlns:a16="http://schemas.microsoft.com/office/drawing/2014/main" id="{DAC5B7BB-086A-0BEE-471F-DC71F427D321}"/>
              </a:ext>
            </a:extLst>
          </p:cNvPr>
          <p:cNvSpPr>
            <a:spLocks noGrp="1"/>
          </p:cNvSpPr>
          <p:nvPr>
            <p:ph type="body" sz="quarter" idx="15"/>
          </p:nvPr>
        </p:nvSpPr>
        <p:spPr>
          <a:xfrm>
            <a:off x="1066800" y="4333983"/>
            <a:ext cx="4005520" cy="1097589"/>
          </a:xfrm>
        </p:spPr>
        <p:txBody>
          <a:bodyPr vert="horz" lIns="91440" tIns="45720" rIns="91440" bIns="45720" rtlCol="0" anchor="t">
            <a:noAutofit/>
          </a:bodyPr>
          <a:lstStyle/>
          <a:p>
            <a:r>
              <a:rPr lang="en-US" dirty="0">
                <a:cs typeface="Calibri"/>
              </a:rPr>
              <a:t>P. </a:t>
            </a:r>
            <a:r>
              <a:rPr lang="en-US" dirty="0" err="1">
                <a:cs typeface="Calibri"/>
              </a:rPr>
              <a:t>Sadatullah</a:t>
            </a:r>
            <a:r>
              <a:rPr lang="en-US" dirty="0">
                <a:cs typeface="Calibri"/>
              </a:rPr>
              <a:t> Khan  (160921737074)</a:t>
            </a:r>
          </a:p>
          <a:p>
            <a:r>
              <a:rPr lang="en-US" dirty="0">
                <a:cs typeface="Calibri"/>
              </a:rPr>
              <a:t>Shaik Afroz               (160921737107)</a:t>
            </a:r>
          </a:p>
          <a:p>
            <a:r>
              <a:rPr lang="en-US" dirty="0">
                <a:cs typeface="Calibri"/>
              </a:rPr>
              <a:t>Shaik Mastan Vali    (160921737117)</a:t>
            </a:r>
          </a:p>
        </p:txBody>
      </p:sp>
      <p:pic>
        <p:nvPicPr>
          <p:cNvPr id="7" name="Picture 6" descr="A person typing on a computer&#10;&#10;Description automatically generated">
            <a:extLst>
              <a:ext uri="{FF2B5EF4-FFF2-40B4-BE49-F238E27FC236}">
                <a16:creationId xmlns:a16="http://schemas.microsoft.com/office/drawing/2014/main" id="{97AC7996-C506-2FC8-EF1D-76609BACF47D}"/>
              </a:ext>
            </a:extLst>
          </p:cNvPr>
          <p:cNvPicPr>
            <a:picLocks noChangeAspect="1"/>
          </p:cNvPicPr>
          <p:nvPr/>
        </p:nvPicPr>
        <p:blipFill>
          <a:blip r:embed="rId2"/>
          <a:stretch>
            <a:fillRect/>
          </a:stretch>
        </p:blipFill>
        <p:spPr>
          <a:xfrm>
            <a:off x="7239000" y="1485900"/>
            <a:ext cx="3657600" cy="4457700"/>
          </a:xfrm>
          <a:prstGeom prst="rect">
            <a:avLst/>
          </a:prstGeom>
        </p:spPr>
      </p:pic>
      <p:sp>
        <p:nvSpPr>
          <p:cNvPr id="13" name="Text Placeholder 3">
            <a:extLst>
              <a:ext uri="{FF2B5EF4-FFF2-40B4-BE49-F238E27FC236}">
                <a16:creationId xmlns:a16="http://schemas.microsoft.com/office/drawing/2014/main" id="{015CA4BA-D7EB-FAC5-4302-92DC1EF17057}"/>
              </a:ext>
            </a:extLst>
          </p:cNvPr>
          <p:cNvSpPr txBox="1">
            <a:spLocks/>
          </p:cNvSpPr>
          <p:nvPr/>
        </p:nvSpPr>
        <p:spPr>
          <a:xfrm>
            <a:off x="1072957" y="2764159"/>
            <a:ext cx="2971800" cy="365126"/>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lumMod val="50000"/>
                    <a:lumOff val="5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lumMod val="85000"/>
                    <a:lumOff val="1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lumMod val="85000"/>
                    <a:lumOff val="1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lumMod val="85000"/>
                    <a:lumOff val="1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Guide:</a:t>
            </a:r>
          </a:p>
        </p:txBody>
      </p:sp>
      <p:sp>
        <p:nvSpPr>
          <p:cNvPr id="14" name="TextBox 13">
            <a:extLst>
              <a:ext uri="{FF2B5EF4-FFF2-40B4-BE49-F238E27FC236}">
                <a16:creationId xmlns:a16="http://schemas.microsoft.com/office/drawing/2014/main" id="{67DEE8BE-91AE-0F6C-ED4A-8DD250380D27}"/>
              </a:ext>
            </a:extLst>
          </p:cNvPr>
          <p:cNvSpPr txBox="1"/>
          <p:nvPr/>
        </p:nvSpPr>
        <p:spPr>
          <a:xfrm>
            <a:off x="1069878" y="3132666"/>
            <a:ext cx="2743199"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New Roman"/>
                <a:cs typeface="Calibri"/>
              </a:rPr>
              <a:t>Dr. Suneel </a:t>
            </a:r>
            <a:r>
              <a:rPr lang="en-US" dirty="0" err="1">
                <a:latin typeface="Times New Roman"/>
                <a:cs typeface="Calibri"/>
              </a:rPr>
              <a:t>Pappala</a:t>
            </a:r>
          </a:p>
        </p:txBody>
      </p:sp>
    </p:spTree>
    <p:extLst>
      <p:ext uri="{BB962C8B-B14F-4D97-AF65-F5344CB8AC3E}">
        <p14:creationId xmlns:p14="http://schemas.microsoft.com/office/powerpoint/2010/main" val="979534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FB3C7E-5B07-47AC-9B5F-6A1999609F64}"/>
              </a:ext>
            </a:extLst>
          </p:cNvPr>
          <p:cNvSpPr txBox="1"/>
          <p:nvPr/>
        </p:nvSpPr>
        <p:spPr>
          <a:xfrm>
            <a:off x="488370" y="349908"/>
            <a:ext cx="1159098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800" dirty="0">
                <a:latin typeface="Times New Roman"/>
                <a:cs typeface="Calibri"/>
              </a:rPr>
              <a:t>ABSTRACT:</a:t>
            </a:r>
            <a:endParaRPr lang="en-US" sz="8800" dirty="0">
              <a:latin typeface="Times New Roman"/>
              <a:cs typeface="Calibri"/>
            </a:endParaRPr>
          </a:p>
        </p:txBody>
      </p:sp>
      <p:sp>
        <p:nvSpPr>
          <p:cNvPr id="8" name="TextBox 7">
            <a:extLst>
              <a:ext uri="{FF2B5EF4-FFF2-40B4-BE49-F238E27FC236}">
                <a16:creationId xmlns:a16="http://schemas.microsoft.com/office/drawing/2014/main" id="{397A1CAB-CD89-94CC-6AD0-EE960F935DFC}"/>
              </a:ext>
            </a:extLst>
          </p:cNvPr>
          <p:cNvSpPr txBox="1"/>
          <p:nvPr/>
        </p:nvSpPr>
        <p:spPr>
          <a:xfrm>
            <a:off x="487785" y="1338405"/>
            <a:ext cx="11448469" cy="59400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a:ea typeface="+mn-lt"/>
                <a:cs typeface="+mn-lt"/>
              </a:rPr>
              <a:t>In today's digital landscape, the threat of malware has become increasingly sophisticated, posing significant risks to cybersecurity. This project introduces an advanced malware detection script designed to identify and mitigate malicious software with high accuracy and efficiency. Leveraging state-of-the-art machine learning and deep learning algorithms, the script can detect both known and unknown malware by analyzing patterns and anomalies in real-time. Key features include behavior-based detection, which monitors the actions of programs to identify suspicious activities, and signature analysis, which matches known malware signatures against observed data.</a:t>
            </a:r>
            <a:endParaRPr lang="en-US"/>
          </a:p>
          <a:p>
            <a:pPr algn="just"/>
            <a:r>
              <a:rPr lang="en-US" sz="2000">
                <a:ea typeface="+mn-lt"/>
                <a:cs typeface="+mn-lt"/>
              </a:rPr>
              <a:t>The script is developed using Python, incorporating powerful libraries such as Scikit-learn for machine learning, TensorFlow or PyTorch for deep learning, and YARA for signature-based detection. It also utilizes data manipulation tools like Pandas and NumPy, and visualization libraries such as Matplotlib and Seaborn to facilitate comprehensive data analysis. For deployment, Docker is used to ensure a consistent and scalable environment, while Git manages version control and collaboration.</a:t>
            </a:r>
            <a:endParaRPr lang="en-US"/>
          </a:p>
          <a:p>
            <a:pPr algn="just"/>
            <a:r>
              <a:rPr lang="en-US" sz="2000">
                <a:ea typeface="+mn-lt"/>
                <a:cs typeface="+mn-lt"/>
              </a:rPr>
              <a:t>This innovative approach not only enhances malware detection rates but also minimizes false positives, ensuring minimal disruption to legitimate applications. By integrating seamlessly with existing IT infrastructure and offering robust real-time protection, this malware detection script provides a comprehensive solution to modern cybersecurity challenges, safeguarding systems against evolving threats and ensuring data integrity and security.</a:t>
            </a:r>
            <a:endParaRPr lang="en-US"/>
          </a:p>
          <a:p>
            <a:pPr algn="just"/>
            <a:endParaRPr lang="en-US" sz="2000" dirty="0">
              <a:cs typeface="Calibri"/>
            </a:endParaRPr>
          </a:p>
          <a:p>
            <a:pPr algn="just"/>
            <a:endParaRPr lang="en-US" sz="2000" dirty="0">
              <a:latin typeface="Times New Roman"/>
              <a:cs typeface="Calibri" panose="020F0502020204030204"/>
            </a:endParaRPr>
          </a:p>
        </p:txBody>
      </p:sp>
    </p:spTree>
    <p:extLst>
      <p:ext uri="{BB962C8B-B14F-4D97-AF65-F5344CB8AC3E}">
        <p14:creationId xmlns:p14="http://schemas.microsoft.com/office/powerpoint/2010/main" val="3851489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DA1F35B-C8F7-4A5A-9339-7DA4D785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c 15">
            <a:extLst>
              <a:ext uri="{FF2B5EF4-FFF2-40B4-BE49-F238E27FC236}">
                <a16:creationId xmlns:a16="http://schemas.microsoft.com/office/drawing/2014/main" id="{B2D4AD41-40DA-4A81-92F5-B6E3BA1ED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540579C-434F-3939-205B-246FAB9C42B0}"/>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4400" kern="1200">
                <a:solidFill>
                  <a:schemeClr val="tx1"/>
                </a:solidFill>
                <a:latin typeface="+mj-lt"/>
                <a:ea typeface="+mj-ea"/>
                <a:cs typeface="+mj-cs"/>
              </a:rPr>
              <a:t>Understanding Malware Detection</a:t>
            </a:r>
          </a:p>
        </p:txBody>
      </p:sp>
      <p:sp>
        <p:nvSpPr>
          <p:cNvPr id="3" name="Text Placeholder 2">
            <a:extLst>
              <a:ext uri="{FF2B5EF4-FFF2-40B4-BE49-F238E27FC236}">
                <a16:creationId xmlns:a16="http://schemas.microsoft.com/office/drawing/2014/main" id="{F8DDC133-CDA7-615B-8216-73CD6DD68484}"/>
              </a:ext>
            </a:extLst>
          </p:cNvPr>
          <p:cNvSpPr>
            <a:spLocks/>
          </p:cNvSpPr>
          <p:nvPr/>
        </p:nvSpPr>
        <p:spPr>
          <a:xfrm>
            <a:off x="841742" y="2311168"/>
            <a:ext cx="3027047" cy="771117"/>
          </a:xfrm>
          <a:prstGeom prst="rect">
            <a:avLst/>
          </a:prstGeom>
        </p:spPr>
        <p:txBody>
          <a:bodyPr/>
          <a:lstStyle/>
          <a:p>
            <a:pPr defTabSz="941832">
              <a:spcAft>
                <a:spcPts val="600"/>
              </a:spcAft>
            </a:pPr>
            <a:r>
              <a:rPr lang="en-US" sz="1854" kern="1200">
                <a:solidFill>
                  <a:schemeClr val="tx1"/>
                </a:solidFill>
                <a:latin typeface="+mn-lt"/>
                <a:ea typeface="+mn-ea"/>
                <a:cs typeface="+mn-cs"/>
              </a:rPr>
              <a:t>Types of Malware</a:t>
            </a:r>
            <a:endParaRPr lang="en-US"/>
          </a:p>
        </p:txBody>
      </p:sp>
      <p:sp>
        <p:nvSpPr>
          <p:cNvPr id="4" name="Text Placeholder 3">
            <a:extLst>
              <a:ext uri="{FF2B5EF4-FFF2-40B4-BE49-F238E27FC236}">
                <a16:creationId xmlns:a16="http://schemas.microsoft.com/office/drawing/2014/main" id="{8D094924-086D-83DA-4AF9-72DCAC71EBCC}"/>
              </a:ext>
            </a:extLst>
          </p:cNvPr>
          <p:cNvSpPr>
            <a:spLocks/>
          </p:cNvSpPr>
          <p:nvPr/>
        </p:nvSpPr>
        <p:spPr>
          <a:xfrm>
            <a:off x="4582476" y="2311168"/>
            <a:ext cx="3027047" cy="771117"/>
          </a:xfrm>
          <a:prstGeom prst="rect">
            <a:avLst/>
          </a:prstGeom>
        </p:spPr>
        <p:txBody>
          <a:bodyPr/>
          <a:lstStyle/>
          <a:p>
            <a:pPr defTabSz="941832">
              <a:spcAft>
                <a:spcPts val="600"/>
              </a:spcAft>
            </a:pPr>
            <a:r>
              <a:rPr lang="en-US" sz="1854" kern="1200">
                <a:solidFill>
                  <a:schemeClr val="tx1"/>
                </a:solidFill>
                <a:latin typeface="+mn-lt"/>
                <a:ea typeface="+mn-ea"/>
                <a:cs typeface="+mn-cs"/>
              </a:rPr>
              <a:t>Importance of Detection</a:t>
            </a:r>
            <a:endParaRPr lang="en-US"/>
          </a:p>
        </p:txBody>
      </p:sp>
      <p:sp>
        <p:nvSpPr>
          <p:cNvPr id="5" name="Text Placeholder 4">
            <a:extLst>
              <a:ext uri="{FF2B5EF4-FFF2-40B4-BE49-F238E27FC236}">
                <a16:creationId xmlns:a16="http://schemas.microsoft.com/office/drawing/2014/main" id="{717FCC4D-7E0A-869F-96EB-EDC344DF69E2}"/>
              </a:ext>
            </a:extLst>
          </p:cNvPr>
          <p:cNvSpPr>
            <a:spLocks/>
          </p:cNvSpPr>
          <p:nvPr/>
        </p:nvSpPr>
        <p:spPr>
          <a:xfrm>
            <a:off x="8326753" y="2311168"/>
            <a:ext cx="3027047" cy="771117"/>
          </a:xfrm>
          <a:prstGeom prst="rect">
            <a:avLst/>
          </a:prstGeom>
        </p:spPr>
        <p:txBody>
          <a:bodyPr/>
          <a:lstStyle/>
          <a:p>
            <a:pPr defTabSz="941832">
              <a:spcAft>
                <a:spcPts val="600"/>
              </a:spcAft>
            </a:pPr>
            <a:r>
              <a:rPr lang="en-US" sz="1854" kern="1200">
                <a:solidFill>
                  <a:schemeClr val="tx1"/>
                </a:solidFill>
                <a:latin typeface="+mn-lt"/>
                <a:ea typeface="+mn-ea"/>
                <a:cs typeface="+mn-cs"/>
              </a:rPr>
              <a:t>Common Detection Methods</a:t>
            </a:r>
            <a:endParaRPr lang="en-US"/>
          </a:p>
        </p:txBody>
      </p:sp>
      <p:sp>
        <p:nvSpPr>
          <p:cNvPr id="6" name="Text Placeholder 5">
            <a:extLst>
              <a:ext uri="{FF2B5EF4-FFF2-40B4-BE49-F238E27FC236}">
                <a16:creationId xmlns:a16="http://schemas.microsoft.com/office/drawing/2014/main" id="{5E0F875F-FB8A-AAE4-27AE-7E5884BF00D1}"/>
              </a:ext>
            </a:extLst>
          </p:cNvPr>
          <p:cNvSpPr>
            <a:spLocks/>
          </p:cNvSpPr>
          <p:nvPr/>
        </p:nvSpPr>
        <p:spPr>
          <a:xfrm>
            <a:off x="838200" y="3556673"/>
            <a:ext cx="3027047" cy="2134746"/>
          </a:xfrm>
          <a:prstGeom prst="rect">
            <a:avLst/>
          </a:prstGeom>
        </p:spPr>
        <p:txBody>
          <a:bodyPr/>
          <a:lstStyle/>
          <a:p>
            <a:pPr defTabSz="941832">
              <a:spcAft>
                <a:spcPts val="600"/>
              </a:spcAft>
            </a:pPr>
            <a:r>
              <a:rPr lang="en-US" sz="1854" kern="1200">
                <a:solidFill>
                  <a:schemeClr val="tx1"/>
                </a:solidFill>
                <a:latin typeface="+mn-lt"/>
                <a:ea typeface="+mn-ea"/>
                <a:cs typeface="+mn-cs"/>
              </a:rPr>
              <a:t>Malware includes viruses, worms, trojans, ransomware, and spyware. Each type poses unique threats to systems, making detection crucial for safeguarding against attacks.</a:t>
            </a:r>
            <a:endParaRPr lang="en-US"/>
          </a:p>
        </p:txBody>
      </p:sp>
      <p:sp>
        <p:nvSpPr>
          <p:cNvPr id="7" name="Text Placeholder 6">
            <a:extLst>
              <a:ext uri="{FF2B5EF4-FFF2-40B4-BE49-F238E27FC236}">
                <a16:creationId xmlns:a16="http://schemas.microsoft.com/office/drawing/2014/main" id="{9B3CFBDB-1FF2-D7D2-14D8-C292F4DFF4CA}"/>
              </a:ext>
            </a:extLst>
          </p:cNvPr>
          <p:cNvSpPr>
            <a:spLocks/>
          </p:cNvSpPr>
          <p:nvPr/>
        </p:nvSpPr>
        <p:spPr>
          <a:xfrm>
            <a:off x="4582477" y="3556673"/>
            <a:ext cx="3027047" cy="2134746"/>
          </a:xfrm>
          <a:prstGeom prst="rect">
            <a:avLst/>
          </a:prstGeom>
        </p:spPr>
        <p:txBody>
          <a:bodyPr/>
          <a:lstStyle/>
          <a:p>
            <a:pPr defTabSz="941832">
              <a:spcAft>
                <a:spcPts val="600"/>
              </a:spcAft>
            </a:pPr>
            <a:r>
              <a:rPr lang="en-US" sz="1854" kern="1200">
                <a:solidFill>
                  <a:schemeClr val="tx1"/>
                </a:solidFill>
                <a:latin typeface="+mn-lt"/>
                <a:ea typeface="+mn-ea"/>
                <a:cs typeface="+mn-cs"/>
              </a:rPr>
              <a:t>Malware can cause data breaches, financial losses, and damage to systems. Detection is vital to prevent these impacts, maintain system integrity, and protect sensitive information from unauthorized access.</a:t>
            </a:r>
            <a:endParaRPr lang="en-US"/>
          </a:p>
        </p:txBody>
      </p:sp>
      <p:sp>
        <p:nvSpPr>
          <p:cNvPr id="8" name="Text Placeholder 7">
            <a:extLst>
              <a:ext uri="{FF2B5EF4-FFF2-40B4-BE49-F238E27FC236}">
                <a16:creationId xmlns:a16="http://schemas.microsoft.com/office/drawing/2014/main" id="{5FD8F073-5F18-E556-34DC-A5F74920A56B}"/>
              </a:ext>
            </a:extLst>
          </p:cNvPr>
          <p:cNvSpPr>
            <a:spLocks/>
          </p:cNvSpPr>
          <p:nvPr/>
        </p:nvSpPr>
        <p:spPr>
          <a:xfrm>
            <a:off x="8326752" y="3556673"/>
            <a:ext cx="3027047" cy="2134746"/>
          </a:xfrm>
          <a:prstGeom prst="rect">
            <a:avLst/>
          </a:prstGeom>
        </p:spPr>
        <p:txBody>
          <a:bodyPr/>
          <a:lstStyle/>
          <a:p>
            <a:pPr defTabSz="941832">
              <a:spcAft>
                <a:spcPts val="600"/>
              </a:spcAft>
            </a:pPr>
            <a:r>
              <a:rPr lang="en-US" sz="1854" kern="1200">
                <a:solidFill>
                  <a:schemeClr val="tx1"/>
                </a:solidFill>
                <a:latin typeface="+mn-lt"/>
                <a:ea typeface="+mn-ea"/>
                <a:cs typeface="+mn-cs"/>
              </a:rPr>
              <a:t>Detection methods encompass signature-based scanning, behavior analysis, sandboxing, and machine learning. These techniques help in identifying and mitigating potential malware threats.</a:t>
            </a:r>
            <a:endParaRPr lang="en-US"/>
          </a:p>
        </p:txBody>
      </p:sp>
    </p:spTree>
    <p:extLst>
      <p:ext uri="{BB962C8B-B14F-4D97-AF65-F5344CB8AC3E}">
        <p14:creationId xmlns:p14="http://schemas.microsoft.com/office/powerpoint/2010/main" val="4205897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600CE-487B-F23D-AEA9-436987DD2B39}"/>
              </a:ext>
            </a:extLst>
          </p:cNvPr>
          <p:cNvSpPr>
            <a:spLocks noGrp="1"/>
          </p:cNvSpPr>
          <p:nvPr>
            <p:ph type="title"/>
          </p:nvPr>
        </p:nvSpPr>
        <p:spPr>
          <a:xfrm>
            <a:off x="4499428" y="180940"/>
            <a:ext cx="6854371" cy="771382"/>
          </a:xfrm>
        </p:spPr>
        <p:txBody>
          <a:bodyPr/>
          <a:lstStyle/>
          <a:p>
            <a:r>
              <a:rPr lang="en-US" dirty="0">
                <a:latin typeface="Times New Roman"/>
                <a:cs typeface="Poppins"/>
              </a:rPr>
              <a:t>Literature Survey</a:t>
            </a:r>
            <a:endParaRPr lang="en-US" dirty="0"/>
          </a:p>
        </p:txBody>
      </p:sp>
      <p:pic>
        <p:nvPicPr>
          <p:cNvPr id="9" name="Picture Placeholder 8" descr="A phone on a computer&#10;&#10;Description automatically generated">
            <a:extLst>
              <a:ext uri="{FF2B5EF4-FFF2-40B4-BE49-F238E27FC236}">
                <a16:creationId xmlns:a16="http://schemas.microsoft.com/office/drawing/2014/main" id="{D1CDAEDF-FBD6-B972-1C7F-6DD559EC73E8}"/>
              </a:ext>
            </a:extLst>
          </p:cNvPr>
          <p:cNvPicPr>
            <a:picLocks noGrp="1" noChangeAspect="1"/>
          </p:cNvPicPr>
          <p:nvPr>
            <p:ph type="pic" sz="quarter" idx="19"/>
          </p:nvPr>
        </p:nvPicPr>
        <p:blipFill>
          <a:blip r:embed="rId2"/>
          <a:srcRect l="28835" r="28835"/>
          <a:stretch/>
        </p:blipFill>
        <p:spPr/>
      </p:pic>
      <p:sp>
        <p:nvSpPr>
          <p:cNvPr id="7" name="Text Placeholder 6">
            <a:extLst>
              <a:ext uri="{FF2B5EF4-FFF2-40B4-BE49-F238E27FC236}">
                <a16:creationId xmlns:a16="http://schemas.microsoft.com/office/drawing/2014/main" id="{D357A6FA-F36F-8CB0-CDFD-AFF505B66BAA}"/>
              </a:ext>
            </a:extLst>
          </p:cNvPr>
          <p:cNvSpPr>
            <a:spLocks noGrp="1"/>
          </p:cNvSpPr>
          <p:nvPr>
            <p:ph type="body" sz="quarter" idx="20"/>
          </p:nvPr>
        </p:nvSpPr>
        <p:spPr/>
        <p:txBody>
          <a:bodyPr vert="horz" lIns="91440" tIns="45720" rIns="91440" bIns="45720" rtlCol="0" anchor="t">
            <a:noAutofit/>
          </a:bodyPr>
          <a:lstStyle/>
          <a:p>
            <a:r>
              <a:rPr lang="en-US" dirty="0">
                <a:cs typeface="Calibri"/>
              </a:rPr>
              <a:t>Malware Detection Script</a:t>
            </a:r>
          </a:p>
        </p:txBody>
      </p:sp>
      <p:sp>
        <p:nvSpPr>
          <p:cNvPr id="21" name="TextBox 20">
            <a:extLst>
              <a:ext uri="{FF2B5EF4-FFF2-40B4-BE49-F238E27FC236}">
                <a16:creationId xmlns:a16="http://schemas.microsoft.com/office/drawing/2014/main" id="{C256350A-3C08-8C41-55FC-1CEC85B41A51}"/>
              </a:ext>
            </a:extLst>
          </p:cNvPr>
          <p:cNvSpPr txBox="1"/>
          <p:nvPr/>
        </p:nvSpPr>
        <p:spPr>
          <a:xfrm>
            <a:off x="4756727" y="1293091"/>
            <a:ext cx="7265938"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b="1" dirty="0">
                <a:latin typeface="Times New Roman"/>
                <a:cs typeface="Calibri"/>
              </a:rPr>
              <a:t>"Adversarial</a:t>
            </a:r>
            <a:r>
              <a:rPr lang="en-US" sz="2000" b="1" dirty="0">
                <a:latin typeface="Times New Roman"/>
                <a:ea typeface="+mn-lt"/>
                <a:cs typeface="+mn-lt"/>
              </a:rPr>
              <a:t> Machine Learning in Malware Detection: Arms Race and Defense Mechanisms" (2020)</a:t>
            </a:r>
            <a:r>
              <a:rPr lang="en-US" sz="2000" dirty="0">
                <a:latin typeface="Times New Roman"/>
                <a:ea typeface="+mn-lt"/>
                <a:cs typeface="+mn-lt"/>
              </a:rPr>
              <a:t> by Neha Singh and Arjun Kapoor: Discusses the challenges posed by adversarial attacks on machine learning-based malware detectors. It covers various defense mechanisms to make detection models more robust against adversarial samples.</a:t>
            </a:r>
            <a:endParaRPr lang="en-US" sz="2000">
              <a:latin typeface="Times New Roman"/>
              <a:cs typeface="Calibri"/>
            </a:endParaRPr>
          </a:p>
          <a:p>
            <a:pPr marL="285750" indent="-285750">
              <a:buFont typeface="Arial"/>
              <a:buChar char="•"/>
            </a:pPr>
            <a:endParaRPr lang="en-US" sz="2000" b="1" dirty="0">
              <a:latin typeface="Times New Roman"/>
              <a:ea typeface="+mn-lt"/>
              <a:cs typeface="+mn-lt"/>
            </a:endParaRPr>
          </a:p>
          <a:p>
            <a:pPr marL="285750" indent="-285750">
              <a:buFont typeface="Arial"/>
              <a:buChar char="•"/>
            </a:pPr>
            <a:endParaRPr lang="en-US" sz="2000" b="1" dirty="0">
              <a:latin typeface="Times New Roman"/>
              <a:ea typeface="+mn-lt"/>
              <a:cs typeface="+mn-lt"/>
            </a:endParaRPr>
          </a:p>
          <a:p>
            <a:pPr marL="285750" indent="-285750">
              <a:buFont typeface="Arial"/>
              <a:buChar char="•"/>
            </a:pPr>
            <a:r>
              <a:rPr lang="en-US" sz="2000" b="1" dirty="0">
                <a:latin typeface="Times New Roman"/>
                <a:ea typeface="+mn-lt"/>
                <a:cs typeface="+mn-lt"/>
              </a:rPr>
              <a:t>"Robust Malware Detection Against Adversarial Attacks" (2021)</a:t>
            </a:r>
            <a:r>
              <a:rPr lang="en-US" sz="2000" dirty="0">
                <a:latin typeface="Times New Roman"/>
                <a:ea typeface="+mn-lt"/>
                <a:cs typeface="+mn-lt"/>
              </a:rPr>
              <a:t> by Rahul Mishra and Sandeep Kumar: Focuses on developing robust machine learning models that can withstand adversarial attacks. The paper presents methods to enhance model robustness and ensure reliable malware detection.</a:t>
            </a:r>
            <a:endParaRPr lang="en-US" sz="2000">
              <a:latin typeface="Times New Roman"/>
              <a:cs typeface="Calibri"/>
            </a:endParaRPr>
          </a:p>
          <a:p>
            <a:r>
              <a:rPr lang="en-US" sz="2000" dirty="0">
                <a:latin typeface="Times New Roman"/>
                <a:ea typeface="+mn-lt"/>
                <a:cs typeface="+mn-lt"/>
              </a:rPr>
              <a:t>         </a:t>
            </a:r>
            <a:endParaRPr lang="en-US" sz="2000" dirty="0">
              <a:latin typeface="Times New Roman"/>
              <a:cs typeface="Calibri"/>
            </a:endParaRPr>
          </a:p>
        </p:txBody>
      </p:sp>
    </p:spTree>
    <p:extLst>
      <p:ext uri="{BB962C8B-B14F-4D97-AF65-F5344CB8AC3E}">
        <p14:creationId xmlns:p14="http://schemas.microsoft.com/office/powerpoint/2010/main" val="1762633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BBC4D-DBFB-FD1B-4939-3F7B2A3B31C5}"/>
              </a:ext>
            </a:extLst>
          </p:cNvPr>
          <p:cNvSpPr>
            <a:spLocks noGrp="1"/>
          </p:cNvSpPr>
          <p:nvPr>
            <p:ph type="title"/>
          </p:nvPr>
        </p:nvSpPr>
        <p:spPr>
          <a:xfrm>
            <a:off x="152401" y="973728"/>
            <a:ext cx="7548140" cy="779078"/>
          </a:xfrm>
        </p:spPr>
        <p:txBody>
          <a:bodyPr/>
          <a:lstStyle/>
          <a:p>
            <a:r>
              <a:rPr lang="en-US" dirty="0">
                <a:latin typeface="Poppins"/>
                <a:cs typeface="Poppins"/>
              </a:rPr>
              <a:t>Problem Identification</a:t>
            </a:r>
            <a:endParaRPr lang="en-US" dirty="0"/>
          </a:p>
        </p:txBody>
      </p:sp>
      <p:sp>
        <p:nvSpPr>
          <p:cNvPr id="4" name="Text Placeholder 3">
            <a:extLst>
              <a:ext uri="{FF2B5EF4-FFF2-40B4-BE49-F238E27FC236}">
                <a16:creationId xmlns:a16="http://schemas.microsoft.com/office/drawing/2014/main" id="{B43ACF4E-0030-4DDE-BC27-5E3A5058AE3F}"/>
              </a:ext>
            </a:extLst>
          </p:cNvPr>
          <p:cNvSpPr>
            <a:spLocks noGrp="1"/>
          </p:cNvSpPr>
          <p:nvPr>
            <p:ph type="body" sz="quarter" idx="16"/>
          </p:nvPr>
        </p:nvSpPr>
        <p:spPr>
          <a:xfrm>
            <a:off x="158557" y="1754140"/>
            <a:ext cx="7245927" cy="4966853"/>
          </a:xfrm>
        </p:spPr>
        <p:txBody>
          <a:bodyPr/>
          <a:lstStyle/>
          <a:p>
            <a:pPr algn="just"/>
            <a:r>
              <a:rPr lang="en-US" sz="2000">
                <a:ea typeface="+mn-lt"/>
                <a:cs typeface="+mn-lt"/>
              </a:rPr>
              <a:t>The escalating complexity of malware, using techniques like polymorphism and evasion, poses significant challenges to traditional detection methods. High false positive rates, real-time detection difficulties, and limited scalability further complicate malware identification. Integrating new detection systems with existing IT infrastructure can be resource-intensive, while balancing privacy concerns and handling resource constraints adds to the complexity. Additionally, the continuously evolving threat landscape necessitates adaptable and robust detection mechanisms to safeguard systems against emerging threats. Cybercriminals' use of packing, encryption, and obfuscation techniques further complicates detection efforts. Addressing these challenges is essential for developing an effective, efficient, and resilient malware detection script. Such a script must mitigate modern cybersecurity threats, minimize false positives, ensure minimal disruption to legitimate applications, and remain adaptable to new and unknown threats.</a:t>
            </a:r>
            <a:endParaRPr lang="en-US"/>
          </a:p>
          <a:p>
            <a:pPr algn="just"/>
            <a:endParaRPr lang="en-US" sz="2000" dirty="0">
              <a:cs typeface="Calibri"/>
            </a:endParaRPr>
          </a:p>
          <a:p>
            <a:pPr algn="just"/>
            <a:endParaRPr lang="en-US" sz="2000" dirty="0">
              <a:latin typeface="Times New Roman"/>
            </a:endParaRPr>
          </a:p>
          <a:p>
            <a:endParaRPr lang="en-US" dirty="0"/>
          </a:p>
        </p:txBody>
      </p:sp>
      <p:sp>
        <p:nvSpPr>
          <p:cNvPr id="6" name="Text Placeholder 5">
            <a:extLst>
              <a:ext uri="{FF2B5EF4-FFF2-40B4-BE49-F238E27FC236}">
                <a16:creationId xmlns:a16="http://schemas.microsoft.com/office/drawing/2014/main" id="{561BA201-701F-DB9E-1B9B-8DED6066F7AC}"/>
              </a:ext>
            </a:extLst>
          </p:cNvPr>
          <p:cNvSpPr>
            <a:spLocks noGrp="1"/>
          </p:cNvSpPr>
          <p:nvPr>
            <p:ph type="body" sz="quarter" idx="20"/>
          </p:nvPr>
        </p:nvSpPr>
        <p:spPr/>
        <p:txBody>
          <a:bodyPr vert="horz" lIns="91440" tIns="45720" rIns="91440" bIns="45720" rtlCol="0" anchor="t">
            <a:noAutofit/>
          </a:bodyPr>
          <a:lstStyle/>
          <a:p>
            <a:r>
              <a:rPr lang="en-US" dirty="0"/>
              <a:t>Malware Detection Script</a:t>
            </a:r>
            <a:endParaRPr lang="en-US" dirty="0">
              <a:cs typeface="Calibri"/>
            </a:endParaRPr>
          </a:p>
        </p:txBody>
      </p:sp>
      <p:pic>
        <p:nvPicPr>
          <p:cNvPr id="10" name="Picture 9" descr="A computer screen with text&#10;&#10;Description automatically generated">
            <a:extLst>
              <a:ext uri="{FF2B5EF4-FFF2-40B4-BE49-F238E27FC236}">
                <a16:creationId xmlns:a16="http://schemas.microsoft.com/office/drawing/2014/main" id="{C5EC1743-FB01-B99C-F91A-CCBFCAF97993}"/>
              </a:ext>
            </a:extLst>
          </p:cNvPr>
          <p:cNvPicPr>
            <a:picLocks noChangeAspect="1"/>
          </p:cNvPicPr>
          <p:nvPr/>
        </p:nvPicPr>
        <p:blipFill>
          <a:blip r:embed="rId2"/>
          <a:stretch>
            <a:fillRect/>
          </a:stretch>
        </p:blipFill>
        <p:spPr>
          <a:xfrm>
            <a:off x="7696200" y="0"/>
            <a:ext cx="4495800" cy="6858000"/>
          </a:xfrm>
          <a:prstGeom prst="rect">
            <a:avLst/>
          </a:prstGeom>
        </p:spPr>
      </p:pic>
    </p:spTree>
    <p:extLst>
      <p:ext uri="{BB962C8B-B14F-4D97-AF65-F5344CB8AC3E}">
        <p14:creationId xmlns:p14="http://schemas.microsoft.com/office/powerpoint/2010/main" val="4061857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D64A1-B717-BFBF-8811-C677062C8612}"/>
              </a:ext>
            </a:extLst>
          </p:cNvPr>
          <p:cNvSpPr>
            <a:spLocks noGrp="1"/>
          </p:cNvSpPr>
          <p:nvPr>
            <p:ph type="title"/>
          </p:nvPr>
        </p:nvSpPr>
        <p:spPr>
          <a:xfrm>
            <a:off x="129308" y="781304"/>
            <a:ext cx="6509051" cy="1364048"/>
          </a:xfrm>
        </p:spPr>
        <p:txBody>
          <a:bodyPr/>
          <a:lstStyle/>
          <a:p>
            <a:r>
              <a:rPr lang="en-US" sz="4000" dirty="0">
                <a:latin typeface="Times New Roman"/>
                <a:cs typeface="Poppins"/>
              </a:rPr>
              <a:t>Malware Detection Script Implementation.</a:t>
            </a:r>
          </a:p>
        </p:txBody>
      </p:sp>
      <p:sp>
        <p:nvSpPr>
          <p:cNvPr id="4" name="Text Placeholder 3">
            <a:extLst>
              <a:ext uri="{FF2B5EF4-FFF2-40B4-BE49-F238E27FC236}">
                <a16:creationId xmlns:a16="http://schemas.microsoft.com/office/drawing/2014/main" id="{14730CF6-045E-ABF4-B2B8-9231A44E1F42}"/>
              </a:ext>
            </a:extLst>
          </p:cNvPr>
          <p:cNvSpPr>
            <a:spLocks noGrp="1"/>
          </p:cNvSpPr>
          <p:nvPr>
            <p:ph type="body" sz="quarter" idx="16"/>
          </p:nvPr>
        </p:nvSpPr>
        <p:spPr>
          <a:xfrm>
            <a:off x="127771" y="1979857"/>
            <a:ext cx="7322717" cy="4822938"/>
          </a:xfrm>
        </p:spPr>
        <p:txBody>
          <a:bodyPr/>
          <a:lstStyle/>
          <a:p>
            <a:pPr marL="285750" indent="-285750">
              <a:buFont typeface="Arial"/>
              <a:buChar char="•"/>
            </a:pPr>
            <a:r>
              <a:rPr lang="en-US" b="1" dirty="0">
                <a:latin typeface="Times New Roman"/>
                <a:ea typeface="+mn-lt"/>
                <a:cs typeface="+mn-lt"/>
              </a:rPr>
              <a:t> Operating System:</a:t>
            </a:r>
            <a:endParaRPr lang="en-US" dirty="0">
              <a:latin typeface="Times New Roman"/>
            </a:endParaRPr>
          </a:p>
          <a:p>
            <a:r>
              <a:rPr lang="en-US" dirty="0">
                <a:latin typeface="Times New Roman"/>
                <a:ea typeface="+mn-lt"/>
                <a:cs typeface="+mn-lt"/>
              </a:rPr>
              <a:t>            Windows, Linux, or macOS</a:t>
            </a:r>
            <a:endParaRPr lang="en-US" dirty="0">
              <a:latin typeface="Times New Roman"/>
            </a:endParaRPr>
          </a:p>
          <a:p>
            <a:pPr marL="285750" indent="-285750">
              <a:buFont typeface="Arial"/>
              <a:buChar char="•"/>
            </a:pPr>
            <a:r>
              <a:rPr lang="en-US" b="1" dirty="0">
                <a:latin typeface="Times New Roman"/>
                <a:ea typeface="+mn-lt"/>
                <a:cs typeface="+mn-lt"/>
              </a:rPr>
              <a:t> Programming Language:</a:t>
            </a:r>
            <a:endParaRPr lang="en-US" dirty="0">
              <a:latin typeface="Times New Roman"/>
            </a:endParaRPr>
          </a:p>
          <a:p>
            <a:r>
              <a:rPr lang="en-US" dirty="0">
                <a:latin typeface="Times New Roman"/>
                <a:ea typeface="+mn-lt"/>
                <a:cs typeface="+mn-lt"/>
              </a:rPr>
              <a:t>            Python 3.7+ (preferred for its extensive libraries and community support)</a:t>
            </a:r>
            <a:endParaRPr lang="en-US" dirty="0">
              <a:latin typeface="Times New Roman"/>
            </a:endParaRPr>
          </a:p>
          <a:p>
            <a:pPr marL="285750" indent="-285750">
              <a:buFont typeface="Arial"/>
              <a:buChar char="•"/>
            </a:pPr>
            <a:r>
              <a:rPr lang="en-US" b="1" dirty="0">
                <a:latin typeface="Times New Roman"/>
                <a:ea typeface="+mn-lt"/>
                <a:cs typeface="+mn-lt"/>
              </a:rPr>
              <a:t> Libraries and Frameworks:</a:t>
            </a:r>
            <a:endParaRPr lang="en-US" dirty="0">
              <a:latin typeface="Times New Roman"/>
            </a:endParaRPr>
          </a:p>
          <a:p>
            <a:r>
              <a:rPr lang="en-US" b="1" dirty="0">
                <a:latin typeface="Times New Roman"/>
                <a:ea typeface="+mn-lt"/>
                <a:cs typeface="+mn-lt"/>
              </a:rPr>
              <a:t>            Scikit-learn:</a:t>
            </a:r>
            <a:r>
              <a:rPr lang="en-US" dirty="0">
                <a:latin typeface="Times New Roman"/>
                <a:ea typeface="+mn-lt"/>
                <a:cs typeface="+mn-lt"/>
              </a:rPr>
              <a:t> For machine learning models and data preprocessing</a:t>
            </a:r>
            <a:endParaRPr lang="en-US">
              <a:latin typeface="Times New Roman"/>
            </a:endParaRPr>
          </a:p>
          <a:p>
            <a:r>
              <a:rPr lang="en-US" b="1" dirty="0">
                <a:latin typeface="Times New Roman"/>
                <a:ea typeface="+mn-lt"/>
                <a:cs typeface="+mn-lt"/>
              </a:rPr>
              <a:t>            TensorFlow or </a:t>
            </a:r>
            <a:r>
              <a:rPr lang="en-US" b="1" dirty="0" err="1">
                <a:latin typeface="Times New Roman"/>
                <a:ea typeface="+mn-lt"/>
                <a:cs typeface="+mn-lt"/>
              </a:rPr>
              <a:t>PyTorch</a:t>
            </a:r>
            <a:r>
              <a:rPr lang="en-US" b="1" dirty="0">
                <a:latin typeface="Times New Roman"/>
                <a:ea typeface="+mn-lt"/>
                <a:cs typeface="+mn-lt"/>
              </a:rPr>
              <a:t>:</a:t>
            </a:r>
            <a:r>
              <a:rPr lang="en-US" dirty="0">
                <a:latin typeface="Times New Roman"/>
                <a:ea typeface="+mn-lt"/>
                <a:cs typeface="+mn-lt"/>
              </a:rPr>
              <a:t> For deep learning models</a:t>
            </a:r>
            <a:endParaRPr lang="en-US">
              <a:latin typeface="Times New Roman"/>
            </a:endParaRPr>
          </a:p>
          <a:p>
            <a:r>
              <a:rPr lang="en-US" b="1" dirty="0">
                <a:latin typeface="Times New Roman"/>
                <a:ea typeface="+mn-lt"/>
                <a:cs typeface="+mn-lt"/>
              </a:rPr>
              <a:t>            Pandas:</a:t>
            </a:r>
            <a:r>
              <a:rPr lang="en-US" dirty="0">
                <a:latin typeface="Times New Roman"/>
                <a:ea typeface="+mn-lt"/>
                <a:cs typeface="+mn-lt"/>
              </a:rPr>
              <a:t> For data manipulation and analysis</a:t>
            </a:r>
            <a:endParaRPr lang="en-US" dirty="0">
              <a:latin typeface="Times New Roman"/>
            </a:endParaRPr>
          </a:p>
          <a:p>
            <a:pPr>
              <a:buFont typeface="Arial"/>
              <a:buChar char="•"/>
            </a:pPr>
            <a:r>
              <a:rPr lang="en-US" b="1" dirty="0">
                <a:ea typeface="+mn-lt"/>
                <a:cs typeface="+mn-lt"/>
              </a:rPr>
              <a:t>       Development Environment:</a:t>
            </a:r>
            <a:endParaRPr lang="en-US" dirty="0">
              <a:latin typeface="Times New Roman"/>
              <a:cs typeface="Calibri"/>
            </a:endParaRPr>
          </a:p>
          <a:p>
            <a:r>
              <a:rPr lang="en-US" dirty="0">
                <a:ea typeface="+mn-lt"/>
                <a:cs typeface="+mn-lt"/>
              </a:rPr>
              <a:t>              </a:t>
            </a:r>
            <a:r>
              <a:rPr lang="en-US" dirty="0" err="1">
                <a:ea typeface="+mn-lt"/>
                <a:cs typeface="+mn-lt"/>
              </a:rPr>
              <a:t>Jupyter</a:t>
            </a:r>
            <a:r>
              <a:rPr lang="en-US" dirty="0">
                <a:ea typeface="+mn-lt"/>
                <a:cs typeface="+mn-lt"/>
              </a:rPr>
              <a:t> Notebook or any IDE like PyCharm, </a:t>
            </a:r>
            <a:r>
              <a:rPr lang="en-US" dirty="0" err="1">
                <a:ea typeface="+mn-lt"/>
                <a:cs typeface="+mn-lt"/>
              </a:rPr>
              <a:t>VSCode</a:t>
            </a:r>
            <a:endParaRPr lang="en-US" dirty="0" err="1"/>
          </a:p>
          <a:p>
            <a:pPr>
              <a:buFont typeface="Arial"/>
              <a:buChar char="•"/>
            </a:pPr>
            <a:r>
              <a:rPr lang="en-US" b="1" dirty="0">
                <a:ea typeface="+mn-lt"/>
                <a:cs typeface="+mn-lt"/>
              </a:rPr>
              <a:t>       Database:</a:t>
            </a:r>
            <a:endParaRPr lang="en-US" dirty="0"/>
          </a:p>
          <a:p>
            <a:r>
              <a:rPr lang="en-US" dirty="0">
                <a:ea typeface="+mn-lt"/>
                <a:cs typeface="+mn-lt"/>
              </a:rPr>
              <a:t>              SQLite or MySQL for storing and managing malware signatures and logs</a:t>
            </a:r>
            <a:endParaRPr lang="en-US" dirty="0"/>
          </a:p>
          <a:p>
            <a:pPr>
              <a:buFont typeface="Arial"/>
              <a:buChar char="•"/>
            </a:pPr>
            <a:r>
              <a:rPr lang="en-US" b="1" dirty="0">
                <a:ea typeface="+mn-lt"/>
                <a:cs typeface="+mn-lt"/>
              </a:rPr>
              <a:t>        API:</a:t>
            </a:r>
            <a:endParaRPr lang="en-US" dirty="0"/>
          </a:p>
          <a:p>
            <a:r>
              <a:rPr lang="en-US" dirty="0">
                <a:ea typeface="+mn-lt"/>
                <a:cs typeface="+mn-lt"/>
              </a:rPr>
              <a:t>               REST API framework (e.g., Flask, </a:t>
            </a:r>
            <a:r>
              <a:rPr lang="en-US" dirty="0" err="1">
                <a:ea typeface="+mn-lt"/>
                <a:cs typeface="+mn-lt"/>
              </a:rPr>
              <a:t>FastAPI</a:t>
            </a:r>
            <a:r>
              <a:rPr lang="en-US" dirty="0">
                <a:ea typeface="+mn-lt"/>
                <a:cs typeface="+mn-lt"/>
              </a:rPr>
              <a:t>) for integration and automation</a:t>
            </a:r>
            <a:endParaRPr lang="en-US"/>
          </a:p>
          <a:p>
            <a:pPr>
              <a:buFont typeface="Arial"/>
              <a:buChar char="•"/>
            </a:pPr>
            <a:endParaRPr lang="en-US"/>
          </a:p>
          <a:p>
            <a:pPr marL="285750" indent="-285750">
              <a:buFont typeface="Arial"/>
              <a:buChar char="•"/>
            </a:pPr>
            <a:endParaRPr lang="en-US" dirty="0">
              <a:latin typeface="Times New Roman"/>
              <a:cs typeface="Calibri"/>
            </a:endParaRPr>
          </a:p>
          <a:p>
            <a:endParaRPr lang="en-US" dirty="0">
              <a:cs typeface="Calibri"/>
            </a:endParaRPr>
          </a:p>
          <a:p>
            <a:pPr marL="285750" indent="-285750">
              <a:buFont typeface="Arial"/>
              <a:buChar char="•"/>
            </a:pPr>
            <a:endParaRPr lang="en-US"/>
          </a:p>
          <a:p>
            <a:endParaRPr lang="en-US" dirty="0"/>
          </a:p>
        </p:txBody>
      </p:sp>
      <p:pic>
        <p:nvPicPr>
          <p:cNvPr id="16" name="Picture 15" descr="A screen shot of a computer screen&#10;&#10;Description automatically generated">
            <a:extLst>
              <a:ext uri="{FF2B5EF4-FFF2-40B4-BE49-F238E27FC236}">
                <a16:creationId xmlns:a16="http://schemas.microsoft.com/office/drawing/2014/main" id="{F1E13887-8744-5669-955E-0E05F69C0C8A}"/>
              </a:ext>
            </a:extLst>
          </p:cNvPr>
          <p:cNvPicPr>
            <a:picLocks noChangeAspect="1"/>
          </p:cNvPicPr>
          <p:nvPr/>
        </p:nvPicPr>
        <p:blipFill>
          <a:blip r:embed="rId2"/>
          <a:stretch>
            <a:fillRect/>
          </a:stretch>
        </p:blipFill>
        <p:spPr>
          <a:xfrm>
            <a:off x="7696200" y="0"/>
            <a:ext cx="4495800" cy="6858000"/>
          </a:xfrm>
          <a:prstGeom prst="rect">
            <a:avLst/>
          </a:prstGeom>
        </p:spPr>
      </p:pic>
    </p:spTree>
    <p:extLst>
      <p:ext uri="{BB962C8B-B14F-4D97-AF65-F5344CB8AC3E}">
        <p14:creationId xmlns:p14="http://schemas.microsoft.com/office/powerpoint/2010/main" val="3120999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graphicFrame>
        <p:nvGraphicFramePr>
          <p:cNvPr id="2" name="Chart 0"/>
          <p:cNvGraphicFramePr/>
          <p:nvPr/>
        </p:nvGraphicFramePr>
        <p:xfrm>
          <a:off x="1219200" y="1930400"/>
          <a:ext cx="1816100" cy="18161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Chart 1"/>
          <p:cNvGraphicFramePr/>
          <p:nvPr/>
        </p:nvGraphicFramePr>
        <p:xfrm>
          <a:off x="3797300" y="1930400"/>
          <a:ext cx="1816100" cy="18161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 name="Chart 2"/>
          <p:cNvGraphicFramePr/>
          <p:nvPr/>
        </p:nvGraphicFramePr>
        <p:xfrm>
          <a:off x="6591300" y="1930400"/>
          <a:ext cx="1816100" cy="18161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5" name="Chart 3"/>
          <p:cNvGraphicFramePr/>
          <p:nvPr/>
        </p:nvGraphicFramePr>
        <p:xfrm>
          <a:off x="9207500" y="1930400"/>
          <a:ext cx="1816100" cy="1816100"/>
        </p:xfrm>
        <a:graphic>
          <a:graphicData uri="http://schemas.openxmlformats.org/drawingml/2006/chart">
            <c:chart xmlns:c="http://schemas.openxmlformats.org/drawingml/2006/chart" xmlns:r="http://schemas.openxmlformats.org/officeDocument/2006/relationships" r:id="rId6"/>
          </a:graphicData>
        </a:graphic>
      </p:graphicFrame>
      <p:sp>
        <p:nvSpPr>
          <p:cNvPr id="6" name="TextBox 5">
            <a:extLst>
              <a:ext uri="{FF2B5EF4-FFF2-40B4-BE49-F238E27FC236}">
                <a16:creationId xmlns:a16="http://schemas.microsoft.com/office/drawing/2014/main" id="{C8ADDCBA-F9FB-4717-B228-10B1ED48D546}"/>
              </a:ext>
            </a:extLst>
          </p:cNvPr>
          <p:cNvSpPr txBox="1"/>
          <p:nvPr/>
        </p:nvSpPr>
        <p:spPr>
          <a:xfrm>
            <a:off x="914400" y="723900"/>
            <a:ext cx="10439400" cy="1320800"/>
          </a:xfrm>
          <a:prstGeom prst="rect">
            <a:avLst/>
          </a:prstGeom>
          <a:noFill/>
        </p:spPr>
        <p:txBody>
          <a:bodyPr vertOverflow="overflow" vert="horz" wrap="square" rtlCol="0" anchor="t" anchorCtr="0">
            <a:spAutoFit/>
          </a:bodyPr>
          <a:lstStyle/>
          <a:p>
            <a:r>
              <a:rPr lang="en-US" sz="4800">
                <a:latin typeface="Poppins"/>
                <a:cs typeface="Poppins"/>
              </a:rPr>
              <a:t>Key Metrics and Analysis</a:t>
            </a:r>
          </a:p>
        </p:txBody>
      </p:sp>
      <p:sp>
        <p:nvSpPr>
          <p:cNvPr id="7" name="TextBox 6">
            <a:extLst>
              <a:ext uri="{FF2B5EF4-FFF2-40B4-BE49-F238E27FC236}">
                <a16:creationId xmlns:a16="http://schemas.microsoft.com/office/drawing/2014/main" id="{8DF7F736-AA84-4120-8963-74BEE33A4033}"/>
              </a:ext>
            </a:extLst>
          </p:cNvPr>
          <p:cNvSpPr txBox="1"/>
          <p:nvPr/>
        </p:nvSpPr>
        <p:spPr>
          <a:xfrm>
            <a:off x="1663700" y="2603500"/>
            <a:ext cx="914400" cy="457200"/>
          </a:xfrm>
          <a:prstGeom prst="rect">
            <a:avLst/>
          </a:prstGeom>
          <a:noFill/>
        </p:spPr>
        <p:txBody>
          <a:bodyPr vertOverflow="overflow" vert="horz" wrap="square" rtlCol="0" anchor="t">
            <a:spAutoFit/>
          </a:bodyPr>
          <a:lstStyle/>
          <a:p>
            <a:pPr algn="l"/>
            <a:r>
              <a:rPr lang="en-US"/>
              <a:t>40%</a:t>
            </a:r>
          </a:p>
        </p:txBody>
      </p:sp>
      <p:sp>
        <p:nvSpPr>
          <p:cNvPr id="8" name="TextBox 7">
            <a:extLst>
              <a:ext uri="{FF2B5EF4-FFF2-40B4-BE49-F238E27FC236}">
                <a16:creationId xmlns:a16="http://schemas.microsoft.com/office/drawing/2014/main" id="{DB9BBBF4-CBDD-45BF-BD51-D353EE2C9CC1}"/>
              </a:ext>
            </a:extLst>
          </p:cNvPr>
          <p:cNvSpPr txBox="1"/>
          <p:nvPr/>
        </p:nvSpPr>
        <p:spPr>
          <a:xfrm>
            <a:off x="4241800" y="2603500"/>
            <a:ext cx="914400" cy="457200"/>
          </a:xfrm>
          <a:prstGeom prst="rect">
            <a:avLst/>
          </a:prstGeom>
          <a:noFill/>
        </p:spPr>
        <p:txBody>
          <a:bodyPr vertOverflow="overflow" vert="horz" wrap="square" rtlCol="0" anchor="t">
            <a:spAutoFit/>
          </a:bodyPr>
          <a:lstStyle/>
          <a:p>
            <a:pPr algn="l"/>
            <a:r>
              <a:rPr lang="en-US"/>
              <a:t>25%</a:t>
            </a:r>
          </a:p>
        </p:txBody>
      </p:sp>
      <p:sp>
        <p:nvSpPr>
          <p:cNvPr id="9" name="TextBox 8">
            <a:extLst>
              <a:ext uri="{FF2B5EF4-FFF2-40B4-BE49-F238E27FC236}">
                <a16:creationId xmlns:a16="http://schemas.microsoft.com/office/drawing/2014/main" id="{69E6E10D-23D4-4FA0-BC49-EC37032AEC8D}"/>
              </a:ext>
            </a:extLst>
          </p:cNvPr>
          <p:cNvSpPr txBox="1"/>
          <p:nvPr/>
        </p:nvSpPr>
        <p:spPr>
          <a:xfrm>
            <a:off x="7035800" y="2603500"/>
            <a:ext cx="914400" cy="457200"/>
          </a:xfrm>
          <a:prstGeom prst="rect">
            <a:avLst/>
          </a:prstGeom>
          <a:noFill/>
        </p:spPr>
        <p:txBody>
          <a:bodyPr vertOverflow="overflow" vert="horz" wrap="square" rtlCol="0" anchor="t">
            <a:spAutoFit/>
          </a:bodyPr>
          <a:lstStyle/>
          <a:p>
            <a:pPr algn="l"/>
            <a:r>
              <a:rPr lang="en-US"/>
              <a:t>20%</a:t>
            </a:r>
          </a:p>
        </p:txBody>
      </p:sp>
      <p:sp>
        <p:nvSpPr>
          <p:cNvPr id="10" name="TextBox 9">
            <a:extLst>
              <a:ext uri="{FF2B5EF4-FFF2-40B4-BE49-F238E27FC236}">
                <a16:creationId xmlns:a16="http://schemas.microsoft.com/office/drawing/2014/main" id="{DFA24A4A-C365-4431-A5EC-954A67F645EF}"/>
              </a:ext>
            </a:extLst>
          </p:cNvPr>
          <p:cNvSpPr txBox="1"/>
          <p:nvPr/>
        </p:nvSpPr>
        <p:spPr>
          <a:xfrm>
            <a:off x="9652000" y="2603500"/>
            <a:ext cx="914400" cy="457200"/>
          </a:xfrm>
          <a:prstGeom prst="rect">
            <a:avLst/>
          </a:prstGeom>
          <a:noFill/>
        </p:spPr>
        <p:txBody>
          <a:bodyPr vertOverflow="overflow" vert="horz" wrap="square" rtlCol="0" anchor="t">
            <a:spAutoFit/>
          </a:bodyPr>
          <a:lstStyle/>
          <a:p>
            <a:pPr algn="l"/>
            <a:r>
              <a:rPr lang="en-US"/>
              <a:t>15%</a:t>
            </a:r>
          </a:p>
        </p:txBody>
      </p:sp>
      <p:sp>
        <p:nvSpPr>
          <p:cNvPr id="11" name="TextBox 10">
            <a:extLst>
              <a:ext uri="{FF2B5EF4-FFF2-40B4-BE49-F238E27FC236}">
                <a16:creationId xmlns:a16="http://schemas.microsoft.com/office/drawing/2014/main" id="{AA47C8C6-C595-446C-90B3-A8AFAF32D5E1}"/>
              </a:ext>
            </a:extLst>
          </p:cNvPr>
          <p:cNvSpPr txBox="1"/>
          <p:nvPr/>
        </p:nvSpPr>
        <p:spPr>
          <a:xfrm>
            <a:off x="927100" y="3797300"/>
            <a:ext cx="2400300" cy="736600"/>
          </a:xfrm>
          <a:prstGeom prst="rect">
            <a:avLst/>
          </a:prstGeom>
          <a:noFill/>
        </p:spPr>
        <p:txBody>
          <a:bodyPr vertOverflow="overflow" vert="horz" wrap="square" rtlCol="0" anchor="t">
            <a:spAutoFit/>
          </a:bodyPr>
          <a:lstStyle/>
          <a:p>
            <a:pPr algn="l"/>
            <a:r>
              <a:rPr lang="en-US"/>
              <a:t>Signature-based Scanning</a:t>
            </a:r>
          </a:p>
        </p:txBody>
      </p:sp>
      <p:sp>
        <p:nvSpPr>
          <p:cNvPr id="12" name="TextBox 11">
            <a:extLst>
              <a:ext uri="{FF2B5EF4-FFF2-40B4-BE49-F238E27FC236}">
                <a16:creationId xmlns:a16="http://schemas.microsoft.com/office/drawing/2014/main" id="{F4EA9A01-DEC8-4910-91BC-5D5768678A19}"/>
              </a:ext>
            </a:extLst>
          </p:cNvPr>
          <p:cNvSpPr txBox="1"/>
          <p:nvPr/>
        </p:nvSpPr>
        <p:spPr>
          <a:xfrm>
            <a:off x="927100" y="4597400"/>
            <a:ext cx="2400300" cy="1320800"/>
          </a:xfrm>
          <a:prstGeom prst="rect">
            <a:avLst/>
          </a:prstGeom>
          <a:noFill/>
        </p:spPr>
        <p:txBody>
          <a:bodyPr vertOverflow="overflow" vert="horz" wrap="square" rtlCol="0" anchor="t">
            <a:spAutoFit/>
          </a:bodyPr>
          <a:lstStyle/>
          <a:p>
            <a:pPr algn="l"/>
            <a:r>
              <a:rPr lang="en-US"/>
              <a:t>Constitutes 40% of successful malware detections, providing a fundamental layer of protection by recognizing known threats.</a:t>
            </a:r>
          </a:p>
        </p:txBody>
      </p:sp>
      <p:sp>
        <p:nvSpPr>
          <p:cNvPr id="13" name="TextBox 12">
            <a:extLst>
              <a:ext uri="{FF2B5EF4-FFF2-40B4-BE49-F238E27FC236}">
                <a16:creationId xmlns:a16="http://schemas.microsoft.com/office/drawing/2014/main" id="{35F33D5B-FA89-4637-A794-3C6BDC2599A3}"/>
              </a:ext>
            </a:extLst>
          </p:cNvPr>
          <p:cNvSpPr txBox="1"/>
          <p:nvPr/>
        </p:nvSpPr>
        <p:spPr>
          <a:xfrm>
            <a:off x="3505200" y="3797300"/>
            <a:ext cx="2400300" cy="736600"/>
          </a:xfrm>
          <a:prstGeom prst="rect">
            <a:avLst/>
          </a:prstGeom>
          <a:noFill/>
        </p:spPr>
        <p:txBody>
          <a:bodyPr vertOverflow="overflow" vert="horz" wrap="square" rtlCol="0" anchor="t">
            <a:spAutoFit/>
          </a:bodyPr>
          <a:lstStyle/>
          <a:p>
            <a:pPr algn="l"/>
            <a:r>
              <a:rPr lang="en-US"/>
              <a:t>Behavior Analysis</a:t>
            </a:r>
          </a:p>
        </p:txBody>
      </p:sp>
      <p:sp>
        <p:nvSpPr>
          <p:cNvPr id="14" name="TextBox 13">
            <a:extLst>
              <a:ext uri="{FF2B5EF4-FFF2-40B4-BE49-F238E27FC236}">
                <a16:creationId xmlns:a16="http://schemas.microsoft.com/office/drawing/2014/main" id="{9EB2041D-0645-4F31-8BC3-DF53DF6EF549}"/>
              </a:ext>
            </a:extLst>
          </p:cNvPr>
          <p:cNvSpPr txBox="1"/>
          <p:nvPr/>
        </p:nvSpPr>
        <p:spPr>
          <a:xfrm>
            <a:off x="3505200" y="4584700"/>
            <a:ext cx="2400300" cy="1320800"/>
          </a:xfrm>
          <a:prstGeom prst="rect">
            <a:avLst/>
          </a:prstGeom>
          <a:noFill/>
        </p:spPr>
        <p:txBody>
          <a:bodyPr vertOverflow="overflow" vert="horz" wrap="square" rtlCol="0" anchor="t">
            <a:spAutoFit/>
          </a:bodyPr>
          <a:lstStyle/>
          <a:p>
            <a:pPr algn="l"/>
            <a:r>
              <a:rPr lang="en-US"/>
              <a:t>Contributes 25% to successful detections, utilizing anomaly detection and heuristics to identify suspicious activities indicative of malware presence.</a:t>
            </a:r>
          </a:p>
        </p:txBody>
      </p:sp>
      <p:sp>
        <p:nvSpPr>
          <p:cNvPr id="15" name="TextBox 14">
            <a:extLst>
              <a:ext uri="{FF2B5EF4-FFF2-40B4-BE49-F238E27FC236}">
                <a16:creationId xmlns:a16="http://schemas.microsoft.com/office/drawing/2014/main" id="{FFF27BE4-DF73-4CDA-9198-4655CB9572FD}"/>
              </a:ext>
            </a:extLst>
          </p:cNvPr>
          <p:cNvSpPr txBox="1"/>
          <p:nvPr/>
        </p:nvSpPr>
        <p:spPr>
          <a:xfrm>
            <a:off x="6286500" y="3784600"/>
            <a:ext cx="2400300" cy="736600"/>
          </a:xfrm>
          <a:prstGeom prst="rect">
            <a:avLst/>
          </a:prstGeom>
          <a:noFill/>
        </p:spPr>
        <p:txBody>
          <a:bodyPr vertOverflow="overflow" vert="horz" wrap="square" rtlCol="0" anchor="t">
            <a:spAutoFit/>
          </a:bodyPr>
          <a:lstStyle/>
          <a:p>
            <a:pPr algn="l"/>
            <a:r>
              <a:rPr lang="en-US"/>
              <a:t>Sandboxing</a:t>
            </a:r>
          </a:p>
        </p:txBody>
      </p:sp>
      <p:sp>
        <p:nvSpPr>
          <p:cNvPr id="16" name="TextBox 15">
            <a:extLst>
              <a:ext uri="{FF2B5EF4-FFF2-40B4-BE49-F238E27FC236}">
                <a16:creationId xmlns:a16="http://schemas.microsoft.com/office/drawing/2014/main" id="{E20362FF-AC0F-4059-807F-FD94C742DA6F}"/>
              </a:ext>
            </a:extLst>
          </p:cNvPr>
          <p:cNvSpPr txBox="1"/>
          <p:nvPr/>
        </p:nvSpPr>
        <p:spPr>
          <a:xfrm>
            <a:off x="6286500" y="4584700"/>
            <a:ext cx="2400300" cy="1320800"/>
          </a:xfrm>
          <a:prstGeom prst="rect">
            <a:avLst/>
          </a:prstGeom>
          <a:noFill/>
        </p:spPr>
        <p:txBody>
          <a:bodyPr vertOverflow="overflow" vert="horz" wrap="square" rtlCol="0" anchor="t">
            <a:spAutoFit/>
          </a:bodyPr>
          <a:lstStyle/>
          <a:p>
            <a:pPr algn="l"/>
            <a:r>
              <a:rPr lang="en-US"/>
              <a:t>Accounts for 20% of detections, isolating and observing potential malware in a controlled environment to assess and neutralize their behavior.</a:t>
            </a:r>
          </a:p>
        </p:txBody>
      </p:sp>
      <p:sp>
        <p:nvSpPr>
          <p:cNvPr id="17" name="TextBox 16">
            <a:extLst>
              <a:ext uri="{FF2B5EF4-FFF2-40B4-BE49-F238E27FC236}">
                <a16:creationId xmlns:a16="http://schemas.microsoft.com/office/drawing/2014/main" id="{4020FB01-A2D9-4FDF-BD55-C998DBB4926F}"/>
              </a:ext>
            </a:extLst>
          </p:cNvPr>
          <p:cNvSpPr txBox="1"/>
          <p:nvPr/>
        </p:nvSpPr>
        <p:spPr>
          <a:xfrm>
            <a:off x="8928100" y="3784600"/>
            <a:ext cx="2400300" cy="736600"/>
          </a:xfrm>
          <a:prstGeom prst="rect">
            <a:avLst/>
          </a:prstGeom>
          <a:noFill/>
        </p:spPr>
        <p:txBody>
          <a:bodyPr vertOverflow="overflow" vert="horz" wrap="square" rtlCol="0" anchor="t">
            <a:spAutoFit/>
          </a:bodyPr>
          <a:lstStyle/>
          <a:p>
            <a:pPr algn="l"/>
            <a:r>
              <a:rPr lang="en-US"/>
              <a:t>Machine Learning</a:t>
            </a:r>
          </a:p>
        </p:txBody>
      </p:sp>
      <p:sp>
        <p:nvSpPr>
          <p:cNvPr id="18" name="TextBox 17">
            <a:extLst>
              <a:ext uri="{FF2B5EF4-FFF2-40B4-BE49-F238E27FC236}">
                <a16:creationId xmlns:a16="http://schemas.microsoft.com/office/drawing/2014/main" id="{63E2E018-6349-4E90-9F95-9F33BE7C1C03}"/>
              </a:ext>
            </a:extLst>
          </p:cNvPr>
          <p:cNvSpPr txBox="1"/>
          <p:nvPr/>
        </p:nvSpPr>
        <p:spPr>
          <a:xfrm>
            <a:off x="8928100" y="4584700"/>
            <a:ext cx="2400300" cy="1320800"/>
          </a:xfrm>
          <a:prstGeom prst="rect">
            <a:avLst/>
          </a:prstGeom>
          <a:noFill/>
        </p:spPr>
        <p:txBody>
          <a:bodyPr vertOverflow="overflow" vert="horz" wrap="square" rtlCol="0" anchor="t">
            <a:spAutoFit/>
          </a:bodyPr>
          <a:lstStyle/>
          <a:p>
            <a:pPr algn="l"/>
            <a:r>
              <a:rPr lang="en-US"/>
              <a:t>Contributes 15% to detections, employing advanced algorithms to recognize patterns and deviations indicative of malware presence.</a:t>
            </a:r>
          </a:p>
        </p:txBody>
      </p:sp>
    </p:spTree>
    <p:extLst>
      <p:ext uri="{BB962C8B-B14F-4D97-AF65-F5344CB8AC3E}">
        <p14:creationId xmlns:p14="http://schemas.microsoft.com/office/powerpoint/2010/main" val="3414953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graphicFrame>
        <p:nvGraphicFramePr>
          <p:cNvPr id="2" name="Table 0"/>
          <p:cNvGraphicFramePr>
            <a:graphicFrameLocks noGrp="1"/>
          </p:cNvGraphicFramePr>
          <p:nvPr/>
        </p:nvGraphicFramePr>
        <p:xfrm>
          <a:off x="853440" y="2438400"/>
          <a:ext cx="10363200" cy="2962656"/>
        </p:xfrm>
        <a:graphic>
          <a:graphicData uri="http://schemas.openxmlformats.org/drawingml/2006/table">
            <a:tbl>
              <a:tblPr/>
              <a:tblGrid>
                <a:gridCol w="5181600">
                  <a:extLst>
                    <a:ext uri="{9D8B030D-6E8A-4147-A177-3AD203B41FA5}">
                      <a16:colId xmlns:a16="http://schemas.microsoft.com/office/drawing/2014/main" val="20000"/>
                    </a:ext>
                  </a:extLst>
                </a:gridCol>
                <a:gridCol w="5181600">
                  <a:extLst>
                    <a:ext uri="{9D8B030D-6E8A-4147-A177-3AD203B41FA5}">
                      <a16:colId xmlns:a16="http://schemas.microsoft.com/office/drawing/2014/main" val="20001"/>
                    </a:ext>
                  </a:extLst>
                </a:gridCol>
              </a:tblGrid>
              <a:tr h="524256">
                <a:tc>
                  <a:txBody>
                    <a:bodyPr/>
                    <a:lstStyle/>
                    <a:p>
                      <a:pPr marL="0" indent="0">
                        <a:buNone/>
                      </a:pPr>
                      <a:r>
                        <a:rPr lang="en-US" sz="1400" dirty="0">
                          <a:solidFill>
                            <a:srgbClr val="000000"/>
                          </a:solidFill>
                          <a:latin typeface="Poppins SemiBold" pitchFamily="34" charset="0"/>
                          <a:ea typeface="Poppins SemiBold" pitchFamily="34" charset="-122"/>
                          <a:cs typeface="Poppins SemiBold" pitchFamily="34" charset="-120"/>
                        </a:rPr>
                        <a:t>Practice</a:t>
                      </a:r>
                      <a:endParaRPr lang="en-US" sz="1400" dirty="0">
                        <a:latin typeface="Poppins SemiBold" charset="0"/>
                        <a:ea typeface="Poppins SemiBold" charset="0"/>
                        <a:cs typeface="Poppins SemiBold" charset="0"/>
                      </a:endParaRPr>
                    </a:p>
                  </a:txBody>
                  <a:tcPr marL="73152" marR="73152" marT="73152" marB="7315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7CDC8"/>
                    </a:solidFill>
                  </a:tcPr>
                </a:tc>
                <a:tc>
                  <a:txBody>
                    <a:bodyPr/>
                    <a:lstStyle/>
                    <a:p>
                      <a:pPr marL="0" indent="0">
                        <a:buNone/>
                      </a:pPr>
                      <a:r>
                        <a:rPr lang="en-US" sz="1400" dirty="0">
                          <a:solidFill>
                            <a:srgbClr val="000000"/>
                          </a:solidFill>
                          <a:latin typeface="Poppins SemiBold" pitchFamily="34" charset="0"/>
                          <a:ea typeface="Poppins SemiBold" pitchFamily="34" charset="-122"/>
                          <a:cs typeface="Poppins SemiBold" pitchFamily="34" charset="-120"/>
                        </a:rPr>
                        <a:t>Description</a:t>
                      </a:r>
                      <a:endParaRPr lang="en-US" sz="1400" dirty="0">
                        <a:latin typeface="Poppins SemiBold" charset="0"/>
                        <a:ea typeface="Poppins SemiBold" charset="0"/>
                        <a:cs typeface="Poppins SemiBold" charset="0"/>
                      </a:endParaRPr>
                    </a:p>
                  </a:txBody>
                  <a:tcPr marL="73152" marR="73152" marT="73152" marB="7315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7CDC8"/>
                    </a:solidFill>
                  </a:tcPr>
                </a:tc>
                <a:extLst>
                  <a:ext uri="{0D108BD9-81ED-4DB2-BD59-A6C34878D82A}">
                    <a16:rowId xmlns:a16="http://schemas.microsoft.com/office/drawing/2014/main" val="10000"/>
                  </a:ext>
                </a:extLst>
              </a:tr>
              <a:tr h="694944">
                <a:tc>
                  <a:txBody>
                    <a:bodyPr/>
                    <a:lstStyle/>
                    <a:p>
                      <a:pPr marL="0" indent="0">
                        <a:buNone/>
                      </a:pPr>
                      <a:r>
                        <a:rPr lang="en-US" sz="1200" dirty="0">
                          <a:solidFill>
                            <a:srgbClr val="000000"/>
                          </a:solidFill>
                          <a:latin typeface="Poppins" pitchFamily="34" charset="0"/>
                          <a:ea typeface="Poppins" pitchFamily="34" charset="-122"/>
                          <a:cs typeface="Poppins" pitchFamily="34" charset="-120"/>
                        </a:rPr>
                        <a:t>Regular Updates</a:t>
                      </a:r>
                      <a:endParaRPr lang="en-US" sz="1200" dirty="0">
                        <a:latin typeface="Poppins" charset="0"/>
                        <a:ea typeface="Poppins" charset="0"/>
                        <a:cs typeface="Poppins" charset="0"/>
                      </a:endParaRPr>
                    </a:p>
                  </a:txBody>
                  <a:tcPr marL="73152" marR="73152" marT="73152" marB="7315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tc>
                  <a:txBody>
                    <a:bodyPr/>
                    <a:lstStyle/>
                    <a:p>
                      <a:pPr marL="0" indent="0">
                        <a:buNone/>
                      </a:pPr>
                      <a:r>
                        <a:rPr lang="en-US" sz="1200" dirty="0">
                          <a:solidFill>
                            <a:srgbClr val="000000"/>
                          </a:solidFill>
                          <a:latin typeface="Poppins" pitchFamily="34" charset="0"/>
                          <a:ea typeface="Poppins" pitchFamily="34" charset="-122"/>
                          <a:cs typeface="Poppins" pitchFamily="34" charset="-120"/>
                        </a:rPr>
                        <a:t>Ensure the detection script and threat intelligence databases are continuously updated to recognize new malware variants and tactics.</a:t>
                      </a:r>
                      <a:endParaRPr lang="en-US" sz="1200" dirty="0">
                        <a:latin typeface="Poppins" charset="0"/>
                        <a:ea typeface="Poppins" charset="0"/>
                        <a:cs typeface="Poppins" charset="0"/>
                      </a:endParaRPr>
                    </a:p>
                  </a:txBody>
                  <a:tcPr marL="73152" marR="73152" marT="73152" marB="7315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extLst>
                  <a:ext uri="{0D108BD9-81ED-4DB2-BD59-A6C34878D82A}">
                    <a16:rowId xmlns:a16="http://schemas.microsoft.com/office/drawing/2014/main" val="10001"/>
                  </a:ext>
                </a:extLst>
              </a:tr>
              <a:tr h="524256">
                <a:tc>
                  <a:txBody>
                    <a:bodyPr/>
                    <a:lstStyle/>
                    <a:p>
                      <a:pPr marL="0" indent="0">
                        <a:buNone/>
                      </a:pPr>
                      <a:r>
                        <a:rPr lang="en-US" sz="1200" dirty="0">
                          <a:solidFill>
                            <a:srgbClr val="000000"/>
                          </a:solidFill>
                          <a:latin typeface="Poppins" pitchFamily="34" charset="0"/>
                          <a:ea typeface="Poppins" pitchFamily="34" charset="-122"/>
                          <a:cs typeface="Poppins" pitchFamily="34" charset="-120"/>
                        </a:rPr>
                        <a:t>Adaptability</a:t>
                      </a:r>
                      <a:endParaRPr lang="en-US" sz="1200" dirty="0">
                        <a:latin typeface="Poppins" charset="0"/>
                        <a:ea typeface="Poppins" charset="0"/>
                        <a:cs typeface="Poppins" charset="0"/>
                      </a:endParaRPr>
                    </a:p>
                  </a:txBody>
                  <a:tcPr marL="73152" marR="73152" marT="73152" marB="7315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3F2F2"/>
                    </a:solidFill>
                  </a:tcPr>
                </a:tc>
                <a:tc>
                  <a:txBody>
                    <a:bodyPr/>
                    <a:lstStyle/>
                    <a:p>
                      <a:pPr marL="0" indent="0">
                        <a:buNone/>
                      </a:pPr>
                      <a:r>
                        <a:rPr lang="en-US" sz="1200" dirty="0">
                          <a:solidFill>
                            <a:srgbClr val="000000"/>
                          </a:solidFill>
                          <a:latin typeface="Poppins" pitchFamily="34" charset="0"/>
                          <a:ea typeface="Poppins" pitchFamily="34" charset="-122"/>
                          <a:cs typeface="Poppins" pitchFamily="34" charset="-120"/>
                        </a:rPr>
                        <a:t>Customize the script to suit specific network environments, considering unique infrastructure and business needs.</a:t>
                      </a:r>
                      <a:endParaRPr lang="en-US" sz="1200" dirty="0">
                        <a:latin typeface="Poppins" charset="0"/>
                        <a:ea typeface="Poppins" charset="0"/>
                        <a:cs typeface="Poppins" charset="0"/>
                      </a:endParaRPr>
                    </a:p>
                  </a:txBody>
                  <a:tcPr marL="73152" marR="73152" marT="73152" marB="7315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3F2F2"/>
                    </a:solidFill>
                  </a:tcPr>
                </a:tc>
                <a:extLst>
                  <a:ext uri="{0D108BD9-81ED-4DB2-BD59-A6C34878D82A}">
                    <a16:rowId xmlns:a16="http://schemas.microsoft.com/office/drawing/2014/main" val="10002"/>
                  </a:ext>
                </a:extLst>
              </a:tr>
              <a:tr h="694944">
                <a:tc>
                  <a:txBody>
                    <a:bodyPr/>
                    <a:lstStyle/>
                    <a:p>
                      <a:pPr marL="0" indent="0">
                        <a:buNone/>
                      </a:pPr>
                      <a:r>
                        <a:rPr lang="en-US" sz="1200" dirty="0">
                          <a:solidFill>
                            <a:srgbClr val="000000"/>
                          </a:solidFill>
                          <a:latin typeface="Poppins" pitchFamily="34" charset="0"/>
                          <a:ea typeface="Poppins" pitchFamily="34" charset="-122"/>
                          <a:cs typeface="Poppins" pitchFamily="34" charset="-120"/>
                        </a:rPr>
                        <a:t>Collaboration</a:t>
                      </a:r>
                      <a:endParaRPr lang="en-US" sz="1200" dirty="0">
                        <a:latin typeface="Poppins" charset="0"/>
                        <a:ea typeface="Poppins" charset="0"/>
                        <a:cs typeface="Poppins" charset="0"/>
                      </a:endParaRPr>
                    </a:p>
                  </a:txBody>
                  <a:tcPr marL="73152" marR="73152" marT="73152" marB="7315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tc>
                  <a:txBody>
                    <a:bodyPr/>
                    <a:lstStyle/>
                    <a:p>
                      <a:pPr marL="0" indent="0">
                        <a:buNone/>
                      </a:pPr>
                      <a:r>
                        <a:rPr lang="en-US" sz="1200" dirty="0">
                          <a:solidFill>
                            <a:srgbClr val="000000"/>
                          </a:solidFill>
                          <a:latin typeface="Poppins" pitchFamily="34" charset="0"/>
                          <a:ea typeface="Poppins" pitchFamily="34" charset="-122"/>
                          <a:cs typeface="Poppins" pitchFamily="34" charset="-120"/>
                        </a:rPr>
                        <a:t>Integrate the detection script with other security measures, fostering a cohesive defense strategy for comprehensive protection.</a:t>
                      </a:r>
                      <a:endParaRPr lang="en-US" sz="1200" dirty="0">
                        <a:latin typeface="Poppins" charset="0"/>
                        <a:ea typeface="Poppins" charset="0"/>
                        <a:cs typeface="Poppins" charset="0"/>
                      </a:endParaRPr>
                    </a:p>
                  </a:txBody>
                  <a:tcPr marL="73152" marR="73152" marT="73152" marB="7315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extLst>
                  <a:ext uri="{0D108BD9-81ED-4DB2-BD59-A6C34878D82A}">
                    <a16:rowId xmlns:a16="http://schemas.microsoft.com/office/drawing/2014/main" val="10003"/>
                  </a:ext>
                </a:extLst>
              </a:tr>
              <a:tr h="524256">
                <a:tc>
                  <a:txBody>
                    <a:bodyPr/>
                    <a:lstStyle/>
                    <a:p>
                      <a:pPr marL="0" indent="0">
                        <a:buNone/>
                      </a:pPr>
                      <a:r>
                        <a:rPr lang="en-US" sz="1200" dirty="0">
                          <a:solidFill>
                            <a:srgbClr val="000000"/>
                          </a:solidFill>
                          <a:latin typeface="Poppins" pitchFamily="34" charset="0"/>
                          <a:ea typeface="Poppins" pitchFamily="34" charset="-122"/>
                          <a:cs typeface="Poppins" pitchFamily="34" charset="-120"/>
                        </a:rPr>
                        <a:t>Training</a:t>
                      </a:r>
                      <a:endParaRPr lang="en-US" sz="1200" dirty="0">
                        <a:latin typeface="Poppins" charset="0"/>
                        <a:ea typeface="Poppins" charset="0"/>
                        <a:cs typeface="Poppins" charset="0"/>
                      </a:endParaRPr>
                    </a:p>
                  </a:txBody>
                  <a:tcPr marL="73152" marR="73152" marT="73152" marB="7315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3F2F2"/>
                    </a:solidFill>
                  </a:tcPr>
                </a:tc>
                <a:tc>
                  <a:txBody>
                    <a:bodyPr/>
                    <a:lstStyle/>
                    <a:p>
                      <a:pPr marL="0" indent="0">
                        <a:buNone/>
                      </a:pPr>
                      <a:r>
                        <a:rPr lang="en-US" sz="1200" dirty="0">
                          <a:solidFill>
                            <a:srgbClr val="000000"/>
                          </a:solidFill>
                          <a:latin typeface="Poppins" pitchFamily="34" charset="0"/>
                          <a:ea typeface="Poppins" pitchFamily="34" charset="-122"/>
                          <a:cs typeface="Poppins" pitchFamily="34" charset="-120"/>
                        </a:rPr>
                        <a:t>Educate personnel on malware detection and response protocols to enhance overall security posture.</a:t>
                      </a:r>
                      <a:endParaRPr lang="en-US" sz="1200" dirty="0">
                        <a:latin typeface="Poppins" charset="0"/>
                        <a:ea typeface="Poppins" charset="0"/>
                        <a:cs typeface="Poppins" charset="0"/>
                      </a:endParaRPr>
                    </a:p>
                  </a:txBody>
                  <a:tcPr marL="73152" marR="73152" marT="73152" marB="7315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3F2F2"/>
                    </a:solidFill>
                  </a:tcPr>
                </a:tc>
                <a:extLst>
                  <a:ext uri="{0D108BD9-81ED-4DB2-BD59-A6C34878D82A}">
                    <a16:rowId xmlns:a16="http://schemas.microsoft.com/office/drawing/2014/main" val="10004"/>
                  </a:ext>
                </a:extLst>
              </a:tr>
            </a:tbl>
          </a:graphicData>
        </a:graphic>
      </p:graphicFrame>
      <p:sp>
        <p:nvSpPr>
          <p:cNvPr id="3" name="Text 0"/>
          <p:cNvSpPr/>
          <p:nvPr/>
        </p:nvSpPr>
        <p:spPr>
          <a:xfrm>
            <a:off x="850307" y="723900"/>
            <a:ext cx="10439400" cy="1320800"/>
          </a:xfrm>
          <a:prstGeom prst="rect">
            <a:avLst/>
          </a:prstGeom>
          <a:noFill/>
          <a:ln/>
        </p:spPr>
        <p:txBody>
          <a:bodyPr wrap="square" lIns="91440" tIns="45720" rIns="91440" bIns="45720" rtlCol="0" anchor="t" anchorCtr="0"/>
          <a:lstStyle>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r>
              <a:rPr lang="en-US" sz="4800" dirty="0">
                <a:latin typeface="Times New Roman"/>
                <a:cs typeface="Poppins"/>
              </a:rPr>
              <a:t>CONCLUSION:</a:t>
            </a:r>
          </a:p>
          <a:p>
            <a:r>
              <a:rPr lang="en-US" sz="3600" dirty="0">
                <a:latin typeface="Times New Roman"/>
                <a:cs typeface="Poppins"/>
              </a:rPr>
              <a:t>Best Practices and Next Steps</a:t>
            </a:r>
            <a:endParaRPr lang="en-US" sz="4000" dirty="0">
              <a:latin typeface="Times New Roman"/>
              <a:cs typeface="Calibri" panose="020F0502020204030204"/>
            </a:endParaRPr>
          </a:p>
        </p:txBody>
      </p:sp>
      <p:sp>
        <p:nvSpPr>
          <p:cNvPr id="4" name="Text 1"/>
          <p:cNvSpPr/>
          <p:nvPr/>
        </p:nvSpPr>
        <p:spPr>
          <a:xfrm>
            <a:off x="0" y="0"/>
            <a:ext cx="9144000" cy="0"/>
          </a:xfrm>
          <a:prstGeom prst="rect">
            <a:avLst/>
          </a:prstGeom>
          <a:noFill/>
          <a:ln/>
        </p:spPr>
        <p:txBody>
          <a:bodyPr wrap="square" rtlCol="0" anchor="t" anchorCtr="0"/>
          <a:lstStyle>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indent="0">
              <a:buNone/>
            </a:pPr>
            <a:endParaRPr lang="en-US" sz="1050" dirty="0"/>
          </a:p>
        </p:txBody>
      </p:sp>
      <p:sp>
        <p:nvSpPr>
          <p:cNvPr id="5" name="Shape 2"/>
          <p:cNvSpPr/>
          <p:nvPr/>
        </p:nvSpPr>
        <p:spPr>
          <a:xfrm>
            <a:off x="1219200" y="1219200"/>
            <a:ext cx="1219200" cy="1219200"/>
          </a:xfrm>
          <a:prstGeom prst="line">
            <a:avLst/>
          </a:prstGeom>
          <a:noFill/>
          <a:ln/>
        </p:spPr>
      </p:sp>
    </p:spTree>
    <p:extLst>
      <p:ext uri="{BB962C8B-B14F-4D97-AF65-F5344CB8AC3E}">
        <p14:creationId xmlns:p14="http://schemas.microsoft.com/office/powerpoint/2010/main" val="1807702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1E379-5746-70E7-2A2C-52A0E4295F4A}"/>
              </a:ext>
            </a:extLst>
          </p:cNvPr>
          <p:cNvSpPr>
            <a:spLocks noGrp="1"/>
          </p:cNvSpPr>
          <p:nvPr>
            <p:ph type="ctrTitle"/>
          </p:nvPr>
        </p:nvSpPr>
        <p:spPr/>
        <p:txBody>
          <a:bodyPr/>
          <a:lstStyle/>
          <a:p>
            <a:r>
              <a:rPr lang="en-US" dirty="0"/>
              <a:t>Any questions?</a:t>
            </a:r>
          </a:p>
        </p:txBody>
      </p:sp>
      <p:sp>
        <p:nvSpPr>
          <p:cNvPr id="4" name="Slide Number Placeholder 3">
            <a:extLst>
              <a:ext uri="{FF2B5EF4-FFF2-40B4-BE49-F238E27FC236}">
                <a16:creationId xmlns:a16="http://schemas.microsoft.com/office/drawing/2014/main" id="{6CD1E4E5-BE20-DB46-8EB9-3C32CC6163EA}"/>
              </a:ext>
            </a:extLst>
          </p:cNvPr>
          <p:cNvSpPr>
            <a:spLocks noGrp="1"/>
          </p:cNvSpPr>
          <p:nvPr>
            <p:ph type="sldNum" sz="quarter" idx="12"/>
          </p:nvPr>
        </p:nvSpPr>
        <p:spPr/>
        <p:txBody>
          <a:bodyPr/>
          <a:lstStyle/>
          <a:p>
            <a:r>
              <a:rPr lang="en-US" dirty="0"/>
              <a:t>Malware Detection Script</a:t>
            </a:r>
          </a:p>
        </p:txBody>
      </p:sp>
      <p:sp>
        <p:nvSpPr>
          <p:cNvPr id="6" name="Title 1">
            <a:extLst>
              <a:ext uri="{FF2B5EF4-FFF2-40B4-BE49-F238E27FC236}">
                <a16:creationId xmlns:a16="http://schemas.microsoft.com/office/drawing/2014/main" id="{CE3E3750-C88B-7CA9-A666-26D90E50845F}"/>
              </a:ext>
            </a:extLst>
          </p:cNvPr>
          <p:cNvSpPr txBox="1">
            <a:spLocks/>
          </p:cNvSpPr>
          <p:nvPr/>
        </p:nvSpPr>
        <p:spPr>
          <a:xfrm>
            <a:off x="4277170" y="657183"/>
            <a:ext cx="4179570" cy="152473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bg1"/>
                </a:solidFill>
                <a:latin typeface="+mj-lt"/>
                <a:ea typeface="+mj-ea"/>
                <a:cs typeface="+mj-cs"/>
              </a:defRPr>
            </a:lvl1pPr>
          </a:lstStyle>
          <a:p>
            <a:r>
              <a:rPr lang="en-US" dirty="0"/>
              <a:t>Thank you</a:t>
            </a:r>
          </a:p>
        </p:txBody>
      </p:sp>
    </p:spTree>
    <p:extLst>
      <p:ext uri="{BB962C8B-B14F-4D97-AF65-F5344CB8AC3E}">
        <p14:creationId xmlns:p14="http://schemas.microsoft.com/office/powerpoint/2010/main" val="3430451175"/>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Terra">
  <a:themeElements>
    <a:clrScheme name="Custom 3">
      <a:dk1>
        <a:srgbClr val="000000"/>
      </a:dk1>
      <a:lt1>
        <a:srgbClr val="FFFFFF"/>
      </a:lt1>
      <a:dk2>
        <a:srgbClr val="718DB2"/>
      </a:dk2>
      <a:lt2>
        <a:srgbClr val="FEFFFF"/>
      </a:lt2>
      <a:accent1>
        <a:srgbClr val="5E5E5E"/>
      </a:accent1>
      <a:accent2>
        <a:srgbClr val="E7E6E6"/>
      </a:accent2>
      <a:accent3>
        <a:srgbClr val="D7CDC8"/>
      </a:accent3>
      <a:accent4>
        <a:srgbClr val="AFA5A0"/>
      </a:accent4>
      <a:accent5>
        <a:srgbClr val="918787"/>
      </a:accent5>
      <a:accent6>
        <a:srgbClr val="556969"/>
      </a:accent6>
      <a:hlink>
        <a:srgbClr val="3758C1"/>
      </a:hlink>
      <a:folHlink>
        <a:srgbClr val="00539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ABF691C-888B-4061-8A6F-D5CE84A0254B}">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442</Words>
  <Application>Microsoft Office PowerPoint</Application>
  <PresentationFormat>Widescreen</PresentationFormat>
  <Paragraphs>137</Paragraphs>
  <Slides>9</Slides>
  <Notes>2</Notes>
  <HiddenSlides>0</HiddenSlides>
  <MMClips>0</MMClips>
  <ScaleCrop>false</ScaleCrop>
  <HeadingPairs>
    <vt:vector size="4" baseType="variant">
      <vt:variant>
        <vt:lpstr>Theme</vt:lpstr>
      </vt:variant>
      <vt:variant>
        <vt:i4>2</vt:i4>
      </vt:variant>
      <vt:variant>
        <vt:lpstr>Slide Titles</vt:lpstr>
      </vt:variant>
      <vt:variant>
        <vt:i4>9</vt:i4>
      </vt:variant>
    </vt:vector>
  </HeadingPairs>
  <TitlesOfParts>
    <vt:vector size="11" baseType="lpstr">
      <vt:lpstr>Custom</vt:lpstr>
      <vt:lpstr>Terra</vt:lpstr>
      <vt:lpstr>Malware Detection Script</vt:lpstr>
      <vt:lpstr>PowerPoint Presentation</vt:lpstr>
      <vt:lpstr>Understanding Malware Detection</vt:lpstr>
      <vt:lpstr>Literature Survey</vt:lpstr>
      <vt:lpstr>Problem Identification</vt:lpstr>
      <vt:lpstr>Malware Detection Script Implementation.</vt:lpstr>
      <vt:lpstr>PowerPoint Presentation</vt:lpstr>
      <vt:lpstr>PowerPoint Presentation</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dc:creator/>
  <cp:lastModifiedBy/>
  <cp:revision>286</cp:revision>
  <dcterms:created xsi:type="dcterms:W3CDTF">2024-07-03T18:14:26Z</dcterms:created>
  <dcterms:modified xsi:type="dcterms:W3CDTF">2024-07-03T19:36:00Z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