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notesMasterIdLst>
    <p:notesMasterId r:id="rId21"/>
  </p:notesMasterIdLst>
  <p:sldIdLst>
    <p:sldId id="256" r:id="rId2"/>
    <p:sldId id="257" r:id="rId3"/>
    <p:sldId id="286" r:id="rId4"/>
    <p:sldId id="281" r:id="rId5"/>
    <p:sldId id="282" r:id="rId6"/>
    <p:sldId id="289" r:id="rId7"/>
    <p:sldId id="296" r:id="rId8"/>
    <p:sldId id="283" r:id="rId9"/>
    <p:sldId id="284" r:id="rId10"/>
    <p:sldId id="292" r:id="rId11"/>
    <p:sldId id="293" r:id="rId12"/>
    <p:sldId id="291" r:id="rId13"/>
    <p:sldId id="288" r:id="rId14"/>
    <p:sldId id="285" r:id="rId15"/>
    <p:sldId id="294" r:id="rId16"/>
    <p:sldId id="295" r:id="rId17"/>
    <p:sldId id="297" r:id="rId18"/>
    <p:sldId id="298" r:id="rId19"/>
    <p:sldId id="29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27" autoAdjust="0"/>
    <p:restoredTop sz="94660"/>
  </p:normalViewPr>
  <p:slideViewPr>
    <p:cSldViewPr snapToGrid="0">
      <p:cViewPr>
        <p:scale>
          <a:sx n="75" d="100"/>
          <a:sy n="75" d="100"/>
        </p:scale>
        <p:origin x="619"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73385-4F27-44AC-AC50-38A1AE5B3720}"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ABFF4-078D-4D19-90E8-258E22E6E4C6}" type="slidenum">
              <a:rPr lang="en-US" smtClean="0"/>
              <a:t>‹#›</a:t>
            </a:fld>
            <a:endParaRPr lang="en-US"/>
          </a:p>
        </p:txBody>
      </p:sp>
    </p:spTree>
    <p:extLst>
      <p:ext uri="{BB962C8B-B14F-4D97-AF65-F5344CB8AC3E}">
        <p14:creationId xmlns:p14="http://schemas.microsoft.com/office/powerpoint/2010/main" val="353683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4CFD3AF-25A0-4A16-8005-AA8B29B9EEA8}" type="datetime1">
              <a:rPr lang="en-US" smtClean="0"/>
              <a:t>3/20/2020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smtClean="0"/>
              <a:t>MSc.Riyam K.Marjan</a:t>
            </a:r>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B0E0DF-3F7E-4797-8F77-24CB0551D61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592374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5A83D1-A16D-4C9F-AFE8-8A5052CAF25B}" type="datetime1">
              <a:rPr lang="en-US" smtClean="0"/>
              <a:t>3/20/2020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274011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491FE9-CC5C-4012-B1FC-FEACD74C2A5C}" type="datetime1">
              <a:rPr lang="en-US" smtClean="0"/>
              <a:t>3/20/2020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83260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7B3B62-59DA-4878-A289-384F4CF9A7DB}" type="datetime1">
              <a:rPr lang="en-US" smtClean="0"/>
              <a:t>3/20/2020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414905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CA38E48-EA5B-43F0-B483-35F6C419DC55}" type="datetime1">
              <a:rPr lang="en-US" smtClean="0"/>
              <a:t>3/20/2020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smtClean="0"/>
              <a:t>MSc.Riyam K.Marjan</a:t>
            </a:r>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B0E0DF-3F7E-4797-8F77-24CB0551D61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90651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C2CE6E-3AEF-4117-BF60-E8F8BF31F151}" type="datetime1">
              <a:rPr lang="en-US" smtClean="0"/>
              <a:t>3/20/2020</a:t>
            </a:fld>
            <a:endParaRPr lang="en-US"/>
          </a:p>
        </p:txBody>
      </p:sp>
      <p:sp>
        <p:nvSpPr>
          <p:cNvPr id="6" name="Footer Placeholder 5"/>
          <p:cNvSpPr>
            <a:spLocks noGrp="1"/>
          </p:cNvSpPr>
          <p:nvPr>
            <p:ph type="ftr" sz="quarter" idx="11"/>
          </p:nvPr>
        </p:nvSpPr>
        <p:spPr/>
        <p:txBody>
          <a:bodyPr/>
          <a:lstStyle/>
          <a:p>
            <a:r>
              <a:rPr lang="en-US" smtClean="0"/>
              <a:t>MSc.Riyam K.Marjan</a:t>
            </a:r>
            <a:endParaRPr lang="en-US"/>
          </a:p>
        </p:txBody>
      </p:sp>
      <p:sp>
        <p:nvSpPr>
          <p:cNvPr id="7" name="Slide Number Placeholder 6"/>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222400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EAECDA-A9F6-4EA3-A7CD-AC6148D169B6}" type="datetime1">
              <a:rPr lang="en-US" smtClean="0"/>
              <a:t>3/20/2020</a:t>
            </a:fld>
            <a:endParaRPr lang="en-US"/>
          </a:p>
        </p:txBody>
      </p:sp>
      <p:sp>
        <p:nvSpPr>
          <p:cNvPr id="8" name="Footer Placeholder 7"/>
          <p:cNvSpPr>
            <a:spLocks noGrp="1"/>
          </p:cNvSpPr>
          <p:nvPr>
            <p:ph type="ftr" sz="quarter" idx="11"/>
          </p:nvPr>
        </p:nvSpPr>
        <p:spPr/>
        <p:txBody>
          <a:bodyPr/>
          <a:lstStyle/>
          <a:p>
            <a:r>
              <a:rPr lang="en-US" smtClean="0"/>
              <a:t>MSc.Riyam K.Marjan</a:t>
            </a:r>
            <a:endParaRPr lang="en-US"/>
          </a:p>
        </p:txBody>
      </p:sp>
      <p:sp>
        <p:nvSpPr>
          <p:cNvPr id="9" name="Slide Number Placeholder 8"/>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127178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34B7C-1CF6-4514-8D6C-ACBA792251E1}" type="datetime1">
              <a:rPr lang="en-US" smtClean="0"/>
              <a:t>3/20/2020</a:t>
            </a:fld>
            <a:endParaRPr lang="en-US"/>
          </a:p>
        </p:txBody>
      </p:sp>
      <p:sp>
        <p:nvSpPr>
          <p:cNvPr id="4" name="Footer Placeholder 3"/>
          <p:cNvSpPr>
            <a:spLocks noGrp="1"/>
          </p:cNvSpPr>
          <p:nvPr>
            <p:ph type="ftr" sz="quarter" idx="11"/>
          </p:nvPr>
        </p:nvSpPr>
        <p:spPr/>
        <p:txBody>
          <a:bodyPr/>
          <a:lstStyle/>
          <a:p>
            <a:r>
              <a:rPr lang="en-US" smtClean="0"/>
              <a:t>MSc.Riyam K.Marjan</a:t>
            </a:r>
            <a:endParaRPr lang="en-US"/>
          </a:p>
        </p:txBody>
      </p:sp>
      <p:sp>
        <p:nvSpPr>
          <p:cNvPr id="5" name="Slide Number Placeholder 4"/>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67970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05122-59BF-48D1-B7E1-C19938685450}" type="datetime1">
              <a:rPr lang="en-US" smtClean="0"/>
              <a:t>3/20/2020</a:t>
            </a:fld>
            <a:endParaRPr lang="en-US"/>
          </a:p>
        </p:txBody>
      </p:sp>
      <p:sp>
        <p:nvSpPr>
          <p:cNvPr id="3" name="Footer Placeholder 2"/>
          <p:cNvSpPr>
            <a:spLocks noGrp="1"/>
          </p:cNvSpPr>
          <p:nvPr>
            <p:ph type="ftr" sz="quarter" idx="11"/>
          </p:nvPr>
        </p:nvSpPr>
        <p:spPr/>
        <p:txBody>
          <a:bodyPr/>
          <a:lstStyle/>
          <a:p>
            <a:r>
              <a:rPr lang="en-US" smtClean="0"/>
              <a:t>MSc.Riyam K.Marjan</a:t>
            </a:r>
            <a:endParaRPr lang="en-US"/>
          </a:p>
        </p:txBody>
      </p:sp>
      <p:sp>
        <p:nvSpPr>
          <p:cNvPr id="4" name="Slide Number Placeholder 3"/>
          <p:cNvSpPr>
            <a:spLocks noGrp="1"/>
          </p:cNvSpPr>
          <p:nvPr>
            <p:ph type="sldNum" sz="quarter" idx="12"/>
          </p:nvPr>
        </p:nvSpPr>
        <p:spPr/>
        <p:txBody>
          <a:bodyPr/>
          <a:lstStyle/>
          <a:p>
            <a:fld id="{FEB0E0DF-3F7E-4797-8F77-24CB0551D616}" type="slidenum">
              <a:rPr lang="en-US" smtClean="0"/>
              <a:t>‹#›</a:t>
            </a:fld>
            <a:endParaRPr lang="en-US"/>
          </a:p>
        </p:txBody>
      </p:sp>
    </p:spTree>
    <p:extLst>
      <p:ext uri="{BB962C8B-B14F-4D97-AF65-F5344CB8AC3E}">
        <p14:creationId xmlns:p14="http://schemas.microsoft.com/office/powerpoint/2010/main" val="247503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833689C-C619-4C1E-9714-BDC7166B0CE9}" type="datetime1">
              <a:rPr lang="en-US" smtClean="0"/>
              <a:t>3/20/2020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MSc.Riyam K.Marjan</a:t>
            </a:r>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B0E0DF-3F7E-4797-8F77-24CB0551D61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992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44B0D23-7382-4162-B46E-ED93A3016516}" type="datetime1">
              <a:rPr lang="en-US" smtClean="0"/>
              <a:t>3/20/2020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MSc.Riyam K.Marjan</a:t>
            </a:r>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B0E0DF-3F7E-4797-8F77-24CB0551D61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5774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E1C1873-73A1-4FC6-BAD3-49BB3898615E}" type="datetime1">
              <a:rPr lang="en-US" smtClean="0"/>
              <a:t>3/20/2020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smtClean="0"/>
              <a:t>MSc.Riyam K.Marjan</a:t>
            </a:r>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B0E0DF-3F7E-4797-8F77-24CB0551D61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450572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Design Principles</a:t>
            </a:r>
            <a:endParaRPr lang="en-US" dirty="0"/>
          </a:p>
        </p:txBody>
      </p:sp>
      <p:sp>
        <p:nvSpPr>
          <p:cNvPr id="3" name="Subtitle 2"/>
          <p:cNvSpPr>
            <a:spLocks noGrp="1"/>
          </p:cNvSpPr>
          <p:nvPr>
            <p:ph type="subTitle" idx="1"/>
          </p:nvPr>
        </p:nvSpPr>
        <p:spPr>
          <a:xfrm>
            <a:off x="1523742" y="3895772"/>
            <a:ext cx="9144000" cy="1655762"/>
          </a:xfrm>
        </p:spPr>
        <p:txBody>
          <a:bodyPr>
            <a:normAutofit/>
          </a:bodyPr>
          <a:lstStyle/>
          <a:p>
            <a:r>
              <a:rPr lang="en-US" b="1" dirty="0" err="1" smtClean="0"/>
              <a:t>Riyam</a:t>
            </a:r>
            <a:r>
              <a:rPr lang="en-US" b="1" dirty="0" smtClean="0"/>
              <a:t> </a:t>
            </a:r>
            <a:r>
              <a:rPr lang="en-US" b="1" dirty="0" err="1" smtClean="0"/>
              <a:t>k.Marjan</a:t>
            </a:r>
            <a:endParaRPr lang="en-US" b="1" dirty="0"/>
          </a:p>
          <a:p>
            <a:r>
              <a:rPr lang="en-US" b="1" dirty="0" smtClean="0"/>
              <a:t>University Of Babylon – Faculty of Information Technolog</a:t>
            </a:r>
            <a:r>
              <a:rPr lang="en-US" b="1" dirty="0"/>
              <a:t>y</a:t>
            </a:r>
          </a:p>
          <a:p>
            <a:r>
              <a:rPr lang="en-US" b="1" dirty="0"/>
              <a:t>Third Stage – </a:t>
            </a:r>
            <a:r>
              <a:rPr lang="en-US" sz="2000" b="1" dirty="0" smtClean="0"/>
              <a:t>2019-2020</a:t>
            </a:r>
            <a:endParaRPr lang="en-US" b="1" dirty="0"/>
          </a:p>
          <a:p>
            <a:endParaRPr lang="en-US" dirty="0"/>
          </a:p>
        </p:txBody>
      </p:sp>
      <p:sp>
        <p:nvSpPr>
          <p:cNvPr id="4" name="Date Placeholder 3"/>
          <p:cNvSpPr>
            <a:spLocks noGrp="1"/>
          </p:cNvSpPr>
          <p:nvPr>
            <p:ph type="dt" sz="half" idx="10"/>
          </p:nvPr>
        </p:nvSpPr>
        <p:spPr/>
        <p:txBody>
          <a:bodyPr/>
          <a:lstStyle/>
          <a:p>
            <a:fld id="{C556AF9C-B4AF-49E0-B111-A1ABC650989E}" type="datetime1">
              <a:rPr lang="en-US" smtClean="0"/>
              <a:t>3/20/2020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1</a:t>
            </a:fld>
            <a:endParaRPr lang="en-US"/>
          </a:p>
        </p:txBody>
      </p:sp>
    </p:spTree>
    <p:extLst>
      <p:ext uri="{BB962C8B-B14F-4D97-AF65-F5344CB8AC3E}">
        <p14:creationId xmlns:p14="http://schemas.microsoft.com/office/powerpoint/2010/main" val="465930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05122-59BF-48D1-B7E1-C19938685450}" type="datetime1">
              <a:rPr lang="en-US" smtClean="0"/>
              <a:t>3/20/2020</a:t>
            </a:fld>
            <a:endParaRPr lang="en-US"/>
          </a:p>
        </p:txBody>
      </p:sp>
      <p:sp>
        <p:nvSpPr>
          <p:cNvPr id="3" name="Footer Placeholder 2"/>
          <p:cNvSpPr>
            <a:spLocks noGrp="1"/>
          </p:cNvSpPr>
          <p:nvPr>
            <p:ph type="ftr" sz="quarter" idx="11"/>
          </p:nvPr>
        </p:nvSpPr>
        <p:spPr/>
        <p:txBody>
          <a:bodyPr/>
          <a:lstStyle/>
          <a:p>
            <a:r>
              <a:rPr lang="en-US" smtClean="0"/>
              <a:t>MSc.Riyam K.Marjan</a:t>
            </a:r>
            <a:endParaRPr lang="en-US"/>
          </a:p>
        </p:txBody>
      </p:sp>
      <p:sp>
        <p:nvSpPr>
          <p:cNvPr id="4" name="Slide Number Placeholder 3"/>
          <p:cNvSpPr>
            <a:spLocks noGrp="1"/>
          </p:cNvSpPr>
          <p:nvPr>
            <p:ph type="sldNum" sz="quarter" idx="12"/>
          </p:nvPr>
        </p:nvSpPr>
        <p:spPr/>
        <p:txBody>
          <a:bodyPr/>
          <a:lstStyle/>
          <a:p>
            <a:fld id="{FEB0E0DF-3F7E-4797-8F77-24CB0551D616}" type="slidenum">
              <a:rPr lang="en-US" smtClean="0"/>
              <a:t>10</a:t>
            </a:fld>
            <a:endParaRPr lang="en-US"/>
          </a:p>
        </p:txBody>
      </p:sp>
      <p:pic>
        <p:nvPicPr>
          <p:cNvPr id="5" name="Picture 4"/>
          <p:cNvPicPr>
            <a:picLocks noChangeAspect="1"/>
          </p:cNvPicPr>
          <p:nvPr/>
        </p:nvPicPr>
        <p:blipFill>
          <a:blip r:embed="rId2"/>
          <a:stretch>
            <a:fillRect/>
          </a:stretch>
        </p:blipFill>
        <p:spPr>
          <a:xfrm>
            <a:off x="3810845" y="405147"/>
            <a:ext cx="5661891" cy="5591029"/>
          </a:xfrm>
          <a:prstGeom prst="rect">
            <a:avLst/>
          </a:prstGeom>
        </p:spPr>
      </p:pic>
    </p:spTree>
    <p:extLst>
      <p:ext uri="{BB962C8B-B14F-4D97-AF65-F5344CB8AC3E}">
        <p14:creationId xmlns:p14="http://schemas.microsoft.com/office/powerpoint/2010/main" val="3564496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05122-59BF-48D1-B7E1-C19938685450}" type="datetime1">
              <a:rPr lang="en-US" smtClean="0"/>
              <a:t>3/20/2020</a:t>
            </a:fld>
            <a:endParaRPr lang="en-US"/>
          </a:p>
        </p:txBody>
      </p:sp>
      <p:sp>
        <p:nvSpPr>
          <p:cNvPr id="3" name="Footer Placeholder 2"/>
          <p:cNvSpPr>
            <a:spLocks noGrp="1"/>
          </p:cNvSpPr>
          <p:nvPr>
            <p:ph type="ftr" sz="quarter" idx="11"/>
          </p:nvPr>
        </p:nvSpPr>
        <p:spPr/>
        <p:txBody>
          <a:bodyPr/>
          <a:lstStyle/>
          <a:p>
            <a:r>
              <a:rPr lang="en-US" smtClean="0"/>
              <a:t>MSc.Riyam K.Marjan</a:t>
            </a:r>
            <a:endParaRPr lang="en-US"/>
          </a:p>
        </p:txBody>
      </p:sp>
      <p:sp>
        <p:nvSpPr>
          <p:cNvPr id="4" name="Slide Number Placeholder 3"/>
          <p:cNvSpPr>
            <a:spLocks noGrp="1"/>
          </p:cNvSpPr>
          <p:nvPr>
            <p:ph type="sldNum" sz="quarter" idx="12"/>
          </p:nvPr>
        </p:nvSpPr>
        <p:spPr/>
        <p:txBody>
          <a:bodyPr/>
          <a:lstStyle/>
          <a:p>
            <a:fld id="{FEB0E0DF-3F7E-4797-8F77-24CB0551D616}" type="slidenum">
              <a:rPr lang="en-US" smtClean="0"/>
              <a:t>11</a:t>
            </a:fld>
            <a:endParaRPr lang="en-US"/>
          </a:p>
        </p:txBody>
      </p:sp>
      <p:pic>
        <p:nvPicPr>
          <p:cNvPr id="5" name="Picture 4"/>
          <p:cNvPicPr>
            <a:picLocks noChangeAspect="1"/>
          </p:cNvPicPr>
          <p:nvPr/>
        </p:nvPicPr>
        <p:blipFill rotWithShape="1">
          <a:blip r:embed="rId2"/>
          <a:srcRect l="19378" t="7853" r="19842" b="14518"/>
          <a:stretch/>
        </p:blipFill>
        <p:spPr>
          <a:xfrm>
            <a:off x="1390650" y="1717962"/>
            <a:ext cx="4839855" cy="2743201"/>
          </a:xfrm>
          <a:prstGeom prst="rect">
            <a:avLst/>
          </a:prstGeom>
        </p:spPr>
      </p:pic>
      <p:pic>
        <p:nvPicPr>
          <p:cNvPr id="6" name="Picture 5"/>
          <p:cNvPicPr>
            <a:picLocks noChangeAspect="1"/>
          </p:cNvPicPr>
          <p:nvPr/>
        </p:nvPicPr>
        <p:blipFill>
          <a:blip r:embed="rId3"/>
          <a:stretch>
            <a:fillRect/>
          </a:stretch>
        </p:blipFill>
        <p:spPr>
          <a:xfrm>
            <a:off x="6731231" y="1717962"/>
            <a:ext cx="4886325" cy="2809875"/>
          </a:xfrm>
          <a:prstGeom prst="rect">
            <a:avLst/>
          </a:prstGeom>
        </p:spPr>
      </p:pic>
    </p:spTree>
    <p:extLst>
      <p:ext uri="{BB962C8B-B14F-4D97-AF65-F5344CB8AC3E}">
        <p14:creationId xmlns:p14="http://schemas.microsoft.com/office/powerpoint/2010/main" val="3835787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normAutofit/>
          </a:bodyPr>
          <a:lstStyle/>
          <a:p>
            <a:r>
              <a:rPr lang="en-US" b="1" dirty="0" smtClean="0"/>
              <a:t>Proximity</a:t>
            </a:r>
          </a:p>
          <a:p>
            <a:pPr lvl="1"/>
            <a:r>
              <a:rPr lang="en-US" i="0" dirty="0"/>
              <a:t>The principle of proximity states that elements that are associated with each other should be placed closely (grouped together), and vice versa</a:t>
            </a:r>
            <a:r>
              <a:rPr lang="en-US" i="0" dirty="0" smtClean="0"/>
              <a:t>.</a:t>
            </a:r>
          </a:p>
          <a:p>
            <a:pPr lvl="1"/>
            <a:r>
              <a:rPr lang="en-US" i="0" dirty="0"/>
              <a:t>The application of proximity, especially in web design, can lead to better user experience.</a:t>
            </a:r>
            <a:endParaRPr lang="en-US" b="1" dirty="0"/>
          </a:p>
        </p:txBody>
      </p:sp>
      <p:sp>
        <p:nvSpPr>
          <p:cNvPr id="4" name="Date Placeholder 3"/>
          <p:cNvSpPr>
            <a:spLocks noGrp="1"/>
          </p:cNvSpPr>
          <p:nvPr>
            <p:ph type="dt" sz="half" idx="10"/>
          </p:nvPr>
        </p:nvSpPr>
        <p:spPr/>
        <p:txBody>
          <a:bodyPr/>
          <a:lstStyle/>
          <a:p>
            <a:fld id="{0E7B3B62-59DA-4878-A289-384F4CF9A7DB}" type="datetime1">
              <a:rPr lang="en-US" smtClean="0"/>
              <a:t>3/20/2020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12</a:t>
            </a:fld>
            <a:endParaRPr lang="en-US"/>
          </a:p>
        </p:txBody>
      </p:sp>
      <p:pic>
        <p:nvPicPr>
          <p:cNvPr id="7" name="Picture 6"/>
          <p:cNvPicPr>
            <a:picLocks noChangeAspect="1"/>
          </p:cNvPicPr>
          <p:nvPr/>
        </p:nvPicPr>
        <p:blipFill>
          <a:blip r:embed="rId2"/>
          <a:stretch>
            <a:fillRect/>
          </a:stretch>
        </p:blipFill>
        <p:spPr>
          <a:xfrm>
            <a:off x="5601678" y="3867150"/>
            <a:ext cx="5467350" cy="2000250"/>
          </a:xfrm>
          <a:prstGeom prst="rect">
            <a:avLst/>
          </a:prstGeom>
        </p:spPr>
      </p:pic>
    </p:spTree>
    <p:extLst>
      <p:ext uri="{BB962C8B-B14F-4D97-AF65-F5344CB8AC3E}">
        <p14:creationId xmlns:p14="http://schemas.microsoft.com/office/powerpoint/2010/main" val="4042693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05122-59BF-48D1-B7E1-C19938685450}" type="datetime1">
              <a:rPr lang="en-US" smtClean="0"/>
              <a:t>3/20/2020</a:t>
            </a:fld>
            <a:endParaRPr lang="en-US"/>
          </a:p>
        </p:txBody>
      </p:sp>
      <p:sp>
        <p:nvSpPr>
          <p:cNvPr id="3" name="Footer Placeholder 2"/>
          <p:cNvSpPr>
            <a:spLocks noGrp="1"/>
          </p:cNvSpPr>
          <p:nvPr>
            <p:ph type="ftr" sz="quarter" idx="11"/>
          </p:nvPr>
        </p:nvSpPr>
        <p:spPr/>
        <p:txBody>
          <a:bodyPr/>
          <a:lstStyle/>
          <a:p>
            <a:r>
              <a:rPr lang="en-US" smtClean="0"/>
              <a:t>MSc.Riyam K.Marjan</a:t>
            </a:r>
            <a:endParaRPr lang="en-US"/>
          </a:p>
        </p:txBody>
      </p:sp>
      <p:sp>
        <p:nvSpPr>
          <p:cNvPr id="4" name="Slide Number Placeholder 3"/>
          <p:cNvSpPr>
            <a:spLocks noGrp="1"/>
          </p:cNvSpPr>
          <p:nvPr>
            <p:ph type="sldNum" sz="quarter" idx="12"/>
          </p:nvPr>
        </p:nvSpPr>
        <p:spPr/>
        <p:txBody>
          <a:bodyPr/>
          <a:lstStyle/>
          <a:p>
            <a:fld id="{FEB0E0DF-3F7E-4797-8F77-24CB0551D616}" type="slidenum">
              <a:rPr lang="en-US" smtClean="0"/>
              <a:t>13</a:t>
            </a:fld>
            <a:endParaRPr lang="en-US"/>
          </a:p>
        </p:txBody>
      </p:sp>
      <p:pic>
        <p:nvPicPr>
          <p:cNvPr id="6" name="Picture 5"/>
          <p:cNvPicPr>
            <a:picLocks noChangeAspect="1"/>
          </p:cNvPicPr>
          <p:nvPr/>
        </p:nvPicPr>
        <p:blipFill>
          <a:blip r:embed="rId2"/>
          <a:stretch>
            <a:fillRect/>
          </a:stretch>
        </p:blipFill>
        <p:spPr>
          <a:xfrm>
            <a:off x="1835260" y="1773383"/>
            <a:ext cx="9656075" cy="3201410"/>
          </a:xfrm>
          <a:prstGeom prst="rect">
            <a:avLst/>
          </a:prstGeom>
        </p:spPr>
      </p:pic>
    </p:spTree>
    <p:extLst>
      <p:ext uri="{BB962C8B-B14F-4D97-AF65-F5344CB8AC3E}">
        <p14:creationId xmlns:p14="http://schemas.microsoft.com/office/powerpoint/2010/main" val="497129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normAutofit/>
          </a:bodyPr>
          <a:lstStyle/>
          <a:p>
            <a:r>
              <a:rPr lang="en-US" b="1" dirty="0" smtClean="0"/>
              <a:t>Balance</a:t>
            </a:r>
          </a:p>
          <a:p>
            <a:pPr lvl="1"/>
            <a:r>
              <a:rPr lang="en-US" dirty="0"/>
              <a:t>Balance provides stability and structure to a design. It’s the weight distributed in the design by the placement of your elements. The elements don’t necessarily need to be of the same size. Balance can be achieved by placing a large element on one side of your design and several small elements on the other side.</a:t>
            </a:r>
          </a:p>
          <a:p>
            <a:r>
              <a:rPr lang="en-US" dirty="0"/>
              <a:t>There are three main types of balance;</a:t>
            </a:r>
          </a:p>
          <a:p>
            <a:pPr lvl="1"/>
            <a:r>
              <a:rPr lang="en-US" dirty="0"/>
              <a:t>Symmetrical Balance (formal)</a:t>
            </a:r>
          </a:p>
          <a:p>
            <a:pPr lvl="1"/>
            <a:r>
              <a:rPr lang="en-US" dirty="0"/>
              <a:t>Asymmetrical Balance (informal)</a:t>
            </a:r>
          </a:p>
          <a:p>
            <a:pPr lvl="1"/>
            <a:r>
              <a:rPr lang="en-US" dirty="0"/>
              <a:t>Radial Balance</a:t>
            </a:r>
          </a:p>
          <a:p>
            <a:pPr lvl="1"/>
            <a:endParaRPr lang="en-US" b="1" dirty="0"/>
          </a:p>
        </p:txBody>
      </p:sp>
      <p:sp>
        <p:nvSpPr>
          <p:cNvPr id="4" name="Date Placeholder 3"/>
          <p:cNvSpPr>
            <a:spLocks noGrp="1"/>
          </p:cNvSpPr>
          <p:nvPr>
            <p:ph type="dt" sz="half" idx="10"/>
          </p:nvPr>
        </p:nvSpPr>
        <p:spPr/>
        <p:txBody>
          <a:bodyPr/>
          <a:lstStyle/>
          <a:p>
            <a:fld id="{0E7B3B62-59DA-4878-A289-384F4CF9A7DB}" type="datetime1">
              <a:rPr lang="en-US" smtClean="0"/>
              <a:t>3/20/2020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14</a:t>
            </a:fld>
            <a:endParaRPr lang="en-US"/>
          </a:p>
        </p:txBody>
      </p:sp>
    </p:spTree>
    <p:extLst>
      <p:ext uri="{BB962C8B-B14F-4D97-AF65-F5344CB8AC3E}">
        <p14:creationId xmlns:p14="http://schemas.microsoft.com/office/powerpoint/2010/main" val="2493546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05122-59BF-48D1-B7E1-C19938685450}" type="datetime1">
              <a:rPr lang="en-US" smtClean="0"/>
              <a:t>3/20/2020</a:t>
            </a:fld>
            <a:endParaRPr lang="en-US"/>
          </a:p>
        </p:txBody>
      </p:sp>
      <p:sp>
        <p:nvSpPr>
          <p:cNvPr id="3" name="Footer Placeholder 2"/>
          <p:cNvSpPr>
            <a:spLocks noGrp="1"/>
          </p:cNvSpPr>
          <p:nvPr>
            <p:ph type="ftr" sz="quarter" idx="11"/>
          </p:nvPr>
        </p:nvSpPr>
        <p:spPr/>
        <p:txBody>
          <a:bodyPr/>
          <a:lstStyle/>
          <a:p>
            <a:r>
              <a:rPr lang="en-US" smtClean="0"/>
              <a:t>MSc.Riyam K.Marjan</a:t>
            </a:r>
            <a:endParaRPr lang="en-US"/>
          </a:p>
        </p:txBody>
      </p:sp>
      <p:sp>
        <p:nvSpPr>
          <p:cNvPr id="4" name="Slide Number Placeholder 3"/>
          <p:cNvSpPr>
            <a:spLocks noGrp="1"/>
          </p:cNvSpPr>
          <p:nvPr>
            <p:ph type="sldNum" sz="quarter" idx="12"/>
          </p:nvPr>
        </p:nvSpPr>
        <p:spPr/>
        <p:txBody>
          <a:bodyPr/>
          <a:lstStyle/>
          <a:p>
            <a:fld id="{FEB0E0DF-3F7E-4797-8F77-24CB0551D616}" type="slidenum">
              <a:rPr lang="en-US" smtClean="0"/>
              <a:t>15</a:t>
            </a:fld>
            <a:endParaRPr lang="en-US"/>
          </a:p>
        </p:txBody>
      </p:sp>
      <p:pic>
        <p:nvPicPr>
          <p:cNvPr id="5" name="Picture 4"/>
          <p:cNvPicPr>
            <a:picLocks noChangeAspect="1"/>
          </p:cNvPicPr>
          <p:nvPr/>
        </p:nvPicPr>
        <p:blipFill>
          <a:blip r:embed="rId2"/>
          <a:stretch>
            <a:fillRect/>
          </a:stretch>
        </p:blipFill>
        <p:spPr>
          <a:xfrm>
            <a:off x="3145125" y="307975"/>
            <a:ext cx="6696075" cy="6038850"/>
          </a:xfrm>
          <a:prstGeom prst="rect">
            <a:avLst/>
          </a:prstGeom>
        </p:spPr>
      </p:pic>
    </p:spTree>
    <p:extLst>
      <p:ext uri="{BB962C8B-B14F-4D97-AF65-F5344CB8AC3E}">
        <p14:creationId xmlns:p14="http://schemas.microsoft.com/office/powerpoint/2010/main" val="2926267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05122-59BF-48D1-B7E1-C19938685450}" type="datetime1">
              <a:rPr lang="en-US" smtClean="0"/>
              <a:t>3/20/2020</a:t>
            </a:fld>
            <a:endParaRPr lang="en-US"/>
          </a:p>
        </p:txBody>
      </p:sp>
      <p:sp>
        <p:nvSpPr>
          <p:cNvPr id="3" name="Footer Placeholder 2"/>
          <p:cNvSpPr>
            <a:spLocks noGrp="1"/>
          </p:cNvSpPr>
          <p:nvPr>
            <p:ph type="ftr" sz="quarter" idx="11"/>
          </p:nvPr>
        </p:nvSpPr>
        <p:spPr/>
        <p:txBody>
          <a:bodyPr/>
          <a:lstStyle/>
          <a:p>
            <a:r>
              <a:rPr lang="en-US" smtClean="0"/>
              <a:t>MSc.Riyam K.Marjan</a:t>
            </a:r>
            <a:endParaRPr lang="en-US"/>
          </a:p>
        </p:txBody>
      </p:sp>
      <p:sp>
        <p:nvSpPr>
          <p:cNvPr id="4" name="Slide Number Placeholder 3"/>
          <p:cNvSpPr>
            <a:spLocks noGrp="1"/>
          </p:cNvSpPr>
          <p:nvPr>
            <p:ph type="sldNum" sz="quarter" idx="12"/>
          </p:nvPr>
        </p:nvSpPr>
        <p:spPr/>
        <p:txBody>
          <a:bodyPr/>
          <a:lstStyle/>
          <a:p>
            <a:fld id="{FEB0E0DF-3F7E-4797-8F77-24CB0551D616}" type="slidenum">
              <a:rPr lang="en-US" smtClean="0"/>
              <a:t>16</a:t>
            </a:fld>
            <a:endParaRPr lang="en-US"/>
          </a:p>
        </p:txBody>
      </p:sp>
      <p:pic>
        <p:nvPicPr>
          <p:cNvPr id="5" name="Picture 4"/>
          <p:cNvPicPr>
            <a:picLocks noChangeAspect="1"/>
          </p:cNvPicPr>
          <p:nvPr/>
        </p:nvPicPr>
        <p:blipFill>
          <a:blip r:embed="rId2"/>
          <a:stretch>
            <a:fillRect/>
          </a:stretch>
        </p:blipFill>
        <p:spPr>
          <a:xfrm>
            <a:off x="1697037" y="609600"/>
            <a:ext cx="9610725" cy="5638800"/>
          </a:xfrm>
          <a:prstGeom prst="rect">
            <a:avLst/>
          </a:prstGeom>
        </p:spPr>
      </p:pic>
    </p:spTree>
    <p:extLst>
      <p:ext uri="{BB962C8B-B14F-4D97-AF65-F5344CB8AC3E}">
        <p14:creationId xmlns:p14="http://schemas.microsoft.com/office/powerpoint/2010/main" val="1923432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2" y="2736273"/>
            <a:ext cx="7581121" cy="1087582"/>
          </a:xfrm>
        </p:spPr>
        <p:txBody>
          <a:bodyPr/>
          <a:lstStyle/>
          <a:p>
            <a:r>
              <a:rPr lang="en-US" b="1" dirty="0" smtClean="0"/>
              <a:t>Elements </a:t>
            </a:r>
            <a:r>
              <a:rPr lang="en-US" b="1" dirty="0"/>
              <a:t>of Graphic Design</a:t>
            </a:r>
          </a:p>
        </p:txBody>
      </p:sp>
      <p:sp>
        <p:nvSpPr>
          <p:cNvPr id="3" name="Date Placeholder 2"/>
          <p:cNvSpPr>
            <a:spLocks noGrp="1"/>
          </p:cNvSpPr>
          <p:nvPr>
            <p:ph type="dt" sz="half" idx="10"/>
          </p:nvPr>
        </p:nvSpPr>
        <p:spPr/>
        <p:txBody>
          <a:bodyPr/>
          <a:lstStyle/>
          <a:p>
            <a:fld id="{0BF34B7C-1CF6-4514-8D6C-ACBA792251E1}" type="datetime1">
              <a:rPr lang="en-US" smtClean="0"/>
              <a:t>3/20/2020</a:t>
            </a:fld>
            <a:endParaRPr lang="en-US"/>
          </a:p>
        </p:txBody>
      </p:sp>
      <p:sp>
        <p:nvSpPr>
          <p:cNvPr id="4" name="Footer Placeholder 3"/>
          <p:cNvSpPr>
            <a:spLocks noGrp="1"/>
          </p:cNvSpPr>
          <p:nvPr>
            <p:ph type="ftr" sz="quarter" idx="11"/>
          </p:nvPr>
        </p:nvSpPr>
        <p:spPr/>
        <p:txBody>
          <a:bodyPr/>
          <a:lstStyle/>
          <a:p>
            <a:r>
              <a:rPr lang="en-US" smtClean="0"/>
              <a:t>MSc.Riyam K.Marjan</a:t>
            </a:r>
            <a:endParaRPr lang="en-US"/>
          </a:p>
        </p:txBody>
      </p:sp>
      <p:sp>
        <p:nvSpPr>
          <p:cNvPr id="5" name="Slide Number Placeholder 4"/>
          <p:cNvSpPr>
            <a:spLocks noGrp="1"/>
          </p:cNvSpPr>
          <p:nvPr>
            <p:ph type="sldNum" sz="quarter" idx="12"/>
          </p:nvPr>
        </p:nvSpPr>
        <p:spPr/>
        <p:txBody>
          <a:bodyPr/>
          <a:lstStyle/>
          <a:p>
            <a:fld id="{FEB0E0DF-3F7E-4797-8F77-24CB0551D616}" type="slidenum">
              <a:rPr lang="en-US" smtClean="0"/>
              <a:t>17</a:t>
            </a:fld>
            <a:endParaRPr lang="en-US"/>
          </a:p>
        </p:txBody>
      </p:sp>
    </p:spTree>
    <p:extLst>
      <p:ext uri="{BB962C8B-B14F-4D97-AF65-F5344CB8AC3E}">
        <p14:creationId xmlns:p14="http://schemas.microsoft.com/office/powerpoint/2010/main" val="1806648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687476"/>
            <a:ext cx="10262870" cy="1498600"/>
          </a:xfrm>
        </p:spPr>
        <p:txBody>
          <a:bodyPr>
            <a:noAutofit/>
          </a:bodyPr>
          <a:lstStyle/>
          <a:p>
            <a:r>
              <a:rPr lang="en-US" sz="2800" dirty="0" smtClean="0"/>
              <a:t>The elements of graphic design are the things that make up a design which are:</a:t>
            </a:r>
            <a:br>
              <a:rPr lang="en-US" sz="2800" dirty="0" smtClean="0"/>
            </a:br>
            <a:r>
              <a:rPr lang="en-US" sz="2800" dirty="0" smtClean="0"/>
              <a:t/>
            </a:r>
            <a:br>
              <a:rPr lang="en-US" sz="2800" dirty="0" smtClean="0"/>
            </a:br>
            <a:endParaRPr lang="en-US" sz="2800" dirty="0"/>
          </a:p>
        </p:txBody>
      </p:sp>
      <p:sp>
        <p:nvSpPr>
          <p:cNvPr id="3" name="Date Placeholder 2"/>
          <p:cNvSpPr>
            <a:spLocks noGrp="1"/>
          </p:cNvSpPr>
          <p:nvPr>
            <p:ph type="dt" sz="half" idx="10"/>
          </p:nvPr>
        </p:nvSpPr>
        <p:spPr/>
        <p:txBody>
          <a:bodyPr/>
          <a:lstStyle/>
          <a:p>
            <a:fld id="{0BF34B7C-1CF6-4514-8D6C-ACBA792251E1}" type="datetime1">
              <a:rPr lang="en-US" smtClean="0"/>
              <a:t>3/20/2020</a:t>
            </a:fld>
            <a:endParaRPr lang="en-US"/>
          </a:p>
        </p:txBody>
      </p:sp>
      <p:sp>
        <p:nvSpPr>
          <p:cNvPr id="4" name="Footer Placeholder 3"/>
          <p:cNvSpPr>
            <a:spLocks noGrp="1"/>
          </p:cNvSpPr>
          <p:nvPr>
            <p:ph type="ftr" sz="quarter" idx="11"/>
          </p:nvPr>
        </p:nvSpPr>
        <p:spPr/>
        <p:txBody>
          <a:bodyPr/>
          <a:lstStyle/>
          <a:p>
            <a:r>
              <a:rPr lang="en-US" smtClean="0"/>
              <a:t>MSc.Riyam K.Marjan</a:t>
            </a:r>
            <a:endParaRPr lang="en-US"/>
          </a:p>
        </p:txBody>
      </p:sp>
      <p:sp>
        <p:nvSpPr>
          <p:cNvPr id="5" name="Slide Number Placeholder 4"/>
          <p:cNvSpPr>
            <a:spLocks noGrp="1"/>
          </p:cNvSpPr>
          <p:nvPr>
            <p:ph type="sldNum" sz="quarter" idx="12"/>
          </p:nvPr>
        </p:nvSpPr>
        <p:spPr/>
        <p:txBody>
          <a:bodyPr/>
          <a:lstStyle/>
          <a:p>
            <a:fld id="{FEB0E0DF-3F7E-4797-8F77-24CB0551D616}" type="slidenum">
              <a:rPr lang="en-US" smtClean="0"/>
              <a:t>18</a:t>
            </a:fld>
            <a:endParaRPr lang="en-US"/>
          </a:p>
        </p:txBody>
      </p:sp>
      <p:sp>
        <p:nvSpPr>
          <p:cNvPr id="6" name="Rectangle 5"/>
          <p:cNvSpPr/>
          <p:nvPr/>
        </p:nvSpPr>
        <p:spPr>
          <a:xfrm>
            <a:off x="1737360" y="2186076"/>
            <a:ext cx="9723120" cy="2308324"/>
          </a:xfrm>
          <a:prstGeom prst="rect">
            <a:avLst/>
          </a:prstGeom>
        </p:spPr>
        <p:txBody>
          <a:bodyPr wrap="square">
            <a:spAutoFit/>
          </a:bodyPr>
          <a:lstStyle/>
          <a:p>
            <a:pPr marL="285750" indent="-285750">
              <a:buFont typeface="Arial" panose="020B0604020202020204" pitchFamily="34" charset="0"/>
              <a:buChar char="•"/>
            </a:pPr>
            <a:r>
              <a:rPr lang="en-US" sz="2400" b="1" dirty="0" smtClean="0"/>
              <a:t>Line</a:t>
            </a:r>
          </a:p>
          <a:p>
            <a:pPr marL="285750" indent="-285750">
              <a:buFont typeface="Arial" panose="020B0604020202020204" pitchFamily="34" charset="0"/>
              <a:buChar char="•"/>
            </a:pPr>
            <a:r>
              <a:rPr lang="en-US" sz="2400" b="1" dirty="0" smtClean="0"/>
              <a:t>Shape</a:t>
            </a:r>
          </a:p>
          <a:p>
            <a:pPr marL="285750" indent="-285750">
              <a:buFont typeface="Arial" panose="020B0604020202020204" pitchFamily="34" charset="0"/>
              <a:buChar char="•"/>
            </a:pPr>
            <a:r>
              <a:rPr lang="en-US" sz="2400" b="1" dirty="0" smtClean="0"/>
              <a:t>Direction</a:t>
            </a:r>
          </a:p>
          <a:p>
            <a:pPr marL="285750" indent="-285750">
              <a:buFont typeface="Arial" panose="020B0604020202020204" pitchFamily="34" charset="0"/>
              <a:buChar char="•"/>
            </a:pPr>
            <a:r>
              <a:rPr lang="en-US" sz="2400" b="1" dirty="0" smtClean="0"/>
              <a:t>Size</a:t>
            </a:r>
          </a:p>
          <a:p>
            <a:pPr marL="285750" indent="-285750">
              <a:buFont typeface="Arial" panose="020B0604020202020204" pitchFamily="34" charset="0"/>
              <a:buChar char="•"/>
            </a:pPr>
            <a:r>
              <a:rPr lang="en-US" sz="2400" b="1" dirty="0" smtClean="0"/>
              <a:t>Texture</a:t>
            </a:r>
          </a:p>
          <a:p>
            <a:pPr marL="285750" indent="-285750">
              <a:buFont typeface="Arial" panose="020B0604020202020204" pitchFamily="34" charset="0"/>
              <a:buChar char="•"/>
            </a:pPr>
            <a:r>
              <a:rPr lang="en-US" sz="2400" b="1" dirty="0" smtClean="0"/>
              <a:t>Color</a:t>
            </a:r>
            <a:endParaRPr lang="en-US" sz="2400" b="1" dirty="0"/>
          </a:p>
        </p:txBody>
      </p:sp>
    </p:spTree>
    <p:extLst>
      <p:ext uri="{BB962C8B-B14F-4D97-AF65-F5344CB8AC3E}">
        <p14:creationId xmlns:p14="http://schemas.microsoft.com/office/powerpoint/2010/main" val="2282125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988" y="2870200"/>
            <a:ext cx="9601200" cy="1485900"/>
          </a:xfrm>
        </p:spPr>
        <p:txBody>
          <a:bodyPr/>
          <a:lstStyle/>
          <a:p>
            <a:pPr algn="ctr"/>
            <a:r>
              <a:rPr lang="en-US" b="1" dirty="0" smtClean="0"/>
              <a:t>Thank you </a:t>
            </a:r>
            <a:endParaRPr lang="en-US" b="1" dirty="0"/>
          </a:p>
        </p:txBody>
      </p:sp>
      <p:sp>
        <p:nvSpPr>
          <p:cNvPr id="3" name="Date Placeholder 2"/>
          <p:cNvSpPr>
            <a:spLocks noGrp="1"/>
          </p:cNvSpPr>
          <p:nvPr>
            <p:ph type="dt" sz="half" idx="10"/>
          </p:nvPr>
        </p:nvSpPr>
        <p:spPr/>
        <p:txBody>
          <a:bodyPr/>
          <a:lstStyle/>
          <a:p>
            <a:fld id="{0BF34B7C-1CF6-4514-8D6C-ACBA792251E1}" type="datetime1">
              <a:rPr lang="en-US" smtClean="0"/>
              <a:t>3/20/2020</a:t>
            </a:fld>
            <a:endParaRPr lang="en-US"/>
          </a:p>
        </p:txBody>
      </p:sp>
      <p:sp>
        <p:nvSpPr>
          <p:cNvPr id="4" name="Footer Placeholder 3"/>
          <p:cNvSpPr>
            <a:spLocks noGrp="1"/>
          </p:cNvSpPr>
          <p:nvPr>
            <p:ph type="ftr" sz="quarter" idx="11"/>
          </p:nvPr>
        </p:nvSpPr>
        <p:spPr/>
        <p:txBody>
          <a:bodyPr/>
          <a:lstStyle/>
          <a:p>
            <a:r>
              <a:rPr lang="en-US" smtClean="0"/>
              <a:t>MSc.Riyam K.Marjan</a:t>
            </a:r>
            <a:endParaRPr lang="en-US"/>
          </a:p>
        </p:txBody>
      </p:sp>
      <p:sp>
        <p:nvSpPr>
          <p:cNvPr id="5" name="Slide Number Placeholder 4"/>
          <p:cNvSpPr>
            <a:spLocks noGrp="1"/>
          </p:cNvSpPr>
          <p:nvPr>
            <p:ph type="sldNum" sz="quarter" idx="12"/>
          </p:nvPr>
        </p:nvSpPr>
        <p:spPr/>
        <p:txBody>
          <a:bodyPr/>
          <a:lstStyle/>
          <a:p>
            <a:fld id="{FEB0E0DF-3F7E-4797-8F77-24CB0551D616}" type="slidenum">
              <a:rPr lang="en-US" smtClean="0"/>
              <a:t>19</a:t>
            </a:fld>
            <a:endParaRPr lang="en-US"/>
          </a:p>
        </p:txBody>
      </p:sp>
    </p:spTree>
    <p:extLst>
      <p:ext uri="{BB962C8B-B14F-4D97-AF65-F5344CB8AC3E}">
        <p14:creationId xmlns:p14="http://schemas.microsoft.com/office/powerpoint/2010/main" val="390640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Content Placeholder 2"/>
          <p:cNvSpPr>
            <a:spLocks noGrp="1"/>
          </p:cNvSpPr>
          <p:nvPr>
            <p:ph idx="1"/>
          </p:nvPr>
        </p:nvSpPr>
        <p:spPr/>
        <p:txBody>
          <a:bodyPr>
            <a:normAutofit/>
          </a:bodyPr>
          <a:lstStyle/>
          <a:p>
            <a:r>
              <a:rPr lang="en-US" sz="3600" dirty="0" smtClean="0"/>
              <a:t>Introduction </a:t>
            </a:r>
          </a:p>
          <a:p>
            <a:r>
              <a:rPr lang="en-US" sz="3600" dirty="0"/>
              <a:t>principles </a:t>
            </a:r>
            <a:r>
              <a:rPr lang="en-US" sz="3600" dirty="0" smtClean="0"/>
              <a:t>of Graphic </a:t>
            </a:r>
            <a:r>
              <a:rPr lang="en-US" sz="3600" dirty="0" smtClean="0"/>
              <a:t>Design</a:t>
            </a:r>
          </a:p>
          <a:p>
            <a:r>
              <a:rPr lang="en-US" sz="3600" dirty="0" smtClean="0"/>
              <a:t>The elements of Graphic Design</a:t>
            </a:r>
            <a:endParaRPr lang="en-US" sz="3600" dirty="0" smtClean="0"/>
          </a:p>
          <a:p>
            <a:pPr marL="0" indent="0">
              <a:buNone/>
            </a:pPr>
            <a:endParaRPr lang="en-US" sz="3600" dirty="0" smtClean="0"/>
          </a:p>
          <a:p>
            <a:endParaRPr lang="en-US" sz="3600" dirty="0"/>
          </a:p>
        </p:txBody>
      </p:sp>
      <p:sp>
        <p:nvSpPr>
          <p:cNvPr id="4" name="Date Placeholder 3"/>
          <p:cNvSpPr>
            <a:spLocks noGrp="1"/>
          </p:cNvSpPr>
          <p:nvPr>
            <p:ph type="dt" sz="half" idx="10"/>
          </p:nvPr>
        </p:nvSpPr>
        <p:spPr/>
        <p:txBody>
          <a:bodyPr/>
          <a:lstStyle/>
          <a:p>
            <a:fld id="{0060CCF3-0093-4CAC-92FE-DD7E146EB712}" type="datetime1">
              <a:rPr lang="en-US" smtClean="0"/>
              <a:t>3/20/2020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2</a:t>
            </a:fld>
            <a:endParaRPr lang="en-US"/>
          </a:p>
        </p:txBody>
      </p:sp>
    </p:spTree>
    <p:extLst>
      <p:ext uri="{BB962C8B-B14F-4D97-AF65-F5344CB8AC3E}">
        <p14:creationId xmlns:p14="http://schemas.microsoft.com/office/powerpoint/2010/main" val="2848977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2" y="2736273"/>
            <a:ext cx="7581121" cy="1087582"/>
          </a:xfrm>
        </p:spPr>
        <p:txBody>
          <a:bodyPr/>
          <a:lstStyle/>
          <a:p>
            <a:r>
              <a:rPr lang="en-US" b="1" dirty="0"/>
              <a:t>principles of Graphic Design</a:t>
            </a:r>
          </a:p>
        </p:txBody>
      </p:sp>
      <p:sp>
        <p:nvSpPr>
          <p:cNvPr id="3" name="Date Placeholder 2"/>
          <p:cNvSpPr>
            <a:spLocks noGrp="1"/>
          </p:cNvSpPr>
          <p:nvPr>
            <p:ph type="dt" sz="half" idx="10"/>
          </p:nvPr>
        </p:nvSpPr>
        <p:spPr/>
        <p:txBody>
          <a:bodyPr/>
          <a:lstStyle/>
          <a:p>
            <a:fld id="{0BF34B7C-1CF6-4514-8D6C-ACBA792251E1}" type="datetime1">
              <a:rPr lang="en-US" smtClean="0"/>
              <a:t>3/20/2020</a:t>
            </a:fld>
            <a:endParaRPr lang="en-US"/>
          </a:p>
        </p:txBody>
      </p:sp>
      <p:sp>
        <p:nvSpPr>
          <p:cNvPr id="4" name="Footer Placeholder 3"/>
          <p:cNvSpPr>
            <a:spLocks noGrp="1"/>
          </p:cNvSpPr>
          <p:nvPr>
            <p:ph type="ftr" sz="quarter" idx="11"/>
          </p:nvPr>
        </p:nvSpPr>
        <p:spPr/>
        <p:txBody>
          <a:bodyPr/>
          <a:lstStyle/>
          <a:p>
            <a:r>
              <a:rPr lang="en-US" smtClean="0"/>
              <a:t>MSc.Riyam K.Marjan</a:t>
            </a:r>
            <a:endParaRPr lang="en-US"/>
          </a:p>
        </p:txBody>
      </p:sp>
      <p:sp>
        <p:nvSpPr>
          <p:cNvPr id="5" name="Slide Number Placeholder 4"/>
          <p:cNvSpPr>
            <a:spLocks noGrp="1"/>
          </p:cNvSpPr>
          <p:nvPr>
            <p:ph type="sldNum" sz="quarter" idx="12"/>
          </p:nvPr>
        </p:nvSpPr>
        <p:spPr/>
        <p:txBody>
          <a:bodyPr/>
          <a:lstStyle/>
          <a:p>
            <a:fld id="{FEB0E0DF-3F7E-4797-8F77-24CB0551D616}" type="slidenum">
              <a:rPr lang="en-US" smtClean="0"/>
              <a:t>3</a:t>
            </a:fld>
            <a:endParaRPr lang="en-US"/>
          </a:p>
        </p:txBody>
      </p:sp>
    </p:spTree>
    <p:extLst>
      <p:ext uri="{BB962C8B-B14F-4D97-AF65-F5344CB8AC3E}">
        <p14:creationId xmlns:p14="http://schemas.microsoft.com/office/powerpoint/2010/main" val="2336842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a:t>Good design, much like anything, starts with understanding the basics. Applying the following design principles will help you avoid design disasters and allow you to communicate your key theme. </a:t>
            </a:r>
            <a:endParaRPr lang="en-US" dirty="0" smtClean="0"/>
          </a:p>
        </p:txBody>
      </p:sp>
      <p:sp>
        <p:nvSpPr>
          <p:cNvPr id="4" name="Date Placeholder 3"/>
          <p:cNvSpPr>
            <a:spLocks noGrp="1"/>
          </p:cNvSpPr>
          <p:nvPr>
            <p:ph type="dt" sz="half" idx="10"/>
          </p:nvPr>
        </p:nvSpPr>
        <p:spPr/>
        <p:txBody>
          <a:bodyPr/>
          <a:lstStyle/>
          <a:p>
            <a:fld id="{0E7B3B62-59DA-4878-A289-384F4CF9A7DB}" type="datetime1">
              <a:rPr lang="en-US" smtClean="0"/>
              <a:t>3/20/2020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4</a:t>
            </a:fld>
            <a:endParaRPr lang="en-US"/>
          </a:p>
        </p:txBody>
      </p:sp>
    </p:spTree>
    <p:extLst>
      <p:ext uri="{BB962C8B-B14F-4D97-AF65-F5344CB8AC3E}">
        <p14:creationId xmlns:p14="http://schemas.microsoft.com/office/powerpoint/2010/main" val="1601776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lstStyle/>
          <a:p>
            <a:r>
              <a:rPr lang="en-US" b="1" dirty="0"/>
              <a:t>Alignment</a:t>
            </a:r>
          </a:p>
          <a:p>
            <a:pPr lvl="1"/>
            <a:r>
              <a:rPr lang="en-US" dirty="0"/>
              <a:t>Alignment creates a sharper, more ordered design. Aligning elements allows them to create a visual connection with each other. It tightens the design and eliminates the haphazard, messy effect which comes when items are placed randomly.</a:t>
            </a:r>
          </a:p>
          <a:p>
            <a:pPr lvl="1"/>
            <a:r>
              <a:rPr lang="en-US" dirty="0"/>
              <a:t>Aligning elements which are not in close proximity with each other, helps to provide an invisible connection between them.</a:t>
            </a:r>
          </a:p>
          <a:p>
            <a:pPr lvl="1"/>
            <a:r>
              <a:rPr lang="en-US" dirty="0"/>
              <a:t>Alignment is one of the most basic and important principles of design. It allows us to create order and </a:t>
            </a:r>
            <a:r>
              <a:rPr lang="en-US" dirty="0" err="1" smtClean="0"/>
              <a:t>organisation</a:t>
            </a:r>
            <a:r>
              <a:rPr lang="en-US" dirty="0" smtClean="0"/>
              <a:t> </a:t>
            </a:r>
            <a:r>
              <a:rPr lang="en-US" dirty="0"/>
              <a:t>among elements.</a:t>
            </a:r>
          </a:p>
          <a:p>
            <a:endParaRPr lang="en-US" dirty="0"/>
          </a:p>
        </p:txBody>
      </p:sp>
      <p:sp>
        <p:nvSpPr>
          <p:cNvPr id="4" name="Date Placeholder 3"/>
          <p:cNvSpPr>
            <a:spLocks noGrp="1"/>
          </p:cNvSpPr>
          <p:nvPr>
            <p:ph type="dt" sz="half" idx="10"/>
          </p:nvPr>
        </p:nvSpPr>
        <p:spPr/>
        <p:txBody>
          <a:bodyPr/>
          <a:lstStyle/>
          <a:p>
            <a:fld id="{0E7B3B62-59DA-4878-A289-384F4CF9A7DB}" type="datetime1">
              <a:rPr lang="en-US" smtClean="0"/>
              <a:t>3/20/2020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5</a:t>
            </a:fld>
            <a:endParaRPr lang="en-US"/>
          </a:p>
        </p:txBody>
      </p:sp>
    </p:spTree>
    <p:extLst>
      <p:ext uri="{BB962C8B-B14F-4D97-AF65-F5344CB8AC3E}">
        <p14:creationId xmlns:p14="http://schemas.microsoft.com/office/powerpoint/2010/main" val="3380838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p:cNvPicPr>
            <a:picLocks noGrp="1" noChangeAspect="1"/>
          </p:cNvPicPr>
          <p:nvPr>
            <p:ph idx="1"/>
          </p:nvPr>
        </p:nvPicPr>
        <p:blipFill>
          <a:blip r:embed="rId2"/>
          <a:stretch>
            <a:fillRect/>
          </a:stretch>
        </p:blipFill>
        <p:spPr>
          <a:xfrm>
            <a:off x="1390650" y="2910609"/>
            <a:ext cx="4672114" cy="2492664"/>
          </a:xfrm>
          <a:prstGeom prst="rect">
            <a:avLst/>
          </a:prstGeom>
        </p:spPr>
      </p:pic>
      <p:sp>
        <p:nvSpPr>
          <p:cNvPr id="4" name="Date Placeholder 3"/>
          <p:cNvSpPr>
            <a:spLocks noGrp="1"/>
          </p:cNvSpPr>
          <p:nvPr>
            <p:ph type="dt" sz="half" idx="10"/>
          </p:nvPr>
        </p:nvSpPr>
        <p:spPr/>
        <p:txBody>
          <a:bodyPr/>
          <a:lstStyle/>
          <a:p>
            <a:fld id="{0E7B3B62-59DA-4878-A289-384F4CF9A7DB}" type="datetime1">
              <a:rPr lang="en-US" smtClean="0"/>
              <a:t>3/20/2020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6</a:t>
            </a:fld>
            <a:endParaRPr lang="en-US"/>
          </a:p>
        </p:txBody>
      </p:sp>
      <p:pic>
        <p:nvPicPr>
          <p:cNvPr id="8" name="Picture 7"/>
          <p:cNvPicPr>
            <a:picLocks noChangeAspect="1"/>
          </p:cNvPicPr>
          <p:nvPr/>
        </p:nvPicPr>
        <p:blipFill rotWithShape="1">
          <a:blip r:embed="rId3"/>
          <a:srcRect l="33033" t="10519"/>
          <a:stretch/>
        </p:blipFill>
        <p:spPr>
          <a:xfrm>
            <a:off x="6465455" y="2661142"/>
            <a:ext cx="4994419" cy="2991598"/>
          </a:xfrm>
          <a:prstGeom prst="rect">
            <a:avLst/>
          </a:prstGeom>
        </p:spPr>
      </p:pic>
    </p:spTree>
    <p:extLst>
      <p:ext uri="{BB962C8B-B14F-4D97-AF65-F5344CB8AC3E}">
        <p14:creationId xmlns:p14="http://schemas.microsoft.com/office/powerpoint/2010/main" val="1748651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05122-59BF-48D1-B7E1-C19938685450}" type="datetime1">
              <a:rPr lang="en-US" smtClean="0"/>
              <a:t>3/20/2020</a:t>
            </a:fld>
            <a:endParaRPr lang="en-US"/>
          </a:p>
        </p:txBody>
      </p:sp>
      <p:sp>
        <p:nvSpPr>
          <p:cNvPr id="3" name="Footer Placeholder 2"/>
          <p:cNvSpPr>
            <a:spLocks noGrp="1"/>
          </p:cNvSpPr>
          <p:nvPr>
            <p:ph type="ftr" sz="quarter" idx="11"/>
          </p:nvPr>
        </p:nvSpPr>
        <p:spPr/>
        <p:txBody>
          <a:bodyPr/>
          <a:lstStyle/>
          <a:p>
            <a:r>
              <a:rPr lang="en-US" smtClean="0"/>
              <a:t>MSc.Riyam K.Marjan</a:t>
            </a:r>
            <a:endParaRPr lang="en-US"/>
          </a:p>
        </p:txBody>
      </p:sp>
      <p:sp>
        <p:nvSpPr>
          <p:cNvPr id="4" name="Slide Number Placeholder 3"/>
          <p:cNvSpPr>
            <a:spLocks noGrp="1"/>
          </p:cNvSpPr>
          <p:nvPr>
            <p:ph type="sldNum" sz="quarter" idx="12"/>
          </p:nvPr>
        </p:nvSpPr>
        <p:spPr/>
        <p:txBody>
          <a:bodyPr/>
          <a:lstStyle/>
          <a:p>
            <a:fld id="{FEB0E0DF-3F7E-4797-8F77-24CB0551D616}" type="slidenum">
              <a:rPr lang="en-US" smtClean="0"/>
              <a:t>7</a:t>
            </a:fld>
            <a:endParaRPr lang="en-US"/>
          </a:p>
        </p:txBody>
      </p:sp>
      <p:pic>
        <p:nvPicPr>
          <p:cNvPr id="5" name="Content Placeholder 6"/>
          <p:cNvPicPr>
            <a:picLocks noChangeAspect="1"/>
          </p:cNvPicPr>
          <p:nvPr/>
        </p:nvPicPr>
        <p:blipFill>
          <a:blip r:embed="rId2"/>
          <a:stretch>
            <a:fillRect/>
          </a:stretch>
        </p:blipFill>
        <p:spPr>
          <a:xfrm>
            <a:off x="1261341" y="1500909"/>
            <a:ext cx="4542357" cy="3989054"/>
          </a:xfrm>
          <a:prstGeom prst="rect">
            <a:avLst/>
          </a:prstGeom>
        </p:spPr>
      </p:pic>
      <p:pic>
        <p:nvPicPr>
          <p:cNvPr id="6" name="Picture 5"/>
          <p:cNvPicPr>
            <a:picLocks noChangeAspect="1"/>
          </p:cNvPicPr>
          <p:nvPr/>
        </p:nvPicPr>
        <p:blipFill>
          <a:blip r:embed="rId3"/>
          <a:stretch>
            <a:fillRect/>
          </a:stretch>
        </p:blipFill>
        <p:spPr>
          <a:xfrm>
            <a:off x="6895019" y="1527996"/>
            <a:ext cx="4558749" cy="3961967"/>
          </a:xfrm>
          <a:prstGeom prst="rect">
            <a:avLst/>
          </a:prstGeom>
        </p:spPr>
      </p:pic>
    </p:spTree>
    <p:extLst>
      <p:ext uri="{BB962C8B-B14F-4D97-AF65-F5344CB8AC3E}">
        <p14:creationId xmlns:p14="http://schemas.microsoft.com/office/powerpoint/2010/main" val="229877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lstStyle/>
          <a:p>
            <a:pPr algn="justLow"/>
            <a:endParaRPr lang="en-US" dirty="0" smtClean="0"/>
          </a:p>
          <a:p>
            <a:pPr algn="justLow"/>
            <a:r>
              <a:rPr lang="en-US" dirty="0"/>
              <a:t>Repetition </a:t>
            </a:r>
            <a:endParaRPr lang="en-US" dirty="0" smtClean="0"/>
          </a:p>
          <a:p>
            <a:pPr lvl="1" algn="justLow"/>
            <a:r>
              <a:rPr lang="en-US" dirty="0" smtClean="0"/>
              <a:t>Repetition </a:t>
            </a:r>
            <a:r>
              <a:rPr lang="en-US" dirty="0"/>
              <a:t>strengthens a design by tying together individual elements. It helps to create association and </a:t>
            </a:r>
            <a:r>
              <a:rPr lang="en-US" dirty="0" smtClean="0"/>
              <a:t>consistency.</a:t>
            </a:r>
          </a:p>
          <a:p>
            <a:pPr lvl="1" algn="justLow"/>
            <a:r>
              <a:rPr lang="en-US" dirty="0" smtClean="0"/>
              <a:t>The </a:t>
            </a:r>
            <a:r>
              <a:rPr lang="en-US" dirty="0"/>
              <a:t>consistent repetition of an element is widely used in multi-page </a:t>
            </a:r>
            <a:r>
              <a:rPr lang="en-US" dirty="0" smtClean="0"/>
              <a:t>documents &amp; </a:t>
            </a:r>
            <a:r>
              <a:rPr lang="en-US" dirty="0"/>
              <a:t>websites. Elements can be as simple as </a:t>
            </a:r>
            <a:r>
              <a:rPr lang="en-US" dirty="0" err="1"/>
              <a:t>colour</a:t>
            </a:r>
            <a:r>
              <a:rPr lang="en-US" dirty="0"/>
              <a:t>, shapes, typefaces or even texture.</a:t>
            </a:r>
          </a:p>
        </p:txBody>
      </p:sp>
      <p:sp>
        <p:nvSpPr>
          <p:cNvPr id="4" name="Date Placeholder 3"/>
          <p:cNvSpPr>
            <a:spLocks noGrp="1"/>
          </p:cNvSpPr>
          <p:nvPr>
            <p:ph type="dt" sz="half" idx="10"/>
          </p:nvPr>
        </p:nvSpPr>
        <p:spPr/>
        <p:txBody>
          <a:bodyPr/>
          <a:lstStyle/>
          <a:p>
            <a:fld id="{0E7B3B62-59DA-4878-A289-384F4CF9A7DB}" type="datetime1">
              <a:rPr lang="en-US" smtClean="0"/>
              <a:t>3/20/2020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8</a:t>
            </a:fld>
            <a:endParaRPr lang="en-US"/>
          </a:p>
        </p:txBody>
      </p:sp>
    </p:spTree>
    <p:extLst>
      <p:ext uri="{BB962C8B-B14F-4D97-AF65-F5344CB8AC3E}">
        <p14:creationId xmlns:p14="http://schemas.microsoft.com/office/powerpoint/2010/main" val="288233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normAutofit/>
          </a:bodyPr>
          <a:lstStyle/>
          <a:p>
            <a:r>
              <a:rPr lang="en-US" b="1" dirty="0" smtClean="0"/>
              <a:t>Contrast</a:t>
            </a:r>
          </a:p>
          <a:p>
            <a:pPr lvl="1"/>
            <a:r>
              <a:rPr lang="en-US" dirty="0"/>
              <a:t>Contrast allows you to emphasize or highlight key elements within your design. Contrast is created when two elements are total opposites. </a:t>
            </a:r>
          </a:p>
          <a:p>
            <a:pPr lvl="1"/>
            <a:r>
              <a:rPr lang="en-US" dirty="0" smtClean="0"/>
              <a:t>This </a:t>
            </a:r>
            <a:r>
              <a:rPr lang="en-US" dirty="0"/>
              <a:t>doesn’t necessarily have to be </a:t>
            </a:r>
            <a:r>
              <a:rPr lang="en-US" dirty="0" err="1"/>
              <a:t>colours</a:t>
            </a:r>
            <a:r>
              <a:rPr lang="en-US" dirty="0"/>
              <a:t> either. It can be achieved with fonts (classic/contemporary), lines (thick/thin) and shapes (big/small), just to name a few.</a:t>
            </a:r>
          </a:p>
          <a:p>
            <a:pPr lvl="1"/>
            <a:r>
              <a:rPr lang="en-US" dirty="0"/>
              <a:t>Contrast plays a crucial part in the </a:t>
            </a:r>
            <a:r>
              <a:rPr lang="en-US" dirty="0" err="1"/>
              <a:t>organisation</a:t>
            </a:r>
            <a:r>
              <a:rPr lang="en-US" dirty="0"/>
              <a:t> of information on a page. It will guide the reader to where they should look first or to the most important element. For it to work successfully though, it must be strong and obvious. It needs to make an impact.</a:t>
            </a:r>
          </a:p>
          <a:p>
            <a:pPr lvl="1"/>
            <a:endParaRPr lang="en-US" b="1" dirty="0"/>
          </a:p>
        </p:txBody>
      </p:sp>
      <p:sp>
        <p:nvSpPr>
          <p:cNvPr id="4" name="Date Placeholder 3"/>
          <p:cNvSpPr>
            <a:spLocks noGrp="1"/>
          </p:cNvSpPr>
          <p:nvPr>
            <p:ph type="dt" sz="half" idx="10"/>
          </p:nvPr>
        </p:nvSpPr>
        <p:spPr/>
        <p:txBody>
          <a:bodyPr/>
          <a:lstStyle/>
          <a:p>
            <a:fld id="{0E7B3B62-59DA-4878-A289-384F4CF9A7DB}" type="datetime1">
              <a:rPr lang="en-US" smtClean="0"/>
              <a:t>3/20/2020</a:t>
            </a:fld>
            <a:endParaRPr lang="en-US"/>
          </a:p>
        </p:txBody>
      </p:sp>
      <p:sp>
        <p:nvSpPr>
          <p:cNvPr id="5" name="Footer Placeholder 4"/>
          <p:cNvSpPr>
            <a:spLocks noGrp="1"/>
          </p:cNvSpPr>
          <p:nvPr>
            <p:ph type="ftr" sz="quarter" idx="11"/>
          </p:nvPr>
        </p:nvSpPr>
        <p:spPr/>
        <p:txBody>
          <a:bodyPr/>
          <a:lstStyle/>
          <a:p>
            <a:r>
              <a:rPr lang="en-US" smtClean="0"/>
              <a:t>MSc.Riyam K.Marjan</a:t>
            </a:r>
            <a:endParaRPr lang="en-US"/>
          </a:p>
        </p:txBody>
      </p:sp>
      <p:sp>
        <p:nvSpPr>
          <p:cNvPr id="6" name="Slide Number Placeholder 5"/>
          <p:cNvSpPr>
            <a:spLocks noGrp="1"/>
          </p:cNvSpPr>
          <p:nvPr>
            <p:ph type="sldNum" sz="quarter" idx="12"/>
          </p:nvPr>
        </p:nvSpPr>
        <p:spPr/>
        <p:txBody>
          <a:bodyPr/>
          <a:lstStyle/>
          <a:p>
            <a:fld id="{FEB0E0DF-3F7E-4797-8F77-24CB0551D616}" type="slidenum">
              <a:rPr lang="en-US" smtClean="0"/>
              <a:t>9</a:t>
            </a:fld>
            <a:endParaRPr lang="en-US"/>
          </a:p>
        </p:txBody>
      </p:sp>
    </p:spTree>
    <p:extLst>
      <p:ext uri="{BB962C8B-B14F-4D97-AF65-F5344CB8AC3E}">
        <p14:creationId xmlns:p14="http://schemas.microsoft.com/office/powerpoint/2010/main" val="2743987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132</TotalTime>
  <Words>523</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Franklin Gothic Book</vt:lpstr>
      <vt:lpstr>Crop</vt:lpstr>
      <vt:lpstr>Web Design Principles</vt:lpstr>
      <vt:lpstr>Outlines</vt:lpstr>
      <vt:lpstr>principles of Graphic Design</vt:lpstr>
      <vt:lpstr>Introduction</vt:lpstr>
      <vt:lpstr>Design Principles</vt:lpstr>
      <vt:lpstr>PowerPoint Presentation</vt:lpstr>
      <vt:lpstr>PowerPoint Presentation</vt:lpstr>
      <vt:lpstr>Design Principles</vt:lpstr>
      <vt:lpstr>Design Principles</vt:lpstr>
      <vt:lpstr>PowerPoint Presentation</vt:lpstr>
      <vt:lpstr>PowerPoint Presentation</vt:lpstr>
      <vt:lpstr>Design Principles</vt:lpstr>
      <vt:lpstr>PowerPoint Presentation</vt:lpstr>
      <vt:lpstr>Design Principles</vt:lpstr>
      <vt:lpstr>PowerPoint Presentation</vt:lpstr>
      <vt:lpstr>PowerPoint Presentation</vt:lpstr>
      <vt:lpstr>Elements of Graphic Design</vt:lpstr>
      <vt:lpstr>The elements of graphic design are the things that make up a design which are: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43</cp:revision>
  <dcterms:created xsi:type="dcterms:W3CDTF">2019-10-28T12:52:02Z</dcterms:created>
  <dcterms:modified xsi:type="dcterms:W3CDTF">2020-03-20T17:41:58Z</dcterms:modified>
</cp:coreProperties>
</file>