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5"/>
  </p:notesMasterIdLst>
  <p:sldIdLst>
    <p:sldId id="256" r:id="rId2"/>
    <p:sldId id="325" r:id="rId3"/>
    <p:sldId id="300" r:id="rId4"/>
    <p:sldId id="327" r:id="rId5"/>
    <p:sldId id="329" r:id="rId6"/>
    <p:sldId id="330" r:id="rId7"/>
    <p:sldId id="331" r:id="rId8"/>
    <p:sldId id="332" r:id="rId9"/>
    <p:sldId id="333" r:id="rId10"/>
    <p:sldId id="334" r:id="rId11"/>
    <p:sldId id="335" r:id="rId12"/>
    <p:sldId id="336" r:id="rId13"/>
    <p:sldId id="344" r:id="rId14"/>
    <p:sldId id="337" r:id="rId15"/>
    <p:sldId id="346" r:id="rId16"/>
    <p:sldId id="338" r:id="rId17"/>
    <p:sldId id="339" r:id="rId18"/>
    <p:sldId id="340" r:id="rId19"/>
    <p:sldId id="341" r:id="rId20"/>
    <p:sldId id="342" r:id="rId21"/>
    <p:sldId id="347" r:id="rId22"/>
    <p:sldId id="343" r:id="rId23"/>
    <p:sldId id="348" r:id="rId24"/>
    <p:sldId id="349" r:id="rId25"/>
    <p:sldId id="350" r:id="rId26"/>
    <p:sldId id="351" r:id="rId27"/>
    <p:sldId id="352" r:id="rId28"/>
    <p:sldId id="353" r:id="rId29"/>
    <p:sldId id="354" r:id="rId30"/>
    <p:sldId id="355" r:id="rId31"/>
    <p:sldId id="356" r:id="rId32"/>
    <p:sldId id="357" r:id="rId33"/>
    <p:sldId id="324"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2941" autoAdjust="0"/>
  </p:normalViewPr>
  <p:slideViewPr>
    <p:cSldViewPr snapToGrid="0">
      <p:cViewPr>
        <p:scale>
          <a:sx n="70" d="100"/>
          <a:sy n="70" d="100"/>
        </p:scale>
        <p:origin x="-438" y="-3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ar-IQ"/>
          </a:p>
        </p:txBody>
      </p:sp>
      <p:sp>
        <p:nvSpPr>
          <p:cNvPr id="3" name="عنصر نائب للتاريخ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9106C7D8-7F0B-44D9-929A-8BF7022964E0}" type="datetimeFigureOut">
              <a:rPr lang="ar-IQ" smtClean="0"/>
              <a:t>21/07/1441</a:t>
            </a:fld>
            <a:endParaRPr lang="ar-IQ"/>
          </a:p>
        </p:txBody>
      </p:sp>
      <p:sp>
        <p:nvSpPr>
          <p:cNvPr id="4" name="عنصر نائب لصورة الشريحة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1" anchor="ctr"/>
          <a:lstStyle/>
          <a:p>
            <a:endParaRPr lang="ar-IQ"/>
          </a:p>
        </p:txBody>
      </p:sp>
      <p:sp>
        <p:nvSpPr>
          <p:cNvPr id="5" name="عنصر نائب للملاحظات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IQ"/>
          </a:p>
        </p:txBody>
      </p:sp>
      <p:sp>
        <p:nvSpPr>
          <p:cNvPr id="6" name="عنصر نائب للتذييل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ar-IQ"/>
          </a:p>
        </p:txBody>
      </p:sp>
      <p:sp>
        <p:nvSpPr>
          <p:cNvPr id="7" name="عنصر نائب لرقم الشريحة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304E0A6C-E155-4538-B898-B8950B3E1C5E}" type="slidenum">
              <a:rPr lang="ar-IQ" smtClean="0"/>
              <a:t>‹#›</a:t>
            </a:fld>
            <a:endParaRPr lang="ar-IQ"/>
          </a:p>
        </p:txBody>
      </p:sp>
    </p:spTree>
    <p:extLst>
      <p:ext uri="{BB962C8B-B14F-4D97-AF65-F5344CB8AC3E}">
        <p14:creationId xmlns:p14="http://schemas.microsoft.com/office/powerpoint/2010/main" val="1659124218"/>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IQ" dirty="0"/>
          </a:p>
        </p:txBody>
      </p:sp>
      <p:sp>
        <p:nvSpPr>
          <p:cNvPr id="4" name="عنصر نائب لرقم الشريحة 3"/>
          <p:cNvSpPr>
            <a:spLocks noGrp="1"/>
          </p:cNvSpPr>
          <p:nvPr>
            <p:ph type="sldNum" sz="quarter" idx="10"/>
          </p:nvPr>
        </p:nvSpPr>
        <p:spPr/>
        <p:txBody>
          <a:bodyPr/>
          <a:lstStyle/>
          <a:p>
            <a:fld id="{304E0A6C-E155-4538-B898-B8950B3E1C5E}" type="slidenum">
              <a:rPr lang="ar-IQ" smtClean="0"/>
              <a:t>1</a:t>
            </a:fld>
            <a:endParaRPr lang="ar-IQ"/>
          </a:p>
        </p:txBody>
      </p:sp>
    </p:spTree>
    <p:extLst>
      <p:ext uri="{BB962C8B-B14F-4D97-AF65-F5344CB8AC3E}">
        <p14:creationId xmlns:p14="http://schemas.microsoft.com/office/powerpoint/2010/main" val="2188467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IQ" dirty="0"/>
          </a:p>
        </p:txBody>
      </p:sp>
      <p:sp>
        <p:nvSpPr>
          <p:cNvPr id="4" name="عنصر نائب لرقم الشريحة 3"/>
          <p:cNvSpPr>
            <a:spLocks noGrp="1"/>
          </p:cNvSpPr>
          <p:nvPr>
            <p:ph type="sldNum" sz="quarter" idx="10"/>
          </p:nvPr>
        </p:nvSpPr>
        <p:spPr/>
        <p:txBody>
          <a:bodyPr/>
          <a:lstStyle/>
          <a:p>
            <a:fld id="{304E0A6C-E155-4538-B898-B8950B3E1C5E}" type="slidenum">
              <a:rPr lang="ar-IQ" smtClean="0"/>
              <a:t>5</a:t>
            </a:fld>
            <a:endParaRPr lang="ar-IQ"/>
          </a:p>
        </p:txBody>
      </p:sp>
    </p:spTree>
    <p:extLst>
      <p:ext uri="{BB962C8B-B14F-4D97-AF65-F5344CB8AC3E}">
        <p14:creationId xmlns:p14="http://schemas.microsoft.com/office/powerpoint/2010/main" val="803844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IQ" dirty="0"/>
          </a:p>
        </p:txBody>
      </p:sp>
      <p:sp>
        <p:nvSpPr>
          <p:cNvPr id="4" name="عنصر نائب لرقم الشريحة 3"/>
          <p:cNvSpPr>
            <a:spLocks noGrp="1"/>
          </p:cNvSpPr>
          <p:nvPr>
            <p:ph type="sldNum" sz="quarter" idx="10"/>
          </p:nvPr>
        </p:nvSpPr>
        <p:spPr/>
        <p:txBody>
          <a:bodyPr/>
          <a:lstStyle/>
          <a:p>
            <a:fld id="{304E0A6C-E155-4538-B898-B8950B3E1C5E}" type="slidenum">
              <a:rPr lang="ar-IQ" smtClean="0"/>
              <a:t>6</a:t>
            </a:fld>
            <a:endParaRPr lang="ar-IQ"/>
          </a:p>
        </p:txBody>
      </p:sp>
    </p:spTree>
    <p:extLst>
      <p:ext uri="{BB962C8B-B14F-4D97-AF65-F5344CB8AC3E}">
        <p14:creationId xmlns:p14="http://schemas.microsoft.com/office/powerpoint/2010/main" val="530593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IQ" dirty="0"/>
          </a:p>
        </p:txBody>
      </p:sp>
      <p:sp>
        <p:nvSpPr>
          <p:cNvPr id="4" name="عنصر نائب لرقم الشريحة 3"/>
          <p:cNvSpPr>
            <a:spLocks noGrp="1"/>
          </p:cNvSpPr>
          <p:nvPr>
            <p:ph type="sldNum" sz="quarter" idx="10"/>
          </p:nvPr>
        </p:nvSpPr>
        <p:spPr/>
        <p:txBody>
          <a:bodyPr/>
          <a:lstStyle/>
          <a:p>
            <a:fld id="{304E0A6C-E155-4538-B898-B8950B3E1C5E}" type="slidenum">
              <a:rPr lang="ar-IQ" smtClean="0"/>
              <a:t>8</a:t>
            </a:fld>
            <a:endParaRPr lang="ar-IQ"/>
          </a:p>
        </p:txBody>
      </p:sp>
    </p:spTree>
    <p:extLst>
      <p:ext uri="{BB962C8B-B14F-4D97-AF65-F5344CB8AC3E}">
        <p14:creationId xmlns:p14="http://schemas.microsoft.com/office/powerpoint/2010/main" val="2429905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IQ" dirty="0"/>
          </a:p>
        </p:txBody>
      </p:sp>
      <p:sp>
        <p:nvSpPr>
          <p:cNvPr id="4" name="عنصر نائب لرقم الشريحة 3"/>
          <p:cNvSpPr>
            <a:spLocks noGrp="1"/>
          </p:cNvSpPr>
          <p:nvPr>
            <p:ph type="sldNum" sz="quarter" idx="10"/>
          </p:nvPr>
        </p:nvSpPr>
        <p:spPr/>
        <p:txBody>
          <a:bodyPr/>
          <a:lstStyle/>
          <a:p>
            <a:fld id="{304E0A6C-E155-4538-B898-B8950B3E1C5E}" type="slidenum">
              <a:rPr lang="ar-IQ" smtClean="0"/>
              <a:t>10</a:t>
            </a:fld>
            <a:endParaRPr lang="ar-IQ"/>
          </a:p>
        </p:txBody>
      </p:sp>
    </p:spTree>
    <p:extLst>
      <p:ext uri="{BB962C8B-B14F-4D97-AF65-F5344CB8AC3E}">
        <p14:creationId xmlns:p14="http://schemas.microsoft.com/office/powerpoint/2010/main" val="3787424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IQ" dirty="0"/>
          </a:p>
        </p:txBody>
      </p:sp>
      <p:sp>
        <p:nvSpPr>
          <p:cNvPr id="4" name="عنصر نائب لرقم الشريحة 3"/>
          <p:cNvSpPr>
            <a:spLocks noGrp="1"/>
          </p:cNvSpPr>
          <p:nvPr>
            <p:ph type="sldNum" sz="quarter" idx="10"/>
          </p:nvPr>
        </p:nvSpPr>
        <p:spPr/>
        <p:txBody>
          <a:bodyPr/>
          <a:lstStyle/>
          <a:p>
            <a:fld id="{304E0A6C-E155-4538-B898-B8950B3E1C5E}" type="slidenum">
              <a:rPr lang="ar-IQ" smtClean="0"/>
              <a:t>11</a:t>
            </a:fld>
            <a:endParaRPr lang="ar-IQ"/>
          </a:p>
        </p:txBody>
      </p:sp>
    </p:spTree>
    <p:extLst>
      <p:ext uri="{BB962C8B-B14F-4D97-AF65-F5344CB8AC3E}">
        <p14:creationId xmlns:p14="http://schemas.microsoft.com/office/powerpoint/2010/main" val="3556609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rtl="0"/>
            <a:r>
              <a:rPr lang="en-US" sz="1200" kern="1200" dirty="0" smtClean="0">
                <a:solidFill>
                  <a:schemeClr val="tx1"/>
                </a:solidFill>
                <a:effectLst/>
                <a:latin typeface="+mn-lt"/>
                <a:ea typeface="+mn-ea"/>
                <a:cs typeface="+mn-cs"/>
              </a:rPr>
              <a:t>Problems </a:t>
            </a:r>
          </a:p>
          <a:p>
            <a:pPr rtl="0"/>
            <a:r>
              <a:rPr lang="en-US" sz="1200" kern="1200" dirty="0" smtClean="0">
                <a:solidFill>
                  <a:schemeClr val="tx1"/>
                </a:solidFill>
                <a:effectLst/>
                <a:latin typeface="+mn-lt"/>
                <a:ea typeface="+mn-ea"/>
                <a:cs typeface="+mn-cs"/>
              </a:rPr>
              <a:t>1. How does the monitor know about the nature of the job (e.g., FORTRAN versus Assembly) or which program to execute? </a:t>
            </a:r>
          </a:p>
          <a:p>
            <a:pPr rtl="0"/>
            <a:r>
              <a:rPr lang="en-US" sz="1200" kern="1200" dirty="0" smtClean="0">
                <a:solidFill>
                  <a:schemeClr val="tx1"/>
                </a:solidFill>
                <a:effectLst/>
                <a:latin typeface="+mn-lt"/>
                <a:ea typeface="+mn-ea"/>
                <a:cs typeface="+mn-cs"/>
              </a:rPr>
              <a:t>2. How does the monitor distinguish (a) job from job? (b) Data from program? </a:t>
            </a:r>
            <a:r>
              <a:rPr lang="en-US" sz="1200" b="1" kern="1200" dirty="0" smtClean="0">
                <a:solidFill>
                  <a:schemeClr val="tx1"/>
                </a:solidFill>
                <a:effectLst/>
                <a:latin typeface="+mn-lt"/>
                <a:ea typeface="+mn-ea"/>
                <a:cs typeface="+mn-cs"/>
              </a:rPr>
              <a:t>Solution </a:t>
            </a:r>
            <a:r>
              <a:rPr lang="en-US" sz="1200" kern="1200" dirty="0" smtClean="0">
                <a:solidFill>
                  <a:schemeClr val="tx1"/>
                </a:solidFill>
                <a:effectLst/>
                <a:latin typeface="+mn-lt"/>
                <a:ea typeface="+mn-ea"/>
                <a:cs typeface="+mn-cs"/>
              </a:rPr>
              <a:t>Introduce control cards</a:t>
            </a:r>
          </a:p>
          <a:p>
            <a:pPr rtl="0"/>
            <a:r>
              <a:rPr lang="en-US" sz="1200" b="1" kern="1200" dirty="0" smtClean="0">
                <a:solidFill>
                  <a:schemeClr val="tx1"/>
                </a:solidFill>
                <a:effectLst/>
                <a:latin typeface="+mn-lt"/>
                <a:ea typeface="+mn-ea"/>
                <a:cs typeface="+mn-cs"/>
              </a:rPr>
              <a:t>Spooling </a:t>
            </a:r>
            <a:r>
              <a:rPr lang="en-US" sz="1200" kern="1200" dirty="0" smtClean="0">
                <a:solidFill>
                  <a:schemeClr val="tx1"/>
                </a:solidFill>
                <a:effectLst/>
                <a:latin typeface="+mn-lt"/>
                <a:ea typeface="+mn-ea"/>
                <a:cs typeface="+mn-cs"/>
              </a:rPr>
              <a:t>A </a:t>
            </a:r>
            <a:r>
              <a:rPr lang="en-US" sz="1200" b="1" kern="1200" dirty="0" smtClean="0">
                <a:solidFill>
                  <a:schemeClr val="tx1"/>
                </a:solidFill>
                <a:effectLst/>
                <a:latin typeface="+mn-lt"/>
                <a:ea typeface="+mn-ea"/>
                <a:cs typeface="+mn-cs"/>
              </a:rPr>
              <a:t>spool </a:t>
            </a:r>
            <a:r>
              <a:rPr lang="en-US" sz="1200" kern="1200" dirty="0" smtClean="0">
                <a:solidFill>
                  <a:schemeClr val="tx1"/>
                </a:solidFill>
                <a:effectLst/>
                <a:latin typeface="+mn-lt"/>
                <a:ea typeface="+mn-ea"/>
                <a:cs typeface="+mn-cs"/>
              </a:rPr>
              <a:t>is a buffer that holds output for a device, such as a printer, that cannot accept interleaved data streams. Although a printer can serve only one job at a time, several applications may wish to print their output concurrently, without having their output mixed together. The operating system solves this problem by intercepting all output to the printer. Each application’s output is spooled to a separate disk file. When an application finishes printing, the spooling system queues the corresponding spool file for output to the printer. The spooling system copies the queued spool files to the printer one at a time. In another words (Overlap I/O of one job with computation of another job. While executing one job, the OS). Reads next job from card reader into a storage area on the disk (job queue). Outputs printout of previous job from disk to printer. </a:t>
            </a:r>
            <a:r>
              <a:rPr lang="en-US" sz="1200" i="1" kern="1200" dirty="0" smtClean="0">
                <a:solidFill>
                  <a:schemeClr val="tx1"/>
                </a:solidFill>
                <a:effectLst/>
                <a:latin typeface="+mn-lt"/>
                <a:ea typeface="+mn-ea"/>
                <a:cs typeface="+mn-cs"/>
              </a:rPr>
              <a:t>Job pool </a:t>
            </a:r>
            <a:r>
              <a:rPr lang="en-US" sz="1200" kern="1200" dirty="0" smtClean="0">
                <a:solidFill>
                  <a:schemeClr val="tx1"/>
                </a:solidFill>
                <a:effectLst/>
                <a:latin typeface="+mn-lt"/>
                <a:ea typeface="+mn-ea"/>
                <a:cs typeface="+mn-cs"/>
              </a:rPr>
              <a:t>– data structure that allows the OS to select which job to run next in order to increase CPU utilization </a:t>
            </a:r>
            <a:r>
              <a:rPr lang="en-US" sz="1200" b="1" kern="1200" dirty="0" err="1" smtClean="0">
                <a:solidFill>
                  <a:schemeClr val="tx1"/>
                </a:solidFill>
                <a:effectLst/>
                <a:latin typeface="+mn-lt"/>
                <a:ea typeface="+mn-ea"/>
                <a:cs typeface="+mn-cs"/>
              </a:rPr>
              <a:t>Multiprogrammed</a:t>
            </a:r>
            <a:r>
              <a:rPr lang="en-US" sz="1200" b="1" kern="1200" dirty="0" smtClean="0">
                <a:solidFill>
                  <a:schemeClr val="tx1"/>
                </a:solidFill>
                <a:effectLst/>
                <a:latin typeface="+mn-lt"/>
                <a:ea typeface="+mn-ea"/>
                <a:cs typeface="+mn-cs"/>
              </a:rPr>
              <a:t> Batch Systems </a:t>
            </a:r>
            <a:r>
              <a:rPr lang="en-US" sz="1200" kern="1200" dirty="0" smtClean="0">
                <a:solidFill>
                  <a:schemeClr val="tx1"/>
                </a:solidFill>
                <a:effectLst/>
                <a:latin typeface="+mn-lt"/>
                <a:ea typeface="+mn-ea"/>
                <a:cs typeface="+mn-cs"/>
              </a:rPr>
              <a:t>Several jobs are kept in main memory at the same time, and the CPU is multiplexed among them.</a:t>
            </a:r>
          </a:p>
          <a:p>
            <a:endParaRPr lang="ar-IQ" dirty="0"/>
          </a:p>
        </p:txBody>
      </p:sp>
      <p:sp>
        <p:nvSpPr>
          <p:cNvPr id="4" name="عنصر نائب لرقم الشريحة 3"/>
          <p:cNvSpPr>
            <a:spLocks noGrp="1"/>
          </p:cNvSpPr>
          <p:nvPr>
            <p:ph type="sldNum" sz="quarter" idx="10"/>
          </p:nvPr>
        </p:nvSpPr>
        <p:spPr/>
        <p:txBody>
          <a:bodyPr/>
          <a:lstStyle/>
          <a:p>
            <a:fld id="{304E0A6C-E155-4538-B898-B8950B3E1C5E}" type="slidenum">
              <a:rPr lang="ar-IQ" smtClean="0"/>
              <a:t>12</a:t>
            </a:fld>
            <a:endParaRPr lang="ar-IQ"/>
          </a:p>
        </p:txBody>
      </p:sp>
    </p:spTree>
    <p:extLst>
      <p:ext uri="{BB962C8B-B14F-4D97-AF65-F5344CB8AC3E}">
        <p14:creationId xmlns:p14="http://schemas.microsoft.com/office/powerpoint/2010/main" val="3127196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IQ" dirty="0"/>
          </a:p>
        </p:txBody>
      </p:sp>
      <p:sp>
        <p:nvSpPr>
          <p:cNvPr id="4" name="عنصر نائب لرقم الشريحة 3"/>
          <p:cNvSpPr>
            <a:spLocks noGrp="1"/>
          </p:cNvSpPr>
          <p:nvPr>
            <p:ph type="sldNum" sz="quarter" idx="10"/>
          </p:nvPr>
        </p:nvSpPr>
        <p:spPr/>
        <p:txBody>
          <a:bodyPr/>
          <a:lstStyle/>
          <a:p>
            <a:fld id="{304E0A6C-E155-4538-B898-B8950B3E1C5E}" type="slidenum">
              <a:rPr lang="ar-IQ" smtClean="0"/>
              <a:t>14</a:t>
            </a:fld>
            <a:endParaRPr lang="ar-IQ"/>
          </a:p>
        </p:txBody>
      </p:sp>
    </p:spTree>
    <p:extLst>
      <p:ext uri="{BB962C8B-B14F-4D97-AF65-F5344CB8AC3E}">
        <p14:creationId xmlns:p14="http://schemas.microsoft.com/office/powerpoint/2010/main" val="199110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IQ" dirty="0"/>
          </a:p>
        </p:txBody>
      </p:sp>
      <p:sp>
        <p:nvSpPr>
          <p:cNvPr id="4" name="عنصر نائب لرقم الشريحة 3"/>
          <p:cNvSpPr>
            <a:spLocks noGrp="1"/>
          </p:cNvSpPr>
          <p:nvPr>
            <p:ph type="sldNum" sz="quarter" idx="10"/>
          </p:nvPr>
        </p:nvSpPr>
        <p:spPr/>
        <p:txBody>
          <a:bodyPr/>
          <a:lstStyle/>
          <a:p>
            <a:fld id="{304E0A6C-E155-4538-B898-B8950B3E1C5E}" type="slidenum">
              <a:rPr lang="ar-IQ" smtClean="0"/>
              <a:t>20</a:t>
            </a:fld>
            <a:endParaRPr lang="ar-IQ"/>
          </a:p>
        </p:txBody>
      </p:sp>
    </p:spTree>
    <p:extLst>
      <p:ext uri="{BB962C8B-B14F-4D97-AF65-F5344CB8AC3E}">
        <p14:creationId xmlns:p14="http://schemas.microsoft.com/office/powerpoint/2010/main" val="42457680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3/15/2020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3/15/2020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3/15/2020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3/15/2020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3/15/2020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3/15/2020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3/15/2020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3/15/2020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3/15/2020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3/15/2020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3/15/2020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3/15/2020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3/15/2020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3/15/2020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3/15/2020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3/15/2020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3/15/2020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3/15/2020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7999">
              <a:srgbClr val="99CCFF"/>
            </a:gs>
            <a:gs pos="36000">
              <a:srgbClr val="9966FF"/>
            </a:gs>
            <a:gs pos="61000">
              <a:srgbClr val="CC99FF"/>
            </a:gs>
            <a:gs pos="82001">
              <a:srgbClr val="99CCFF"/>
            </a:gs>
            <a:gs pos="100000">
              <a:srgbClr val="CCCCFF"/>
            </a:gs>
          </a:gsLst>
          <a:lin ang="54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54955" y="3997569"/>
            <a:ext cx="8825658" cy="2028093"/>
          </a:xfrm>
        </p:spPr>
        <p:txBody>
          <a:bodyPr>
            <a:normAutofit/>
          </a:bodyPr>
          <a:lstStyle/>
          <a:p>
            <a:pPr>
              <a:defRPr/>
            </a:pPr>
            <a:r>
              <a:rPr lang="en-US" b="1" dirty="0">
                <a:solidFill>
                  <a:schemeClr val="bg1"/>
                </a:solidFill>
              </a:rPr>
              <a:t> </a:t>
            </a:r>
            <a:r>
              <a:rPr lang="en-US" b="1" dirty="0" smtClean="0">
                <a:solidFill>
                  <a:schemeClr val="bg1"/>
                </a:solidFill>
              </a:rPr>
              <a:t>Lecturer</a:t>
            </a:r>
            <a:endParaRPr lang="en-US" b="1" dirty="0">
              <a:solidFill>
                <a:schemeClr val="bg1"/>
              </a:solidFill>
            </a:endParaRPr>
          </a:p>
          <a:p>
            <a:pPr>
              <a:defRPr/>
            </a:pPr>
            <a:r>
              <a:rPr lang="en-US" b="1" dirty="0">
                <a:solidFill>
                  <a:schemeClr val="bg1"/>
                </a:solidFill>
              </a:rPr>
              <a:t>        </a:t>
            </a:r>
            <a:r>
              <a:rPr lang="en-US" b="1" dirty="0" err="1">
                <a:solidFill>
                  <a:schemeClr val="bg1"/>
                </a:solidFill>
              </a:rPr>
              <a:t>Ameer</a:t>
            </a:r>
            <a:r>
              <a:rPr lang="en-US" b="1" dirty="0">
                <a:solidFill>
                  <a:schemeClr val="bg1"/>
                </a:solidFill>
              </a:rPr>
              <a:t> Sameer </a:t>
            </a:r>
            <a:r>
              <a:rPr lang="en-US" b="1" dirty="0" err="1">
                <a:solidFill>
                  <a:schemeClr val="bg1"/>
                </a:solidFill>
              </a:rPr>
              <a:t>Hamood</a:t>
            </a:r>
            <a:endParaRPr lang="en-US" b="1" dirty="0">
              <a:solidFill>
                <a:schemeClr val="bg1"/>
              </a:solidFill>
            </a:endParaRPr>
          </a:p>
          <a:p>
            <a:pPr>
              <a:defRPr/>
            </a:pPr>
            <a:r>
              <a:rPr lang="en-US" b="1" dirty="0">
                <a:solidFill>
                  <a:schemeClr val="bg1"/>
                </a:solidFill>
              </a:rPr>
              <a:t>        University of Babylon </a:t>
            </a:r>
            <a:endParaRPr lang="en-US" b="1" dirty="0" smtClean="0">
              <a:solidFill>
                <a:schemeClr val="bg1"/>
              </a:solidFill>
            </a:endParaRPr>
          </a:p>
          <a:p>
            <a:pPr>
              <a:defRPr/>
            </a:pPr>
            <a:r>
              <a:rPr lang="en-US" sz="1600" b="1" dirty="0" smtClean="0">
                <a:solidFill>
                  <a:schemeClr val="bg1"/>
                </a:solidFill>
              </a:rPr>
              <a:t>Information </a:t>
            </a:r>
            <a:r>
              <a:rPr lang="en-US" sz="1600" b="1" dirty="0">
                <a:solidFill>
                  <a:schemeClr val="bg1"/>
                </a:solidFill>
              </a:rPr>
              <a:t>Technology - Information </a:t>
            </a:r>
            <a:r>
              <a:rPr lang="en-US" sz="1600" b="1" dirty="0" smtClean="0">
                <a:solidFill>
                  <a:schemeClr val="bg1"/>
                </a:solidFill>
              </a:rPr>
              <a:t>Networks</a:t>
            </a:r>
          </a:p>
          <a:p>
            <a:pPr>
              <a:defRPr/>
            </a:pPr>
            <a:endParaRPr lang="en-US" sz="1600" b="1" dirty="0">
              <a:solidFill>
                <a:schemeClr val="bg1"/>
              </a:solidFill>
            </a:endParaRPr>
          </a:p>
          <a:p>
            <a:endParaRPr lang="en-US" dirty="0">
              <a:solidFill>
                <a:schemeClr val="bg1"/>
              </a:solidFill>
            </a:endParaRPr>
          </a:p>
        </p:txBody>
      </p:sp>
      <p:sp>
        <p:nvSpPr>
          <p:cNvPr id="4" name="عنوان 3"/>
          <p:cNvSpPr>
            <a:spLocks noGrp="1"/>
          </p:cNvSpPr>
          <p:nvPr>
            <p:ph type="ctrTitle"/>
          </p:nvPr>
        </p:nvSpPr>
        <p:spPr>
          <a:xfrm>
            <a:off x="491319" y="1315961"/>
            <a:ext cx="11218460" cy="2258512"/>
          </a:xfrm>
        </p:spPr>
        <p:txBody>
          <a:bodyPr/>
          <a:lstStyle/>
          <a:p>
            <a:pPr algn="ctr"/>
            <a:r>
              <a:rPr lang="en-US" sz="4000" b="1" dirty="0">
                <a:solidFill>
                  <a:schemeClr val="bg1"/>
                </a:solidFill>
              </a:rPr>
              <a:t>Operating System</a:t>
            </a:r>
            <a:endParaRPr lang="ar-IQ" sz="4000" b="1" dirty="0">
              <a:solidFill>
                <a:schemeClr val="bg1"/>
              </a:solidFill>
            </a:endParaRPr>
          </a:p>
        </p:txBody>
      </p:sp>
      <p:pic>
        <p:nvPicPr>
          <p:cNvPr id="1026" name="Picture 2" descr="C:\Users\Ameer Sameer\Desktop\cybersecurit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00733" y="162636"/>
            <a:ext cx="913261" cy="913261"/>
          </a:xfrm>
          <a:prstGeom prst="rect">
            <a:avLst/>
          </a:prstGeom>
          <a:noFill/>
          <a:extLst>
            <a:ext uri="{909E8E84-426E-40DD-AFC4-6F175D3DCCD1}">
              <a14:hiddenFill xmlns:a14="http://schemas.microsoft.com/office/drawing/2010/main">
                <a:solidFill>
                  <a:srgbClr val="FFFFFF"/>
                </a:solidFill>
              </a14:hiddenFill>
            </a:ext>
          </a:extLst>
        </p:spPr>
      </p:pic>
      <p:sp>
        <p:nvSpPr>
          <p:cNvPr id="5" name="مربع نص 4"/>
          <p:cNvSpPr txBox="1"/>
          <p:nvPr/>
        </p:nvSpPr>
        <p:spPr>
          <a:xfrm>
            <a:off x="491319" y="6455391"/>
            <a:ext cx="11245756" cy="369332"/>
          </a:xfrm>
          <a:prstGeom prst="rect">
            <a:avLst/>
          </a:prstGeom>
          <a:noFill/>
        </p:spPr>
        <p:txBody>
          <a:bodyPr wrap="square" rtlCol="1">
            <a:spAutoFit/>
          </a:bodyPr>
          <a:lstStyle/>
          <a:p>
            <a:pPr algn="ctr"/>
            <a:r>
              <a:rPr lang="en-US" b="1" dirty="0" smtClean="0">
                <a:cs typeface="+mj-cs"/>
              </a:rPr>
              <a:t>Ameersameer.it@gmail.com</a:t>
            </a:r>
            <a:endParaRPr lang="ar-IQ" b="1" dirty="0">
              <a:cs typeface="+mj-cs"/>
            </a:endParaRPr>
          </a:p>
        </p:txBody>
      </p:sp>
      <p:pic>
        <p:nvPicPr>
          <p:cNvPr id="3075" name="Picture 3" descr="D:\مسائي كليتنة\مرحلة ثالثة مسائي\OS new\Lec1\operating-system-97849_960_72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1404" y="2715903"/>
            <a:ext cx="3248218" cy="3501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2631108"/>
      </p:ext>
    </p:extLst>
  </p:cSld>
  <p:clrMapOvr>
    <a:masterClrMapping/>
  </p:clrMapOvr>
  <p:transition spd="slow" advClick="0">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en-US" dirty="0" smtClean="0">
                <a:solidFill>
                  <a:schemeClr val="bg1"/>
                </a:solidFill>
              </a:rPr>
              <a:t> </a:t>
            </a:r>
            <a:endParaRPr lang="ar-IQ" dirty="0">
              <a:solidFill>
                <a:schemeClr val="bg1"/>
              </a:solidFill>
            </a:endParaRPr>
          </a:p>
        </p:txBody>
      </p:sp>
      <p:sp>
        <p:nvSpPr>
          <p:cNvPr id="3" name="عنصر نائب للمحتوى 2"/>
          <p:cNvSpPr>
            <a:spLocks noGrp="1"/>
          </p:cNvSpPr>
          <p:nvPr>
            <p:ph idx="1"/>
          </p:nvPr>
        </p:nvSpPr>
        <p:spPr/>
        <p:txBody>
          <a:bodyPr/>
          <a:lstStyle/>
          <a:p>
            <a:pPr marL="0" indent="0">
              <a:buNone/>
            </a:pPr>
            <a:r>
              <a:rPr lang="ar-IQ" dirty="0" smtClean="0"/>
              <a:t> </a:t>
            </a:r>
            <a:endParaRPr lang="ar-IQ"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728" y="13649"/>
            <a:ext cx="1134129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4534984"/>
      </p:ext>
    </p:extLst>
  </p:cSld>
  <p:clrMapOvr>
    <a:masterClrMapping/>
  </p:clrMapOvr>
  <mc:AlternateContent xmlns:mc="http://schemas.openxmlformats.org/markup-compatibility/2006" xmlns:p14="http://schemas.microsoft.com/office/powerpoint/2010/main">
    <mc:Choice Requires="p14">
      <p:transition spd="slow" p14:dur="1100" advClick="0">
        <p14:switch dir="r"/>
      </p:transition>
    </mc:Choice>
    <mc:Fallback xmlns="">
      <p:transition spd="slow" advClick="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en-US" dirty="0" smtClean="0">
                <a:solidFill>
                  <a:schemeClr val="bg1"/>
                </a:solidFill>
              </a:rPr>
              <a:t> </a:t>
            </a:r>
            <a:endParaRPr lang="ar-IQ" dirty="0">
              <a:solidFill>
                <a:schemeClr val="bg1"/>
              </a:solidFill>
            </a:endParaRPr>
          </a:p>
        </p:txBody>
      </p:sp>
      <p:sp>
        <p:nvSpPr>
          <p:cNvPr id="3" name="مستطيل 2"/>
          <p:cNvSpPr/>
          <p:nvPr/>
        </p:nvSpPr>
        <p:spPr>
          <a:xfrm>
            <a:off x="-1" y="2360263"/>
            <a:ext cx="7492621" cy="461665"/>
          </a:xfrm>
          <a:prstGeom prst="rect">
            <a:avLst/>
          </a:prstGeom>
        </p:spPr>
        <p:txBody>
          <a:bodyPr wrap="square">
            <a:spAutoFit/>
          </a:bodyPr>
          <a:lstStyle/>
          <a:p>
            <a:pPr algn="just" defTabSz="914400">
              <a:defRPr/>
            </a:pPr>
            <a:r>
              <a:rPr lang="en-US" sz="2400" b="1" dirty="0" smtClean="0">
                <a:latin typeface="Times New Roman" pitchFamily="18" charset="0"/>
                <a:cs typeface="+mj-cs"/>
              </a:rPr>
              <a:t> </a:t>
            </a:r>
            <a:endParaRPr lang="en-US" sz="2400" dirty="0">
              <a:latin typeface="Times New Roman" pitchFamily="18" charset="0"/>
              <a:cs typeface="+mj-cs"/>
            </a:endParaRPr>
          </a:p>
        </p:txBody>
      </p:sp>
      <p:pic>
        <p:nvPicPr>
          <p:cNvPr id="409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95195" y="2360262"/>
            <a:ext cx="7500260" cy="4258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0204225"/>
      </p:ext>
    </p:extLst>
  </p:cSld>
  <p:clrMapOvr>
    <a:masterClrMapping/>
  </p:clrMapOvr>
  <p:transition spd="slow" advClick="0">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 </a:t>
            </a:r>
            <a:endParaRPr lang="ar-IQ" dirty="0"/>
          </a:p>
        </p:txBody>
      </p:sp>
      <p:sp>
        <p:nvSpPr>
          <p:cNvPr id="3" name="مستطيل 2"/>
          <p:cNvSpPr/>
          <p:nvPr/>
        </p:nvSpPr>
        <p:spPr>
          <a:xfrm>
            <a:off x="122830" y="2459504"/>
            <a:ext cx="8202304" cy="400110"/>
          </a:xfrm>
          <a:prstGeom prst="rect">
            <a:avLst/>
          </a:prstGeom>
        </p:spPr>
        <p:txBody>
          <a:bodyPr wrap="square">
            <a:spAutoFit/>
          </a:bodyPr>
          <a:lstStyle/>
          <a:p>
            <a:pPr algn="just"/>
            <a:r>
              <a:rPr lang="en-US" sz="2000" dirty="0" smtClean="0">
                <a:latin typeface="Times New Roman" pitchFamily="18" charset="0"/>
              </a:rPr>
              <a:t> </a:t>
            </a:r>
            <a:endParaRPr lang="ar-IQ" sz="2000" dirty="0">
              <a:latin typeface="Times New Roman" pitchFamily="18" charset="0"/>
            </a:endParaRPr>
          </a:p>
        </p:txBody>
      </p:sp>
      <p:sp>
        <p:nvSpPr>
          <p:cNvPr id="5" name="عنصر نائب للمحتوى 4"/>
          <p:cNvSpPr>
            <a:spLocks noGrp="1"/>
          </p:cNvSpPr>
          <p:nvPr>
            <p:ph idx="1"/>
          </p:nvPr>
        </p:nvSpPr>
        <p:spPr/>
        <p:txBody>
          <a:bodyPr/>
          <a:lstStyle/>
          <a:p>
            <a:pPr marL="0" indent="0">
              <a:buNone/>
            </a:pPr>
            <a:r>
              <a:rPr lang="en-US" dirty="0"/>
              <a:t> </a:t>
            </a:r>
            <a:endParaRPr lang="ar-IQ"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048" y="2391423"/>
            <a:ext cx="9911991" cy="3982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4362611"/>
      </p:ext>
    </p:extLst>
  </p:cSld>
  <p:clrMapOvr>
    <a:masterClrMapping/>
  </p:clrMapOvr>
  <mc:AlternateContent xmlns:mc="http://schemas.openxmlformats.org/markup-compatibility/2006" xmlns:p14="http://schemas.microsoft.com/office/powerpoint/2010/main">
    <mc:Choice Requires="p14">
      <p:transition spd="slow" p14:dur="2000" advClick="0">
        <p14:ferris dir="l"/>
      </p:transition>
    </mc:Choice>
    <mc:Fallback xmlns="">
      <p:transition spd="slow" advClick="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en-US" b="1" dirty="0">
                <a:solidFill>
                  <a:schemeClr val="bg1"/>
                </a:solidFill>
                <a:latin typeface="Times New Roman" pitchFamily="18" charset="0"/>
              </a:rPr>
              <a:t>Exception</a:t>
            </a:r>
            <a:endParaRPr lang="ar-IQ" dirty="0">
              <a:solidFill>
                <a:schemeClr val="bg1"/>
              </a:solidFill>
            </a:endParaRPr>
          </a:p>
        </p:txBody>
      </p:sp>
      <p:sp>
        <p:nvSpPr>
          <p:cNvPr id="3" name="عنصر نائب للمحتوى 2"/>
          <p:cNvSpPr>
            <a:spLocks noGrp="1"/>
          </p:cNvSpPr>
          <p:nvPr>
            <p:ph idx="1"/>
          </p:nvPr>
        </p:nvSpPr>
        <p:spPr>
          <a:xfrm>
            <a:off x="532264" y="2292824"/>
            <a:ext cx="11150220" cy="3726976"/>
          </a:xfrm>
        </p:spPr>
        <p:txBody>
          <a:bodyPr>
            <a:noAutofit/>
          </a:bodyPr>
          <a:lstStyle/>
          <a:p>
            <a:pPr algn="just"/>
            <a:r>
              <a:rPr lang="en-US" sz="2400" b="1" dirty="0">
                <a:latin typeface="Times New Roman" pitchFamily="18" charset="0"/>
              </a:rPr>
              <a:t>Exception</a:t>
            </a:r>
            <a:r>
              <a:rPr lang="en-US" sz="2400" dirty="0">
                <a:latin typeface="Times New Roman" pitchFamily="18" charset="0"/>
              </a:rPr>
              <a:t>: “internal” events those are abnormal Invalid instruction (divided by zero), Illegal bus access </a:t>
            </a:r>
            <a:r>
              <a:rPr lang="en-US" sz="2400" b="1" dirty="0">
                <a:latin typeface="Times New Roman" pitchFamily="18" charset="0"/>
              </a:rPr>
              <a:t>Interrupts: </a:t>
            </a:r>
            <a:r>
              <a:rPr lang="en-US" sz="2400" dirty="0">
                <a:latin typeface="Times New Roman" pitchFamily="18" charset="0"/>
              </a:rPr>
              <a:t>Hardware driven signals, Internal signals, Peripheral Flags The operating system preserves the state of the CPU by storing registers and the program counter. </a:t>
            </a:r>
            <a:r>
              <a:rPr lang="en-US" sz="2400" b="1" dirty="0">
                <a:latin typeface="Times New Roman" pitchFamily="18" charset="0"/>
              </a:rPr>
              <a:t>Determines which type of interrupt has occurred: </a:t>
            </a:r>
            <a:r>
              <a:rPr lang="en-US" sz="2400" dirty="0">
                <a:latin typeface="Times New Roman" pitchFamily="18" charset="0"/>
              </a:rPr>
              <a:t>Polling Vectored interrupt system Separate segments of code determine what action should be taken for each type of interrupt </a:t>
            </a:r>
            <a:endParaRPr lang="ar-IQ" sz="2400" dirty="0">
              <a:latin typeface="Times New Roman" pitchFamily="18" charset="0"/>
            </a:endParaRPr>
          </a:p>
        </p:txBody>
      </p:sp>
    </p:spTree>
    <p:extLst>
      <p:ext uri="{BB962C8B-B14F-4D97-AF65-F5344CB8AC3E}">
        <p14:creationId xmlns:p14="http://schemas.microsoft.com/office/powerpoint/2010/main" val="459744451"/>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en-US" b="1" dirty="0">
                <a:solidFill>
                  <a:schemeClr val="bg1"/>
                </a:solidFill>
              </a:rPr>
              <a:t>I/O Structure </a:t>
            </a:r>
            <a:endParaRPr lang="ar-IQ" dirty="0">
              <a:solidFill>
                <a:schemeClr val="bg1"/>
              </a:solidFill>
            </a:endParaRPr>
          </a:p>
        </p:txBody>
      </p:sp>
      <p:sp>
        <p:nvSpPr>
          <p:cNvPr id="3" name="عنصر نائب للمحتوى 2"/>
          <p:cNvSpPr>
            <a:spLocks noGrp="1"/>
          </p:cNvSpPr>
          <p:nvPr>
            <p:ph idx="1"/>
          </p:nvPr>
        </p:nvSpPr>
        <p:spPr>
          <a:xfrm>
            <a:off x="504967" y="2603500"/>
            <a:ext cx="11136573" cy="3416300"/>
          </a:xfrm>
        </p:spPr>
        <p:txBody>
          <a:bodyPr>
            <a:normAutofit lnSpcReduction="10000"/>
          </a:bodyPr>
          <a:lstStyle/>
          <a:p>
            <a:pPr algn="just"/>
            <a:r>
              <a:rPr lang="en-US" sz="2400" dirty="0">
                <a:latin typeface="Times New Roman" pitchFamily="18" charset="0"/>
              </a:rPr>
              <a:t>After I/O starts, control returns to user program only upon I/O completion. Wait instruction idles the CPU until the next interrupt Wait loop (contention for memory access). At most one I/O request is outstanding at a time, no simultaneous I/O processing. After I/O starts, control returns to user program without waiting for I/O completion. </a:t>
            </a:r>
            <a:r>
              <a:rPr lang="en-US" sz="2400" i="1" dirty="0">
                <a:latin typeface="Times New Roman" pitchFamily="18" charset="0"/>
              </a:rPr>
              <a:t>System call </a:t>
            </a:r>
            <a:r>
              <a:rPr lang="en-US" sz="2400" dirty="0">
                <a:latin typeface="Times New Roman" pitchFamily="18" charset="0"/>
              </a:rPr>
              <a:t>– request to the operating system to allow user to wait for I/O completion. </a:t>
            </a:r>
            <a:r>
              <a:rPr lang="en-US" sz="2400" i="1" dirty="0">
                <a:latin typeface="Times New Roman" pitchFamily="18" charset="0"/>
              </a:rPr>
              <a:t>Device-status table </a:t>
            </a:r>
            <a:r>
              <a:rPr lang="en-US" sz="2400" dirty="0">
                <a:latin typeface="Times New Roman" pitchFamily="18" charset="0"/>
              </a:rPr>
              <a:t>contains entry for each I/O device indicating its type, address, and state. </a:t>
            </a:r>
          </a:p>
          <a:p>
            <a:pPr algn="just"/>
            <a:r>
              <a:rPr lang="en-US" sz="2400" dirty="0">
                <a:latin typeface="Times New Roman" pitchFamily="18" charset="0"/>
              </a:rPr>
              <a:t>Operating system indexes into I/O device table to determine device status and to modify table entry to include interrupt. </a:t>
            </a:r>
            <a:endParaRPr lang="ar-IQ" sz="2400" dirty="0">
              <a:latin typeface="Times New Roman" pitchFamily="18" charset="0"/>
            </a:endParaRPr>
          </a:p>
        </p:txBody>
      </p:sp>
    </p:spTree>
    <p:extLst>
      <p:ext uri="{BB962C8B-B14F-4D97-AF65-F5344CB8AC3E}">
        <p14:creationId xmlns:p14="http://schemas.microsoft.com/office/powerpoint/2010/main" val="2210727920"/>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en-US" b="1" dirty="0">
                <a:solidFill>
                  <a:schemeClr val="bg1"/>
                </a:solidFill>
              </a:rPr>
              <a:t>Device-Status Table </a:t>
            </a:r>
            <a:endParaRPr lang="ar-IQ" dirty="0">
              <a:solidFill>
                <a:schemeClr val="bg1"/>
              </a:solidFill>
            </a:endParaRPr>
          </a:p>
        </p:txBody>
      </p:sp>
      <p:sp>
        <p:nvSpPr>
          <p:cNvPr id="3" name="عنصر نائب للمحتوى 2"/>
          <p:cNvSpPr>
            <a:spLocks noGrp="1"/>
          </p:cNvSpPr>
          <p:nvPr>
            <p:ph idx="1"/>
          </p:nvPr>
        </p:nvSpPr>
        <p:spPr>
          <a:xfrm>
            <a:off x="559558" y="2603500"/>
            <a:ext cx="11109278" cy="3416300"/>
          </a:xfrm>
        </p:spPr>
        <p:txBody>
          <a:bodyPr>
            <a:noAutofit/>
          </a:bodyPr>
          <a:lstStyle/>
          <a:p>
            <a:pPr marL="0" indent="0">
              <a:buNone/>
            </a:pPr>
            <a:r>
              <a:rPr lang="en-US" sz="2400" dirty="0">
                <a:latin typeface="Times New Roman" pitchFamily="18" charset="0"/>
              </a:rPr>
              <a:t> </a:t>
            </a:r>
            <a:endParaRPr lang="ar-IQ" sz="2400" dirty="0">
              <a:latin typeface="Times New Roman"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282588"/>
            <a:ext cx="12039600" cy="4445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9075033"/>
      </p:ext>
    </p:extLst>
  </p:cSld>
  <p:clrMapOvr>
    <a:masterClrMapping/>
  </p:clrMapOvr>
  <p:transition spd="slow" advClick="0">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en-US" b="1" dirty="0">
                <a:solidFill>
                  <a:schemeClr val="bg1"/>
                </a:solidFill>
              </a:rPr>
              <a:t>Direct Memory Access (DMA) Structure </a:t>
            </a:r>
            <a:endParaRPr lang="ar-IQ" dirty="0">
              <a:solidFill>
                <a:schemeClr val="bg1"/>
              </a:solidFill>
            </a:endParaRPr>
          </a:p>
        </p:txBody>
      </p:sp>
      <p:sp>
        <p:nvSpPr>
          <p:cNvPr id="3" name="عنصر نائب للمحتوى 2"/>
          <p:cNvSpPr>
            <a:spLocks noGrp="1"/>
          </p:cNvSpPr>
          <p:nvPr>
            <p:ph idx="1"/>
          </p:nvPr>
        </p:nvSpPr>
        <p:spPr>
          <a:xfrm>
            <a:off x="518615" y="2357840"/>
            <a:ext cx="11505063" cy="4015664"/>
          </a:xfrm>
        </p:spPr>
        <p:txBody>
          <a:bodyPr>
            <a:noAutofit/>
          </a:bodyPr>
          <a:lstStyle/>
          <a:p>
            <a:pPr algn="just"/>
            <a:r>
              <a:rPr lang="en-US" sz="2400" dirty="0">
                <a:latin typeface="Times New Roman" pitchFamily="18" charset="0"/>
              </a:rPr>
              <a:t>It is special purpose controller used for high-speed I/O devices able to transmit information at close to memory speeds. Device controller transfers blocks of data from buffer storage directly to main memory without CPU intervention. Only one interrupt is generated per block, rather than the one interrupt per byte. </a:t>
            </a:r>
            <a:endParaRPr lang="ar-IQ" sz="2400" dirty="0">
              <a:latin typeface="Times New Roman" pitchFamily="18" charset="0"/>
            </a:endParaRPr>
          </a:p>
        </p:txBody>
      </p:sp>
    </p:spTree>
    <p:extLst>
      <p:ext uri="{BB962C8B-B14F-4D97-AF65-F5344CB8AC3E}">
        <p14:creationId xmlns:p14="http://schemas.microsoft.com/office/powerpoint/2010/main" val="1011769546"/>
      </p:ext>
    </p:extLst>
  </p:cSld>
  <p:clrMapOvr>
    <a:masterClrMapping/>
  </p:clrMapOvr>
  <p:transition spd="slow" advClick="0">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64024" y="973668"/>
            <a:ext cx="10809027" cy="706964"/>
          </a:xfrm>
        </p:spPr>
        <p:txBody>
          <a:bodyPr/>
          <a:lstStyle/>
          <a:p>
            <a:pPr algn="ctr"/>
            <a:r>
              <a:rPr lang="en-US" dirty="0" smtClean="0">
                <a:solidFill>
                  <a:schemeClr val="bg1"/>
                </a:solidFill>
              </a:rPr>
              <a:t> </a:t>
            </a:r>
            <a:endParaRPr lang="ar-IQ" dirty="0">
              <a:solidFill>
                <a:schemeClr val="bg1"/>
              </a:solidFill>
            </a:endParaRPr>
          </a:p>
        </p:txBody>
      </p:sp>
      <p:sp>
        <p:nvSpPr>
          <p:cNvPr id="5" name="مستطيل 4"/>
          <p:cNvSpPr/>
          <p:nvPr/>
        </p:nvSpPr>
        <p:spPr>
          <a:xfrm>
            <a:off x="2900410" y="6342376"/>
            <a:ext cx="248786" cy="369332"/>
          </a:xfrm>
          <a:prstGeom prst="rect">
            <a:avLst/>
          </a:prstGeom>
        </p:spPr>
        <p:txBody>
          <a:bodyPr wrap="none">
            <a:spAutoFit/>
          </a:bodyPr>
          <a:lstStyle/>
          <a:p>
            <a:r>
              <a:rPr lang="en-US" dirty="0" smtClean="0"/>
              <a:t> </a:t>
            </a:r>
            <a:endParaRPr lang="en-US" dirty="0"/>
          </a:p>
        </p:txBody>
      </p:sp>
      <p:sp>
        <p:nvSpPr>
          <p:cNvPr id="3" name="عنصر نائب للمحتوى 2"/>
          <p:cNvSpPr>
            <a:spLocks noGrp="1"/>
          </p:cNvSpPr>
          <p:nvPr>
            <p:ph idx="1"/>
          </p:nvPr>
        </p:nvSpPr>
        <p:spPr/>
        <p:txBody>
          <a:bodyPr/>
          <a:lstStyle/>
          <a:p>
            <a:pPr marL="0" indent="0">
              <a:buNone/>
            </a:pPr>
            <a:r>
              <a:rPr lang="en-US" dirty="0" smtClean="0"/>
              <a:t> </a:t>
            </a:r>
            <a:endParaRPr lang="ar-IQ"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376" y="1557430"/>
            <a:ext cx="11327642" cy="4969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9715660"/>
      </p:ext>
    </p:extLst>
  </p:cSld>
  <p:clrMapOvr>
    <a:masterClrMapping/>
  </p:clrMapOvr>
  <p:transition spd="slow" advClick="0">
    <p:cov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154954" y="987316"/>
            <a:ext cx="8761413" cy="706964"/>
          </a:xfrm>
        </p:spPr>
        <p:txBody>
          <a:bodyPr/>
          <a:lstStyle/>
          <a:p>
            <a:pPr algn="ctr"/>
            <a:r>
              <a:rPr lang="en-US" b="1" dirty="0">
                <a:solidFill>
                  <a:schemeClr val="bg1"/>
                </a:solidFill>
              </a:rPr>
              <a:t>Storage Structure </a:t>
            </a:r>
            <a:endParaRPr lang="ar-IQ" dirty="0">
              <a:solidFill>
                <a:schemeClr val="bg1"/>
              </a:solidFill>
            </a:endParaRPr>
          </a:p>
        </p:txBody>
      </p:sp>
      <p:sp>
        <p:nvSpPr>
          <p:cNvPr id="3" name="عنصر نائب للمحتوى 2"/>
          <p:cNvSpPr>
            <a:spLocks noGrp="1"/>
          </p:cNvSpPr>
          <p:nvPr>
            <p:ph idx="1"/>
          </p:nvPr>
        </p:nvSpPr>
        <p:spPr>
          <a:xfrm>
            <a:off x="600502" y="2603500"/>
            <a:ext cx="11068334" cy="3416300"/>
          </a:xfrm>
        </p:spPr>
        <p:txBody>
          <a:bodyPr>
            <a:normAutofit/>
          </a:bodyPr>
          <a:lstStyle/>
          <a:p>
            <a:pPr algn="just"/>
            <a:r>
              <a:rPr lang="en-US" sz="2400" b="1" dirty="0">
                <a:latin typeface="Times New Roman" pitchFamily="18" charset="0"/>
              </a:rPr>
              <a:t>Main memory </a:t>
            </a:r>
            <a:r>
              <a:rPr lang="en-US" sz="2400" dirty="0">
                <a:latin typeface="Times New Roman" pitchFamily="18" charset="0"/>
              </a:rPr>
              <a:t>– only large storage media that the CPU can access directly. Secondary storage – extension of main memory that provides large nonvolatile storage capacity. </a:t>
            </a:r>
            <a:endParaRPr lang="en-US" sz="2400" dirty="0" smtClean="0">
              <a:latin typeface="Times New Roman" pitchFamily="18" charset="0"/>
            </a:endParaRPr>
          </a:p>
          <a:p>
            <a:pPr algn="just"/>
            <a:r>
              <a:rPr lang="en-US" sz="2400" b="1" dirty="0">
                <a:latin typeface="Times New Roman" pitchFamily="18" charset="0"/>
              </a:rPr>
              <a:t>Magnetic disks </a:t>
            </a:r>
            <a:r>
              <a:rPr lang="en-US" sz="2400" dirty="0">
                <a:latin typeface="Times New Roman" pitchFamily="18" charset="0"/>
              </a:rPr>
              <a:t>– rigid metal or glass platters covered with magnetic recording material Disk surface is logically divided into </a:t>
            </a:r>
            <a:r>
              <a:rPr lang="en-US" sz="2400" i="1" dirty="0">
                <a:latin typeface="Times New Roman" pitchFamily="18" charset="0"/>
              </a:rPr>
              <a:t>tracks</a:t>
            </a:r>
            <a:r>
              <a:rPr lang="en-US" sz="2400" dirty="0">
                <a:latin typeface="Times New Roman" pitchFamily="18" charset="0"/>
              </a:rPr>
              <a:t>, which are subdivided into </a:t>
            </a:r>
            <a:r>
              <a:rPr lang="en-US" sz="2400" i="1" dirty="0">
                <a:latin typeface="Times New Roman" pitchFamily="18" charset="0"/>
              </a:rPr>
              <a:t>sectors</a:t>
            </a:r>
            <a:r>
              <a:rPr lang="en-US" sz="2400" dirty="0">
                <a:latin typeface="Times New Roman" pitchFamily="18" charset="0"/>
              </a:rPr>
              <a:t>. The </a:t>
            </a:r>
            <a:r>
              <a:rPr lang="en-US" sz="2400" i="1" dirty="0">
                <a:latin typeface="Times New Roman" pitchFamily="18" charset="0"/>
              </a:rPr>
              <a:t>disk controller </a:t>
            </a:r>
            <a:r>
              <a:rPr lang="en-US" sz="2400" dirty="0">
                <a:latin typeface="Times New Roman" pitchFamily="18" charset="0"/>
              </a:rPr>
              <a:t>determines the logical interaction between the device and the computer </a:t>
            </a:r>
            <a:endParaRPr lang="ar-IQ" sz="2400" dirty="0">
              <a:latin typeface="Times New Roman" pitchFamily="18" charset="0"/>
            </a:endParaRPr>
          </a:p>
        </p:txBody>
      </p:sp>
    </p:spTree>
    <p:extLst>
      <p:ext uri="{BB962C8B-B14F-4D97-AF65-F5344CB8AC3E}">
        <p14:creationId xmlns:p14="http://schemas.microsoft.com/office/powerpoint/2010/main" val="818345361"/>
      </p:ext>
    </p:extLst>
  </p:cSld>
  <p:clrMapOvr>
    <a:masterClrMapping/>
  </p:clrMapOvr>
  <mc:AlternateContent xmlns:mc="http://schemas.openxmlformats.org/markup-compatibility/2006" xmlns:p14="http://schemas.microsoft.com/office/powerpoint/2010/main">
    <mc:Choice Requires="p14">
      <p:transition spd="slow" p14:dur="1200" advClick="0">
        <p14:flip dir="r"/>
      </p:transition>
    </mc:Choice>
    <mc:Fallback xmlns="">
      <p:transition spd="slow" advClick="0">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154954" y="700712"/>
            <a:ext cx="8761413" cy="706964"/>
          </a:xfrm>
        </p:spPr>
        <p:txBody>
          <a:bodyPr/>
          <a:lstStyle/>
          <a:p>
            <a:pPr algn="ctr"/>
            <a:r>
              <a:rPr lang="en-US" sz="3200" b="1" dirty="0">
                <a:solidFill>
                  <a:schemeClr val="bg1"/>
                </a:solidFill>
              </a:rPr>
              <a:t>Moving-Head Disk Mechanism </a:t>
            </a:r>
            <a:endParaRPr lang="ar-IQ" sz="3200" dirty="0">
              <a:solidFill>
                <a:schemeClr val="bg1"/>
              </a:solidFill>
            </a:endParaRPr>
          </a:p>
        </p:txBody>
      </p:sp>
      <p:sp>
        <p:nvSpPr>
          <p:cNvPr id="3" name="عنصر نائب للمحتوى 2"/>
          <p:cNvSpPr>
            <a:spLocks noGrp="1"/>
          </p:cNvSpPr>
          <p:nvPr>
            <p:ph idx="1"/>
          </p:nvPr>
        </p:nvSpPr>
        <p:spPr>
          <a:xfrm>
            <a:off x="559558" y="2603499"/>
            <a:ext cx="11150221" cy="3647175"/>
          </a:xfrm>
        </p:spPr>
        <p:txBody>
          <a:bodyPr>
            <a:noAutofit/>
          </a:bodyPr>
          <a:lstStyle/>
          <a:p>
            <a:pPr marL="0" indent="0" algn="just">
              <a:buNone/>
            </a:pPr>
            <a:r>
              <a:rPr lang="en-US" sz="2400" dirty="0">
                <a:latin typeface="Times New Roman" pitchFamily="18" charset="0"/>
              </a:rPr>
              <a:t> </a:t>
            </a:r>
            <a:endParaRPr lang="ar-IQ" sz="2400" dirty="0">
              <a:latin typeface="Times New Roman" pitchFamily="18" charset="0"/>
            </a:endParaRP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842" y="1760065"/>
            <a:ext cx="11354937" cy="4981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090088"/>
      </p:ext>
    </p:extLst>
  </p:cSld>
  <p:clrMapOvr>
    <a:masterClrMapping/>
  </p:clrMapOvr>
  <mc:AlternateContent xmlns:mc="http://schemas.openxmlformats.org/markup-compatibility/2006" xmlns:p14="http://schemas.microsoft.com/office/powerpoint/2010/main">
    <mc:Choice Requires="p14">
      <p:transition spd="slow" p14:dur="1100" advClick="0">
        <p14:switch dir="r"/>
      </p:transition>
    </mc:Choice>
    <mc:Fallback xmlns="">
      <p:transition spd="slow" advClick="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solidFill>
                  <a:schemeClr val="bg1"/>
                </a:solidFill>
              </a:rPr>
              <a:t>Overview : </a:t>
            </a:r>
            <a:r>
              <a:rPr lang="en-US" b="1" dirty="0" smtClean="0">
                <a:solidFill>
                  <a:schemeClr val="bg1"/>
                </a:solidFill>
              </a:rPr>
              <a:t>Lecture 2</a:t>
            </a:r>
            <a:endParaRPr lang="ar-IQ" dirty="0">
              <a:solidFill>
                <a:schemeClr val="bg1"/>
              </a:solidFill>
            </a:endParaRPr>
          </a:p>
        </p:txBody>
      </p:sp>
      <p:sp>
        <p:nvSpPr>
          <p:cNvPr id="3" name="عنصر نائب للمحتوى 2"/>
          <p:cNvSpPr>
            <a:spLocks noGrp="1"/>
          </p:cNvSpPr>
          <p:nvPr>
            <p:ph idx="1"/>
          </p:nvPr>
        </p:nvSpPr>
        <p:spPr>
          <a:xfrm>
            <a:off x="1154954" y="2210937"/>
            <a:ext cx="8825659" cy="4647063"/>
          </a:xfrm>
        </p:spPr>
        <p:txBody>
          <a:bodyPr>
            <a:normAutofit fontScale="85000" lnSpcReduction="20000"/>
          </a:bodyPr>
          <a:lstStyle/>
          <a:p>
            <a:endParaRPr lang="ar-IQ" dirty="0"/>
          </a:p>
          <a:p>
            <a:r>
              <a:rPr lang="en-US" dirty="0"/>
              <a:t> </a:t>
            </a:r>
            <a:r>
              <a:rPr lang="en-US" b="1" dirty="0"/>
              <a:t>Computer-System </a:t>
            </a:r>
            <a:r>
              <a:rPr lang="en-US" b="1" dirty="0" smtClean="0"/>
              <a:t>Architecture</a:t>
            </a:r>
          </a:p>
          <a:p>
            <a:r>
              <a:rPr lang="en-US" b="1" dirty="0"/>
              <a:t> Interrupt Request and Interrupt Handler </a:t>
            </a:r>
            <a:endParaRPr lang="en-US" b="1" dirty="0" smtClean="0"/>
          </a:p>
          <a:p>
            <a:r>
              <a:rPr lang="en-US" b="1" dirty="0"/>
              <a:t> System Call </a:t>
            </a:r>
          </a:p>
          <a:p>
            <a:r>
              <a:rPr lang="en-US" b="1" dirty="0"/>
              <a:t>Interrupt Controller </a:t>
            </a:r>
          </a:p>
          <a:p>
            <a:r>
              <a:rPr lang="en-US" b="1" dirty="0"/>
              <a:t>Common Functions of Interrupts </a:t>
            </a:r>
          </a:p>
          <a:p>
            <a:r>
              <a:rPr lang="en-US" b="1" dirty="0"/>
              <a:t>Exception</a:t>
            </a:r>
          </a:p>
          <a:p>
            <a:r>
              <a:rPr lang="en-US" b="1" dirty="0"/>
              <a:t>I/O Structure </a:t>
            </a:r>
          </a:p>
          <a:p>
            <a:r>
              <a:rPr lang="en-US" b="1" dirty="0"/>
              <a:t>Direct Memory Access (DMA) Structure </a:t>
            </a:r>
          </a:p>
          <a:p>
            <a:r>
              <a:rPr lang="en-US" b="1" dirty="0"/>
              <a:t>Storage Structure </a:t>
            </a:r>
          </a:p>
          <a:p>
            <a:r>
              <a:rPr lang="en-US" b="1" dirty="0"/>
              <a:t>Moving-Head Disk Mechanism </a:t>
            </a:r>
          </a:p>
          <a:p>
            <a:r>
              <a:rPr lang="en-US" b="1" dirty="0"/>
              <a:t>Hardware Protection </a:t>
            </a:r>
          </a:p>
          <a:p>
            <a:r>
              <a:rPr lang="en-US" b="1" dirty="0"/>
              <a:t>Dual-Mode Operation </a:t>
            </a:r>
          </a:p>
          <a:p>
            <a:r>
              <a:rPr lang="en-US" b="1" dirty="0"/>
              <a:t>Memory Protection </a:t>
            </a:r>
            <a:br>
              <a:rPr lang="en-US" b="1" dirty="0"/>
            </a:br>
            <a:r>
              <a:rPr lang="en-US" b="1" dirty="0"/>
              <a:t> </a:t>
            </a:r>
            <a:endParaRPr lang="en-US" b="1" dirty="0" smtClean="0"/>
          </a:p>
          <a:p>
            <a:endParaRPr lang="en-US" b="1" dirty="0"/>
          </a:p>
        </p:txBody>
      </p:sp>
      <p:pic>
        <p:nvPicPr>
          <p:cNvPr id="4" name="Picture 2" descr="D:\مسائي كليتنة\مرحلة ثالثة مسائي\OS new\Lec1\Operating-System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0734" y="2222430"/>
            <a:ext cx="4558353" cy="4444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269381"/>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en-US" b="1" dirty="0">
                <a:solidFill>
                  <a:schemeClr val="bg1"/>
                </a:solidFill>
              </a:rPr>
              <a:t>Storage Hierarchy </a:t>
            </a:r>
            <a:endParaRPr lang="ar-IQ" dirty="0">
              <a:solidFill>
                <a:schemeClr val="bg1"/>
              </a:solidFill>
              <a:latin typeface="Times New Roman" pitchFamily="18" charset="0"/>
            </a:endParaRPr>
          </a:p>
        </p:txBody>
      </p:sp>
      <p:sp>
        <p:nvSpPr>
          <p:cNvPr id="3" name="عنصر نائب للمحتوى 2"/>
          <p:cNvSpPr>
            <a:spLocks noGrp="1"/>
          </p:cNvSpPr>
          <p:nvPr>
            <p:ph idx="1"/>
          </p:nvPr>
        </p:nvSpPr>
        <p:spPr>
          <a:xfrm>
            <a:off x="363386" y="2346467"/>
            <a:ext cx="11319098" cy="1884339"/>
          </a:xfrm>
        </p:spPr>
        <p:txBody>
          <a:bodyPr>
            <a:noAutofit/>
          </a:bodyPr>
          <a:lstStyle/>
          <a:p>
            <a:pPr algn="just"/>
            <a:r>
              <a:rPr lang="en-US" sz="2400" dirty="0">
                <a:latin typeface="Times New Roman" pitchFamily="18" charset="0"/>
              </a:rPr>
              <a:t>Storage systems organized in hierarchy can be as cost or speed or volatility </a:t>
            </a:r>
          </a:p>
          <a:p>
            <a:pPr algn="just"/>
            <a:r>
              <a:rPr lang="en-US" sz="2400" b="1" i="1" dirty="0">
                <a:latin typeface="Times New Roman" pitchFamily="18" charset="0"/>
              </a:rPr>
              <a:t>Caching</a:t>
            </a:r>
            <a:r>
              <a:rPr lang="en-US" sz="2400" i="1" dirty="0">
                <a:latin typeface="Times New Roman" pitchFamily="18" charset="0"/>
              </a:rPr>
              <a:t> </a:t>
            </a:r>
            <a:r>
              <a:rPr lang="en-US" sz="2400" dirty="0">
                <a:latin typeface="Times New Roman" pitchFamily="18" charset="0"/>
              </a:rPr>
              <a:t>– is the process of storing data in a cache. A cache is a temporary storage area. </a:t>
            </a:r>
            <a:r>
              <a:rPr lang="en-US" sz="2400" i="1" dirty="0">
                <a:latin typeface="Times New Roman" pitchFamily="18" charset="0"/>
              </a:rPr>
              <a:t>Caching </a:t>
            </a:r>
            <a:r>
              <a:rPr lang="en-US" sz="2400" dirty="0">
                <a:latin typeface="Times New Roman" pitchFamily="18" charset="0"/>
              </a:rPr>
              <a:t>copying information into faster storage system; main memory can be viewed as a last </a:t>
            </a:r>
            <a:r>
              <a:rPr lang="en-US" sz="2400" i="1" dirty="0">
                <a:latin typeface="Times New Roman" pitchFamily="18" charset="0"/>
              </a:rPr>
              <a:t>cache </a:t>
            </a:r>
            <a:r>
              <a:rPr lang="en-US" sz="2400" dirty="0">
                <a:latin typeface="Times New Roman" pitchFamily="18" charset="0"/>
              </a:rPr>
              <a:t>for secondary storage. </a:t>
            </a:r>
            <a:endParaRPr lang="ar-IQ" sz="2400" dirty="0">
              <a:latin typeface="Times New Roman" pitchFamily="18" charset="0"/>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2436" y="4638816"/>
            <a:ext cx="8494735" cy="752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0622963"/>
      </p:ext>
    </p:extLst>
  </p:cSld>
  <p:clrMapOvr>
    <a:masterClrMapping/>
  </p:clrMapOvr>
  <mc:AlternateContent xmlns:mc="http://schemas.openxmlformats.org/markup-compatibility/2006" xmlns:p14="http://schemas.microsoft.com/office/powerpoint/2010/main">
    <mc:Choice Requires="p14">
      <p:transition spd="slow" p14:dur="1600" advClick="0">
        <p14:prism isInverted="1"/>
      </p:transition>
    </mc:Choice>
    <mc:Fallback xmlns="">
      <p:transition spd="slow" advClick="0">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182332" y="468701"/>
            <a:ext cx="8761413" cy="706964"/>
          </a:xfrm>
        </p:spPr>
        <p:txBody>
          <a:bodyPr/>
          <a:lstStyle/>
          <a:p>
            <a:pPr algn="ctr"/>
            <a:r>
              <a:rPr lang="en-US" b="1" dirty="0">
                <a:solidFill>
                  <a:schemeClr val="bg1"/>
                </a:solidFill>
              </a:rPr>
              <a:t>Storage-Device Hierarchy </a:t>
            </a:r>
            <a:endParaRPr lang="ar-IQ" dirty="0">
              <a:solidFill>
                <a:schemeClr val="bg1"/>
              </a:solidFill>
            </a:endParaRPr>
          </a:p>
        </p:txBody>
      </p:sp>
      <p:sp>
        <p:nvSpPr>
          <p:cNvPr id="3" name="عنصر نائب للمحتوى 2"/>
          <p:cNvSpPr>
            <a:spLocks noGrp="1"/>
          </p:cNvSpPr>
          <p:nvPr>
            <p:ph idx="1"/>
          </p:nvPr>
        </p:nvSpPr>
        <p:spPr>
          <a:xfrm>
            <a:off x="532263" y="2603500"/>
            <a:ext cx="11041037" cy="4002016"/>
          </a:xfrm>
        </p:spPr>
        <p:txBody>
          <a:bodyPr>
            <a:normAutofit/>
          </a:bodyPr>
          <a:lstStyle/>
          <a:p>
            <a:pPr marL="0" indent="0" algn="just">
              <a:buNone/>
            </a:pPr>
            <a:r>
              <a:rPr lang="en-US" sz="2400" dirty="0">
                <a:latin typeface="Times New Roman" pitchFamily="18" charset="0"/>
              </a:rPr>
              <a:t> </a:t>
            </a:r>
            <a:endParaRPr lang="ar-IQ" sz="2400" dirty="0">
              <a:latin typeface="Times New Roman" pitchFamily="18" charset="0"/>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6675" y="1173707"/>
            <a:ext cx="9067467" cy="5555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5151550"/>
      </p:ext>
    </p:extLst>
  </p:cSld>
  <p:clrMapOvr>
    <a:masterClrMapping/>
  </p:clrMapOvr>
  <mc:AlternateContent xmlns:mc="http://schemas.openxmlformats.org/markup-compatibility/2006" xmlns:p14="http://schemas.microsoft.com/office/powerpoint/2010/main">
    <mc:Choice Requires="p14">
      <p:transition spd="slow" p14:dur="1200" advClick="0">
        <p14:flip dir="r"/>
      </p:transition>
    </mc:Choice>
    <mc:Fallback xmlns="">
      <p:transition spd="slow" advClick="0">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en-US" b="1" dirty="0">
                <a:solidFill>
                  <a:schemeClr val="bg1"/>
                </a:solidFill>
              </a:rPr>
              <a:t>Hardware Protection </a:t>
            </a:r>
            <a:endParaRPr lang="ar-IQ" dirty="0">
              <a:solidFill>
                <a:schemeClr val="bg1"/>
              </a:solidFill>
            </a:endParaRPr>
          </a:p>
        </p:txBody>
      </p:sp>
      <p:sp>
        <p:nvSpPr>
          <p:cNvPr id="3" name="عنصر نائب للمحتوى 2"/>
          <p:cNvSpPr>
            <a:spLocks noGrp="1"/>
          </p:cNvSpPr>
          <p:nvPr>
            <p:ph idx="1"/>
          </p:nvPr>
        </p:nvSpPr>
        <p:spPr>
          <a:xfrm>
            <a:off x="300251" y="2511188"/>
            <a:ext cx="11259402" cy="3645090"/>
          </a:xfrm>
        </p:spPr>
        <p:txBody>
          <a:bodyPr>
            <a:noAutofit/>
          </a:bodyPr>
          <a:lstStyle/>
          <a:p>
            <a:r>
              <a:rPr lang="en-US" sz="2400" b="1" dirty="0">
                <a:latin typeface="Times New Roman" pitchFamily="18" charset="0"/>
              </a:rPr>
              <a:t>Consist of: </a:t>
            </a:r>
            <a:endParaRPr lang="en-US" sz="2400" b="1" dirty="0" smtClean="0">
              <a:latin typeface="Times New Roman" pitchFamily="18" charset="0"/>
            </a:endParaRPr>
          </a:p>
          <a:p>
            <a:r>
              <a:rPr lang="en-US" sz="2400" dirty="0" smtClean="0">
                <a:latin typeface="Times New Roman" pitchFamily="18" charset="0"/>
              </a:rPr>
              <a:t>-</a:t>
            </a:r>
            <a:r>
              <a:rPr lang="en-US" sz="2400" dirty="0">
                <a:latin typeface="Times New Roman" pitchFamily="18" charset="0"/>
              </a:rPr>
              <a:t>Dual-Mode </a:t>
            </a:r>
            <a:r>
              <a:rPr lang="en-US" sz="2400" dirty="0" smtClean="0">
                <a:latin typeface="Times New Roman" pitchFamily="18" charset="0"/>
              </a:rPr>
              <a:t>Operation</a:t>
            </a:r>
          </a:p>
          <a:p>
            <a:r>
              <a:rPr lang="en-US" sz="2400" dirty="0" smtClean="0">
                <a:latin typeface="Times New Roman" pitchFamily="18" charset="0"/>
              </a:rPr>
              <a:t> </a:t>
            </a:r>
            <a:r>
              <a:rPr lang="en-US" sz="2400" dirty="0">
                <a:latin typeface="Times New Roman" pitchFamily="18" charset="0"/>
              </a:rPr>
              <a:t>-I/O </a:t>
            </a:r>
            <a:r>
              <a:rPr lang="en-US" sz="2400" dirty="0" smtClean="0">
                <a:latin typeface="Times New Roman" pitchFamily="18" charset="0"/>
              </a:rPr>
              <a:t>Protection</a:t>
            </a:r>
          </a:p>
          <a:p>
            <a:r>
              <a:rPr lang="en-US" sz="2400" dirty="0" smtClean="0">
                <a:latin typeface="Times New Roman" pitchFamily="18" charset="0"/>
              </a:rPr>
              <a:t> </a:t>
            </a:r>
            <a:r>
              <a:rPr lang="en-US" sz="2400" dirty="0">
                <a:latin typeface="Times New Roman" pitchFamily="18" charset="0"/>
              </a:rPr>
              <a:t>-Memory Protection </a:t>
            </a:r>
            <a:endParaRPr lang="en-US" sz="2400" dirty="0" smtClean="0">
              <a:latin typeface="Times New Roman" pitchFamily="18" charset="0"/>
            </a:endParaRPr>
          </a:p>
          <a:p>
            <a:r>
              <a:rPr lang="en-US" sz="2400" dirty="0" smtClean="0">
                <a:latin typeface="Times New Roman" pitchFamily="18" charset="0"/>
              </a:rPr>
              <a:t>-</a:t>
            </a:r>
            <a:r>
              <a:rPr lang="en-US" sz="2400" dirty="0">
                <a:latin typeface="Times New Roman" pitchFamily="18" charset="0"/>
              </a:rPr>
              <a:t>CPU Protection </a:t>
            </a:r>
            <a:endParaRPr lang="ar-IQ" sz="2400" dirty="0">
              <a:latin typeface="Times New Roman" pitchFamily="18" charset="0"/>
            </a:endParaRPr>
          </a:p>
        </p:txBody>
      </p:sp>
    </p:spTree>
    <p:extLst>
      <p:ext uri="{BB962C8B-B14F-4D97-AF65-F5344CB8AC3E}">
        <p14:creationId xmlns:p14="http://schemas.microsoft.com/office/powerpoint/2010/main" val="4177299693"/>
      </p:ext>
    </p:extLst>
  </p:cSld>
  <p:clrMapOvr>
    <a:masterClrMapping/>
  </p:clrMapOvr>
  <mc:AlternateContent xmlns:mc="http://schemas.openxmlformats.org/markup-compatibility/2006" xmlns:p14="http://schemas.microsoft.com/office/powerpoint/2010/main">
    <mc:Choice Requires="p14">
      <p:transition spd="slow" p14:dur="1100" advClick="0">
        <p14:switch dir="r"/>
      </p:transition>
    </mc:Choice>
    <mc:Fallback xmlns="">
      <p:transition spd="slow" advClick="0">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en-US" b="1" dirty="0">
                <a:solidFill>
                  <a:schemeClr val="bg1"/>
                </a:solidFill>
              </a:rPr>
              <a:t>Dual-Mode Operation </a:t>
            </a:r>
            <a:endParaRPr lang="ar-IQ" dirty="0">
              <a:solidFill>
                <a:schemeClr val="bg1"/>
              </a:solidFill>
            </a:endParaRPr>
          </a:p>
        </p:txBody>
      </p:sp>
      <p:sp>
        <p:nvSpPr>
          <p:cNvPr id="3" name="عنصر نائب للمحتوى 2"/>
          <p:cNvSpPr>
            <a:spLocks noGrp="1"/>
          </p:cNvSpPr>
          <p:nvPr>
            <p:ph idx="1"/>
          </p:nvPr>
        </p:nvSpPr>
        <p:spPr>
          <a:xfrm>
            <a:off x="300251" y="2511188"/>
            <a:ext cx="11259402" cy="3645090"/>
          </a:xfrm>
        </p:spPr>
        <p:txBody>
          <a:bodyPr>
            <a:noAutofit/>
          </a:bodyPr>
          <a:lstStyle/>
          <a:p>
            <a:r>
              <a:rPr lang="en-US" sz="2400" dirty="0">
                <a:latin typeface="Times New Roman" pitchFamily="18" charset="0"/>
              </a:rPr>
              <a:t>Sharing system resources requires operating system to ensure that an incorrect program cannot cause other programs to execute incorrectly. Provide hardware support to differentiate between at least two modes of operations. </a:t>
            </a:r>
            <a:endParaRPr lang="en-US" sz="2400" dirty="0" smtClean="0">
              <a:latin typeface="Times New Roman" pitchFamily="18" charset="0"/>
            </a:endParaRPr>
          </a:p>
          <a:p>
            <a:r>
              <a:rPr lang="en-US" sz="2400" dirty="0">
                <a:latin typeface="Times New Roman" pitchFamily="18" charset="0"/>
              </a:rPr>
              <a:t>1. </a:t>
            </a:r>
            <a:r>
              <a:rPr lang="en-US" sz="2400" b="1" i="1" dirty="0">
                <a:latin typeface="Times New Roman" pitchFamily="18" charset="0"/>
              </a:rPr>
              <a:t>User mode </a:t>
            </a:r>
            <a:r>
              <a:rPr lang="en-US" sz="2400" dirty="0">
                <a:latin typeface="Times New Roman" pitchFamily="18" charset="0"/>
              </a:rPr>
              <a:t>– execution done on behalf of a user. 2. </a:t>
            </a:r>
            <a:r>
              <a:rPr lang="en-US" sz="2400" b="1" i="1" dirty="0">
                <a:latin typeface="Times New Roman" pitchFamily="18" charset="0"/>
              </a:rPr>
              <a:t>Monitor mode </a:t>
            </a:r>
            <a:r>
              <a:rPr lang="en-US" sz="2400" dirty="0">
                <a:latin typeface="Times New Roman" pitchFamily="18" charset="0"/>
              </a:rPr>
              <a:t>(also </a:t>
            </a:r>
            <a:r>
              <a:rPr lang="en-US" sz="2400" i="1" dirty="0">
                <a:latin typeface="Times New Roman" pitchFamily="18" charset="0"/>
              </a:rPr>
              <a:t>supervisor mode </a:t>
            </a:r>
            <a:r>
              <a:rPr lang="en-US" sz="2400" dirty="0">
                <a:latin typeface="Times New Roman" pitchFamily="18" charset="0"/>
              </a:rPr>
              <a:t>or </a:t>
            </a:r>
            <a:r>
              <a:rPr lang="en-US" sz="2400" i="1" dirty="0">
                <a:latin typeface="Times New Roman" pitchFamily="18" charset="0"/>
              </a:rPr>
              <a:t>system mode</a:t>
            </a:r>
            <a:r>
              <a:rPr lang="en-US" sz="2400" dirty="0">
                <a:latin typeface="Times New Roman" pitchFamily="18" charset="0"/>
              </a:rPr>
              <a:t>) – execution done on behalf of operating system. </a:t>
            </a:r>
            <a:endParaRPr lang="en-US" sz="2400" dirty="0" smtClean="0">
              <a:latin typeface="Times New Roman" pitchFamily="18" charset="0"/>
            </a:endParaRPr>
          </a:p>
        </p:txBody>
      </p:sp>
    </p:spTree>
    <p:extLst>
      <p:ext uri="{BB962C8B-B14F-4D97-AF65-F5344CB8AC3E}">
        <p14:creationId xmlns:p14="http://schemas.microsoft.com/office/powerpoint/2010/main" val="1788651121"/>
      </p:ext>
    </p:extLst>
  </p:cSld>
  <p:clrMapOvr>
    <a:masterClrMapping/>
  </p:clrMapOvr>
  <mc:AlternateContent xmlns:mc="http://schemas.openxmlformats.org/markup-compatibility/2006" xmlns:p14="http://schemas.microsoft.com/office/powerpoint/2010/main">
    <mc:Choice Requires="p14">
      <p:transition spd="slow" p14:dur="1100" advClick="0">
        <p14:switch dir="r"/>
      </p:transition>
    </mc:Choice>
    <mc:Fallback xmlns="">
      <p:transition spd="slow" advClick="0">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en-US" b="1" dirty="0">
                <a:solidFill>
                  <a:schemeClr val="bg1"/>
                </a:solidFill>
              </a:rPr>
              <a:t>Dual-Mode Operation </a:t>
            </a:r>
            <a:endParaRPr lang="ar-IQ" dirty="0">
              <a:solidFill>
                <a:schemeClr val="bg1"/>
              </a:solidFill>
            </a:endParaRPr>
          </a:p>
        </p:txBody>
      </p:sp>
      <p:sp>
        <p:nvSpPr>
          <p:cNvPr id="3" name="عنصر نائب للمحتوى 2"/>
          <p:cNvSpPr>
            <a:spLocks noGrp="1"/>
          </p:cNvSpPr>
          <p:nvPr>
            <p:ph idx="1"/>
          </p:nvPr>
        </p:nvSpPr>
        <p:spPr>
          <a:xfrm>
            <a:off x="300251" y="2511188"/>
            <a:ext cx="11259402" cy="3645090"/>
          </a:xfrm>
        </p:spPr>
        <p:txBody>
          <a:bodyPr>
            <a:noAutofit/>
          </a:bodyPr>
          <a:lstStyle/>
          <a:p>
            <a:r>
              <a:rPr lang="en-US" sz="2400" i="1" dirty="0">
                <a:latin typeface="Times New Roman" pitchFamily="18" charset="0"/>
              </a:rPr>
              <a:t>Mode bit </a:t>
            </a:r>
            <a:r>
              <a:rPr lang="en-US" sz="2400" dirty="0">
                <a:latin typeface="Times New Roman" pitchFamily="18" charset="0"/>
              </a:rPr>
              <a:t>added to computer hardware to indicate the current mode: monitor (0) or user (1). When an interrupt or fault occurs hardware switches to monitor mode</a:t>
            </a:r>
            <a:r>
              <a:rPr lang="en-US" sz="2400" dirty="0" smtClean="0">
                <a:latin typeface="Times New Roman" pitchFamily="18" charset="0"/>
              </a:rPr>
              <a:t>.</a:t>
            </a:r>
          </a:p>
          <a:p>
            <a:r>
              <a:rPr lang="en-US" sz="2400" i="1" dirty="0">
                <a:latin typeface="Times New Roman" pitchFamily="18" charset="0"/>
              </a:rPr>
              <a:t>Privileged (</a:t>
            </a:r>
            <a:r>
              <a:rPr lang="en-US" sz="2400" dirty="0">
                <a:latin typeface="Times New Roman" pitchFamily="18" charset="0"/>
              </a:rPr>
              <a:t>necessary) instructions can be issued only in monitor mode</a:t>
            </a:r>
            <a:r>
              <a:rPr lang="en-US" sz="2400" i="1" dirty="0">
                <a:latin typeface="Times New Roman" pitchFamily="18" charset="0"/>
              </a:rPr>
              <a:t>. </a:t>
            </a:r>
            <a:r>
              <a:rPr lang="en-US" sz="2400" dirty="0" smtClean="0">
                <a:latin typeface="Times New Roman" pitchFamily="18" charset="0"/>
              </a:rPr>
              <a:t> </a:t>
            </a:r>
          </a:p>
          <a:p>
            <a:endParaRPr lang="en-US" sz="2400" dirty="0" smtClean="0">
              <a:latin typeface="Times New Roman" pitchFamily="18" charset="0"/>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1537" y="3790595"/>
            <a:ext cx="2828925"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363729"/>
      </p:ext>
    </p:extLst>
  </p:cSld>
  <p:clrMapOvr>
    <a:masterClrMapping/>
  </p:clrMapOvr>
  <mc:AlternateContent xmlns:mc="http://schemas.openxmlformats.org/markup-compatibility/2006" xmlns:p14="http://schemas.microsoft.com/office/powerpoint/2010/main">
    <mc:Choice Requires="p14">
      <p:transition spd="slow" p14:dur="1100" advClick="0">
        <p14:switch dir="r"/>
      </p:transition>
    </mc:Choice>
    <mc:Fallback xmlns="">
      <p:transition spd="slow" advClick="0">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en-US" b="1" dirty="0">
                <a:solidFill>
                  <a:schemeClr val="bg1"/>
                </a:solidFill>
              </a:rPr>
              <a:t>I/O Protection </a:t>
            </a:r>
            <a:endParaRPr lang="ar-IQ" dirty="0">
              <a:solidFill>
                <a:schemeClr val="bg1"/>
              </a:solidFill>
            </a:endParaRPr>
          </a:p>
        </p:txBody>
      </p:sp>
      <p:sp>
        <p:nvSpPr>
          <p:cNvPr id="3" name="عنصر نائب للمحتوى 2"/>
          <p:cNvSpPr>
            <a:spLocks noGrp="1"/>
          </p:cNvSpPr>
          <p:nvPr>
            <p:ph idx="1"/>
          </p:nvPr>
        </p:nvSpPr>
        <p:spPr>
          <a:xfrm>
            <a:off x="300251" y="2511188"/>
            <a:ext cx="11259402" cy="3645090"/>
          </a:xfrm>
        </p:spPr>
        <p:txBody>
          <a:bodyPr>
            <a:noAutofit/>
          </a:bodyPr>
          <a:lstStyle/>
          <a:p>
            <a:r>
              <a:rPr lang="en-US" sz="2400" dirty="0">
                <a:latin typeface="Times New Roman" pitchFamily="18" charset="0"/>
              </a:rPr>
              <a:t>All I/O instructions are privileged instructions. Must ensure that a user program could never gain control of the computer in monitor mode (I.e., a user program that, as part of its execution, stores a new address in the interrupt vector). </a:t>
            </a:r>
            <a:endParaRPr lang="en-US" sz="2400" dirty="0" smtClean="0">
              <a:latin typeface="Times New Roman" pitchFamily="18" charset="0"/>
            </a:endParaRPr>
          </a:p>
        </p:txBody>
      </p:sp>
    </p:spTree>
    <p:extLst>
      <p:ext uri="{BB962C8B-B14F-4D97-AF65-F5344CB8AC3E}">
        <p14:creationId xmlns:p14="http://schemas.microsoft.com/office/powerpoint/2010/main" val="1436219323"/>
      </p:ext>
    </p:extLst>
  </p:cSld>
  <p:clrMapOvr>
    <a:masterClrMapping/>
  </p:clrMapOvr>
  <mc:AlternateContent xmlns:mc="http://schemas.openxmlformats.org/markup-compatibility/2006" xmlns:p14="http://schemas.microsoft.com/office/powerpoint/2010/main">
    <mc:Choice Requires="p14">
      <p:transition spd="slow" p14:dur="1100" advClick="0">
        <p14:switch dir="r"/>
      </p:transition>
    </mc:Choice>
    <mc:Fallback xmlns="">
      <p:transition spd="slow" advClick="0">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en-US" b="1" dirty="0">
                <a:solidFill>
                  <a:schemeClr val="bg1"/>
                </a:solidFill>
              </a:rPr>
              <a:t>Memory Protection </a:t>
            </a:r>
            <a:endParaRPr lang="ar-IQ" dirty="0">
              <a:solidFill>
                <a:schemeClr val="bg1"/>
              </a:solidFill>
            </a:endParaRPr>
          </a:p>
        </p:txBody>
      </p:sp>
      <p:sp>
        <p:nvSpPr>
          <p:cNvPr id="3" name="عنصر نائب للمحتوى 2"/>
          <p:cNvSpPr>
            <a:spLocks noGrp="1"/>
          </p:cNvSpPr>
          <p:nvPr>
            <p:ph idx="1"/>
          </p:nvPr>
        </p:nvSpPr>
        <p:spPr>
          <a:xfrm>
            <a:off x="300251" y="2511188"/>
            <a:ext cx="11259402" cy="3645090"/>
          </a:xfrm>
        </p:spPr>
        <p:txBody>
          <a:bodyPr>
            <a:noAutofit/>
          </a:bodyPr>
          <a:lstStyle/>
          <a:p>
            <a:r>
              <a:rPr lang="en-US" sz="2400" dirty="0">
                <a:latin typeface="Times New Roman" pitchFamily="18" charset="0"/>
              </a:rPr>
              <a:t>Must provide memory protection at least for the interrupt vector and the interrupt service routines. In order to have memory protection, add two registers that determine the range of legal addresses a program may access: </a:t>
            </a:r>
            <a:r>
              <a:rPr lang="en-US" sz="2400" b="1" dirty="0">
                <a:latin typeface="Times New Roman" pitchFamily="18" charset="0"/>
              </a:rPr>
              <a:t>base register </a:t>
            </a:r>
            <a:r>
              <a:rPr lang="en-US" sz="2400" dirty="0">
                <a:latin typeface="Times New Roman" pitchFamily="18" charset="0"/>
              </a:rPr>
              <a:t>– holds the smallest legal physical memory address. </a:t>
            </a:r>
            <a:r>
              <a:rPr lang="en-US" sz="2400" b="1" dirty="0">
                <a:latin typeface="Times New Roman" pitchFamily="18" charset="0"/>
              </a:rPr>
              <a:t>Limit register </a:t>
            </a:r>
            <a:r>
              <a:rPr lang="en-US" sz="2400" dirty="0">
                <a:latin typeface="Times New Roman" pitchFamily="18" charset="0"/>
              </a:rPr>
              <a:t>– contains the size of the range Memory outside the defined range is protected </a:t>
            </a:r>
            <a:r>
              <a:rPr lang="en-US" sz="2400" b="1" dirty="0">
                <a:latin typeface="Times New Roman" pitchFamily="18" charset="0"/>
              </a:rPr>
              <a:t>A Base and a limit Register Define a Logical Address Space </a:t>
            </a:r>
            <a:endParaRPr lang="en-US" sz="2400" dirty="0" smtClean="0">
              <a:latin typeface="Times New Roman" pitchFamily="18" charset="0"/>
            </a:endParaRPr>
          </a:p>
        </p:txBody>
      </p:sp>
    </p:spTree>
    <p:extLst>
      <p:ext uri="{BB962C8B-B14F-4D97-AF65-F5344CB8AC3E}">
        <p14:creationId xmlns:p14="http://schemas.microsoft.com/office/powerpoint/2010/main" val="1436219323"/>
      </p:ext>
    </p:extLst>
  </p:cSld>
  <p:clrMapOvr>
    <a:masterClrMapping/>
  </p:clrMapOvr>
  <mc:AlternateContent xmlns:mc="http://schemas.openxmlformats.org/markup-compatibility/2006" xmlns:p14="http://schemas.microsoft.com/office/powerpoint/2010/main">
    <mc:Choice Requires="p14">
      <p:transition spd="slow" p14:dur="1100" advClick="0">
        <p14:switch dir="r"/>
      </p:transition>
    </mc:Choice>
    <mc:Fallback xmlns="">
      <p:transition spd="slow" advClick="0">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en-US" b="1" dirty="0">
                <a:solidFill>
                  <a:schemeClr val="bg1"/>
                </a:solidFill>
              </a:rPr>
              <a:t>Dual-Mode Operation </a:t>
            </a:r>
            <a:endParaRPr lang="ar-IQ" dirty="0">
              <a:solidFill>
                <a:schemeClr val="bg1"/>
              </a:solidFill>
            </a:endParaRPr>
          </a:p>
        </p:txBody>
      </p:sp>
      <p:sp>
        <p:nvSpPr>
          <p:cNvPr id="3" name="عنصر نائب للمحتوى 2"/>
          <p:cNvSpPr>
            <a:spLocks noGrp="1"/>
          </p:cNvSpPr>
          <p:nvPr>
            <p:ph idx="1"/>
          </p:nvPr>
        </p:nvSpPr>
        <p:spPr>
          <a:xfrm>
            <a:off x="300251" y="2511188"/>
            <a:ext cx="11259402" cy="3645090"/>
          </a:xfrm>
        </p:spPr>
        <p:txBody>
          <a:bodyPr>
            <a:noAutofit/>
          </a:bodyPr>
          <a:lstStyle/>
          <a:p>
            <a:pPr marL="0" indent="0">
              <a:buNone/>
            </a:pPr>
            <a:r>
              <a:rPr lang="en-US" sz="2000" dirty="0"/>
              <a:t> </a:t>
            </a:r>
            <a:endParaRPr lang="en-US" sz="2000" dirty="0" smtClean="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4328" y="2279036"/>
            <a:ext cx="3513519" cy="4448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6219323"/>
      </p:ext>
    </p:extLst>
  </p:cSld>
  <p:clrMapOvr>
    <a:masterClrMapping/>
  </p:clrMapOvr>
  <mc:AlternateContent xmlns:mc="http://schemas.openxmlformats.org/markup-compatibility/2006" xmlns:p14="http://schemas.microsoft.com/office/powerpoint/2010/main">
    <mc:Choice Requires="p14">
      <p:transition spd="slow" p14:dur="1100" advClick="0">
        <p14:switch dir="r"/>
      </p:transition>
    </mc:Choice>
    <mc:Fallback xmlns="">
      <p:transition spd="slow" advClick="0">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en-US" b="1" dirty="0">
                <a:solidFill>
                  <a:schemeClr val="bg1"/>
                </a:solidFill>
              </a:rPr>
              <a:t>Protection Hardware </a:t>
            </a:r>
            <a:endParaRPr lang="ar-IQ" dirty="0">
              <a:solidFill>
                <a:schemeClr val="bg1"/>
              </a:solidFill>
            </a:endParaRPr>
          </a:p>
        </p:txBody>
      </p:sp>
      <p:sp>
        <p:nvSpPr>
          <p:cNvPr id="3" name="عنصر نائب للمحتوى 2"/>
          <p:cNvSpPr>
            <a:spLocks noGrp="1"/>
          </p:cNvSpPr>
          <p:nvPr>
            <p:ph idx="1"/>
          </p:nvPr>
        </p:nvSpPr>
        <p:spPr>
          <a:xfrm>
            <a:off x="300251" y="2524836"/>
            <a:ext cx="11259402" cy="3645090"/>
          </a:xfrm>
        </p:spPr>
        <p:txBody>
          <a:bodyPr>
            <a:noAutofit/>
          </a:bodyPr>
          <a:lstStyle/>
          <a:p>
            <a:pPr marL="0" indent="0">
              <a:buNone/>
            </a:pPr>
            <a:r>
              <a:rPr lang="en-US" sz="2000" dirty="0"/>
              <a:t> </a:t>
            </a:r>
            <a:endParaRPr lang="en-US" sz="2000" dirty="0" smtClean="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676" y="2470246"/>
            <a:ext cx="10680953" cy="4294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6371642"/>
      </p:ext>
    </p:extLst>
  </p:cSld>
  <p:clrMapOvr>
    <a:masterClrMapping/>
  </p:clrMapOvr>
  <mc:AlternateContent xmlns:mc="http://schemas.openxmlformats.org/markup-compatibility/2006" xmlns:p14="http://schemas.microsoft.com/office/powerpoint/2010/main">
    <mc:Choice Requires="p14">
      <p:transition spd="slow" p14:dur="1100" advClick="0">
        <p14:switch dir="r"/>
      </p:transition>
    </mc:Choice>
    <mc:Fallback xmlns="">
      <p:transition spd="slow" advClick="0">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en-US" b="1" dirty="0">
                <a:solidFill>
                  <a:schemeClr val="bg1"/>
                </a:solidFill>
                <a:latin typeface="Times New Roman" pitchFamily="18" charset="0"/>
              </a:rPr>
              <a:t>Protection Hardware </a:t>
            </a:r>
            <a:endParaRPr lang="ar-IQ" dirty="0">
              <a:solidFill>
                <a:schemeClr val="bg1"/>
              </a:solidFill>
              <a:latin typeface="Times New Roman" pitchFamily="18" charset="0"/>
            </a:endParaRPr>
          </a:p>
        </p:txBody>
      </p:sp>
      <p:sp>
        <p:nvSpPr>
          <p:cNvPr id="3" name="عنصر نائب للمحتوى 2"/>
          <p:cNvSpPr>
            <a:spLocks noGrp="1"/>
          </p:cNvSpPr>
          <p:nvPr>
            <p:ph idx="1"/>
          </p:nvPr>
        </p:nvSpPr>
        <p:spPr>
          <a:xfrm>
            <a:off x="300251" y="2511188"/>
            <a:ext cx="11259402" cy="3645090"/>
          </a:xfrm>
        </p:spPr>
        <p:txBody>
          <a:bodyPr>
            <a:noAutofit/>
          </a:bodyPr>
          <a:lstStyle/>
          <a:p>
            <a:pPr marL="0" indent="0">
              <a:buNone/>
            </a:pPr>
            <a:r>
              <a:rPr lang="en-US" sz="2000" dirty="0" smtClean="0"/>
              <a:t>  </a:t>
            </a:r>
          </a:p>
        </p:txBody>
      </p:sp>
      <p:sp>
        <p:nvSpPr>
          <p:cNvPr id="4" name="مستطيل 3"/>
          <p:cNvSpPr/>
          <p:nvPr/>
        </p:nvSpPr>
        <p:spPr>
          <a:xfrm>
            <a:off x="559557" y="2828835"/>
            <a:ext cx="11177517" cy="1200329"/>
          </a:xfrm>
          <a:prstGeom prst="rect">
            <a:avLst/>
          </a:prstGeom>
        </p:spPr>
        <p:txBody>
          <a:bodyPr wrap="square">
            <a:spAutoFit/>
          </a:bodyPr>
          <a:lstStyle/>
          <a:p>
            <a:r>
              <a:rPr lang="en-US" sz="2400" dirty="0">
                <a:latin typeface="Times New Roman" pitchFamily="18" charset="0"/>
              </a:rPr>
              <a:t>When executing in monitor mode, the operating system has unrestricted access to both monitor and user’s memory. The load instructions for the </a:t>
            </a:r>
            <a:r>
              <a:rPr lang="en-US" sz="2400" i="1" dirty="0">
                <a:latin typeface="Times New Roman" pitchFamily="18" charset="0"/>
              </a:rPr>
              <a:t>base </a:t>
            </a:r>
            <a:r>
              <a:rPr lang="en-US" sz="2400" dirty="0">
                <a:latin typeface="Times New Roman" pitchFamily="18" charset="0"/>
              </a:rPr>
              <a:t>and </a:t>
            </a:r>
            <a:r>
              <a:rPr lang="en-US" sz="2400" i="1" dirty="0">
                <a:latin typeface="Times New Roman" pitchFamily="18" charset="0"/>
              </a:rPr>
              <a:t>limit </a:t>
            </a:r>
            <a:r>
              <a:rPr lang="en-US" sz="2400" dirty="0">
                <a:latin typeface="Times New Roman" pitchFamily="18" charset="0"/>
              </a:rPr>
              <a:t>registers are privileged instructions. </a:t>
            </a:r>
            <a:endParaRPr lang="ar-IQ" sz="2400" dirty="0">
              <a:latin typeface="Times New Roman" pitchFamily="18" charset="0"/>
            </a:endParaRPr>
          </a:p>
        </p:txBody>
      </p:sp>
    </p:spTree>
    <p:extLst>
      <p:ext uri="{BB962C8B-B14F-4D97-AF65-F5344CB8AC3E}">
        <p14:creationId xmlns:p14="http://schemas.microsoft.com/office/powerpoint/2010/main" val="536371642"/>
      </p:ext>
    </p:extLst>
  </p:cSld>
  <p:clrMapOvr>
    <a:masterClrMapping/>
  </p:clrMapOvr>
  <mc:AlternateContent xmlns:mc="http://schemas.openxmlformats.org/markup-compatibility/2006" xmlns:p14="http://schemas.microsoft.com/office/powerpoint/2010/main">
    <mc:Choice Requires="p14">
      <p:transition spd="slow" p14:dur="1100" advClick="0">
        <p14:switch dir="r"/>
      </p:transition>
    </mc:Choice>
    <mc:Fallback xmlns="">
      <p:transition spd="slow" advClick="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64025" y="722415"/>
            <a:ext cx="11218459" cy="706964"/>
          </a:xfrm>
        </p:spPr>
        <p:txBody>
          <a:bodyPr/>
          <a:lstStyle/>
          <a:p>
            <a:pPr algn="ctr"/>
            <a:r>
              <a:rPr lang="ar-IQ" sz="3200" dirty="0">
                <a:solidFill>
                  <a:schemeClr val="bg1"/>
                </a:solidFill>
              </a:rPr>
              <a:t/>
            </a:r>
            <a:br>
              <a:rPr lang="ar-IQ" sz="3200" dirty="0">
                <a:solidFill>
                  <a:schemeClr val="bg1"/>
                </a:solidFill>
              </a:rPr>
            </a:br>
            <a:r>
              <a:rPr lang="en-US" sz="3200" dirty="0">
                <a:solidFill>
                  <a:schemeClr val="bg1"/>
                </a:solidFill>
              </a:rPr>
              <a:t> </a:t>
            </a:r>
            <a:r>
              <a:rPr lang="en-US" sz="3200" b="1" dirty="0">
                <a:solidFill>
                  <a:schemeClr val="bg1"/>
                </a:solidFill>
              </a:rPr>
              <a:t>Computer-System Architecture </a:t>
            </a:r>
            <a:endParaRPr lang="en-US" sz="3200" dirty="0">
              <a:solidFill>
                <a:schemeClr val="bg1"/>
              </a:solidFill>
            </a:endParaRPr>
          </a:p>
        </p:txBody>
      </p:sp>
      <p:sp>
        <p:nvSpPr>
          <p:cNvPr id="3" name="عنصر نائب للمحتوى 2"/>
          <p:cNvSpPr>
            <a:spLocks noGrp="1"/>
          </p:cNvSpPr>
          <p:nvPr>
            <p:ph idx="1"/>
          </p:nvPr>
        </p:nvSpPr>
        <p:spPr>
          <a:xfrm>
            <a:off x="0" y="2238233"/>
            <a:ext cx="7301553" cy="4619767"/>
          </a:xfrm>
        </p:spPr>
        <p:txBody>
          <a:bodyPr>
            <a:noAutofit/>
          </a:bodyPr>
          <a:lstStyle/>
          <a:p>
            <a:pPr marL="0" indent="0" algn="just">
              <a:buNone/>
            </a:pPr>
            <a:r>
              <a:rPr lang="en-US" sz="2000" b="1" dirty="0" smtClean="0"/>
              <a:t> </a:t>
            </a:r>
            <a:endParaRPr lang="ar-IQ" sz="2000" b="1" dirty="0">
              <a:solidFill>
                <a:schemeClr val="tx1"/>
              </a:solidFill>
              <a:cs typeface="+mj-cs"/>
            </a:endParaRPr>
          </a:p>
        </p:txBody>
      </p:sp>
      <p:pic>
        <p:nvPicPr>
          <p:cNvPr id="4" name="Picture 2" descr="C:\Users\Ameer Sameer\Desktop\cybersecurit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0733" y="162636"/>
            <a:ext cx="913261" cy="91326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7871" y="2320118"/>
            <a:ext cx="8675752" cy="442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4594632"/>
      </p:ext>
    </p:extLst>
  </p:cSld>
  <p:clrMapOvr>
    <a:masterClrMapping/>
  </p:clrMapOvr>
  <p:transition spd="slow" advClick="0">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en-US" b="1" dirty="0"/>
              <a:t>CPU Protection </a:t>
            </a:r>
            <a:endParaRPr lang="ar-IQ" dirty="0">
              <a:solidFill>
                <a:schemeClr val="bg1"/>
              </a:solidFill>
            </a:endParaRPr>
          </a:p>
        </p:txBody>
      </p:sp>
      <p:sp>
        <p:nvSpPr>
          <p:cNvPr id="3" name="عنصر نائب للمحتوى 2"/>
          <p:cNvSpPr>
            <a:spLocks noGrp="1"/>
          </p:cNvSpPr>
          <p:nvPr>
            <p:ph idx="1"/>
          </p:nvPr>
        </p:nvSpPr>
        <p:spPr>
          <a:xfrm>
            <a:off x="300251" y="2511188"/>
            <a:ext cx="11259402" cy="3645090"/>
          </a:xfrm>
        </p:spPr>
        <p:txBody>
          <a:bodyPr>
            <a:noAutofit/>
          </a:bodyPr>
          <a:lstStyle/>
          <a:p>
            <a:pPr marL="0" indent="0">
              <a:buNone/>
            </a:pPr>
            <a:r>
              <a:rPr lang="en-US" sz="2000" dirty="0"/>
              <a:t> </a:t>
            </a:r>
            <a:endParaRPr lang="en-US" sz="2000" dirty="0" smtClean="0"/>
          </a:p>
        </p:txBody>
      </p:sp>
      <p:sp>
        <p:nvSpPr>
          <p:cNvPr id="4" name="مستطيل 3"/>
          <p:cNvSpPr/>
          <p:nvPr/>
        </p:nvSpPr>
        <p:spPr>
          <a:xfrm>
            <a:off x="627797" y="2551837"/>
            <a:ext cx="11068334" cy="3416320"/>
          </a:xfrm>
          <a:prstGeom prst="rect">
            <a:avLst/>
          </a:prstGeom>
        </p:spPr>
        <p:txBody>
          <a:bodyPr wrap="square">
            <a:spAutoFit/>
          </a:bodyPr>
          <a:lstStyle/>
          <a:p>
            <a:pPr algn="just"/>
            <a:r>
              <a:rPr lang="en-US" sz="2400" i="1" dirty="0" smtClean="0">
                <a:latin typeface="Times New Roman" pitchFamily="18" charset="0"/>
                <a:cs typeface="+mj-cs"/>
              </a:rPr>
              <a:t>Timer </a:t>
            </a:r>
            <a:r>
              <a:rPr lang="en-US" sz="2400" dirty="0">
                <a:latin typeface="Times New Roman" pitchFamily="18" charset="0"/>
                <a:cs typeface="+mj-cs"/>
              </a:rPr>
              <a:t>– interrupts computer after specified period to ensure operating system maintains control. </a:t>
            </a:r>
          </a:p>
          <a:p>
            <a:pPr algn="just"/>
            <a:r>
              <a:rPr lang="en-US" sz="2400" dirty="0">
                <a:latin typeface="Times New Roman" pitchFamily="18" charset="0"/>
                <a:cs typeface="+mj-cs"/>
              </a:rPr>
              <a:t> Timer is decremented every clock tick. </a:t>
            </a:r>
          </a:p>
          <a:p>
            <a:pPr algn="just"/>
            <a:r>
              <a:rPr lang="en-US" sz="2400" dirty="0">
                <a:latin typeface="Times New Roman" pitchFamily="18" charset="0"/>
                <a:cs typeface="+mj-cs"/>
              </a:rPr>
              <a:t> When timer reaches the value 0, an interrupt occurs. </a:t>
            </a:r>
            <a:endParaRPr lang="en-US" sz="2400" dirty="0" smtClean="0">
              <a:latin typeface="Times New Roman" pitchFamily="18" charset="0"/>
              <a:cs typeface="+mj-cs"/>
            </a:endParaRPr>
          </a:p>
          <a:p>
            <a:pPr algn="just"/>
            <a:endParaRPr lang="ar-IQ" sz="2400" dirty="0">
              <a:latin typeface="Times New Roman" pitchFamily="18" charset="0"/>
              <a:cs typeface="+mj-cs"/>
            </a:endParaRPr>
          </a:p>
          <a:p>
            <a:pPr algn="just"/>
            <a:r>
              <a:rPr lang="en-US" sz="2400" dirty="0">
                <a:latin typeface="Times New Roman" pitchFamily="18" charset="0"/>
                <a:cs typeface="+mj-cs"/>
              </a:rPr>
              <a:t>Timer commonly used to implement time sharing. </a:t>
            </a:r>
          </a:p>
          <a:p>
            <a:pPr algn="just"/>
            <a:r>
              <a:rPr lang="en-US" sz="2400" dirty="0">
                <a:latin typeface="Times New Roman" pitchFamily="18" charset="0"/>
                <a:cs typeface="+mj-cs"/>
              </a:rPr>
              <a:t> Time also used to compute the current time. </a:t>
            </a:r>
          </a:p>
          <a:p>
            <a:pPr algn="just"/>
            <a:r>
              <a:rPr lang="en-US" sz="2400" dirty="0">
                <a:latin typeface="Times New Roman" pitchFamily="18" charset="0"/>
                <a:cs typeface="+mj-cs"/>
              </a:rPr>
              <a:t> Load-timer is a privileged instruction. </a:t>
            </a:r>
          </a:p>
          <a:p>
            <a:pPr algn="just"/>
            <a:endParaRPr lang="en-US" sz="2400" dirty="0">
              <a:latin typeface="Times New Roman" pitchFamily="18" charset="0"/>
              <a:cs typeface="+mj-cs"/>
            </a:endParaRPr>
          </a:p>
        </p:txBody>
      </p:sp>
    </p:spTree>
    <p:extLst>
      <p:ext uri="{BB962C8B-B14F-4D97-AF65-F5344CB8AC3E}">
        <p14:creationId xmlns:p14="http://schemas.microsoft.com/office/powerpoint/2010/main" val="536371642"/>
      </p:ext>
    </p:extLst>
  </p:cSld>
  <p:clrMapOvr>
    <a:masterClrMapping/>
  </p:clrMapOvr>
  <mc:AlternateContent xmlns:mc="http://schemas.openxmlformats.org/markup-compatibility/2006" xmlns:p14="http://schemas.microsoft.com/office/powerpoint/2010/main">
    <mc:Choice Requires="p14">
      <p:transition spd="slow" p14:dur="1100" advClick="0">
        <p14:switch dir="r"/>
      </p:transition>
    </mc:Choice>
    <mc:Fallback xmlns="">
      <p:transition spd="slow" advClick="0">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en-US" b="1" dirty="0">
                <a:solidFill>
                  <a:schemeClr val="bg1"/>
                </a:solidFill>
              </a:rPr>
              <a:t>General-System Architecture </a:t>
            </a:r>
            <a:endParaRPr lang="ar-IQ" dirty="0">
              <a:solidFill>
                <a:schemeClr val="bg1"/>
              </a:solidFill>
            </a:endParaRPr>
          </a:p>
        </p:txBody>
      </p:sp>
      <p:sp>
        <p:nvSpPr>
          <p:cNvPr id="3" name="عنصر نائب للمحتوى 2"/>
          <p:cNvSpPr>
            <a:spLocks noGrp="1"/>
          </p:cNvSpPr>
          <p:nvPr>
            <p:ph idx="1"/>
          </p:nvPr>
        </p:nvSpPr>
        <p:spPr>
          <a:xfrm>
            <a:off x="300251" y="2511188"/>
            <a:ext cx="11259402" cy="3645090"/>
          </a:xfrm>
        </p:spPr>
        <p:txBody>
          <a:bodyPr>
            <a:noAutofit/>
          </a:bodyPr>
          <a:lstStyle/>
          <a:p>
            <a:pPr marL="0" indent="0">
              <a:buNone/>
            </a:pPr>
            <a:r>
              <a:rPr lang="en-US" sz="2000" dirty="0"/>
              <a:t> </a:t>
            </a:r>
            <a:endParaRPr lang="en-US" sz="2000" dirty="0" smtClean="0"/>
          </a:p>
        </p:txBody>
      </p:sp>
      <p:sp>
        <p:nvSpPr>
          <p:cNvPr id="4" name="مستطيل 3"/>
          <p:cNvSpPr/>
          <p:nvPr/>
        </p:nvSpPr>
        <p:spPr>
          <a:xfrm>
            <a:off x="573205" y="2551837"/>
            <a:ext cx="11136573" cy="2308324"/>
          </a:xfrm>
          <a:prstGeom prst="rect">
            <a:avLst/>
          </a:prstGeom>
        </p:spPr>
        <p:txBody>
          <a:bodyPr wrap="square">
            <a:spAutoFit/>
          </a:bodyPr>
          <a:lstStyle/>
          <a:p>
            <a:pPr algn="just"/>
            <a:r>
              <a:rPr lang="en-US" sz="2400" dirty="0">
                <a:latin typeface="Times New Roman" pitchFamily="18" charset="0"/>
              </a:rPr>
              <a:t>Given the I/O instructions are privileged, how does the user program perform I/O? System call – the method used by a process to request action by the operating system. Usually takes the form of a trap to a specific location in the interrupt vector. Control passes through the interrupt vector to a service routine in the OS, and the mode bit is set to monitor mode. The monitor verifies that the parameters are correct and legal, executes the request, and returns control to the instruction following the system call. </a:t>
            </a:r>
          </a:p>
        </p:txBody>
      </p:sp>
    </p:spTree>
    <p:extLst>
      <p:ext uri="{BB962C8B-B14F-4D97-AF65-F5344CB8AC3E}">
        <p14:creationId xmlns:p14="http://schemas.microsoft.com/office/powerpoint/2010/main" val="1921981999"/>
      </p:ext>
    </p:extLst>
  </p:cSld>
  <p:clrMapOvr>
    <a:masterClrMapping/>
  </p:clrMapOvr>
  <mc:AlternateContent xmlns:mc="http://schemas.openxmlformats.org/markup-compatibility/2006" xmlns:p14="http://schemas.microsoft.com/office/powerpoint/2010/main">
    <mc:Choice Requires="p14">
      <p:transition spd="slow" p14:dur="1100" advClick="0">
        <p14:switch dir="r"/>
      </p:transition>
    </mc:Choice>
    <mc:Fallback xmlns="">
      <p:transition spd="slow" advClick="0">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141306" y="659769"/>
            <a:ext cx="8761413" cy="706964"/>
          </a:xfrm>
        </p:spPr>
        <p:txBody>
          <a:bodyPr/>
          <a:lstStyle/>
          <a:p>
            <a:pPr algn="ctr"/>
            <a:r>
              <a:rPr lang="en-US" b="1" dirty="0">
                <a:solidFill>
                  <a:schemeClr val="bg1"/>
                </a:solidFill>
              </a:rPr>
              <a:t>Use of A System Call to Perform I/O </a:t>
            </a:r>
            <a:endParaRPr lang="ar-IQ" dirty="0">
              <a:solidFill>
                <a:schemeClr val="bg1"/>
              </a:solidFill>
            </a:endParaRPr>
          </a:p>
        </p:txBody>
      </p:sp>
      <p:sp>
        <p:nvSpPr>
          <p:cNvPr id="3" name="عنصر نائب للمحتوى 2"/>
          <p:cNvSpPr>
            <a:spLocks noGrp="1"/>
          </p:cNvSpPr>
          <p:nvPr>
            <p:ph idx="1"/>
          </p:nvPr>
        </p:nvSpPr>
        <p:spPr>
          <a:xfrm>
            <a:off x="300251" y="2511188"/>
            <a:ext cx="11259402" cy="3645090"/>
          </a:xfrm>
        </p:spPr>
        <p:txBody>
          <a:bodyPr>
            <a:noAutofit/>
          </a:bodyPr>
          <a:lstStyle/>
          <a:p>
            <a:pPr marL="0" indent="0">
              <a:buNone/>
            </a:pPr>
            <a:r>
              <a:rPr lang="en-US" sz="2000" dirty="0"/>
              <a:t> </a:t>
            </a:r>
            <a:endParaRPr lang="en-US" sz="2000" dirty="0" smtClean="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9444" y="1299808"/>
            <a:ext cx="3990975" cy="5462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1981999"/>
      </p:ext>
    </p:extLst>
  </p:cSld>
  <p:clrMapOvr>
    <a:masterClrMapping/>
  </p:clrMapOvr>
  <mc:AlternateContent xmlns:mc="http://schemas.openxmlformats.org/markup-compatibility/2006" xmlns:p14="http://schemas.microsoft.com/office/powerpoint/2010/main">
    <mc:Choice Requires="p14">
      <p:transition spd="slow" p14:dur="1100" advClick="0">
        <p14:switch dir="r"/>
      </p:transition>
    </mc:Choice>
    <mc:Fallback xmlns="">
      <p:transition spd="slow" advClick="0">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 </a:t>
            </a:r>
            <a:endParaRPr lang="ar-IQ" dirty="0"/>
          </a:p>
        </p:txBody>
      </p:sp>
      <p:sp>
        <p:nvSpPr>
          <p:cNvPr id="5" name="WordArt 2"/>
          <p:cNvSpPr>
            <a:spLocks noChangeArrowheads="1" noChangeShapeType="1"/>
          </p:cNvSpPr>
          <p:nvPr/>
        </p:nvSpPr>
        <p:spPr bwMode="auto">
          <a:xfrm>
            <a:off x="2402006" y="2758413"/>
            <a:ext cx="6264322" cy="2612764"/>
          </a:xfrm>
          <a:prstGeom prst="rect">
            <a:avLst/>
          </a:prstGeom>
        </p:spPr>
        <p:txBody>
          <a:bodyPr wrap="none" fromWordArt="1">
            <a:prstTxWarp prst="textDeflate">
              <a:avLst>
                <a:gd name="adj" fmla="val 5370"/>
              </a:avLst>
            </a:prstTxWarp>
          </a:bodyPr>
          <a:lstStyle/>
          <a:p>
            <a:pPr algn="ctr"/>
            <a:r>
              <a:rPr lang="en-US" sz="3600" b="1" kern="10" dirty="0">
                <a:ln w="9525">
                  <a:solidFill>
                    <a:schemeClr val="bg1"/>
                  </a:solidFill>
                  <a:round/>
                  <a:headEnd/>
                  <a:tailEnd/>
                </a:ln>
                <a:gradFill rotWithShape="1">
                  <a:gsLst>
                    <a:gs pos="0">
                      <a:srgbClr val="66CCFF"/>
                    </a:gs>
                    <a:gs pos="100000">
                      <a:srgbClr val="0099FF"/>
                    </a:gs>
                  </a:gsLst>
                  <a:path path="rect">
                    <a:fillToRect l="50000" t="50000" r="50000" b="50000"/>
                  </a:path>
                </a:gradFill>
                <a:effectLst>
                  <a:outerShdw dist="35921" dir="2700000" algn="ctr" rotWithShape="0">
                    <a:srgbClr val="C0C0C0">
                      <a:alpha val="78000"/>
                    </a:srgbClr>
                  </a:outerShdw>
                </a:effectLst>
                <a:latin typeface="微软雅黑"/>
                <a:ea typeface="微软雅黑"/>
              </a:rPr>
              <a:t>Thank You</a:t>
            </a:r>
            <a:endParaRPr lang="ar-IQ" sz="3600" b="1" kern="10" dirty="0">
              <a:ln w="9525">
                <a:solidFill>
                  <a:schemeClr val="bg1"/>
                </a:solidFill>
                <a:round/>
                <a:headEnd/>
                <a:tailEnd/>
              </a:ln>
              <a:gradFill rotWithShape="1">
                <a:gsLst>
                  <a:gs pos="0">
                    <a:srgbClr val="66CCFF"/>
                  </a:gs>
                  <a:gs pos="100000">
                    <a:srgbClr val="0099FF"/>
                  </a:gs>
                </a:gsLst>
                <a:path path="rect">
                  <a:fillToRect l="50000" t="50000" r="50000" b="50000"/>
                </a:path>
              </a:gradFill>
              <a:effectLst>
                <a:outerShdw dist="35921" dir="2700000" algn="ctr" rotWithShape="0">
                  <a:srgbClr val="C0C0C0">
                    <a:alpha val="78000"/>
                  </a:srgbClr>
                </a:outerShdw>
              </a:effectLst>
              <a:latin typeface="微软雅黑"/>
              <a:ea typeface="微软雅黑"/>
            </a:endParaRPr>
          </a:p>
        </p:txBody>
      </p:sp>
    </p:spTree>
    <p:extLst>
      <p:ext uri="{BB962C8B-B14F-4D97-AF65-F5344CB8AC3E}">
        <p14:creationId xmlns:p14="http://schemas.microsoft.com/office/powerpoint/2010/main" val="959389430"/>
      </p:ext>
    </p:extLst>
  </p:cSld>
  <p:clrMapOvr>
    <a:masterClrMapping/>
  </p:clrMapOvr>
  <mc:AlternateContent xmlns:mc="http://schemas.openxmlformats.org/markup-compatibility/2006" xmlns:p14="http://schemas.microsoft.com/office/powerpoint/2010/main">
    <mc:Choice Requires="p14">
      <p:transition spd="slow" p14:dur="1600" advClick="0">
        <p14:prism isInverted="1"/>
      </p:transition>
    </mc:Choice>
    <mc:Fallback xmlns="">
      <p:transition spd="slow" advClick="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300251" y="1110145"/>
            <a:ext cx="11259403" cy="677711"/>
          </a:xfrm>
        </p:spPr>
        <p:txBody>
          <a:bodyPr/>
          <a:lstStyle/>
          <a:p>
            <a:pPr algn="ctr"/>
            <a:r>
              <a:rPr lang="en-US" dirty="0">
                <a:solidFill>
                  <a:schemeClr val="bg1"/>
                </a:solidFill>
              </a:rPr>
              <a:t> I</a:t>
            </a:r>
            <a:r>
              <a:rPr lang="en-US" b="1" dirty="0">
                <a:solidFill>
                  <a:schemeClr val="bg1"/>
                </a:solidFill>
              </a:rPr>
              <a:t>nterrupt Request </a:t>
            </a:r>
            <a:r>
              <a:rPr lang="en-US" b="1" dirty="0" smtClean="0">
                <a:solidFill>
                  <a:schemeClr val="bg1"/>
                </a:solidFill>
              </a:rPr>
              <a:t>and </a:t>
            </a:r>
            <a:r>
              <a:rPr lang="en-US" b="1" dirty="0">
                <a:solidFill>
                  <a:schemeClr val="bg1"/>
                </a:solidFill>
              </a:rPr>
              <a:t>Interrupt Handler </a:t>
            </a:r>
            <a:r>
              <a:rPr lang="en-US" dirty="0">
                <a:solidFill>
                  <a:schemeClr val="bg1"/>
                </a:solidFill>
              </a:rPr>
              <a:t/>
            </a:r>
            <a:br>
              <a:rPr lang="en-US" dirty="0">
                <a:solidFill>
                  <a:schemeClr val="bg1"/>
                </a:solidFill>
              </a:rPr>
            </a:br>
            <a:endParaRPr lang="ar-IQ" dirty="0">
              <a:solidFill>
                <a:schemeClr val="bg1"/>
              </a:solidFill>
            </a:endParaRPr>
          </a:p>
        </p:txBody>
      </p:sp>
      <p:sp>
        <p:nvSpPr>
          <p:cNvPr id="3" name="عنصر نائب للمحتوى 2"/>
          <p:cNvSpPr>
            <a:spLocks noGrp="1"/>
          </p:cNvSpPr>
          <p:nvPr>
            <p:ph idx="1"/>
          </p:nvPr>
        </p:nvSpPr>
        <p:spPr>
          <a:xfrm>
            <a:off x="0" y="2238233"/>
            <a:ext cx="12192000" cy="4619767"/>
          </a:xfrm>
        </p:spPr>
        <p:txBody>
          <a:bodyPr>
            <a:noAutofit/>
          </a:bodyPr>
          <a:lstStyle/>
          <a:p>
            <a:r>
              <a:rPr lang="en-US" sz="2400" dirty="0" smtClean="0">
                <a:latin typeface="Times New Roman" pitchFamily="18" charset="0"/>
                <a:cs typeface="+mj-cs"/>
              </a:rPr>
              <a:t> </a:t>
            </a:r>
            <a:r>
              <a:rPr lang="en-US" sz="2400" dirty="0">
                <a:latin typeface="Times New Roman" pitchFamily="18" charset="0"/>
                <a:cs typeface="+mj-cs"/>
              </a:rPr>
              <a:t>I</a:t>
            </a:r>
            <a:r>
              <a:rPr lang="en-US" sz="2400" b="1" dirty="0">
                <a:latin typeface="Times New Roman" pitchFamily="18" charset="0"/>
                <a:cs typeface="+mj-cs"/>
              </a:rPr>
              <a:t>nterrupt Request </a:t>
            </a:r>
            <a:r>
              <a:rPr lang="en-US" sz="2400" dirty="0">
                <a:latin typeface="Times New Roman" pitchFamily="18" charset="0"/>
                <a:cs typeface="+mj-cs"/>
              </a:rPr>
              <a:t>(or </a:t>
            </a:r>
            <a:r>
              <a:rPr lang="en-US" sz="2400" b="1" dirty="0">
                <a:latin typeface="Times New Roman" pitchFamily="18" charset="0"/>
                <a:cs typeface="+mj-cs"/>
              </a:rPr>
              <a:t>IRQ</a:t>
            </a:r>
            <a:r>
              <a:rPr lang="en-US" sz="2400" dirty="0">
                <a:latin typeface="Times New Roman" pitchFamily="18" charset="0"/>
                <a:cs typeface="+mj-cs"/>
              </a:rPr>
              <a:t>) is a hardware signal sent to the processor that temporarily stops a running program and allows a special program, an interrupt handler, to run instead. Hardware interrupts are used to handle events such as receiving data from a modem or network card, key presses, or mouse movements. </a:t>
            </a:r>
            <a:endParaRPr lang="en-US" sz="2400" dirty="0" smtClean="0">
              <a:latin typeface="Times New Roman" pitchFamily="18" charset="0"/>
              <a:cs typeface="+mj-cs"/>
            </a:endParaRPr>
          </a:p>
          <a:p>
            <a:endParaRPr lang="ar-IQ" sz="2400" dirty="0">
              <a:latin typeface="Times New Roman" pitchFamily="18" charset="0"/>
              <a:cs typeface="+mj-cs"/>
            </a:endParaRPr>
          </a:p>
          <a:p>
            <a:r>
              <a:rPr lang="en-US" sz="2400" dirty="0">
                <a:latin typeface="Times New Roman" pitchFamily="18" charset="0"/>
                <a:cs typeface="+mj-cs"/>
              </a:rPr>
              <a:t> </a:t>
            </a:r>
            <a:r>
              <a:rPr lang="en-US" sz="2400" b="1" dirty="0">
                <a:latin typeface="Times New Roman" pitchFamily="18" charset="0"/>
                <a:cs typeface="+mj-cs"/>
              </a:rPr>
              <a:t>Interrupt Handler </a:t>
            </a:r>
            <a:endParaRPr lang="en-US" sz="2400" dirty="0">
              <a:latin typeface="Times New Roman" pitchFamily="18" charset="0"/>
              <a:cs typeface="+mj-cs"/>
            </a:endParaRPr>
          </a:p>
          <a:p>
            <a:r>
              <a:rPr lang="en-US" sz="2400" dirty="0">
                <a:latin typeface="Times New Roman" pitchFamily="18" charset="0"/>
                <a:cs typeface="+mj-cs"/>
              </a:rPr>
              <a:t>In computer systems programming, an </a:t>
            </a:r>
            <a:r>
              <a:rPr lang="en-US" sz="2400" b="1" dirty="0">
                <a:latin typeface="Times New Roman" pitchFamily="18" charset="0"/>
                <a:cs typeface="+mj-cs"/>
              </a:rPr>
              <a:t>interrupt handler</a:t>
            </a:r>
            <a:r>
              <a:rPr lang="en-US" sz="2400" dirty="0">
                <a:latin typeface="Times New Roman" pitchFamily="18" charset="0"/>
                <a:cs typeface="+mj-cs"/>
              </a:rPr>
              <a:t>, also known as an </a:t>
            </a:r>
            <a:r>
              <a:rPr lang="en-US" sz="2400" b="1" dirty="0">
                <a:latin typeface="Times New Roman" pitchFamily="18" charset="0"/>
                <a:cs typeface="+mj-cs"/>
              </a:rPr>
              <a:t>interrupt service routine </a:t>
            </a:r>
            <a:r>
              <a:rPr lang="en-US" sz="2400" dirty="0">
                <a:latin typeface="Times New Roman" pitchFamily="18" charset="0"/>
                <a:cs typeface="+mj-cs"/>
              </a:rPr>
              <a:t>or </a:t>
            </a:r>
            <a:r>
              <a:rPr lang="en-US" sz="2400" b="1" dirty="0">
                <a:latin typeface="Times New Roman" pitchFamily="18" charset="0"/>
                <a:cs typeface="+mj-cs"/>
              </a:rPr>
              <a:t>ISR</a:t>
            </a:r>
            <a:r>
              <a:rPr lang="en-US" sz="2400" dirty="0">
                <a:latin typeface="Times New Roman" pitchFamily="18" charset="0"/>
                <a:cs typeface="+mj-cs"/>
              </a:rPr>
              <a:t>, is a special block of code associated with a specific interrupt condition. Interrupt handlers are initiated by hardware interrupts, software interrupt instructions, or software  </a:t>
            </a:r>
            <a:r>
              <a:rPr lang="en-US" sz="2400" dirty="0" smtClean="0">
                <a:latin typeface="Times New Roman" pitchFamily="18" charset="0"/>
                <a:cs typeface="+mj-cs"/>
              </a:rPr>
              <a:t>exceptions</a:t>
            </a:r>
            <a:r>
              <a:rPr lang="en-US" sz="2400" dirty="0">
                <a:latin typeface="Times New Roman" pitchFamily="18" charset="0"/>
                <a:cs typeface="+mj-cs"/>
              </a:rPr>
              <a:t>, and are used for implementing device drivers or transitions between protected modes of operation, such as system calls. </a:t>
            </a:r>
            <a:endParaRPr lang="ar-IQ" sz="2400" dirty="0">
              <a:solidFill>
                <a:schemeClr val="tx1"/>
              </a:solidFill>
              <a:latin typeface="Times New Roman" pitchFamily="18" charset="0"/>
              <a:cs typeface="+mj-cs"/>
            </a:endParaRPr>
          </a:p>
        </p:txBody>
      </p:sp>
    </p:spTree>
    <p:extLst>
      <p:ext uri="{BB962C8B-B14F-4D97-AF65-F5344CB8AC3E}">
        <p14:creationId xmlns:p14="http://schemas.microsoft.com/office/powerpoint/2010/main" val="3820540993"/>
      </p:ext>
    </p:extLst>
  </p:cSld>
  <p:clrMapOvr>
    <a:masterClrMapping/>
  </p:clrMapOvr>
  <mc:AlternateContent xmlns:mc="http://schemas.openxmlformats.org/markup-compatibility/2006" xmlns:p14="http://schemas.microsoft.com/office/powerpoint/2010/main">
    <mc:Choice Requires="p14">
      <p:transition spd="slow" p14:dur="1400" advClick="0">
        <p14:ripple/>
      </p:transition>
    </mc:Choice>
    <mc:Fallback xmlns="">
      <p:transition spd="slow" advClick="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en-US" b="1" dirty="0">
                <a:solidFill>
                  <a:schemeClr val="bg1"/>
                </a:solidFill>
              </a:rPr>
              <a:t> System Call </a:t>
            </a:r>
            <a:endParaRPr lang="en-US" dirty="0">
              <a:solidFill>
                <a:schemeClr val="bg1"/>
              </a:solidFill>
            </a:endParaRPr>
          </a:p>
        </p:txBody>
      </p:sp>
      <p:sp>
        <p:nvSpPr>
          <p:cNvPr id="3" name="عنصر نائب للمحتوى 2"/>
          <p:cNvSpPr>
            <a:spLocks noGrp="1"/>
          </p:cNvSpPr>
          <p:nvPr>
            <p:ph idx="1"/>
          </p:nvPr>
        </p:nvSpPr>
        <p:spPr>
          <a:xfrm>
            <a:off x="0" y="2426079"/>
            <a:ext cx="12192000" cy="3416300"/>
          </a:xfrm>
        </p:spPr>
        <p:txBody>
          <a:bodyPr>
            <a:normAutofit/>
          </a:bodyPr>
          <a:lstStyle/>
          <a:p>
            <a:r>
              <a:rPr lang="en-US" sz="2400" b="1" dirty="0" smtClean="0">
                <a:solidFill>
                  <a:schemeClr val="tx1"/>
                </a:solidFill>
                <a:latin typeface="Times New Roman" pitchFamily="18" charset="0"/>
              </a:rPr>
              <a:t> </a:t>
            </a:r>
            <a:r>
              <a:rPr lang="en-US" sz="2400" b="1" dirty="0">
                <a:latin typeface="Times New Roman" pitchFamily="18" charset="0"/>
              </a:rPr>
              <a:t>System Call </a:t>
            </a:r>
            <a:endParaRPr lang="en-US" sz="2400" dirty="0">
              <a:latin typeface="Times New Roman" pitchFamily="18" charset="0"/>
            </a:endParaRPr>
          </a:p>
          <a:p>
            <a:r>
              <a:rPr lang="en-US" sz="2400" dirty="0">
                <a:latin typeface="Times New Roman" pitchFamily="18" charset="0"/>
              </a:rPr>
              <a:t>a </a:t>
            </a:r>
            <a:r>
              <a:rPr lang="en-US" sz="2400" b="1" dirty="0">
                <a:latin typeface="Times New Roman" pitchFamily="18" charset="0"/>
              </a:rPr>
              <a:t>system call </a:t>
            </a:r>
            <a:r>
              <a:rPr lang="en-US" sz="2400" dirty="0">
                <a:latin typeface="Times New Roman" pitchFamily="18" charset="0"/>
              </a:rPr>
              <a:t>is the programmatic way in which a computer program requests a service from the kernel of the operating system it is executed on. This may include hardware-related services (for example, accessing a hard disk drive), creation and execution of new processes, and communication with integral kernel services such as process scheduling. System calls provide an essential interface between a process and the operating system. </a:t>
            </a:r>
            <a:endParaRPr lang="ar-IQ" sz="2400" dirty="0">
              <a:solidFill>
                <a:schemeClr val="tx1"/>
              </a:solidFill>
              <a:latin typeface="Times New Roman" pitchFamily="18" charset="0"/>
            </a:endParaRPr>
          </a:p>
        </p:txBody>
      </p:sp>
    </p:spTree>
    <p:extLst>
      <p:ext uri="{BB962C8B-B14F-4D97-AF65-F5344CB8AC3E}">
        <p14:creationId xmlns:p14="http://schemas.microsoft.com/office/powerpoint/2010/main" val="1852363021"/>
      </p:ext>
    </p:extLst>
  </p:cSld>
  <p:clrMapOvr>
    <a:masterClrMapping/>
  </p:clrMapOvr>
  <p:transition spd="slow" advClick="0">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154954" y="987316"/>
            <a:ext cx="8761413" cy="706964"/>
          </a:xfrm>
        </p:spPr>
        <p:txBody>
          <a:bodyPr/>
          <a:lstStyle/>
          <a:p>
            <a:pPr algn="ctr"/>
            <a:r>
              <a:rPr lang="en-US" b="1" dirty="0">
                <a:solidFill>
                  <a:schemeClr val="bg1"/>
                </a:solidFill>
                <a:latin typeface="Times New Roman" pitchFamily="18" charset="0"/>
              </a:rPr>
              <a:t>Interrupt Controller </a:t>
            </a:r>
            <a:endParaRPr lang="ar-IQ" dirty="0">
              <a:solidFill>
                <a:schemeClr val="bg1"/>
              </a:solidFill>
            </a:endParaRPr>
          </a:p>
        </p:txBody>
      </p:sp>
      <p:sp>
        <p:nvSpPr>
          <p:cNvPr id="3" name="عنصر نائب للمحتوى 2"/>
          <p:cNvSpPr>
            <a:spLocks noGrp="1"/>
          </p:cNvSpPr>
          <p:nvPr>
            <p:ph idx="1"/>
          </p:nvPr>
        </p:nvSpPr>
        <p:spPr>
          <a:xfrm>
            <a:off x="0" y="2251881"/>
            <a:ext cx="12010030" cy="3767919"/>
          </a:xfrm>
        </p:spPr>
        <p:txBody>
          <a:bodyPr>
            <a:normAutofit/>
          </a:bodyPr>
          <a:lstStyle/>
          <a:p>
            <a:pPr algn="just"/>
            <a:r>
              <a:rPr lang="en-US" sz="2400" b="1" dirty="0">
                <a:latin typeface="Times New Roman" pitchFamily="18" charset="0"/>
                <a:cs typeface="+mj-cs"/>
              </a:rPr>
              <a:t>Interrupt Controller </a:t>
            </a:r>
            <a:endParaRPr lang="en-US" sz="2400" dirty="0">
              <a:latin typeface="Times New Roman" pitchFamily="18" charset="0"/>
              <a:cs typeface="+mj-cs"/>
            </a:endParaRPr>
          </a:p>
          <a:p>
            <a:pPr algn="just"/>
            <a:r>
              <a:rPr lang="en-US" sz="2400" dirty="0">
                <a:latin typeface="Times New Roman" pitchFamily="18" charset="0"/>
                <a:cs typeface="+mj-cs"/>
              </a:rPr>
              <a:t>a </a:t>
            </a:r>
            <a:r>
              <a:rPr lang="en-US" sz="2400" b="1" dirty="0">
                <a:latin typeface="Times New Roman" pitchFamily="18" charset="0"/>
                <a:cs typeface="+mj-cs"/>
              </a:rPr>
              <a:t>programmable interrupt controller </a:t>
            </a:r>
            <a:r>
              <a:rPr lang="en-US" sz="2400" dirty="0">
                <a:latin typeface="Times New Roman" pitchFamily="18" charset="0"/>
                <a:cs typeface="+mj-cs"/>
              </a:rPr>
              <a:t>(</a:t>
            </a:r>
            <a:r>
              <a:rPr lang="en-US" sz="2400" b="1" dirty="0">
                <a:latin typeface="Times New Roman" pitchFamily="18" charset="0"/>
                <a:cs typeface="+mj-cs"/>
              </a:rPr>
              <a:t>PIC</a:t>
            </a:r>
            <a:r>
              <a:rPr lang="en-US" sz="2400" dirty="0">
                <a:latin typeface="Times New Roman" pitchFamily="18" charset="0"/>
                <a:cs typeface="+mj-cs"/>
              </a:rPr>
              <a:t>) is a device that is used to combine several sources of interrupt onto one or more CPU lines, while allowing priority levels to be assigned to its interrupt outputs. </a:t>
            </a:r>
            <a:r>
              <a:rPr lang="en-US" sz="2400" dirty="0" smtClean="0">
                <a:latin typeface="Times New Roman" pitchFamily="18" charset="0"/>
                <a:cs typeface="+mj-cs"/>
              </a:rPr>
              <a:t>When the device has multiple interrupt outputs to assert, it asserts them in the order of their relative priority. Common modes of a PIC include hard priorities, rotating priorities, and cascading priorities. PICs often allow the cascading of their outputs to inputs between each other. </a:t>
            </a:r>
            <a:endParaRPr lang="ar-IQ" sz="2400" dirty="0">
              <a:solidFill>
                <a:schemeClr val="tx1"/>
              </a:solidFill>
              <a:latin typeface="Times New Roman" pitchFamily="18" charset="0"/>
              <a:cs typeface="+mj-cs"/>
            </a:endParaRPr>
          </a:p>
        </p:txBody>
      </p:sp>
    </p:spTree>
    <p:extLst>
      <p:ext uri="{BB962C8B-B14F-4D97-AF65-F5344CB8AC3E}">
        <p14:creationId xmlns:p14="http://schemas.microsoft.com/office/powerpoint/2010/main" val="1165651056"/>
      </p:ext>
    </p:extLst>
  </p:cSld>
  <p:clrMapOvr>
    <a:masterClrMapping/>
  </p:clrMapOvr>
  <p:transition spd="slow" advClick="0">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en-US" b="1" dirty="0">
                <a:solidFill>
                  <a:schemeClr val="bg1"/>
                </a:solidFill>
              </a:rPr>
              <a:t>Interrupt </a:t>
            </a:r>
            <a:r>
              <a:rPr lang="en-US" b="1" dirty="0" smtClean="0">
                <a:solidFill>
                  <a:schemeClr val="bg1"/>
                </a:solidFill>
              </a:rPr>
              <a:t>Latency and </a:t>
            </a:r>
            <a:r>
              <a:rPr lang="en-US" b="1" dirty="0">
                <a:solidFill>
                  <a:schemeClr val="bg1"/>
                </a:solidFill>
              </a:rPr>
              <a:t>Non-</a:t>
            </a:r>
            <a:r>
              <a:rPr lang="en-US" b="1" dirty="0" err="1">
                <a:solidFill>
                  <a:schemeClr val="bg1"/>
                </a:solidFill>
              </a:rPr>
              <a:t>Maskable</a:t>
            </a:r>
            <a:r>
              <a:rPr lang="en-US" b="1" dirty="0">
                <a:solidFill>
                  <a:schemeClr val="bg1"/>
                </a:solidFill>
              </a:rPr>
              <a:t> Interrupt </a:t>
            </a:r>
            <a:r>
              <a:rPr lang="en-US" dirty="0">
                <a:solidFill>
                  <a:schemeClr val="bg1"/>
                </a:solidFill>
              </a:rPr>
              <a:t>(</a:t>
            </a:r>
            <a:r>
              <a:rPr lang="en-US" b="1" dirty="0">
                <a:solidFill>
                  <a:schemeClr val="bg1"/>
                </a:solidFill>
              </a:rPr>
              <a:t>NMI</a:t>
            </a:r>
            <a:r>
              <a:rPr lang="en-US" dirty="0">
                <a:solidFill>
                  <a:schemeClr val="bg1"/>
                </a:solidFill>
              </a:rPr>
              <a:t>) </a:t>
            </a:r>
            <a:endParaRPr lang="ar-IQ" b="1" dirty="0">
              <a:solidFill>
                <a:schemeClr val="bg1"/>
              </a:solidFill>
            </a:endParaRPr>
          </a:p>
        </p:txBody>
      </p:sp>
      <p:sp>
        <p:nvSpPr>
          <p:cNvPr id="3" name="عنصر نائب للمحتوى 2"/>
          <p:cNvSpPr>
            <a:spLocks noGrp="1"/>
          </p:cNvSpPr>
          <p:nvPr>
            <p:ph idx="1"/>
          </p:nvPr>
        </p:nvSpPr>
        <p:spPr>
          <a:xfrm>
            <a:off x="545910" y="2603500"/>
            <a:ext cx="11095630" cy="3416300"/>
          </a:xfrm>
        </p:spPr>
        <p:txBody>
          <a:bodyPr>
            <a:normAutofit/>
          </a:bodyPr>
          <a:lstStyle/>
          <a:p>
            <a:pPr algn="just"/>
            <a:r>
              <a:rPr lang="en-US" sz="2400" b="1" dirty="0">
                <a:latin typeface="Times New Roman" pitchFamily="18" charset="0"/>
              </a:rPr>
              <a:t>Interrupt Latency </a:t>
            </a:r>
            <a:r>
              <a:rPr lang="en-US" sz="2400" dirty="0">
                <a:latin typeface="Times New Roman" pitchFamily="18" charset="0"/>
              </a:rPr>
              <a:t>is the time that elapses from when an interrupt is generated to when the source of the interrupt is serviced. For many operating systems, devices are serviced as soon as the device's interrupt handler is executed. Interrupt latency may be affected by microprocessor design, interrupt controllers, interrupt masking, and the operating system's (OS) interrupt handling methods. </a:t>
            </a:r>
            <a:endParaRPr lang="en-US" sz="2400" dirty="0" smtClean="0">
              <a:latin typeface="Times New Roman" pitchFamily="18" charset="0"/>
            </a:endParaRPr>
          </a:p>
          <a:p>
            <a:pPr algn="just"/>
            <a:r>
              <a:rPr lang="en-US" sz="2400" b="1" dirty="0">
                <a:latin typeface="Times New Roman" pitchFamily="18" charset="0"/>
              </a:rPr>
              <a:t>Non-</a:t>
            </a:r>
            <a:r>
              <a:rPr lang="en-US" sz="2400" b="1" dirty="0" err="1">
                <a:latin typeface="Times New Roman" pitchFamily="18" charset="0"/>
              </a:rPr>
              <a:t>Maskable</a:t>
            </a:r>
            <a:r>
              <a:rPr lang="en-US" sz="2400" b="1" dirty="0">
                <a:latin typeface="Times New Roman" pitchFamily="18" charset="0"/>
              </a:rPr>
              <a:t> Interrupt </a:t>
            </a:r>
            <a:r>
              <a:rPr lang="en-US" sz="2400" dirty="0">
                <a:latin typeface="Times New Roman" pitchFamily="18" charset="0"/>
              </a:rPr>
              <a:t>(</a:t>
            </a:r>
            <a:r>
              <a:rPr lang="en-US" sz="2400" b="1" dirty="0">
                <a:latin typeface="Times New Roman" pitchFamily="18" charset="0"/>
              </a:rPr>
              <a:t>NMI</a:t>
            </a:r>
            <a:r>
              <a:rPr lang="en-US" sz="2400" dirty="0">
                <a:latin typeface="Times New Roman" pitchFamily="18" charset="0"/>
              </a:rPr>
              <a:t>) is a hardware interrupt that standard interrupt-masking techniques in the system cannot ignore. It typically occurs to signal attention for non-recoverable hardware errors. </a:t>
            </a:r>
            <a:endParaRPr lang="ar-IQ" sz="2400" dirty="0">
              <a:latin typeface="Times New Roman" pitchFamily="18" charset="0"/>
            </a:endParaRPr>
          </a:p>
        </p:txBody>
      </p:sp>
    </p:spTree>
    <p:extLst>
      <p:ext uri="{BB962C8B-B14F-4D97-AF65-F5344CB8AC3E}">
        <p14:creationId xmlns:p14="http://schemas.microsoft.com/office/powerpoint/2010/main" val="365863179"/>
      </p:ext>
    </p:extLst>
  </p:cSld>
  <p:clrMapOvr>
    <a:masterClrMapping/>
  </p:clrMapOvr>
  <p:transition spd="slow" advClick="0">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en-US" b="1" dirty="0">
                <a:solidFill>
                  <a:schemeClr val="bg1"/>
                </a:solidFill>
              </a:rPr>
              <a:t>Common Functions of Interrupts </a:t>
            </a:r>
            <a:endParaRPr lang="ar-IQ" dirty="0">
              <a:solidFill>
                <a:schemeClr val="bg1"/>
              </a:solidFill>
            </a:endParaRPr>
          </a:p>
        </p:txBody>
      </p:sp>
      <p:sp>
        <p:nvSpPr>
          <p:cNvPr id="3" name="عنصر نائب للمحتوى 2"/>
          <p:cNvSpPr>
            <a:spLocks noGrp="1"/>
          </p:cNvSpPr>
          <p:nvPr>
            <p:ph idx="1"/>
          </p:nvPr>
        </p:nvSpPr>
        <p:spPr>
          <a:xfrm>
            <a:off x="518614" y="2603500"/>
            <a:ext cx="11232107" cy="3416300"/>
          </a:xfrm>
        </p:spPr>
        <p:txBody>
          <a:bodyPr>
            <a:normAutofit/>
          </a:bodyPr>
          <a:lstStyle/>
          <a:p>
            <a:pPr algn="just"/>
            <a:r>
              <a:rPr lang="en-US" sz="2400" dirty="0">
                <a:latin typeface="Times New Roman" pitchFamily="18" charset="0"/>
              </a:rPr>
              <a:t>Interrupts transfers control to the interrupt service routine generally, through the </a:t>
            </a:r>
            <a:r>
              <a:rPr lang="en-US" sz="2400" i="1" dirty="0">
                <a:latin typeface="Times New Roman" pitchFamily="18" charset="0"/>
              </a:rPr>
              <a:t>interrupt vector</a:t>
            </a:r>
            <a:r>
              <a:rPr lang="en-US" sz="2400" dirty="0">
                <a:latin typeface="Times New Roman" pitchFamily="18" charset="0"/>
              </a:rPr>
              <a:t>, which contains the addresses of all the service routines. Interrupt architecture must save the address of the interrupted instruction. Incoming interrupts are </a:t>
            </a:r>
            <a:r>
              <a:rPr lang="en-US" sz="2400" i="1" dirty="0">
                <a:latin typeface="Times New Roman" pitchFamily="18" charset="0"/>
              </a:rPr>
              <a:t>disabled </a:t>
            </a:r>
            <a:r>
              <a:rPr lang="en-US" sz="2400" dirty="0">
                <a:latin typeface="Times New Roman" pitchFamily="18" charset="0"/>
              </a:rPr>
              <a:t>while another interrupt is being processed to prevent a </a:t>
            </a:r>
            <a:r>
              <a:rPr lang="en-US" sz="2400" i="1" dirty="0">
                <a:latin typeface="Times New Roman" pitchFamily="18" charset="0"/>
              </a:rPr>
              <a:t>lost interrupt</a:t>
            </a:r>
            <a:r>
              <a:rPr lang="en-US" sz="2400" dirty="0">
                <a:latin typeface="Times New Roman" pitchFamily="18" charset="0"/>
              </a:rPr>
              <a:t>. </a:t>
            </a:r>
            <a:endParaRPr lang="en-US" sz="2400" dirty="0" smtClean="0">
              <a:latin typeface="Times New Roman" pitchFamily="18" charset="0"/>
            </a:endParaRPr>
          </a:p>
          <a:p>
            <a:pPr algn="just"/>
            <a:r>
              <a:rPr lang="en-US" sz="2400" dirty="0">
                <a:latin typeface="Times New Roman" pitchFamily="18" charset="0"/>
              </a:rPr>
              <a:t>A </a:t>
            </a:r>
            <a:r>
              <a:rPr lang="en-US" sz="2400" i="1" dirty="0">
                <a:latin typeface="Times New Roman" pitchFamily="18" charset="0"/>
              </a:rPr>
              <a:t>trap </a:t>
            </a:r>
            <a:r>
              <a:rPr lang="en-US" sz="2400" dirty="0">
                <a:latin typeface="Times New Roman" pitchFamily="18" charset="0"/>
              </a:rPr>
              <a:t>is a software-generated interrupt caused either by an error or a user request. An operating system is </a:t>
            </a:r>
            <a:r>
              <a:rPr lang="en-US" sz="2400" i="1" dirty="0">
                <a:latin typeface="Times New Roman" pitchFamily="18" charset="0"/>
              </a:rPr>
              <a:t>interrupt </a:t>
            </a:r>
            <a:r>
              <a:rPr lang="en-US" sz="2400" dirty="0">
                <a:latin typeface="Times New Roman" pitchFamily="18" charset="0"/>
              </a:rPr>
              <a:t>driven. </a:t>
            </a:r>
            <a:endParaRPr lang="ar-IQ" sz="2400" dirty="0">
              <a:solidFill>
                <a:schemeClr val="tx1"/>
              </a:solidFill>
              <a:latin typeface="Times New Roman" pitchFamily="18" charset="0"/>
            </a:endParaRPr>
          </a:p>
        </p:txBody>
      </p:sp>
    </p:spTree>
    <p:extLst>
      <p:ext uri="{BB962C8B-B14F-4D97-AF65-F5344CB8AC3E}">
        <p14:creationId xmlns:p14="http://schemas.microsoft.com/office/powerpoint/2010/main" val="2969583574"/>
      </p:ext>
    </p:extLst>
  </p:cSld>
  <p:clrMapOvr>
    <a:masterClrMapping/>
  </p:clrMapOvr>
  <mc:AlternateContent xmlns:mc="http://schemas.openxmlformats.org/markup-compatibility/2006" xmlns:p14="http://schemas.microsoft.com/office/powerpoint/2010/main">
    <mc:Choice Requires="p14">
      <p:transition spd="slow" p14:dur="1200" advClick="0">
        <p14:prism/>
      </p:transition>
    </mc:Choice>
    <mc:Fallback xmlns="">
      <p:transition spd="slow" advClick="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46276" y="332223"/>
            <a:ext cx="8761413" cy="2015192"/>
          </a:xfrm>
        </p:spPr>
        <p:txBody>
          <a:bodyPr/>
          <a:lstStyle/>
          <a:p>
            <a:r>
              <a:rPr lang="en-US" b="1" dirty="0" smtClean="0">
                <a:solidFill>
                  <a:schemeClr val="bg1"/>
                </a:solidFill>
              </a:rPr>
              <a:t>Interrupt</a:t>
            </a:r>
            <a:br>
              <a:rPr lang="en-US" b="1" dirty="0" smtClean="0">
                <a:solidFill>
                  <a:schemeClr val="bg1"/>
                </a:solidFill>
              </a:rPr>
            </a:br>
            <a:r>
              <a:rPr lang="en-US" b="1" dirty="0" smtClean="0">
                <a:solidFill>
                  <a:schemeClr val="bg1"/>
                </a:solidFill>
              </a:rPr>
              <a:t> </a:t>
            </a:r>
            <a:r>
              <a:rPr lang="en-US" b="1" dirty="0">
                <a:solidFill>
                  <a:schemeClr val="bg1"/>
                </a:solidFill>
              </a:rPr>
              <a:t>Vector Table </a:t>
            </a:r>
            <a:endParaRPr lang="ar-IQ" b="1" dirty="0">
              <a:solidFill>
                <a:schemeClr val="bg1"/>
              </a:solidFill>
            </a:endParaRPr>
          </a:p>
        </p:txBody>
      </p:sp>
      <p:sp>
        <p:nvSpPr>
          <p:cNvPr id="3" name="عنصر نائب للمحتوى 2"/>
          <p:cNvSpPr>
            <a:spLocks noGrp="1"/>
          </p:cNvSpPr>
          <p:nvPr>
            <p:ph idx="1"/>
          </p:nvPr>
        </p:nvSpPr>
        <p:spPr/>
        <p:txBody>
          <a:bodyPr/>
          <a:lstStyle/>
          <a:p>
            <a:pPr marL="0" indent="0">
              <a:buNone/>
            </a:pPr>
            <a:r>
              <a:rPr lang="en-US" dirty="0"/>
              <a:t> </a:t>
            </a:r>
            <a:endParaRPr lang="ar-IQ"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1544" y="95534"/>
            <a:ext cx="8247191" cy="6762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6554654"/>
      </p:ext>
    </p:extLst>
  </p:cSld>
  <p:clrMapOvr>
    <a:masterClrMapping/>
  </p:clrMapOvr>
  <mc:AlternateContent xmlns:mc="http://schemas.openxmlformats.org/markup-compatibility/2006" xmlns:p14="http://schemas.microsoft.com/office/powerpoint/2010/main">
    <mc:Choice Requires="p14">
      <p:transition spd="slow" p14:dur="1600" advClick="0">
        <p14:prism isInverted="1"/>
      </p:transition>
    </mc:Choice>
    <mc:Fallback xmlns="">
      <p:transition spd="slow" advClick="0">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دبوس تثبيت">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ورق">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2">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B8502691-933B-45FE-8764-BA278511EF27}"/>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5259</TotalTime>
  <Words>1706</Words>
  <Application>Microsoft Office PowerPoint</Application>
  <PresentationFormat>مخصص</PresentationFormat>
  <Paragraphs>123</Paragraphs>
  <Slides>33</Slides>
  <Notes>9</Notes>
  <HiddenSlides>0</HiddenSlides>
  <MMClips>0</MMClips>
  <ScaleCrop>false</ScaleCrop>
  <HeadingPairs>
    <vt:vector size="4" baseType="variant">
      <vt:variant>
        <vt:lpstr>نسق</vt:lpstr>
      </vt:variant>
      <vt:variant>
        <vt:i4>1</vt:i4>
      </vt:variant>
      <vt:variant>
        <vt:lpstr>عناوين الشرائح</vt:lpstr>
      </vt:variant>
      <vt:variant>
        <vt:i4>33</vt:i4>
      </vt:variant>
    </vt:vector>
  </HeadingPairs>
  <TitlesOfParts>
    <vt:vector size="34" baseType="lpstr">
      <vt:lpstr>Ion Boardroom</vt:lpstr>
      <vt:lpstr>Operating System</vt:lpstr>
      <vt:lpstr>Overview : Lecture 2</vt:lpstr>
      <vt:lpstr>  Computer-System Architecture </vt:lpstr>
      <vt:lpstr> Interrupt Request and Interrupt Handler  </vt:lpstr>
      <vt:lpstr> System Call </vt:lpstr>
      <vt:lpstr>Interrupt Controller </vt:lpstr>
      <vt:lpstr>Interrupt Latency and Non-Maskable Interrupt (NMI) </vt:lpstr>
      <vt:lpstr>Common Functions of Interrupts </vt:lpstr>
      <vt:lpstr>Interrupt  Vector Table </vt:lpstr>
      <vt:lpstr> </vt:lpstr>
      <vt:lpstr> </vt:lpstr>
      <vt:lpstr> </vt:lpstr>
      <vt:lpstr>Exception</vt:lpstr>
      <vt:lpstr>I/O Structure </vt:lpstr>
      <vt:lpstr>Device-Status Table </vt:lpstr>
      <vt:lpstr>Direct Memory Access (DMA) Structure </vt:lpstr>
      <vt:lpstr> </vt:lpstr>
      <vt:lpstr>Storage Structure </vt:lpstr>
      <vt:lpstr>Moving-Head Disk Mechanism </vt:lpstr>
      <vt:lpstr>Storage Hierarchy </vt:lpstr>
      <vt:lpstr>Storage-Device Hierarchy </vt:lpstr>
      <vt:lpstr>Hardware Protection </vt:lpstr>
      <vt:lpstr>Dual-Mode Operation </vt:lpstr>
      <vt:lpstr>Dual-Mode Operation </vt:lpstr>
      <vt:lpstr>I/O Protection </vt:lpstr>
      <vt:lpstr>Memory Protection </vt:lpstr>
      <vt:lpstr>Dual-Mode Operation </vt:lpstr>
      <vt:lpstr>Protection Hardware </vt:lpstr>
      <vt:lpstr>Protection Hardware </vt:lpstr>
      <vt:lpstr>CPU Protection </vt:lpstr>
      <vt:lpstr>General-System Architecture </vt:lpstr>
      <vt:lpstr>Use of A System Call to Perform I/O </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Enhancement The Security of Cognitive Radio Networks</dc:title>
  <dc:subject>Enhancement</dc:subject>
  <dc:creator>Ameer Sameer</dc:creator>
  <cp:lastModifiedBy>AmeerSameer</cp:lastModifiedBy>
  <cp:revision>450</cp:revision>
  <dcterms:created xsi:type="dcterms:W3CDTF">2016-10-07T18:18:07Z</dcterms:created>
  <dcterms:modified xsi:type="dcterms:W3CDTF">2020-03-15T18:53:45Z</dcterms:modified>
  <cp:category>Security</cp:category>
</cp:coreProperties>
</file>