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71" r:id="rId9"/>
    <p:sldId id="263" r:id="rId10"/>
    <p:sldId id="264" r:id="rId11"/>
    <p:sldId id="272" r:id="rId12"/>
    <p:sldId id="265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FF6600"/>
    <a:srgbClr val="CCFF33"/>
    <a:srgbClr val="00FF00"/>
    <a:srgbClr val="11AF19"/>
    <a:srgbClr val="00CCFF"/>
    <a:srgbClr val="9954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ar-IQ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BCAE77-532D-4C69-A5D2-8C4AFA37C4B2}" type="datetimeFigureOut">
              <a:rPr lang="ar-IQ" smtClean="0"/>
              <a:t>28/02/1441</a:t>
            </a:fld>
            <a:endParaRPr lang="ar-IQ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IQ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B528D7-B9AB-4B09-A128-E7BCFAA08A18}" type="slidenum">
              <a:rPr lang="ar-IQ" smtClean="0"/>
              <a:t>‹#›</a:t>
            </a:fld>
            <a:endParaRPr lang="ar-IQ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Optical </a:t>
            </a:r>
            <a:r>
              <a:rPr lang="en-US">
                <a:solidFill>
                  <a:srgbClr val="0070C0"/>
                </a:solidFill>
              </a:rPr>
              <a:t>System Components(Part II)</a:t>
            </a:r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23369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GB" sz="3200" dirty="0">
                <a:solidFill>
                  <a:srgbClr val="0000CC"/>
                </a:solidFill>
                <a:latin typeface="Arial Narrow" pitchFamily="34" charset="0"/>
              </a:rPr>
              <a:t>A fixed-input, variable-output </a:t>
            </a:r>
            <a:r>
              <a:rPr lang="en-US" sz="3200" dirty="0">
                <a:solidFill>
                  <a:srgbClr val="0000CC"/>
                </a:solidFill>
                <a:latin typeface="Arial Narrow" pitchFamily="34" charset="0"/>
              </a:rPr>
              <a:t>device does the opposite function. </a:t>
            </a:r>
          </a:p>
          <a:p>
            <a:pPr algn="l" rtl="0"/>
            <a:endParaRPr lang="en-US" sz="3200" dirty="0">
              <a:solidFill>
                <a:srgbClr val="0000CC"/>
              </a:solidFill>
              <a:latin typeface="Arial Narrow" pitchFamily="34" charset="0"/>
            </a:endParaRPr>
          </a:p>
          <a:p>
            <a:pPr algn="l" rtl="0">
              <a:buFont typeface="Wingdings" pitchFamily="2" charset="2"/>
              <a:buChar char="v"/>
            </a:pPr>
            <a:r>
              <a:rPr lang="en-US" sz="3200" dirty="0">
                <a:solidFill>
                  <a:srgbClr val="0000CC"/>
                </a:solidFill>
                <a:latin typeface="Arial Narrow" pitchFamily="34" charset="0"/>
              </a:rPr>
              <a:t>Finally, a variable-input, variable-output device can convert any input wavelength to any output wavelength.</a:t>
            </a:r>
          </a:p>
          <a:p>
            <a:pPr algn="l" rtl="0"/>
            <a:endParaRPr lang="ar-IQ" sz="3200" dirty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3621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424936" cy="475598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Optoelectronic</a:t>
            </a:r>
            <a:r>
              <a:rPr lang="en-US" sz="3200" b="1" dirty="0"/>
              <a:t>:</a:t>
            </a:r>
            <a:r>
              <a:rPr lang="en-US" b="1" dirty="0"/>
              <a:t> </a:t>
            </a:r>
            <a:r>
              <a:rPr lang="en-US" sz="3200" dirty="0">
                <a:solidFill>
                  <a:srgbClr val="0000CC"/>
                </a:solidFill>
              </a:rPr>
              <a:t>This type of optical wavelength converter is variable input, fixed output type. </a:t>
            </a:r>
          </a:p>
          <a:p>
            <a:pPr algn="l" rtl="0"/>
            <a:r>
              <a:rPr lang="en-US" sz="3200" dirty="0">
                <a:solidFill>
                  <a:srgbClr val="0000CC"/>
                </a:solidFill>
              </a:rPr>
              <a:t>It converts the input signal first to electrical form, regenerates it and transmits it using the laser device. </a:t>
            </a:r>
          </a:p>
          <a:p>
            <a:pPr algn="l" rtl="0"/>
            <a:r>
              <a:rPr lang="en-US" sz="3200" dirty="0">
                <a:solidFill>
                  <a:srgbClr val="0000CC"/>
                </a:solidFill>
              </a:rPr>
              <a:t>Optical Receiver takes either 1310 or 1550 nm wavelength as input.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9220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 </a:t>
            </a:r>
            <a:r>
              <a:rPr lang="en-US" sz="3600" dirty="0">
                <a:solidFill>
                  <a:srgbClr val="0000CC"/>
                </a:solidFill>
                <a:latin typeface="Arial Narrow" pitchFamily="34" charset="0"/>
              </a:rPr>
              <a:t>In fiber-optic communications, </a:t>
            </a:r>
            <a:r>
              <a:rPr lang="en-US" sz="3600" b="1" dirty="0">
                <a:solidFill>
                  <a:srgbClr val="FF0000"/>
                </a:solidFill>
                <a:latin typeface="Arial Narrow" pitchFamily="34" charset="0"/>
              </a:rPr>
              <a:t>wavelength-division multiplexing</a:t>
            </a:r>
            <a:r>
              <a:rPr lang="en-US" sz="3600" dirty="0">
                <a:solidFill>
                  <a:srgbClr val="FF0000"/>
                </a:solidFill>
                <a:latin typeface="Arial Narrow" pitchFamily="34" charset="0"/>
              </a:rPr>
              <a:t> (</a:t>
            </a:r>
            <a:r>
              <a:rPr lang="en-US" sz="3600" b="1" dirty="0">
                <a:solidFill>
                  <a:srgbClr val="FF0000"/>
                </a:solidFill>
                <a:latin typeface="Arial Narrow" pitchFamily="34" charset="0"/>
              </a:rPr>
              <a:t>WDM</a:t>
            </a:r>
            <a:r>
              <a:rPr lang="en-US" sz="3600" dirty="0">
                <a:solidFill>
                  <a:srgbClr val="FF0000"/>
                </a:solidFill>
                <a:latin typeface="Arial Narrow" pitchFamily="34" charset="0"/>
              </a:rPr>
              <a:t>) </a:t>
            </a:r>
            <a:r>
              <a:rPr lang="en-US" sz="3600" dirty="0">
                <a:solidFill>
                  <a:srgbClr val="0000CC"/>
                </a:solidFill>
                <a:latin typeface="Arial Narrow" pitchFamily="34" charset="0"/>
              </a:rPr>
              <a:t>is a technology which multiplexes a number of optical carrier signals onto a single optical fiber by using different wavelengths (i.e., colors) of laser light.</a:t>
            </a:r>
          </a:p>
          <a:p>
            <a:pPr marL="109728" indent="0" algn="l" rtl="0">
              <a:buNone/>
            </a:pPr>
            <a:endParaRPr lang="ar-IQ" sz="3600" dirty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CC"/>
                </a:solidFill>
              </a:rPr>
              <a:t>Wavelength-division multiplexing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(WDM)</a:t>
            </a:r>
            <a:endParaRPr lang="ar-IQ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2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>
                <a:solidFill>
                  <a:srgbClr val="0000CC"/>
                </a:solidFill>
              </a:rPr>
              <a:t>Wavelength division multiplexing (WDM) is the combining of different optical wavelengths From two or more optical fibers into just one optical fiber. </a:t>
            </a:r>
          </a:p>
          <a:p>
            <a:pPr algn="l" rtl="0"/>
            <a:r>
              <a:rPr lang="en-US" dirty="0">
                <a:solidFill>
                  <a:srgbClr val="0000CC"/>
                </a:solidFill>
              </a:rPr>
              <a:t>This combining or coupling of the wavelengths can be very useful in increasing the bandwidth of a fiber optic system. </a:t>
            </a:r>
          </a:p>
          <a:p>
            <a:pPr algn="l" rtl="0"/>
            <a:r>
              <a:rPr lang="en-US" dirty="0">
                <a:solidFill>
                  <a:srgbClr val="0000CC"/>
                </a:solidFill>
              </a:rPr>
              <a:t>WDM multiplexers are used in pairs: one at the beginning of the fiber to couple the inputs and one at the end of the fiber to decouple and then route the separated wavelengths into separate fibers. </a:t>
            </a:r>
          </a:p>
          <a:p>
            <a:pPr algn="l" rtl="0"/>
            <a:r>
              <a:rPr lang="en-US" dirty="0">
                <a:solidFill>
                  <a:srgbClr val="0000CC"/>
                </a:solidFill>
              </a:rPr>
              <a:t>An WDM multiplexer can be thought of as an optical fiber highway; the highway can support a very large bandwidth, thus increasing the system’s capacity.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solidFill>
                  <a:srgbClr val="0000CC"/>
                </a:solidFill>
                <a:latin typeface="Arial Narrow" pitchFamily="34" charset="0"/>
              </a:rPr>
              <a:t>A WDM system uses a multiplexer at the transmitter to join the signals together, and a demultiplexer at the receiver to split them apart.</a:t>
            </a:r>
          </a:p>
          <a:p>
            <a:pPr algn="l" rtl="0"/>
            <a:endParaRPr lang="ar-IQ" sz="3200" dirty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3645024"/>
            <a:ext cx="5761037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1688"/>
            <a:ext cx="8229600" cy="201771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800" dirty="0">
                <a:solidFill>
                  <a:srgbClr val="0000CC"/>
                </a:solidFill>
              </a:rPr>
              <a:t>After some distance, the cumulative loss of signal strength causes the signal to become too weak to be detected. </a:t>
            </a:r>
          </a:p>
          <a:p>
            <a:pPr algn="l" rtl="0"/>
            <a:r>
              <a:rPr lang="en-US" sz="2800" dirty="0">
                <a:solidFill>
                  <a:srgbClr val="0000CC"/>
                </a:solidFill>
              </a:rPr>
              <a:t>Before this happens, the signal strength has to be restored. </a:t>
            </a:r>
          </a:p>
          <a:p>
            <a:pPr marL="137160" indent="0" algn="l" rtl="0">
              <a:buNone/>
            </a:pPr>
            <a:endParaRPr lang="en-US" sz="3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Ampliﬁers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22" y="2849819"/>
            <a:ext cx="69389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40768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In an optical communication system, the optical signals from the transmitter are attenuated by the optical ﬁber as they propagate through it.</a:t>
            </a:r>
          </a:p>
          <a:p>
            <a:pPr marL="285750" indent="-285750" algn="l" rtl="0">
              <a:buFont typeface="Wingdings" pitchFamily="2" charset="2"/>
              <a:buChar char="Ø"/>
            </a:pPr>
            <a:r>
              <a:rPr lang="en-US" sz="2400" dirty="0">
                <a:solidFill>
                  <a:srgbClr val="0000CC"/>
                </a:solidFill>
              </a:rPr>
              <a:t> Other optical components, such as multiplexers and couplers, also add loss.</a:t>
            </a:r>
          </a:p>
        </p:txBody>
      </p:sp>
    </p:spTree>
    <p:extLst>
      <p:ext uri="{BB962C8B-B14F-4D97-AF65-F5344CB8AC3E}">
        <p14:creationId xmlns:p14="http://schemas.microsoft.com/office/powerpoint/2010/main" val="858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96" y="1412776"/>
            <a:ext cx="5792608" cy="2232248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Prior to the advent of optical ampliﬁers over the last decade, the only option was to regenerate the signal, that is, receive the signal and retransmit it.</a:t>
            </a:r>
          </a:p>
          <a:p>
            <a:pPr algn="l" rtl="0"/>
            <a:r>
              <a:rPr lang="en-US" sz="24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90854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5048" y="3356992"/>
            <a:ext cx="841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solidFill>
                  <a:srgbClr val="0000CC"/>
                </a:solidFill>
              </a:rPr>
              <a:t>This process is accomplished by </a:t>
            </a:r>
            <a:r>
              <a:rPr lang="en-US" sz="2000" i="1" dirty="0">
                <a:solidFill>
                  <a:srgbClr val="FF0000"/>
                </a:solidFill>
              </a:rPr>
              <a:t>regenerators.  </a:t>
            </a:r>
            <a:r>
              <a:rPr lang="en-US" sz="2000" dirty="0">
                <a:solidFill>
                  <a:srgbClr val="0000CC"/>
                </a:solidFill>
              </a:rPr>
              <a:t>A regenerator converts the optical signal to an electrical signal, cleans it up, and converts it back into an optical signal for onward transmission.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5048" y="4680431"/>
            <a:ext cx="82454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solidFill>
                  <a:srgbClr val="0000CC"/>
                </a:solidFill>
              </a:rPr>
              <a:t>The amplifier directly amplifies optical signals without a need to do the optical-to- electrical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2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sz="3200" dirty="0">
                <a:solidFill>
                  <a:srgbClr val="0000CC"/>
                </a:solidFill>
              </a:rPr>
              <a:t>Optical ampliﬁers offer several advantages over regenerators. </a:t>
            </a:r>
          </a:p>
          <a:p>
            <a:pPr algn="l" rtl="0"/>
            <a:r>
              <a:rPr lang="en-US" sz="3200" dirty="0">
                <a:solidFill>
                  <a:srgbClr val="0000CC"/>
                </a:solidFill>
              </a:rPr>
              <a:t>Ampliﬁers, however, are not perfect devices. </a:t>
            </a:r>
          </a:p>
          <a:p>
            <a:pPr algn="l" rtl="0"/>
            <a:r>
              <a:rPr lang="en-US" sz="3200" dirty="0"/>
              <a:t> </a:t>
            </a:r>
            <a:r>
              <a:rPr lang="en-US" sz="3200" dirty="0">
                <a:solidFill>
                  <a:srgbClr val="0000CC"/>
                </a:solidFill>
              </a:rPr>
              <a:t>It introduce additional noise, and this noise accumulates as the signal passes through multiple ampliﬁers along its path. </a:t>
            </a:r>
          </a:p>
          <a:p>
            <a:pPr marL="109728" indent="0" algn="l" rtl="0">
              <a:buNone/>
            </a:pP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600" b="1" dirty="0">
                <a:solidFill>
                  <a:srgbClr val="0000CC"/>
                </a:solidFill>
              </a:rPr>
              <a:t>Wavelengths</a:t>
            </a:r>
          </a:p>
          <a:p>
            <a:pPr algn="l" rtl="0"/>
            <a:endParaRPr lang="en-US" sz="3600" b="1" dirty="0">
              <a:solidFill>
                <a:srgbClr val="0000CC"/>
              </a:solidFill>
            </a:endParaRPr>
          </a:p>
          <a:p>
            <a:pPr algn="l" rtl="0"/>
            <a:r>
              <a:rPr lang="en-US" sz="3600" b="1" dirty="0">
                <a:solidFill>
                  <a:srgbClr val="0000CC"/>
                </a:solidFill>
              </a:rPr>
              <a:t> Wavelength converters</a:t>
            </a:r>
          </a:p>
          <a:p>
            <a:pPr marL="109728" indent="0" algn="l" rtl="0">
              <a:buNone/>
            </a:pPr>
            <a:endParaRPr lang="en-US" sz="3600" b="1" dirty="0">
              <a:solidFill>
                <a:srgbClr val="0000CC"/>
              </a:solidFill>
            </a:endParaRPr>
          </a:p>
          <a:p>
            <a:pPr algn="l" rtl="0"/>
            <a:r>
              <a:rPr lang="en-US" sz="3600" b="1" dirty="0"/>
              <a:t> </a:t>
            </a:r>
            <a:r>
              <a:rPr lang="en-GB" sz="3600" b="1" dirty="0">
                <a:solidFill>
                  <a:srgbClr val="0000CC"/>
                </a:solidFill>
              </a:rPr>
              <a:t>Wavelength-division multiplexing</a:t>
            </a:r>
            <a:br>
              <a:rPr lang="en-GB" sz="3600" b="1" dirty="0">
                <a:solidFill>
                  <a:srgbClr val="0000CC"/>
                </a:solidFill>
              </a:rPr>
            </a:br>
            <a:r>
              <a:rPr lang="en-GB" sz="3600" b="1" dirty="0">
                <a:solidFill>
                  <a:srgbClr val="0000CC"/>
                </a:solidFill>
              </a:rPr>
              <a:t>  </a:t>
            </a:r>
            <a:r>
              <a:rPr lang="en-US" sz="3600" b="1" dirty="0">
                <a:solidFill>
                  <a:srgbClr val="0000CC"/>
                </a:solidFill>
              </a:rPr>
              <a:t>(WDM)</a:t>
            </a:r>
          </a:p>
          <a:p>
            <a:pPr algn="l" rtl="0"/>
            <a:r>
              <a:rPr lang="en-US" sz="3600" b="1" dirty="0">
                <a:solidFill>
                  <a:srgbClr val="0000CC"/>
                </a:solidFill>
              </a:rPr>
              <a:t> Optical Ampliﬁers</a:t>
            </a:r>
            <a:endParaRPr lang="ar-IQ" sz="3600" b="1" dirty="0">
              <a:solidFill>
                <a:srgbClr val="0000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00CC"/>
                </a:solidFill>
              </a:rPr>
              <a:t>In this lecture:</a:t>
            </a:r>
            <a:br>
              <a:rPr lang="ar-IQ" sz="4000" dirty="0">
                <a:solidFill>
                  <a:srgbClr val="0000CC"/>
                </a:solidFill>
              </a:rPr>
            </a:br>
            <a:endParaRPr lang="ar-IQ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9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960" y="1730673"/>
            <a:ext cx="4752528" cy="48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060848"/>
            <a:ext cx="3744416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itchFamily="2" charset="2"/>
              <a:buChar char="§"/>
            </a:pPr>
            <a:r>
              <a:rPr lang="en-US" sz="2000" dirty="0">
                <a:solidFill>
                  <a:srgbClr val="0000CC"/>
                </a:solidFill>
              </a:rPr>
              <a:t>Light travels as waves of energy. </a:t>
            </a:r>
          </a:p>
          <a:p>
            <a:pPr marL="285750" indent="-285750" algn="l" rtl="0">
              <a:buFont typeface="Wingdings" pitchFamily="2" charset="2"/>
              <a:buChar char="§"/>
            </a:pPr>
            <a:r>
              <a:rPr lang="en-US" sz="2000" dirty="0">
                <a:solidFill>
                  <a:srgbClr val="0000CC"/>
                </a:solidFill>
              </a:rPr>
              <a:t>Waves of light have different wavelengths (the distance between the top of one wave and the top of the next). </a:t>
            </a:r>
          </a:p>
          <a:p>
            <a:pPr marL="285750" indent="-285750" algn="l" rtl="0">
              <a:buFont typeface="Wingdings" pitchFamily="2" charset="2"/>
              <a:buChar char="§"/>
            </a:pPr>
            <a:r>
              <a:rPr lang="en-US" sz="2000" dirty="0">
                <a:solidFill>
                  <a:srgbClr val="0000CC"/>
                </a:solidFill>
              </a:rPr>
              <a:t>Different colors of light have different wavelengths.</a:t>
            </a:r>
            <a:endParaRPr lang="ar-IQ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229200"/>
            <a:ext cx="374441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Purple</a:t>
            </a:r>
            <a:r>
              <a:rPr lang="en-US" sz="2000" dirty="0">
                <a:solidFill>
                  <a:srgbClr val="0000CC"/>
                </a:solidFill>
              </a:rPr>
              <a:t> and </a:t>
            </a:r>
            <a:r>
              <a:rPr lang="en-US" sz="2000" b="1" dirty="0">
                <a:solidFill>
                  <a:srgbClr val="0000CC"/>
                </a:solidFill>
              </a:rPr>
              <a:t>blue light </a:t>
            </a:r>
            <a:r>
              <a:rPr lang="en-US" sz="2000" dirty="0">
                <a:solidFill>
                  <a:srgbClr val="0000CC"/>
                </a:solidFill>
              </a:rPr>
              <a:t>waves have short wavelengths. </a:t>
            </a:r>
          </a:p>
          <a:p>
            <a:pPr marL="285750" indent="-285750" algn="l" rtl="0">
              <a:buFont typeface="Wingdings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</a:rPr>
              <a:t>Red light </a:t>
            </a:r>
            <a:r>
              <a:rPr lang="en-US" sz="2000" dirty="0">
                <a:solidFill>
                  <a:srgbClr val="0000CC"/>
                </a:solidFill>
              </a:rPr>
              <a:t>has a longer wavelength.</a:t>
            </a:r>
            <a:endParaRPr lang="ar-IQ" sz="2000" dirty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7744" y="404664"/>
            <a:ext cx="4702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en-US" sz="5400" b="1" cap="all" spc="0" dirty="0">
                <a:ln w="0"/>
                <a:solidFill>
                  <a:srgbClr val="9954CC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en-US" sz="5400" b="1" cap="all" spc="0" dirty="0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v</a:t>
            </a:r>
            <a:r>
              <a:rPr lang="en-US" sz="5400" b="1" cap="all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e</a:t>
            </a:r>
            <a:r>
              <a:rPr lang="en-US" sz="5400" b="1" cap="all" spc="0" dirty="0">
                <a:ln w="0"/>
                <a:solidFill>
                  <a:srgbClr val="00CCFF"/>
                </a:soli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r>
              <a:rPr lang="en-US" sz="5400" b="1" cap="all" spc="0" dirty="0">
                <a:ln w="0"/>
                <a:solidFill>
                  <a:srgbClr val="11AF19"/>
                </a:solidFill>
                <a:effectLst>
                  <a:reflection blurRad="12700" stA="50000" endPos="50000" dist="5000" dir="5400000" sy="-100000" rotWithShape="0"/>
                </a:effectLst>
              </a:rPr>
              <a:t>e</a:t>
            </a:r>
            <a:r>
              <a:rPr lang="en-US" sz="5400" b="1" cap="all" spc="0" dirty="0">
                <a:ln w="0"/>
                <a:solidFill>
                  <a:srgbClr val="00FF00"/>
                </a:solidFill>
                <a:effectLst>
                  <a:reflection blurRad="12700" stA="50000" endPos="50000" dist="5000" dir="5400000" sy="-100000" rotWithShape="0"/>
                </a:effectLst>
              </a:rPr>
              <a:t>n</a:t>
            </a:r>
            <a:r>
              <a:rPr lang="en-US" sz="5400" b="1" cap="all" spc="0" dirty="0">
                <a:ln w="0"/>
                <a:solidFill>
                  <a:srgbClr val="CCFF33"/>
                </a:solidFill>
                <a:effectLst>
                  <a:reflection blurRad="12700" stA="50000" endPos="50000" dist="5000" dir="5400000" sy="-100000" rotWithShape="0"/>
                </a:effectLst>
              </a:rPr>
              <a:t>g</a:t>
            </a:r>
            <a:r>
              <a:rPr lang="en-US" sz="5400" b="1" cap="all" spc="0" dirty="0">
                <a:ln w="0"/>
                <a:solidFill>
                  <a:srgbClr val="FF66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5400" b="1" cap="all" spc="0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h </a:t>
            </a:r>
            <a:r>
              <a:rPr lang="en-US" sz="5400" b="1" cap="all" spc="0" dirty="0">
                <a:ln w="0"/>
                <a:solidFill>
                  <a:srgbClr val="CC0000"/>
                </a:solidFill>
                <a:effectLst>
                  <a:reflection blurRad="12700" stA="50000" endPos="50000" dist="5000" dir="5400000" sy="-100000" rotWithShape="0"/>
                </a:effectLst>
              </a:rPr>
              <a:t>s</a:t>
            </a:r>
            <a:endParaRPr lang="ar-IQ" sz="5400" b="1" cap="all" spc="0" dirty="0">
              <a:ln w="0"/>
              <a:solidFill>
                <a:srgbClr val="CC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55580"/>
            <a:ext cx="38036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2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Arial Narrow" pitchFamily="34" charset="0"/>
              </a:rPr>
              <a:t>This distance between those two points is called </a:t>
            </a:r>
            <a:r>
              <a:rPr lang="en-US" b="1" dirty="0">
                <a:solidFill>
                  <a:srgbClr val="0000CC"/>
                </a:solidFill>
                <a:latin typeface="Arial Narrow" pitchFamily="34" charset="0"/>
              </a:rPr>
              <a:t>Wavelength</a:t>
            </a:r>
            <a:r>
              <a:rPr lang="en-US" dirty="0">
                <a:latin typeface="Arial Narrow" pitchFamily="34" charset="0"/>
              </a:rPr>
              <a:t>. </a:t>
            </a:r>
          </a:p>
          <a:p>
            <a:pPr algn="l" rtl="0"/>
            <a:r>
              <a:rPr lang="en-US" dirty="0">
                <a:latin typeface="Arial Narrow" pitchFamily="34" charset="0"/>
              </a:rPr>
              <a:t>Hence the </a:t>
            </a:r>
            <a:r>
              <a:rPr lang="en-US" b="1" dirty="0">
                <a:solidFill>
                  <a:srgbClr val="0000CC"/>
                </a:solidFill>
                <a:latin typeface="Arial Narrow" pitchFamily="34" charset="0"/>
              </a:rPr>
              <a:t>Wavelength</a:t>
            </a:r>
            <a:r>
              <a:rPr lang="en-US" dirty="0">
                <a:latin typeface="Arial Narrow" pitchFamily="34" charset="0"/>
              </a:rPr>
              <a:t> is defined as the difference between two points of same phase.</a:t>
            </a:r>
          </a:p>
          <a:p>
            <a:pPr marL="0" indent="0" algn="l" rtl="0">
              <a:buNone/>
            </a:pPr>
            <a:endParaRPr lang="ar-IQ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717032"/>
            <a:ext cx="3800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09120"/>
            <a:ext cx="20162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the Wavelength unit is </a:t>
            </a:r>
            <a:r>
              <a:rPr lang="en-US" b="1" dirty="0">
                <a:solidFill>
                  <a:srgbClr val="0000CC"/>
                </a:solidFill>
              </a:rPr>
              <a:t>meters</a:t>
            </a:r>
            <a:endParaRPr lang="ar-IQ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6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 rtl="0"/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The </a:t>
                </a:r>
                <a:r>
                  <a:rPr lang="en-US" sz="3300" dirty="0">
                    <a:solidFill>
                      <a:srgbClr val="FF0000"/>
                    </a:solidFill>
                    <a:latin typeface="Arial Narrow" pitchFamily="34" charset="0"/>
                  </a:rPr>
                  <a:t>wavelength</a:t>
                </a:r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and </a:t>
                </a:r>
                <a:r>
                  <a:rPr lang="en-US" sz="3300" dirty="0">
                    <a:solidFill>
                      <a:srgbClr val="FF0000"/>
                    </a:solidFill>
                    <a:latin typeface="Arial Narrow" pitchFamily="34" charset="0"/>
                  </a:rPr>
                  <a:t>frequency</a:t>
                </a:r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of light are closely related. </a:t>
                </a:r>
              </a:p>
              <a:p>
                <a:pPr algn="l" rtl="0"/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The higher the frequency, the shorter the wavelength. </a:t>
                </a:r>
              </a:p>
              <a:p>
                <a:pPr algn="l" rtl="0"/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The equation that relates wavelength and frequency for electromagnetic waves is: </a:t>
                </a:r>
                <a:r>
                  <a:rPr lang="en-US" sz="3300" b="1" dirty="0">
                    <a:solidFill>
                      <a:srgbClr val="0000CC"/>
                    </a:solidFill>
                    <a:latin typeface="Arial Narrow" pitchFamily="34" charset="0"/>
                  </a:rPr>
                  <a:t>λ=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300" b="1" i="0" dirty="0" smtClean="0">
                            <a:solidFill>
                              <a:srgbClr val="0000CC"/>
                            </a:solidFill>
                            <a:latin typeface="Arial Narrow" pitchFamily="34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where </a:t>
                </a:r>
                <a:r>
                  <a:rPr lang="en-US" sz="3300" b="1" dirty="0">
                    <a:solidFill>
                      <a:srgbClr val="0000CC"/>
                    </a:solidFill>
                    <a:latin typeface="Arial Narrow" pitchFamily="34" charset="0"/>
                  </a:rPr>
                  <a:t>λ</a:t>
                </a:r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is the wavelength, </a:t>
                </a:r>
                <a:r>
                  <a:rPr lang="en-US" sz="3300" b="1" dirty="0">
                    <a:solidFill>
                      <a:srgbClr val="0000CC"/>
                    </a:solidFill>
                    <a:latin typeface="Arial Narrow" pitchFamily="34" charset="0"/>
                  </a:rPr>
                  <a:t>ν</a:t>
                </a:r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is the frequency and </a:t>
                </a:r>
                <a:r>
                  <a:rPr lang="en-US" sz="3300" b="1" i="1" dirty="0">
                    <a:solidFill>
                      <a:srgbClr val="0000CC"/>
                    </a:solidFill>
                    <a:latin typeface="Arial Narrow" pitchFamily="34" charset="0"/>
                  </a:rPr>
                  <a:t>c</a:t>
                </a:r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is the speed of light.</a:t>
                </a:r>
              </a:p>
              <a:p>
                <a:pPr algn="l" rtl="0"/>
                <a:r>
                  <a:rPr lang="en-US" sz="3300" dirty="0">
                    <a:solidFill>
                      <a:srgbClr val="0000CC"/>
                    </a:solidFill>
                    <a:latin typeface="Arial Narrow" pitchFamily="34" charset="0"/>
                  </a:rPr>
                  <a:t> </a:t>
                </a:r>
                <a:r>
                  <a:rPr lang="en-US" sz="3300" dirty="0">
                    <a:solidFill>
                      <a:srgbClr val="FF0000"/>
                    </a:solidFill>
                  </a:rPr>
                  <a:t>Wavelength </a:t>
                </a:r>
                <a:r>
                  <a:rPr lang="en-US" sz="3300" dirty="0">
                    <a:solidFill>
                      <a:srgbClr val="0000CC"/>
                    </a:solidFill>
                  </a:rPr>
                  <a:t>is measured in units of nanometers (nm) or micrometers (µm or microns).</a:t>
                </a:r>
              </a:p>
              <a:p>
                <a:pPr algn="l" rtl="0"/>
                <a:r>
                  <a:rPr lang="en-US" sz="3300" dirty="0">
                    <a:solidFill>
                      <a:srgbClr val="FF0000"/>
                    </a:solidFill>
                  </a:rPr>
                  <a:t> Frequencies </a:t>
                </a:r>
                <a:r>
                  <a:rPr lang="en-US" sz="3300" dirty="0">
                    <a:solidFill>
                      <a:srgbClr val="0000CC"/>
                    </a:solidFill>
                  </a:rPr>
                  <a:t>are measured in units of hertz (or cycles per second).</a:t>
                </a:r>
              </a:p>
              <a:p>
                <a:pPr algn="l" rtl="0"/>
                <a:endParaRPr lang="en-US" sz="3200" dirty="0">
                  <a:solidFill>
                    <a:srgbClr val="0000CC"/>
                  </a:solidFill>
                  <a:latin typeface="Arial Narrow" pitchFamily="34" charset="0"/>
                </a:endParaRPr>
              </a:p>
              <a:p>
                <a:pPr algn="l" rtl="0"/>
                <a:endParaRPr lang="ar-IQ" sz="3200" dirty="0">
                  <a:latin typeface="Arial Narrow" pitchFamily="34" charset="0"/>
                </a:endParaRPr>
              </a:p>
              <a:p>
                <a:pPr algn="l" rtl="0"/>
                <a:endParaRPr lang="en-US" sz="3200" dirty="0">
                  <a:solidFill>
                    <a:srgbClr val="0000CC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8158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3600" b="1" dirty="0">
                <a:solidFill>
                  <a:srgbClr val="FF0000"/>
                </a:solidFill>
                <a:latin typeface="Arial Narrow" pitchFamily="34" charset="0"/>
              </a:rPr>
              <a:t>A wavelength converter </a:t>
            </a:r>
            <a:r>
              <a:rPr lang="en-US" sz="3600" b="1" dirty="0">
                <a:solidFill>
                  <a:srgbClr val="0000CC"/>
                </a:solidFill>
                <a:latin typeface="Arial Narrow" pitchFamily="34" charset="0"/>
              </a:rPr>
              <a:t>is a device that converts data from one incoming wavelength </a:t>
            </a:r>
            <a:r>
              <a:rPr lang="en-GB" sz="3600" b="1" dirty="0">
                <a:solidFill>
                  <a:srgbClr val="0000CC"/>
                </a:solidFill>
                <a:latin typeface="Arial Narrow" pitchFamily="34" charset="0"/>
              </a:rPr>
              <a:t>to another outgoing wavelength.</a:t>
            </a:r>
          </a:p>
          <a:p>
            <a:pPr marL="109728" indent="0" algn="l" rtl="0">
              <a:buNone/>
            </a:pPr>
            <a:r>
              <a:rPr lang="en-GB" sz="3600" b="1" dirty="0">
                <a:solidFill>
                  <a:srgbClr val="0000CC"/>
                </a:solidFill>
                <a:latin typeface="Arial Narrow" pitchFamily="34" charset="0"/>
              </a:rPr>
              <a:t> </a:t>
            </a:r>
          </a:p>
          <a:p>
            <a:pPr algn="l" rtl="0"/>
            <a:r>
              <a:rPr lang="en-US" sz="3600" b="1" dirty="0">
                <a:solidFill>
                  <a:srgbClr val="0000CC"/>
                </a:solidFill>
                <a:latin typeface="Arial Narrow" pitchFamily="34" charset="0"/>
              </a:rPr>
              <a:t>  Wavelength converters are useful components in </a:t>
            </a:r>
            <a:r>
              <a:rPr lang="en-GB" sz="3600" b="1" dirty="0">
                <a:solidFill>
                  <a:srgbClr val="FF0000"/>
                </a:solidFill>
                <a:latin typeface="Arial Narrow" pitchFamily="34" charset="0"/>
              </a:rPr>
              <a:t>W</a:t>
            </a:r>
            <a:r>
              <a:rPr lang="en-GB" sz="3600" b="1" dirty="0">
                <a:solidFill>
                  <a:srgbClr val="0000CC"/>
                </a:solidFill>
                <a:latin typeface="Arial Narrow" pitchFamily="34" charset="0"/>
              </a:rPr>
              <a:t>avelength-</a:t>
            </a:r>
            <a:r>
              <a:rPr lang="en-GB" sz="3600" b="1" dirty="0">
                <a:solidFill>
                  <a:srgbClr val="FF0000"/>
                </a:solidFill>
                <a:latin typeface="Arial Narrow" pitchFamily="34" charset="0"/>
              </a:rPr>
              <a:t>D</a:t>
            </a:r>
            <a:r>
              <a:rPr lang="en-GB" sz="3600" b="1" dirty="0">
                <a:solidFill>
                  <a:srgbClr val="0000CC"/>
                </a:solidFill>
                <a:latin typeface="Arial Narrow" pitchFamily="34" charset="0"/>
              </a:rPr>
              <a:t>ivision </a:t>
            </a:r>
            <a:r>
              <a:rPr lang="en-GB" sz="3600" b="1" dirty="0">
                <a:solidFill>
                  <a:srgbClr val="FF0000"/>
                </a:solidFill>
                <a:latin typeface="Arial Narrow" pitchFamily="34" charset="0"/>
              </a:rPr>
              <a:t>M</a:t>
            </a:r>
            <a:r>
              <a:rPr lang="en-GB" sz="3600" b="1" dirty="0">
                <a:solidFill>
                  <a:srgbClr val="0000CC"/>
                </a:solidFill>
                <a:latin typeface="Arial Narrow" pitchFamily="34" charset="0"/>
              </a:rPr>
              <a:t>ultiplexing</a:t>
            </a:r>
            <a:r>
              <a:rPr lang="en-GB" sz="3600" b="1" dirty="0">
                <a:latin typeface="Arial Narrow" pitchFamily="34" charset="0"/>
              </a:rPr>
              <a:t> </a:t>
            </a:r>
            <a:r>
              <a:rPr lang="en-GB" sz="36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latin typeface="Arial Narrow" pitchFamily="34" charset="0"/>
              </a:rPr>
              <a:t>WDM )</a:t>
            </a:r>
            <a:r>
              <a:rPr lang="en-US" sz="3600" b="1" dirty="0">
                <a:solidFill>
                  <a:srgbClr val="0000CC"/>
                </a:solidFill>
                <a:latin typeface="Arial Narrow" pitchFamily="34" charset="0"/>
              </a:rPr>
              <a:t>networks for three major reasons:</a:t>
            </a:r>
          </a:p>
          <a:p>
            <a:pPr algn="l" rtl="0"/>
            <a:endParaRPr lang="ar-IQ" sz="3600" b="1" dirty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CC"/>
                </a:solidFill>
              </a:rPr>
              <a:t>Wavelength converters</a:t>
            </a:r>
            <a:endParaRPr lang="ar-IQ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  <a:latin typeface="Arial Narrow" pitchFamily="34" charset="0"/>
              </a:rPr>
              <a:t>First</a:t>
            </a:r>
            <a:r>
              <a:rPr lang="en-US" sz="3300" dirty="0">
                <a:solidFill>
                  <a:srgbClr val="0000CC"/>
                </a:solidFill>
                <a:latin typeface="Arial Narrow" pitchFamily="34" charset="0"/>
              </a:rPr>
              <a:t>, data may enter the network at a wavelength that is not suitable for use within the network.</a:t>
            </a:r>
          </a:p>
          <a:p>
            <a:pPr algn="l" rtl="0"/>
            <a:r>
              <a:rPr lang="en-US" sz="3300" dirty="0">
                <a:solidFill>
                  <a:srgbClr val="0000CC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For example</a:t>
            </a:r>
            <a:r>
              <a:rPr lang="en-US" sz="3200" dirty="0">
                <a:solidFill>
                  <a:srgbClr val="00B0F0"/>
                </a:solidFill>
              </a:rPr>
              <a:t>, </a:t>
            </a:r>
            <a:r>
              <a:rPr lang="en-US" sz="2600" dirty="0">
                <a:solidFill>
                  <a:srgbClr val="00B0F0"/>
                </a:solidFill>
              </a:rPr>
              <a:t>the first-generation networks transmit data in the 1310 nm wavelength window, using LEDs or lasers. Neither the wavelength nor the type of laser is compatible with WDM networks. </a:t>
            </a:r>
          </a:p>
          <a:p>
            <a:pPr algn="l" rtl="0"/>
            <a:r>
              <a:rPr lang="en-US" sz="2600" dirty="0">
                <a:solidFill>
                  <a:srgbClr val="00B0F0"/>
                </a:solidFill>
              </a:rPr>
              <a:t>So at the inputs and outputs of the network, data must be converted from these wavelengths to narrow-band WDM signals in the 1550 nm wavelength range. A wavelength converter used to perform this function is sometimes called a </a:t>
            </a:r>
            <a:r>
              <a:rPr lang="en-US" sz="2600" dirty="0">
                <a:solidFill>
                  <a:srgbClr val="FF0000"/>
                </a:solidFill>
              </a:rPr>
              <a:t>transponder</a:t>
            </a:r>
            <a:r>
              <a:rPr lang="en-US" sz="2600" dirty="0">
                <a:solidFill>
                  <a:srgbClr val="00B0F0"/>
                </a:solidFill>
              </a:rPr>
              <a:t>.</a:t>
            </a:r>
            <a:endParaRPr lang="ar-IQ" sz="26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271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</a:t>
            </a:r>
            <a:r>
              <a:rPr lang="en-US" sz="3600" dirty="0">
                <a:solidFill>
                  <a:srgbClr val="FF0000"/>
                </a:solidFill>
                <a:latin typeface="Arial Narrow" pitchFamily="34" charset="0"/>
              </a:rPr>
              <a:t>Second</a:t>
            </a:r>
            <a:r>
              <a:rPr lang="en-US" sz="3600" dirty="0">
                <a:solidFill>
                  <a:srgbClr val="0000CC"/>
                </a:solidFill>
                <a:latin typeface="Arial Narrow" pitchFamily="34" charset="0"/>
              </a:rPr>
              <a:t>, wavelength converters may be needed within the network to improve the utilization of the available wavelengths on the network links.</a:t>
            </a:r>
          </a:p>
          <a:p>
            <a:pPr algn="l" rtl="0"/>
            <a:r>
              <a:rPr lang="en-US" sz="3600" dirty="0">
                <a:solidFill>
                  <a:srgbClr val="0000CC"/>
                </a:solidFill>
                <a:latin typeface="Arial Narrow" pitchFamily="34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Arial Narrow" pitchFamily="34" charset="0"/>
              </a:rPr>
              <a:t>Finally</a:t>
            </a:r>
            <a:r>
              <a:rPr lang="en-US" sz="3600" dirty="0">
                <a:solidFill>
                  <a:srgbClr val="0000CC"/>
                </a:solidFill>
                <a:latin typeface="Arial Narrow" pitchFamily="34" charset="0"/>
              </a:rPr>
              <a:t>, wavelength converters may be needed at boundaries between different networks if the different networks are managed by different entities. </a:t>
            </a:r>
          </a:p>
          <a:p>
            <a:pPr algn="l" rtl="0"/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CC"/>
                </a:solidFill>
                <a:latin typeface="Arial Narrow" pitchFamily="34" charset="0"/>
              </a:rPr>
              <a:t>Wavelength converters can be classified based on the range of wavelengths that they can handle at their inputs and outputs:</a:t>
            </a:r>
          </a:p>
          <a:p>
            <a:pPr algn="l" rtl="0">
              <a:buFont typeface="Wingdings" pitchFamily="2" charset="2"/>
              <a:buChar char="v"/>
            </a:pPr>
            <a:r>
              <a:rPr lang="en-US" dirty="0">
                <a:solidFill>
                  <a:srgbClr val="0000CC"/>
                </a:solidFill>
                <a:latin typeface="Arial Narrow" pitchFamily="34" charset="0"/>
              </a:rPr>
              <a:t> A fixed-input, fixed-output device always takes in a fixed-input wavelength and converts it to a fixed-output wavelength.</a:t>
            </a:r>
          </a:p>
          <a:p>
            <a:pPr algn="l" rtl="0">
              <a:buFont typeface="Wingdings" pitchFamily="2" charset="2"/>
              <a:buChar char="v"/>
            </a:pPr>
            <a:r>
              <a:rPr lang="en-US" dirty="0">
                <a:solidFill>
                  <a:srgbClr val="0000CC"/>
                </a:solidFill>
                <a:latin typeface="Arial Narrow" pitchFamily="34" charset="0"/>
              </a:rPr>
              <a:t> </a:t>
            </a:r>
            <a:r>
              <a:rPr lang="en-GB" dirty="0">
                <a:solidFill>
                  <a:srgbClr val="0000CC"/>
                </a:solidFill>
                <a:latin typeface="Arial Narrow" pitchFamily="34" charset="0"/>
              </a:rPr>
              <a:t>A </a:t>
            </a:r>
            <a:r>
              <a:rPr lang="en-US" dirty="0">
                <a:solidFill>
                  <a:srgbClr val="0000CC"/>
                </a:solidFill>
                <a:latin typeface="Arial Narrow" pitchFamily="34" charset="0"/>
              </a:rPr>
              <a:t>variable-input, fixed-output device takes in a variety of wavelengths but always converts the input signal to a fixed-output wavelength.</a:t>
            </a:r>
          </a:p>
          <a:p>
            <a:pPr algn="l" rtl="0">
              <a:buFont typeface="Wingdings" pitchFamily="2" charset="2"/>
              <a:buChar char="v"/>
            </a:pPr>
            <a:endParaRPr lang="en-US" dirty="0">
              <a:latin typeface="Arial Narrow" pitchFamily="34" charset="0"/>
            </a:endParaRPr>
          </a:p>
          <a:p>
            <a:pPr algn="l" rtl="0">
              <a:buFont typeface="Wingdings" pitchFamily="2" charset="2"/>
              <a:buChar char="v"/>
            </a:pPr>
            <a:endParaRPr lang="en-US" dirty="0">
              <a:latin typeface="Arial Narrow" pitchFamily="34" charset="0"/>
            </a:endParaRPr>
          </a:p>
          <a:p>
            <a:pPr algn="l" rtl="0"/>
            <a:endParaRPr lang="ar-IQ" dirty="0"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77423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Words>878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Narrow</vt:lpstr>
      <vt:lpstr>Cambria Math</vt:lpstr>
      <vt:lpstr>Lucida Sans Unicode</vt:lpstr>
      <vt:lpstr>Verdana</vt:lpstr>
      <vt:lpstr>Wingdings</vt:lpstr>
      <vt:lpstr>Wingdings 2</vt:lpstr>
      <vt:lpstr>Wingdings 3</vt:lpstr>
      <vt:lpstr>Concourse</vt:lpstr>
      <vt:lpstr>Optical System Components(Part II)</vt:lpstr>
      <vt:lpstr>In this lecture: </vt:lpstr>
      <vt:lpstr>PowerPoint Presentation</vt:lpstr>
      <vt:lpstr>PowerPoint Presentation</vt:lpstr>
      <vt:lpstr>PowerPoint Presentation</vt:lpstr>
      <vt:lpstr>Wavelength converters</vt:lpstr>
      <vt:lpstr>PowerPoint Presentation</vt:lpstr>
      <vt:lpstr>PowerPoint Presentation</vt:lpstr>
      <vt:lpstr>PowerPoint Presentation</vt:lpstr>
      <vt:lpstr>PowerPoint Presentation</vt:lpstr>
      <vt:lpstr>Example</vt:lpstr>
      <vt:lpstr>Wavelength-division multiplexing (WDM)</vt:lpstr>
      <vt:lpstr>PowerPoint Presentation</vt:lpstr>
      <vt:lpstr>PowerPoint Presentation</vt:lpstr>
      <vt:lpstr>Optical Ampliﬁers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</dc:creator>
  <cp:lastModifiedBy>Hasan</cp:lastModifiedBy>
  <cp:revision>74</cp:revision>
  <dcterms:created xsi:type="dcterms:W3CDTF">2014-10-13T19:56:03Z</dcterms:created>
  <dcterms:modified xsi:type="dcterms:W3CDTF">2019-10-27T12:47:04Z</dcterms:modified>
</cp:coreProperties>
</file>