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96" r:id="rId3"/>
    <p:sldId id="325" r:id="rId4"/>
    <p:sldId id="300" r:id="rId5"/>
    <p:sldId id="327" r:id="rId6"/>
    <p:sldId id="328" r:id="rId7"/>
    <p:sldId id="329" r:id="rId8"/>
    <p:sldId id="330" r:id="rId9"/>
    <p:sldId id="331" r:id="rId10"/>
    <p:sldId id="332" r:id="rId11"/>
    <p:sldId id="333" r:id="rId12"/>
    <p:sldId id="334" r:id="rId13"/>
    <p:sldId id="335" r:id="rId14"/>
    <p:sldId id="336" r:id="rId15"/>
    <p:sldId id="345" r:id="rId16"/>
    <p:sldId id="344" r:id="rId17"/>
    <p:sldId id="337" r:id="rId18"/>
    <p:sldId id="346" r:id="rId19"/>
    <p:sldId id="338" r:id="rId20"/>
    <p:sldId id="339" r:id="rId21"/>
    <p:sldId id="340" r:id="rId22"/>
    <p:sldId id="341" r:id="rId23"/>
    <p:sldId id="342" r:id="rId24"/>
    <p:sldId id="347" r:id="rId25"/>
    <p:sldId id="343" r:id="rId26"/>
    <p:sldId id="32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41" autoAdjust="0"/>
  </p:normalViewPr>
  <p:slideViewPr>
    <p:cSldViewPr snapToGrid="0">
      <p:cViewPr>
        <p:scale>
          <a:sx n="70" d="100"/>
          <a:sy n="70" d="100"/>
        </p:scale>
        <p:origin x="-4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106C7D8-7F0B-44D9-929A-8BF7022964E0}" type="datetimeFigureOut">
              <a:rPr lang="ar-IQ" smtClean="0"/>
              <a:t>25/06/1441</a:t>
            </a:fld>
            <a:endParaRPr lang="ar-IQ"/>
          </a:p>
        </p:txBody>
      </p:sp>
      <p:sp>
        <p:nvSpPr>
          <p:cNvPr id="4" name="عنصر نائب لصورة الشريحة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4E0A6C-E155-4538-B898-B8950B3E1C5E}" type="slidenum">
              <a:rPr lang="ar-IQ" smtClean="0"/>
              <a:t>‹#›</a:t>
            </a:fld>
            <a:endParaRPr lang="ar-IQ"/>
          </a:p>
        </p:txBody>
      </p:sp>
    </p:spTree>
    <p:extLst>
      <p:ext uri="{BB962C8B-B14F-4D97-AF65-F5344CB8AC3E}">
        <p14:creationId xmlns:p14="http://schemas.microsoft.com/office/powerpoint/2010/main" val="165912421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a:t>
            </a:fld>
            <a:endParaRPr lang="ar-IQ"/>
          </a:p>
        </p:txBody>
      </p:sp>
    </p:spTree>
    <p:extLst>
      <p:ext uri="{BB962C8B-B14F-4D97-AF65-F5344CB8AC3E}">
        <p14:creationId xmlns:p14="http://schemas.microsoft.com/office/powerpoint/2010/main" val="218846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kernel </a:t>
            </a:r>
            <a:r>
              <a:rPr lang="en-US" sz="1200" kern="1200" dirty="0" smtClean="0">
                <a:solidFill>
                  <a:schemeClr val="tx1"/>
                </a:solidFill>
                <a:effectLst/>
                <a:latin typeface="+mn-lt"/>
                <a:ea typeface="+mn-ea"/>
                <a:cs typeface="+mn-cs"/>
              </a:rPr>
              <a:t>is a computer program that is the core of a computer's operating system, with complete control over everything in the system) it is one of the first programs loaded on start-up (after the </a:t>
            </a:r>
            <a:r>
              <a:rPr lang="en-US" sz="1200" kern="1200" dirty="0" err="1" smtClean="0">
                <a:solidFill>
                  <a:schemeClr val="tx1"/>
                </a:solidFill>
                <a:effectLst/>
                <a:latin typeface="+mn-lt"/>
                <a:ea typeface="+mn-ea"/>
                <a:cs typeface="+mn-cs"/>
              </a:rPr>
              <a:t>bootloader</a:t>
            </a:r>
            <a:r>
              <a:rPr lang="en-US" sz="1200" kern="1200" dirty="0" smtClean="0">
                <a:solidFill>
                  <a:schemeClr val="tx1"/>
                </a:solidFill>
                <a:effectLst/>
                <a:latin typeface="+mn-lt"/>
                <a:ea typeface="+mn-ea"/>
                <a:cs typeface="+mn-cs"/>
              </a:rPr>
              <a:t>). It handles the rest of start-up as well as input/output requests from software, translating them into data-processing instructions for the central processing unit. It handles memory and peripherals like keyboards, monitors, printers, and speakers.</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7</a:t>
            </a:fld>
            <a:endParaRPr lang="ar-IQ"/>
          </a:p>
        </p:txBody>
      </p:sp>
    </p:spTree>
    <p:extLst>
      <p:ext uri="{BB962C8B-B14F-4D97-AF65-F5344CB8AC3E}">
        <p14:creationId xmlns:p14="http://schemas.microsoft.com/office/powerpoint/2010/main" val="80384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sz="1200" kern="1200" dirty="0" smtClean="0">
                <a:solidFill>
                  <a:schemeClr val="tx1"/>
                </a:solidFill>
                <a:effectLst/>
                <a:latin typeface="+mn-lt"/>
                <a:ea typeface="+mn-ea"/>
                <a:cs typeface="+mn-cs"/>
              </a:rPr>
              <a:t>A modern general-purpose computer system consists of one or more CPUs and a number of device controllers connected through a common bus that provides access to shared memory (Figure 1.2). Each device controller is in charge of a specific type of device (for example, disk drives, audio devices, or video displays). The CPU and the device controllers can execute in parallel, competing for memory cycles. To ensure orderly access to the shared memory, a memory controller synchronizes access to the memory.</a:t>
            </a:r>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8</a:t>
            </a:fld>
            <a:endParaRPr lang="ar-IQ"/>
          </a:p>
        </p:txBody>
      </p:sp>
    </p:spTree>
    <p:extLst>
      <p:ext uri="{BB962C8B-B14F-4D97-AF65-F5344CB8AC3E}">
        <p14:creationId xmlns:p14="http://schemas.microsoft.com/office/powerpoint/2010/main" val="53059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rtl="0"/>
            <a:r>
              <a:rPr lang="en-US" sz="1200" u="sng" kern="1200" dirty="0" smtClean="0">
                <a:solidFill>
                  <a:schemeClr val="tx1"/>
                </a:solidFill>
                <a:effectLst/>
                <a:latin typeface="+mn-lt"/>
                <a:ea typeface="+mn-ea"/>
                <a:cs typeface="+mn-cs"/>
              </a:rPr>
              <a:t>The CPU can load instructions only from memory</a:t>
            </a:r>
            <a:r>
              <a:rPr lang="en-US" sz="1200" kern="1200" dirty="0" smtClean="0">
                <a:solidFill>
                  <a:schemeClr val="tx1"/>
                </a:solidFill>
                <a:effectLst/>
                <a:latin typeface="+mn-lt"/>
                <a:ea typeface="+mn-ea"/>
                <a:cs typeface="+mn-cs"/>
              </a:rPr>
              <a:t>, so any programs to run must be stored there. General-purpose computers run most of their programs from rewritable memory, called main memory (also called </a:t>
            </a:r>
            <a:r>
              <a:rPr lang="en-US" sz="1200" b="1" kern="1200" dirty="0" smtClean="0">
                <a:solidFill>
                  <a:schemeClr val="tx1"/>
                </a:solidFill>
                <a:effectLst/>
                <a:latin typeface="+mn-lt"/>
                <a:ea typeface="+mn-ea"/>
                <a:cs typeface="+mn-cs"/>
              </a:rPr>
              <a:t>random-access memory</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RAM</a:t>
            </a:r>
            <a:r>
              <a:rPr lang="en-US" sz="1200" kern="1200" dirty="0" smtClean="0">
                <a:solidFill>
                  <a:schemeClr val="tx1"/>
                </a:solidFill>
                <a:effectLst/>
                <a:latin typeface="+mn-lt"/>
                <a:ea typeface="+mn-ea"/>
                <a:cs typeface="+mn-cs"/>
              </a:rPr>
              <a:t>). Main memory commonly is implemented in a semiconductor technology called </a:t>
            </a:r>
            <a:r>
              <a:rPr lang="en-US" sz="1200" b="1" kern="1200" dirty="0" smtClean="0">
                <a:solidFill>
                  <a:schemeClr val="tx1"/>
                </a:solidFill>
                <a:effectLst/>
                <a:latin typeface="+mn-lt"/>
                <a:ea typeface="+mn-ea"/>
                <a:cs typeface="+mn-cs"/>
              </a:rPr>
              <a:t>dynamic random-access memory (DRAM)</a:t>
            </a:r>
            <a:r>
              <a:rPr lang="en-US" sz="1200" kern="1200" dirty="0" smtClean="0">
                <a:solidFill>
                  <a:schemeClr val="tx1"/>
                </a:solidFill>
                <a:effectLst/>
                <a:latin typeface="+mn-lt"/>
                <a:ea typeface="+mn-ea"/>
                <a:cs typeface="+mn-cs"/>
              </a:rPr>
              <a:t>. Computers use other forms of memory as well. We have already mentioned read-only memory, ROM) and electrically erasable programmable read-only memory, EEPROM). Because ROM cannot be changed, only static programs, such as the bootstrap program described earlier, are stored there. EEPROM can be changed but cannot be changed frequently and so contains mostly static programs. For example, Smartphone’s have EEPROM to store their factory-installed programs. </a:t>
            </a:r>
          </a:p>
          <a:p>
            <a:pPr rtl="0"/>
            <a:r>
              <a:rPr lang="en-US" sz="1200" kern="1200" dirty="0" smtClean="0">
                <a:solidFill>
                  <a:schemeClr val="tx1"/>
                </a:solidFill>
                <a:effectLst/>
                <a:latin typeface="+mn-lt"/>
                <a:ea typeface="+mn-ea"/>
                <a:cs typeface="+mn-cs"/>
              </a:rPr>
              <a:t>All forms of memory provide an array of bytes. Each byte has its own address. Ideally, we want the programs and data to reside in main memory permanently. This arrangement usually is not possible for the following two reasons: </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10</a:t>
            </a:fld>
            <a:endParaRPr lang="ar-IQ"/>
          </a:p>
        </p:txBody>
      </p:sp>
    </p:spTree>
    <p:extLst>
      <p:ext uri="{BB962C8B-B14F-4D97-AF65-F5344CB8AC3E}">
        <p14:creationId xmlns:p14="http://schemas.microsoft.com/office/powerpoint/2010/main" val="242990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that we have discussed basic computer-system organization and architecture, we are ready to talk about operating systems. An operating system provides the environment within which programs are executed. Internally, operating systems vary greatly in their makeup (structure), since they are organized along many different lines. There are, however, many commonalities (sharing features ), which we consider in this section. One of the most important aspects of operating systems is the ability to multiprogramming. A single program cannot, in general, keep either the CPU or the I/O devices busy at all times. Single users frequently have multiple programs running. </a:t>
            </a:r>
            <a:r>
              <a:rPr lang="en-US" sz="1200" b="1" kern="1200" dirty="0" smtClean="0">
                <a:solidFill>
                  <a:schemeClr val="tx1"/>
                </a:solidFill>
                <a:effectLst/>
                <a:latin typeface="+mn-lt"/>
                <a:ea typeface="+mn-ea"/>
                <a:cs typeface="+mn-cs"/>
              </a:rPr>
              <a:t>Multiprogramming </a:t>
            </a:r>
            <a:r>
              <a:rPr lang="en-US" sz="1200" kern="1200" dirty="0" smtClean="0">
                <a:solidFill>
                  <a:schemeClr val="tx1"/>
                </a:solidFill>
                <a:effectLst/>
                <a:latin typeface="+mn-lt"/>
                <a:ea typeface="+mn-ea"/>
                <a:cs typeface="+mn-cs"/>
              </a:rPr>
              <a:t>increases CPU utilization by organizing jobs (code and data) so that the CPU always has one to execute. The idea is as follows: The operating system keeps several jobs in memory simultaneously (Figure 1.9). Since, in general, main memory is too small to accommodate all jobs, the jobs are kept initially on the disk in the </a:t>
            </a:r>
            <a:r>
              <a:rPr lang="en-US" sz="1200" b="1" kern="1200" dirty="0" smtClean="0">
                <a:solidFill>
                  <a:schemeClr val="tx1"/>
                </a:solidFill>
                <a:effectLst/>
                <a:latin typeface="+mn-lt"/>
                <a:ea typeface="+mn-ea"/>
                <a:cs typeface="+mn-cs"/>
              </a:rPr>
              <a:t>job pool</a:t>
            </a:r>
            <a:r>
              <a:rPr lang="en-US" sz="1200" kern="1200" dirty="0" smtClean="0">
                <a:solidFill>
                  <a:schemeClr val="tx1"/>
                </a:solidFill>
                <a:effectLst/>
                <a:latin typeface="+mn-lt"/>
                <a:ea typeface="+mn-ea"/>
                <a:cs typeface="+mn-cs"/>
              </a:rPr>
              <a:t>. This pool consists of all processes residing on disk awaiting allocation of main memory. The set of jobs in memory can be a subset of the jobs kept in the job pool. The operating system picks and begins to execute one of the jobs in memory. Eventually, the job may have to wait for some task, such as an I/O operation, to complete. In a non </a:t>
            </a:r>
            <a:r>
              <a:rPr lang="en-US" sz="1200" kern="1200" dirty="0" err="1" smtClean="0">
                <a:solidFill>
                  <a:schemeClr val="tx1"/>
                </a:solidFill>
                <a:effectLst/>
                <a:latin typeface="+mn-lt"/>
                <a:ea typeface="+mn-ea"/>
                <a:cs typeface="+mn-cs"/>
              </a:rPr>
              <a:t>multiprogrammed</a:t>
            </a:r>
            <a:r>
              <a:rPr lang="en-US" sz="1200" kern="1200" dirty="0" smtClean="0">
                <a:solidFill>
                  <a:schemeClr val="tx1"/>
                </a:solidFill>
                <a:effectLst/>
                <a:latin typeface="+mn-lt"/>
                <a:ea typeface="+mn-ea"/>
                <a:cs typeface="+mn-cs"/>
              </a:rPr>
              <a:t> system, the CPU would sit idle. In a </a:t>
            </a:r>
            <a:r>
              <a:rPr lang="en-US" sz="1200" kern="1200" dirty="0" err="1" smtClean="0">
                <a:solidFill>
                  <a:schemeClr val="tx1"/>
                </a:solidFill>
                <a:effectLst/>
                <a:latin typeface="+mn-lt"/>
                <a:ea typeface="+mn-ea"/>
                <a:cs typeface="+mn-cs"/>
              </a:rPr>
              <a:t>multiprogrammed</a:t>
            </a:r>
            <a:r>
              <a:rPr lang="en-US" sz="1200" kern="1200" dirty="0" smtClean="0">
                <a:solidFill>
                  <a:schemeClr val="tx1"/>
                </a:solidFill>
                <a:effectLst/>
                <a:latin typeface="+mn-lt"/>
                <a:ea typeface="+mn-ea"/>
                <a:cs typeface="+mn-cs"/>
              </a:rPr>
              <a:t> system, the operating system simply switches to, and executes, another job. When </a:t>
            </a:r>
            <a:r>
              <a:rPr lang="en-US" sz="1200" i="1"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job needs to wait, the CPU switches to </a:t>
            </a:r>
            <a:r>
              <a:rPr lang="en-US" sz="1200" i="1" kern="1200" dirty="0" smtClean="0">
                <a:solidFill>
                  <a:schemeClr val="tx1"/>
                </a:solidFill>
                <a:effectLst/>
                <a:latin typeface="+mn-lt"/>
                <a:ea typeface="+mn-ea"/>
                <a:cs typeface="+mn-cs"/>
              </a:rPr>
              <a:t>another </a:t>
            </a:r>
            <a:r>
              <a:rPr lang="en-US" sz="1200" kern="1200" dirty="0" smtClean="0">
                <a:solidFill>
                  <a:schemeClr val="tx1"/>
                </a:solidFill>
                <a:effectLst/>
                <a:latin typeface="+mn-lt"/>
                <a:ea typeface="+mn-ea"/>
                <a:cs typeface="+mn-cs"/>
              </a:rPr>
              <a:t>job, and so on. Eventually, the first job finishes waiting and gets the CPU back. As long as at least one job needs to execute, the CPU is never idle.</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12</a:t>
            </a:fld>
            <a:endParaRPr lang="ar-IQ"/>
          </a:p>
        </p:txBody>
      </p:sp>
    </p:spTree>
    <p:extLst>
      <p:ext uri="{BB962C8B-B14F-4D97-AF65-F5344CB8AC3E}">
        <p14:creationId xmlns:p14="http://schemas.microsoft.com/office/powerpoint/2010/main" val="378742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batch system is when a computer is programmed to batch together a number of transactions for processing at a specific time. For example a bank may run batch jobs to update all payments into customer accounts at midnight. The main idea behind this is to save processing time and resource so these are available for more urgent transactions that need to be processed quicker. Early computers were run from console. The card readers and tape drives were input devices. Line printers, tape drives and card punched were common output devices. The user did not interact directly with computer system. </a:t>
            </a:r>
            <a:r>
              <a:rPr lang="en-US" sz="1200" b="1" kern="1200" dirty="0" smtClean="0">
                <a:solidFill>
                  <a:schemeClr val="tx1"/>
                </a:solidFill>
                <a:effectLst/>
                <a:latin typeface="+mn-lt"/>
                <a:ea typeface="+mn-ea"/>
                <a:cs typeface="+mn-cs"/>
              </a:rPr>
              <a:t>Memory Layout for a Simple Batch System</a:t>
            </a:r>
            <a:endParaRPr lang="en-US" sz="1200" kern="1200" dirty="0" smtClean="0">
              <a:solidFill>
                <a:schemeClr val="tx1"/>
              </a:solidFill>
              <a:effectLst/>
              <a:latin typeface="+mn-lt"/>
              <a:ea typeface="+mn-ea"/>
              <a:cs typeface="+mn-cs"/>
            </a:endParaRP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13</a:t>
            </a:fld>
            <a:endParaRPr lang="ar-IQ"/>
          </a:p>
        </p:txBody>
      </p:sp>
    </p:spTree>
    <p:extLst>
      <p:ext uri="{BB962C8B-B14F-4D97-AF65-F5344CB8AC3E}">
        <p14:creationId xmlns:p14="http://schemas.microsoft.com/office/powerpoint/2010/main" val="355660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Problems </a:t>
            </a:r>
          </a:p>
          <a:p>
            <a:pPr rtl="0"/>
            <a:r>
              <a:rPr lang="en-US" sz="1200" kern="1200" dirty="0" smtClean="0">
                <a:solidFill>
                  <a:schemeClr val="tx1"/>
                </a:solidFill>
                <a:effectLst/>
                <a:latin typeface="+mn-lt"/>
                <a:ea typeface="+mn-ea"/>
                <a:cs typeface="+mn-cs"/>
              </a:rPr>
              <a:t>1. How does the monitor know about the nature of the job (e.g., FORTRAN versus Assembly) or which program to execute? </a:t>
            </a:r>
          </a:p>
          <a:p>
            <a:pPr rtl="0"/>
            <a:r>
              <a:rPr lang="en-US" sz="1200" kern="1200" dirty="0" smtClean="0">
                <a:solidFill>
                  <a:schemeClr val="tx1"/>
                </a:solidFill>
                <a:effectLst/>
                <a:latin typeface="+mn-lt"/>
                <a:ea typeface="+mn-ea"/>
                <a:cs typeface="+mn-cs"/>
              </a:rPr>
              <a:t>2. How does the monitor distinguish (a) job from job? (b) Data from program? </a:t>
            </a:r>
            <a:r>
              <a:rPr lang="en-US" sz="1200" b="1" kern="1200" dirty="0" smtClean="0">
                <a:solidFill>
                  <a:schemeClr val="tx1"/>
                </a:solidFill>
                <a:effectLst/>
                <a:latin typeface="+mn-lt"/>
                <a:ea typeface="+mn-ea"/>
                <a:cs typeface="+mn-cs"/>
              </a:rPr>
              <a:t>Solution </a:t>
            </a:r>
            <a:r>
              <a:rPr lang="en-US" sz="1200" kern="1200" dirty="0" smtClean="0">
                <a:solidFill>
                  <a:schemeClr val="tx1"/>
                </a:solidFill>
                <a:effectLst/>
                <a:latin typeface="+mn-lt"/>
                <a:ea typeface="+mn-ea"/>
                <a:cs typeface="+mn-cs"/>
              </a:rPr>
              <a:t>Introduce control cards</a:t>
            </a:r>
          </a:p>
          <a:p>
            <a:pPr rtl="0"/>
            <a:r>
              <a:rPr lang="en-US" sz="1200" b="1" kern="1200" dirty="0" smtClean="0">
                <a:solidFill>
                  <a:schemeClr val="tx1"/>
                </a:solidFill>
                <a:effectLst/>
                <a:latin typeface="+mn-lt"/>
                <a:ea typeface="+mn-ea"/>
                <a:cs typeface="+mn-cs"/>
              </a:rPr>
              <a:t>Spooling </a:t>
            </a:r>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spool </a:t>
            </a:r>
            <a:r>
              <a:rPr lang="en-US" sz="1200" kern="1200" dirty="0" smtClean="0">
                <a:solidFill>
                  <a:schemeClr val="tx1"/>
                </a:solidFill>
                <a:effectLst/>
                <a:latin typeface="+mn-lt"/>
                <a:ea typeface="+mn-ea"/>
                <a:cs typeface="+mn-cs"/>
              </a:rPr>
              <a:t>is a buffer that holds output for a device, such as a printer, that cannot accept interleaved data streams. Although a printer can serve only one job at a time, several applications may wish to print their output concurrently, without having their output mixed together. The operating system solves this problem by intercepting all output to the printer. Each application’s output is spooled to a separate disk file. When an application finishes printing, the spooling system queues the corresponding spool file for output to the printer. The spooling system copies the queued spool files to the printer one at a time. In another words (Overlap I/O of one job with computation of another job. While executing one job, the OS). Reads next job from card reader into a storage area on the disk (job queue). Outputs printout of previous job from disk to printer. </a:t>
            </a:r>
            <a:r>
              <a:rPr lang="en-US" sz="1200" i="1" kern="1200" dirty="0" smtClean="0">
                <a:solidFill>
                  <a:schemeClr val="tx1"/>
                </a:solidFill>
                <a:effectLst/>
                <a:latin typeface="+mn-lt"/>
                <a:ea typeface="+mn-ea"/>
                <a:cs typeface="+mn-cs"/>
              </a:rPr>
              <a:t>Job pool </a:t>
            </a:r>
            <a:r>
              <a:rPr lang="en-US" sz="1200" kern="1200" dirty="0" smtClean="0">
                <a:solidFill>
                  <a:schemeClr val="tx1"/>
                </a:solidFill>
                <a:effectLst/>
                <a:latin typeface="+mn-lt"/>
                <a:ea typeface="+mn-ea"/>
                <a:cs typeface="+mn-cs"/>
              </a:rPr>
              <a:t>– data structure that allows the OS to select which job to run next in order to increase CPU utilization </a:t>
            </a:r>
            <a:r>
              <a:rPr lang="en-US" sz="1200" b="1" kern="1200" dirty="0" err="1" smtClean="0">
                <a:solidFill>
                  <a:schemeClr val="tx1"/>
                </a:solidFill>
                <a:effectLst/>
                <a:latin typeface="+mn-lt"/>
                <a:ea typeface="+mn-ea"/>
                <a:cs typeface="+mn-cs"/>
              </a:rPr>
              <a:t>Multiprogrammed</a:t>
            </a:r>
            <a:r>
              <a:rPr lang="en-US" sz="1200" b="1" kern="1200" dirty="0" smtClean="0">
                <a:solidFill>
                  <a:schemeClr val="tx1"/>
                </a:solidFill>
                <a:effectLst/>
                <a:latin typeface="+mn-lt"/>
                <a:ea typeface="+mn-ea"/>
                <a:cs typeface="+mn-cs"/>
              </a:rPr>
              <a:t> Batch Systems </a:t>
            </a:r>
            <a:r>
              <a:rPr lang="en-US" sz="1200" kern="1200" dirty="0" smtClean="0">
                <a:solidFill>
                  <a:schemeClr val="tx1"/>
                </a:solidFill>
                <a:effectLst/>
                <a:latin typeface="+mn-lt"/>
                <a:ea typeface="+mn-ea"/>
                <a:cs typeface="+mn-cs"/>
              </a:rPr>
              <a:t>Several jobs are kept in main memory at the same time, and the CPU is multiplexed among them.</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14</a:t>
            </a:fld>
            <a:endParaRPr lang="ar-IQ"/>
          </a:p>
        </p:txBody>
      </p:sp>
    </p:spTree>
    <p:extLst>
      <p:ext uri="{BB962C8B-B14F-4D97-AF65-F5344CB8AC3E}">
        <p14:creationId xmlns:p14="http://schemas.microsoft.com/office/powerpoint/2010/main" val="312719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Time-Sharing Systems–Interactive Computing</a:t>
            </a:r>
            <a:endParaRPr lang="en-US" sz="1200" kern="1200" dirty="0" smtClean="0">
              <a:solidFill>
                <a:schemeClr val="tx1"/>
              </a:solidFill>
              <a:effectLst/>
              <a:latin typeface="+mn-lt"/>
              <a:ea typeface="+mn-ea"/>
              <a:cs typeface="+mn-cs"/>
            </a:endParaRPr>
          </a:p>
          <a:p>
            <a:endParaRPr lang="ar-IQ"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CPU is multiplexed among several jobs that are kept in memory and on disk (the CPU is allocated to a job only if the job is in memory). A job is swapped in and out of memory to the disk. On-line communication between the user and the system is provided; when the operating system finishes the execution of one command, it seeks the next ―control statement‖ not from a card reader, but rather from the user’s keyboard. On-line system must be available for users to access data and code. </a:t>
            </a:r>
          </a:p>
          <a:p>
            <a:r>
              <a:rPr lang="en-US" dirty="0" smtClean="0"/>
              <a:t>An OS does the following activities related to multiprogramming.</a:t>
            </a:r>
          </a:p>
          <a:p>
            <a:r>
              <a:rPr lang="en-US" dirty="0" smtClean="0"/>
              <a:t>The operating system keeps several jobs in memory at a time.</a:t>
            </a:r>
          </a:p>
          <a:p>
            <a:r>
              <a:rPr lang="en-US" dirty="0" smtClean="0"/>
              <a:t>This set of jobs is a subset of the jobs kept in the job pool.</a:t>
            </a:r>
          </a:p>
          <a:p>
            <a:r>
              <a:rPr lang="en-US" dirty="0" smtClean="0"/>
              <a:t>The operating system picks and begins to execute one of the jobs in the memory.</a:t>
            </a:r>
          </a:p>
          <a:p>
            <a:r>
              <a:rPr lang="en-US" dirty="0" smtClean="0"/>
              <a:t>Multiprogramming operating systems monitor the state of all active programs and system resources using memory management programs to ensures that the CPU is never idle, unless there are no jobs to process.</a:t>
            </a:r>
          </a:p>
          <a:p>
            <a:r>
              <a:rPr lang="en-US" b="1" dirty="0" smtClean="0"/>
              <a:t>Advantages</a:t>
            </a:r>
          </a:p>
          <a:p>
            <a:r>
              <a:rPr lang="en-US" dirty="0" smtClean="0"/>
              <a:t>High and efficient CPU utilization.</a:t>
            </a:r>
          </a:p>
          <a:p>
            <a:r>
              <a:rPr lang="en-US" dirty="0" smtClean="0"/>
              <a:t>User feels that many programs are allotted CPU almost simultaneously.</a:t>
            </a:r>
          </a:p>
          <a:p>
            <a:r>
              <a:rPr lang="en-US" b="1" dirty="0" smtClean="0"/>
              <a:t>Disadvantages</a:t>
            </a:r>
          </a:p>
          <a:p>
            <a:r>
              <a:rPr lang="en-US" dirty="0" smtClean="0"/>
              <a:t>CPU scheduling is required.</a:t>
            </a:r>
          </a:p>
          <a:p>
            <a:r>
              <a:rPr lang="en-US" dirty="0" smtClean="0"/>
              <a:t>To accommodate many jobs in memory, memory management is required.</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17</a:t>
            </a:fld>
            <a:endParaRPr lang="ar-IQ"/>
          </a:p>
        </p:txBody>
      </p:sp>
    </p:spTree>
    <p:extLst>
      <p:ext uri="{BB962C8B-B14F-4D97-AF65-F5344CB8AC3E}">
        <p14:creationId xmlns:p14="http://schemas.microsoft.com/office/powerpoint/2010/main" val="1991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components interact with each other in order to achieve a common goal. Three significant characteristics of distributed systems are: concurrency of components, lack of a global clock, and independent failure of components. Distribute the computation among several physical processors. </a:t>
            </a:r>
            <a:r>
              <a:rPr lang="en-US" sz="1200" i="1" kern="1200" dirty="0" smtClean="0">
                <a:solidFill>
                  <a:schemeClr val="tx1"/>
                </a:solidFill>
                <a:effectLst/>
                <a:latin typeface="+mn-lt"/>
                <a:ea typeface="+mn-ea"/>
                <a:cs typeface="+mn-cs"/>
              </a:rPr>
              <a:t>Loosely coupled system </a:t>
            </a:r>
            <a:r>
              <a:rPr lang="en-US" sz="1200" kern="1200" dirty="0" smtClean="0">
                <a:solidFill>
                  <a:schemeClr val="tx1"/>
                </a:solidFill>
                <a:effectLst/>
                <a:latin typeface="+mn-lt"/>
                <a:ea typeface="+mn-ea"/>
                <a:cs typeface="+mn-cs"/>
              </a:rPr>
              <a:t>– each processor has its own local memory; processors communicate with one another through various communications lines, such as high-speed buses or telephone lines.</a:t>
            </a:r>
          </a:p>
          <a:p>
            <a:endParaRPr lang="ar-IQ" dirty="0"/>
          </a:p>
        </p:txBody>
      </p:sp>
      <p:sp>
        <p:nvSpPr>
          <p:cNvPr id="4" name="عنصر نائب لرقم الشريحة 3"/>
          <p:cNvSpPr>
            <a:spLocks noGrp="1"/>
          </p:cNvSpPr>
          <p:nvPr>
            <p:ph type="sldNum" sz="quarter" idx="10"/>
          </p:nvPr>
        </p:nvSpPr>
        <p:spPr/>
        <p:txBody>
          <a:bodyPr/>
          <a:lstStyle/>
          <a:p>
            <a:fld id="{304E0A6C-E155-4538-B898-B8950B3E1C5E}" type="slidenum">
              <a:rPr lang="ar-IQ" smtClean="0"/>
              <a:t>23</a:t>
            </a:fld>
            <a:endParaRPr lang="ar-IQ"/>
          </a:p>
        </p:txBody>
      </p:sp>
    </p:spTree>
    <p:extLst>
      <p:ext uri="{BB962C8B-B14F-4D97-AF65-F5344CB8AC3E}">
        <p14:creationId xmlns:p14="http://schemas.microsoft.com/office/powerpoint/2010/main" val="4245768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3997569"/>
            <a:ext cx="8825658" cy="2028093"/>
          </a:xfrm>
        </p:spPr>
        <p:txBody>
          <a:bodyPr>
            <a:normAutofit/>
          </a:bodyPr>
          <a:lstStyle/>
          <a:p>
            <a:pPr>
              <a:defRPr/>
            </a:pPr>
            <a:r>
              <a:rPr lang="en-US" b="1" dirty="0">
                <a:solidFill>
                  <a:schemeClr val="bg1"/>
                </a:solidFill>
              </a:rPr>
              <a:t> </a:t>
            </a:r>
            <a:r>
              <a:rPr lang="en-US" b="1" dirty="0" smtClean="0">
                <a:solidFill>
                  <a:schemeClr val="bg1"/>
                </a:solidFill>
              </a:rPr>
              <a:t>Lecturer</a:t>
            </a:r>
            <a:endParaRPr lang="en-US" b="1" dirty="0">
              <a:solidFill>
                <a:schemeClr val="bg1"/>
              </a:solidFill>
            </a:endParaRPr>
          </a:p>
          <a:p>
            <a:pPr>
              <a:defRPr/>
            </a:pPr>
            <a:r>
              <a:rPr lang="en-US" b="1" dirty="0">
                <a:solidFill>
                  <a:schemeClr val="bg1"/>
                </a:solidFill>
              </a:rPr>
              <a:t>        </a:t>
            </a:r>
            <a:r>
              <a:rPr lang="en-US" b="1" dirty="0" err="1">
                <a:solidFill>
                  <a:schemeClr val="bg1"/>
                </a:solidFill>
              </a:rPr>
              <a:t>Ameer</a:t>
            </a:r>
            <a:r>
              <a:rPr lang="en-US" b="1" dirty="0">
                <a:solidFill>
                  <a:schemeClr val="bg1"/>
                </a:solidFill>
              </a:rPr>
              <a:t> Sameer </a:t>
            </a:r>
            <a:r>
              <a:rPr lang="en-US" b="1" dirty="0" err="1">
                <a:solidFill>
                  <a:schemeClr val="bg1"/>
                </a:solidFill>
              </a:rPr>
              <a:t>Hamood</a:t>
            </a:r>
            <a:endParaRPr lang="en-US" b="1" dirty="0">
              <a:solidFill>
                <a:schemeClr val="bg1"/>
              </a:solidFill>
            </a:endParaRPr>
          </a:p>
          <a:p>
            <a:pPr>
              <a:defRPr/>
            </a:pPr>
            <a:r>
              <a:rPr lang="en-US" b="1" dirty="0">
                <a:solidFill>
                  <a:schemeClr val="bg1"/>
                </a:solidFill>
              </a:rPr>
              <a:t>        University of Babylon </a:t>
            </a:r>
            <a:endParaRPr lang="en-US" b="1" dirty="0" smtClean="0">
              <a:solidFill>
                <a:schemeClr val="bg1"/>
              </a:solidFill>
            </a:endParaRPr>
          </a:p>
          <a:p>
            <a:pPr>
              <a:defRPr/>
            </a:pPr>
            <a:r>
              <a:rPr lang="en-US" sz="1600" b="1" dirty="0" smtClean="0">
                <a:solidFill>
                  <a:schemeClr val="bg1"/>
                </a:solidFill>
              </a:rPr>
              <a:t>Information </a:t>
            </a:r>
            <a:r>
              <a:rPr lang="en-US" sz="1600" b="1" dirty="0">
                <a:solidFill>
                  <a:schemeClr val="bg1"/>
                </a:solidFill>
              </a:rPr>
              <a:t>Technology - Information </a:t>
            </a:r>
            <a:r>
              <a:rPr lang="en-US" sz="1600" b="1" dirty="0" smtClean="0">
                <a:solidFill>
                  <a:schemeClr val="bg1"/>
                </a:solidFill>
              </a:rPr>
              <a:t>Networks</a:t>
            </a:r>
          </a:p>
          <a:p>
            <a:pPr>
              <a:defRPr/>
            </a:pPr>
            <a:endParaRPr lang="en-US" sz="1600" b="1" dirty="0">
              <a:solidFill>
                <a:schemeClr val="bg1"/>
              </a:solidFill>
            </a:endParaRPr>
          </a:p>
          <a:p>
            <a:endParaRPr lang="en-US" dirty="0">
              <a:solidFill>
                <a:schemeClr val="bg1"/>
              </a:solidFill>
            </a:endParaRPr>
          </a:p>
        </p:txBody>
      </p:sp>
      <p:sp>
        <p:nvSpPr>
          <p:cNvPr id="4" name="عنوان 3"/>
          <p:cNvSpPr>
            <a:spLocks noGrp="1"/>
          </p:cNvSpPr>
          <p:nvPr>
            <p:ph type="ctrTitle"/>
          </p:nvPr>
        </p:nvSpPr>
        <p:spPr>
          <a:xfrm>
            <a:off x="491319" y="1315961"/>
            <a:ext cx="11218460" cy="2258512"/>
          </a:xfrm>
        </p:spPr>
        <p:txBody>
          <a:bodyPr/>
          <a:lstStyle/>
          <a:p>
            <a:pPr algn="ctr"/>
            <a:r>
              <a:rPr lang="en-US" sz="4000" b="1" dirty="0">
                <a:solidFill>
                  <a:schemeClr val="bg1"/>
                </a:solidFill>
              </a:rPr>
              <a:t>Operating System</a:t>
            </a:r>
            <a:endParaRPr lang="ar-IQ" sz="4000" b="1" dirty="0">
              <a:solidFill>
                <a:schemeClr val="bg1"/>
              </a:solidFill>
            </a:endParaRPr>
          </a:p>
        </p:txBody>
      </p:sp>
      <p:pic>
        <p:nvPicPr>
          <p:cNvPr id="1026" name="Picture 2" descr="C:\Users\Ameer Sameer\Desktop\cyber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0733" y="162636"/>
            <a:ext cx="913261" cy="913261"/>
          </a:xfrm>
          <a:prstGeom prst="rect">
            <a:avLst/>
          </a:prstGeom>
          <a:noFill/>
          <a:extLst>
            <a:ext uri="{909E8E84-426E-40DD-AFC4-6F175D3DCCD1}">
              <a14:hiddenFill xmlns:a14="http://schemas.microsoft.com/office/drawing/2010/main">
                <a:solidFill>
                  <a:srgbClr val="FFFFFF"/>
                </a:solidFill>
              </a14:hiddenFill>
            </a:ext>
          </a:extLst>
        </p:spPr>
      </p:pic>
      <p:sp>
        <p:nvSpPr>
          <p:cNvPr id="5" name="مربع نص 4"/>
          <p:cNvSpPr txBox="1"/>
          <p:nvPr/>
        </p:nvSpPr>
        <p:spPr>
          <a:xfrm>
            <a:off x="491319" y="6455391"/>
            <a:ext cx="11245756" cy="369332"/>
          </a:xfrm>
          <a:prstGeom prst="rect">
            <a:avLst/>
          </a:prstGeom>
          <a:noFill/>
        </p:spPr>
        <p:txBody>
          <a:bodyPr wrap="square" rtlCol="1">
            <a:spAutoFit/>
          </a:bodyPr>
          <a:lstStyle/>
          <a:p>
            <a:pPr algn="ctr"/>
            <a:r>
              <a:rPr lang="en-US" b="1" dirty="0" smtClean="0">
                <a:cs typeface="+mj-cs"/>
              </a:rPr>
              <a:t>Ameersameer.it@gmail.com</a:t>
            </a:r>
            <a:endParaRPr lang="ar-IQ" b="1" dirty="0">
              <a:cs typeface="+mj-cs"/>
            </a:endParaRPr>
          </a:p>
        </p:txBody>
      </p:sp>
      <p:pic>
        <p:nvPicPr>
          <p:cNvPr id="3075" name="Picture 3" descr="D:\مسائي كليتنة\مرحلة ثالثة مسائي\OS new\Lec1\operating-system-97849_960_7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404" y="2715903"/>
            <a:ext cx="3248218" cy="350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31108"/>
      </p:ext>
    </p:extLst>
  </p:cSld>
  <p:clrMapOvr>
    <a:masterClrMapping/>
  </p:clrMapOvr>
  <p:transition spd="slow" advClick="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Storage Structure </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518614" y="2603500"/>
            <a:ext cx="11232107" cy="3416300"/>
          </a:xfrm>
        </p:spPr>
        <p:txBody>
          <a:bodyPr>
            <a:normAutofit/>
          </a:bodyPr>
          <a:lstStyle/>
          <a:p>
            <a:r>
              <a:rPr lang="en-US" sz="2000" b="1" dirty="0">
                <a:solidFill>
                  <a:schemeClr val="tx1"/>
                </a:solidFill>
              </a:rPr>
              <a:t>1. </a:t>
            </a:r>
            <a:r>
              <a:rPr lang="en-US" sz="2000" dirty="0">
                <a:solidFill>
                  <a:schemeClr val="tx1"/>
                </a:solidFill>
              </a:rPr>
              <a:t>Main memory is usually too small to store all needed programs and data permanently. </a:t>
            </a:r>
          </a:p>
          <a:p>
            <a:r>
              <a:rPr lang="en-US" sz="2000" b="1" dirty="0">
                <a:solidFill>
                  <a:schemeClr val="tx1"/>
                </a:solidFill>
              </a:rPr>
              <a:t>2. </a:t>
            </a:r>
            <a:r>
              <a:rPr lang="en-US" sz="2000" dirty="0">
                <a:solidFill>
                  <a:schemeClr val="tx1"/>
                </a:solidFill>
              </a:rPr>
              <a:t>Main memory is a </a:t>
            </a:r>
            <a:r>
              <a:rPr lang="en-US" sz="2000" b="1" dirty="0">
                <a:solidFill>
                  <a:schemeClr val="tx1"/>
                </a:solidFill>
              </a:rPr>
              <a:t>volatile </a:t>
            </a:r>
            <a:r>
              <a:rPr lang="en-US" sz="2000" dirty="0">
                <a:solidFill>
                  <a:schemeClr val="tx1"/>
                </a:solidFill>
              </a:rPr>
              <a:t>storage device that loses its contents when power is turned off or otherwise lost. Thus, most computer systems provide </a:t>
            </a:r>
            <a:r>
              <a:rPr lang="en-US" sz="2000" b="1" dirty="0">
                <a:solidFill>
                  <a:schemeClr val="tx1"/>
                </a:solidFill>
              </a:rPr>
              <a:t>secondary storage </a:t>
            </a:r>
            <a:r>
              <a:rPr lang="en-US" sz="2000" dirty="0">
                <a:solidFill>
                  <a:schemeClr val="tx1"/>
                </a:solidFill>
              </a:rPr>
              <a:t>as an extension of main memory. The main requirement for secondary storage is that it be able to hold large quantities of data permanently</a:t>
            </a:r>
          </a:p>
          <a:p>
            <a:endParaRPr lang="ar-IQ" sz="2000" dirty="0">
              <a:solidFill>
                <a:schemeClr val="tx1"/>
              </a:solidFill>
            </a:endParaRPr>
          </a:p>
        </p:txBody>
      </p:sp>
    </p:spTree>
    <p:extLst>
      <p:ext uri="{BB962C8B-B14F-4D97-AF65-F5344CB8AC3E}">
        <p14:creationId xmlns:p14="http://schemas.microsoft.com/office/powerpoint/2010/main" val="2969583574"/>
      </p:ext>
    </p:extLst>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54954" y="591531"/>
            <a:ext cx="8761413" cy="706964"/>
          </a:xfrm>
        </p:spPr>
        <p:txBody>
          <a:bodyPr/>
          <a:lstStyle/>
          <a:p>
            <a:pPr algn="ctr"/>
            <a:r>
              <a:rPr lang="en-US" b="1" dirty="0" smtClean="0">
                <a:solidFill>
                  <a:schemeClr val="bg1"/>
                </a:solidFill>
              </a:rPr>
              <a:t>Storage device hierarchy</a:t>
            </a:r>
            <a:endParaRPr lang="ar-IQ" b="1" dirty="0">
              <a:solidFill>
                <a:schemeClr val="bg1"/>
              </a:solidFill>
            </a:endParaRPr>
          </a:p>
        </p:txBody>
      </p:sp>
      <p:sp>
        <p:nvSpPr>
          <p:cNvPr id="3" name="عنصر نائب للمحتوى 2"/>
          <p:cNvSpPr>
            <a:spLocks noGrp="1"/>
          </p:cNvSpPr>
          <p:nvPr>
            <p:ph idx="1"/>
          </p:nvPr>
        </p:nvSpPr>
        <p:spPr/>
        <p:txBody>
          <a:bodyPr/>
          <a:lstStyle/>
          <a:p>
            <a:pPr marL="0" indent="0">
              <a:buNone/>
            </a:pPr>
            <a:r>
              <a:rPr lang="en-US" dirty="0"/>
              <a:t> </a:t>
            </a:r>
            <a:endParaRPr lang="ar-IQ" dirty="0"/>
          </a:p>
        </p:txBody>
      </p:sp>
      <p:pic>
        <p:nvPicPr>
          <p:cNvPr id="4" name="صورة 3"/>
          <p:cNvPicPr/>
          <p:nvPr/>
        </p:nvPicPr>
        <p:blipFill>
          <a:blip r:embed="rId2">
            <a:extLst>
              <a:ext uri="{28A0092B-C50C-407E-A947-70E740481C1C}">
                <a14:useLocalDpi xmlns:a14="http://schemas.microsoft.com/office/drawing/2010/main" val="0"/>
              </a:ext>
            </a:extLst>
          </a:blip>
          <a:srcRect/>
          <a:stretch>
            <a:fillRect/>
          </a:stretch>
        </p:blipFill>
        <p:spPr bwMode="auto">
          <a:xfrm>
            <a:off x="2634018" y="1462087"/>
            <a:ext cx="5800298" cy="5211668"/>
          </a:xfrm>
          <a:prstGeom prst="rect">
            <a:avLst/>
          </a:prstGeom>
          <a:noFill/>
          <a:ln>
            <a:noFill/>
          </a:ln>
        </p:spPr>
      </p:pic>
    </p:spTree>
    <p:extLst>
      <p:ext uri="{BB962C8B-B14F-4D97-AF65-F5344CB8AC3E}">
        <p14:creationId xmlns:p14="http://schemas.microsoft.com/office/powerpoint/2010/main" val="3856554654"/>
      </p:ext>
    </p:extLst>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Operating-System Structure</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p:txBody>
          <a:bodyPr/>
          <a:lstStyle/>
          <a:p>
            <a:pPr marL="0" indent="0">
              <a:buNone/>
            </a:pPr>
            <a:r>
              <a:rPr lang="ar-IQ" dirty="0" smtClean="0"/>
              <a:t> </a:t>
            </a:r>
            <a:endParaRPr lang="ar-IQ" dirty="0"/>
          </a:p>
        </p:txBody>
      </p:sp>
      <p:pic>
        <p:nvPicPr>
          <p:cNvPr id="4" name="صورة 3"/>
          <p:cNvPicPr/>
          <p:nvPr/>
        </p:nvPicPr>
        <p:blipFill>
          <a:blip r:embed="rId3">
            <a:extLst>
              <a:ext uri="{28A0092B-C50C-407E-A947-70E740481C1C}">
                <a14:useLocalDpi xmlns:a14="http://schemas.microsoft.com/office/drawing/2010/main" val="0"/>
              </a:ext>
            </a:extLst>
          </a:blip>
          <a:srcRect/>
          <a:stretch>
            <a:fillRect/>
          </a:stretch>
        </p:blipFill>
        <p:spPr bwMode="auto">
          <a:xfrm>
            <a:off x="3583888" y="2320119"/>
            <a:ext cx="4700303" cy="4412777"/>
          </a:xfrm>
          <a:prstGeom prst="rect">
            <a:avLst/>
          </a:prstGeom>
          <a:noFill/>
          <a:ln>
            <a:noFill/>
          </a:ln>
        </p:spPr>
      </p:pic>
    </p:spTree>
    <p:extLst>
      <p:ext uri="{BB962C8B-B14F-4D97-AF65-F5344CB8AC3E}">
        <p14:creationId xmlns:p14="http://schemas.microsoft.com/office/powerpoint/2010/main" val="4014534984"/>
      </p:ext>
    </p:ext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Simple Batch System</a:t>
            </a:r>
            <a:r>
              <a:rPr lang="en-US" dirty="0">
                <a:solidFill>
                  <a:schemeClr val="bg1"/>
                </a:solidFill>
              </a:rPr>
              <a:t/>
            </a:r>
            <a:br>
              <a:rPr lang="en-US" dirty="0">
                <a:solidFill>
                  <a:schemeClr val="bg1"/>
                </a:solidFill>
              </a:rPr>
            </a:br>
            <a:endParaRPr lang="ar-IQ" dirty="0">
              <a:solidFill>
                <a:schemeClr val="bg1"/>
              </a:solidFill>
            </a:endParaRPr>
          </a:p>
        </p:txBody>
      </p:sp>
      <p:pic>
        <p:nvPicPr>
          <p:cNvPr id="4" name="عنصر نائب للمحتوى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9966" y="2360263"/>
            <a:ext cx="2965789" cy="3824596"/>
          </a:xfrm>
          <a:prstGeom prst="rect">
            <a:avLst/>
          </a:prstGeom>
          <a:noFill/>
          <a:ln>
            <a:noFill/>
          </a:ln>
        </p:spPr>
      </p:pic>
      <p:sp>
        <p:nvSpPr>
          <p:cNvPr id="3" name="مستطيل 2"/>
          <p:cNvSpPr/>
          <p:nvPr/>
        </p:nvSpPr>
        <p:spPr>
          <a:xfrm>
            <a:off x="-1" y="2360263"/>
            <a:ext cx="7492621" cy="3785652"/>
          </a:xfrm>
          <a:prstGeom prst="rect">
            <a:avLst/>
          </a:prstGeom>
        </p:spPr>
        <p:txBody>
          <a:bodyPr wrap="square">
            <a:spAutoFit/>
          </a:bodyPr>
          <a:lstStyle/>
          <a:p>
            <a:pPr algn="just" defTabSz="914400">
              <a:defRPr/>
            </a:pPr>
            <a:r>
              <a:rPr lang="en-US" sz="2400" b="1" dirty="0">
                <a:latin typeface="Times New Roman" pitchFamily="18" charset="0"/>
                <a:cs typeface="+mj-cs"/>
              </a:rPr>
              <a:t>A batch system </a:t>
            </a:r>
            <a:r>
              <a:rPr lang="en-US" sz="2400" dirty="0">
                <a:latin typeface="Times New Roman" pitchFamily="18" charset="0"/>
                <a:cs typeface="+mj-cs"/>
              </a:rPr>
              <a:t>is when a computer is programmed to batch together a number of transactions for processing at a specific time. </a:t>
            </a:r>
            <a:r>
              <a:rPr lang="en-US" sz="2400" dirty="0" smtClean="0">
                <a:latin typeface="Times New Roman" pitchFamily="18" charset="0"/>
                <a:cs typeface="+mj-cs"/>
              </a:rPr>
              <a:t>The </a:t>
            </a:r>
            <a:r>
              <a:rPr lang="en-US" sz="2400" dirty="0">
                <a:latin typeface="Times New Roman" pitchFamily="18" charset="0"/>
                <a:cs typeface="+mj-cs"/>
              </a:rPr>
              <a:t>main idea behind this is to save processing time and resource so these are available for more urgent transactions that need to be processed quicker</a:t>
            </a:r>
            <a:r>
              <a:rPr lang="en-US" sz="2400" dirty="0" smtClean="0">
                <a:latin typeface="Times New Roman" pitchFamily="18" charset="0"/>
                <a:cs typeface="+mj-cs"/>
              </a:rPr>
              <a:t>.</a:t>
            </a:r>
          </a:p>
          <a:p>
            <a:pPr algn="just" defTabSz="914400">
              <a:defRPr/>
            </a:pPr>
            <a:endParaRPr lang="en-US" sz="2400" dirty="0">
              <a:latin typeface="Times New Roman" pitchFamily="18" charset="0"/>
              <a:cs typeface="+mj-cs"/>
            </a:endParaRPr>
          </a:p>
          <a:p>
            <a:pPr algn="just" defTabSz="914400">
              <a:defRPr/>
            </a:pPr>
            <a:r>
              <a:rPr lang="en-US" sz="2400" b="1" dirty="0">
                <a:latin typeface="Times New Roman" pitchFamily="18" charset="0"/>
                <a:cs typeface="+mj-cs"/>
              </a:rPr>
              <a:t>Batch processing </a:t>
            </a:r>
            <a:r>
              <a:rPr lang="en-US" sz="2400" dirty="0">
                <a:latin typeface="Times New Roman" pitchFamily="18" charset="0"/>
                <a:cs typeface="+mj-cs"/>
              </a:rPr>
              <a:t>is a technique in which an Operating System collects the programs and data together in a batch before processing starts.</a:t>
            </a:r>
            <a:endParaRPr lang="en-US" sz="2400" dirty="0" smtClean="0">
              <a:latin typeface="Times New Roman" pitchFamily="18" charset="0"/>
              <a:cs typeface="+mj-cs"/>
            </a:endParaRPr>
          </a:p>
          <a:p>
            <a:pPr algn="just" defTabSz="914400">
              <a:defRPr/>
            </a:pPr>
            <a:r>
              <a:rPr lang="en-US" sz="2400" dirty="0" smtClean="0">
                <a:latin typeface="Times New Roman" pitchFamily="18" charset="0"/>
                <a:cs typeface="+mj-cs"/>
              </a:rPr>
              <a:t> </a:t>
            </a:r>
            <a:endParaRPr lang="en-US" sz="2400" dirty="0">
              <a:latin typeface="Times New Roman" pitchFamily="18" charset="0"/>
              <a:cs typeface="+mj-cs"/>
            </a:endParaRPr>
          </a:p>
        </p:txBody>
      </p:sp>
    </p:spTree>
    <p:extLst>
      <p:ext uri="{BB962C8B-B14F-4D97-AF65-F5344CB8AC3E}">
        <p14:creationId xmlns:p14="http://schemas.microsoft.com/office/powerpoint/2010/main" val="2100204225"/>
      </p:ext>
    </p:extLst>
  </p:cSld>
  <p:clrMapOvr>
    <a:masterClrMapping/>
  </p:clrMapOvr>
  <p:transition spd="slow" advClick="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 </a:t>
            </a:r>
            <a:endParaRPr lang="ar-IQ" dirty="0"/>
          </a:p>
        </p:txBody>
      </p:sp>
      <p:pic>
        <p:nvPicPr>
          <p:cNvPr id="4" name="عنصر نائب للمحتوى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82491" y="2562556"/>
            <a:ext cx="3413390" cy="3756357"/>
          </a:xfrm>
          <a:prstGeom prst="rect">
            <a:avLst/>
          </a:prstGeom>
          <a:noFill/>
          <a:ln>
            <a:noFill/>
          </a:ln>
        </p:spPr>
      </p:pic>
      <p:sp>
        <p:nvSpPr>
          <p:cNvPr id="3" name="مستطيل 2"/>
          <p:cNvSpPr/>
          <p:nvPr/>
        </p:nvSpPr>
        <p:spPr>
          <a:xfrm>
            <a:off x="122830" y="2459504"/>
            <a:ext cx="8202304" cy="3170099"/>
          </a:xfrm>
          <a:prstGeom prst="rect">
            <a:avLst/>
          </a:prstGeom>
        </p:spPr>
        <p:txBody>
          <a:bodyPr wrap="square">
            <a:spAutoFit/>
          </a:bodyPr>
          <a:lstStyle/>
          <a:p>
            <a:pPr algn="just"/>
            <a:r>
              <a:rPr lang="en-US" sz="2000" dirty="0">
                <a:latin typeface="Times New Roman" pitchFamily="18" charset="0"/>
              </a:rPr>
              <a:t>An operating system does the following activities related to batch processing </a:t>
            </a:r>
            <a:r>
              <a:rPr lang="en-US" sz="2000" dirty="0" smtClean="0">
                <a:latin typeface="Times New Roman" pitchFamily="18" charset="0"/>
              </a:rPr>
              <a:t>−</a:t>
            </a:r>
          </a:p>
          <a:p>
            <a:pPr algn="just"/>
            <a:r>
              <a:rPr lang="en-US" sz="2000" dirty="0" smtClean="0">
                <a:latin typeface="Times New Roman" pitchFamily="18" charset="0"/>
              </a:rPr>
              <a:t>- The </a:t>
            </a:r>
            <a:r>
              <a:rPr lang="en-US" sz="2000" dirty="0">
                <a:latin typeface="Times New Roman" pitchFamily="18" charset="0"/>
              </a:rPr>
              <a:t>OS defines a job which has predefined sequence of commands, programs and data as a single unit.</a:t>
            </a:r>
          </a:p>
          <a:p>
            <a:pPr algn="just"/>
            <a:r>
              <a:rPr lang="en-US" sz="2000" dirty="0" smtClean="0">
                <a:latin typeface="Times New Roman" pitchFamily="18" charset="0"/>
              </a:rPr>
              <a:t>- The </a:t>
            </a:r>
            <a:r>
              <a:rPr lang="en-US" sz="2000" dirty="0">
                <a:latin typeface="Times New Roman" pitchFamily="18" charset="0"/>
              </a:rPr>
              <a:t>OS keeps a number a jobs in memory and executes them without any manual information.</a:t>
            </a:r>
          </a:p>
          <a:p>
            <a:pPr algn="just"/>
            <a:r>
              <a:rPr lang="en-US" sz="2000" dirty="0" smtClean="0">
                <a:latin typeface="Times New Roman" pitchFamily="18" charset="0"/>
              </a:rPr>
              <a:t>- Jobs </a:t>
            </a:r>
            <a:r>
              <a:rPr lang="en-US" sz="2000" dirty="0">
                <a:latin typeface="Times New Roman" pitchFamily="18" charset="0"/>
              </a:rPr>
              <a:t>are processed in the order of submission, i.e., first come first served fashion.</a:t>
            </a:r>
          </a:p>
          <a:p>
            <a:pPr algn="just"/>
            <a:r>
              <a:rPr lang="en-US" sz="2000" dirty="0" smtClean="0">
                <a:latin typeface="Times New Roman" pitchFamily="18" charset="0"/>
              </a:rPr>
              <a:t>- When </a:t>
            </a:r>
            <a:r>
              <a:rPr lang="en-US" sz="2000" dirty="0">
                <a:latin typeface="Times New Roman" pitchFamily="18" charset="0"/>
              </a:rPr>
              <a:t>a job completes its execution, its memory is released and the output for the job gets copied into an output spool for later printing or processing.</a:t>
            </a:r>
          </a:p>
          <a:p>
            <a:pPr algn="just"/>
            <a:endParaRPr lang="ar-IQ" sz="2000" dirty="0">
              <a:latin typeface="Times New Roman" pitchFamily="18" charset="0"/>
            </a:endParaRPr>
          </a:p>
        </p:txBody>
      </p:sp>
    </p:spTree>
    <p:extLst>
      <p:ext uri="{BB962C8B-B14F-4D97-AF65-F5344CB8AC3E}">
        <p14:creationId xmlns:p14="http://schemas.microsoft.com/office/powerpoint/2010/main" val="964362611"/>
      </p:ext>
    </p:extLst>
  </p:cSld>
  <p:clrMapOvr>
    <a:masterClrMapping/>
  </p:clrMapOvr>
  <mc:AlternateContent xmlns:mc="http://schemas.openxmlformats.org/markup-compatibility/2006">
    <mc:Choice xmlns:p14="http://schemas.microsoft.com/office/powerpoint/2010/main" Requires="p14">
      <p:transition spd="slow" p14:dur="2000" advClick="0">
        <p14:ferris dir="l"/>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Batch </a:t>
            </a:r>
            <a:r>
              <a:rPr lang="en-US" b="1" dirty="0" smtClean="0">
                <a:solidFill>
                  <a:schemeClr val="bg1"/>
                </a:solidFill>
              </a:rPr>
              <a:t>processing</a:t>
            </a:r>
            <a:endParaRPr lang="ar-IQ" dirty="0">
              <a:solidFill>
                <a:schemeClr val="bg1"/>
              </a:solidFill>
            </a:endParaRPr>
          </a:p>
        </p:txBody>
      </p:sp>
      <p:sp>
        <p:nvSpPr>
          <p:cNvPr id="3" name="عنصر نائب للمحتوى 2"/>
          <p:cNvSpPr>
            <a:spLocks noGrp="1"/>
          </p:cNvSpPr>
          <p:nvPr>
            <p:ph idx="1"/>
          </p:nvPr>
        </p:nvSpPr>
        <p:spPr/>
        <p:txBody>
          <a:bodyPr/>
          <a:lstStyle/>
          <a:p>
            <a:pPr marL="0" indent="0">
              <a:buNone/>
            </a:pPr>
            <a:r>
              <a:rPr lang="en-US" dirty="0" smtClean="0"/>
              <a:t>  </a:t>
            </a:r>
            <a:endParaRPr lang="ar-IQ" dirty="0"/>
          </a:p>
        </p:txBody>
      </p:sp>
      <p:pic>
        <p:nvPicPr>
          <p:cNvPr id="1026" name="Picture 2" descr="Batch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014" y="2549808"/>
            <a:ext cx="8226567" cy="399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78765"/>
      </p:ext>
    </p:extLst>
  </p:cSld>
  <p:clrMapOvr>
    <a:masterClrMapping/>
  </p:clrMapOvr>
  <p:transition spd="slow" advClick="0">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Batch </a:t>
            </a:r>
            <a:r>
              <a:rPr lang="en-US" b="1" dirty="0" smtClean="0">
                <a:solidFill>
                  <a:schemeClr val="bg1"/>
                </a:solidFill>
              </a:rPr>
              <a:t>processing</a:t>
            </a:r>
            <a:endParaRPr lang="ar-IQ" dirty="0">
              <a:solidFill>
                <a:schemeClr val="bg1"/>
              </a:solidFill>
            </a:endParaRPr>
          </a:p>
        </p:txBody>
      </p:sp>
      <p:sp>
        <p:nvSpPr>
          <p:cNvPr id="3" name="عنصر نائب للمحتوى 2"/>
          <p:cNvSpPr>
            <a:spLocks noGrp="1"/>
          </p:cNvSpPr>
          <p:nvPr>
            <p:ph idx="1"/>
          </p:nvPr>
        </p:nvSpPr>
        <p:spPr>
          <a:xfrm>
            <a:off x="532264" y="2292824"/>
            <a:ext cx="11150220" cy="3726976"/>
          </a:xfrm>
        </p:spPr>
        <p:txBody>
          <a:bodyPr>
            <a:noAutofit/>
          </a:bodyPr>
          <a:lstStyle/>
          <a:p>
            <a:r>
              <a:rPr lang="en-US" sz="2400" b="1" dirty="0">
                <a:latin typeface="Times New Roman" pitchFamily="18" charset="0"/>
              </a:rPr>
              <a:t>Advantages</a:t>
            </a:r>
          </a:p>
          <a:p>
            <a:r>
              <a:rPr lang="en-US" sz="2400" dirty="0">
                <a:latin typeface="Times New Roman" pitchFamily="18" charset="0"/>
              </a:rPr>
              <a:t>Batch processing takes much of the work of the operator to the computer.</a:t>
            </a:r>
          </a:p>
          <a:p>
            <a:r>
              <a:rPr lang="en-US" sz="2400" dirty="0">
                <a:latin typeface="Times New Roman" pitchFamily="18" charset="0"/>
              </a:rPr>
              <a:t>Increased performance as a new job get started as soon as the previous job is finished, without any manual intervention.</a:t>
            </a:r>
          </a:p>
          <a:p>
            <a:r>
              <a:rPr lang="en-US" sz="2400" b="1" dirty="0">
                <a:latin typeface="Times New Roman" pitchFamily="18" charset="0"/>
              </a:rPr>
              <a:t>Disadvantages</a:t>
            </a:r>
          </a:p>
          <a:p>
            <a:r>
              <a:rPr lang="en-US" sz="2400" dirty="0">
                <a:latin typeface="Times New Roman" pitchFamily="18" charset="0"/>
              </a:rPr>
              <a:t>Difficult to debug program.</a:t>
            </a:r>
          </a:p>
          <a:p>
            <a:r>
              <a:rPr lang="en-US" sz="2400" dirty="0">
                <a:latin typeface="Times New Roman" pitchFamily="18" charset="0"/>
              </a:rPr>
              <a:t>A job could enter an infinite loop.</a:t>
            </a:r>
          </a:p>
          <a:p>
            <a:r>
              <a:rPr lang="en-US" sz="2400" dirty="0">
                <a:latin typeface="Times New Roman" pitchFamily="18" charset="0"/>
              </a:rPr>
              <a:t>Due to lack of protection scheme, one batch job can affect pending jobs.</a:t>
            </a:r>
          </a:p>
          <a:p>
            <a:endParaRPr lang="ar-IQ" sz="2400" dirty="0">
              <a:latin typeface="Times New Roman" pitchFamily="18" charset="0"/>
            </a:endParaRPr>
          </a:p>
        </p:txBody>
      </p:sp>
    </p:spTree>
    <p:extLst>
      <p:ext uri="{BB962C8B-B14F-4D97-AF65-F5344CB8AC3E}">
        <p14:creationId xmlns:p14="http://schemas.microsoft.com/office/powerpoint/2010/main" val="459744451"/>
      </p:ext>
    </p:extLst>
  </p:cSld>
  <p:clrMapOvr>
    <a:masterClrMapping/>
  </p:clrMapOvr>
  <mc:AlternateContent xmlns:mc="http://schemas.openxmlformats.org/markup-compatibility/2006">
    <mc:Choice xmlns:p14="http://schemas.microsoft.com/office/powerpoint/2010/main" Requires="p14">
      <p:transition spd="slow" p14:dur="1600" advClick="0">
        <p:blinds dir="vert"/>
      </p:transition>
    </mc:Choice>
    <mc:Fallback>
      <p:transition spd="slow" advClick="0">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OS Features Needed for Multiprogramming</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504967" y="2603500"/>
            <a:ext cx="11136573" cy="3416300"/>
          </a:xfrm>
        </p:spPr>
        <p:txBody>
          <a:bodyPr>
            <a:normAutofit lnSpcReduction="10000"/>
          </a:bodyPr>
          <a:lstStyle/>
          <a:p>
            <a:pPr algn="just"/>
            <a:r>
              <a:rPr lang="en-US" sz="2400" dirty="0">
                <a:latin typeface="Times New Roman" pitchFamily="18" charset="0"/>
              </a:rPr>
              <a:t>Sharing the processor, when two or more programs reside in memory at the same time, is referred as </a:t>
            </a:r>
            <a:r>
              <a:rPr lang="en-US" sz="2400" b="1" dirty="0">
                <a:latin typeface="Times New Roman" pitchFamily="18" charset="0"/>
              </a:rPr>
              <a:t>multiprogramming</a:t>
            </a:r>
            <a:r>
              <a:rPr lang="en-US" sz="2400" dirty="0">
                <a:latin typeface="Times New Roman" pitchFamily="18" charset="0"/>
              </a:rPr>
              <a:t>. Multiprogramming assumes a single shared processor. Multiprogramming increases CPU utilization by organizing jobs so that the CPU always has one to execute</a:t>
            </a:r>
            <a:r>
              <a:rPr lang="en-US" sz="2400" dirty="0"/>
              <a:t>.</a:t>
            </a:r>
            <a:endParaRPr lang="en-US" sz="2400" dirty="0" smtClean="0">
              <a:latin typeface="Times New Roman" pitchFamily="18" charset="0"/>
            </a:endParaRPr>
          </a:p>
          <a:p>
            <a:r>
              <a:rPr lang="en-US" sz="2400" dirty="0" smtClean="0">
                <a:latin typeface="Times New Roman" pitchFamily="18" charset="0"/>
              </a:rPr>
              <a:t>I/O </a:t>
            </a:r>
            <a:r>
              <a:rPr lang="en-US" sz="2400" dirty="0">
                <a:latin typeface="Times New Roman" pitchFamily="18" charset="0"/>
              </a:rPr>
              <a:t>routine supplied by the system. </a:t>
            </a:r>
          </a:p>
          <a:p>
            <a:r>
              <a:rPr lang="en-US" sz="2400" dirty="0" smtClean="0">
                <a:latin typeface="Times New Roman" pitchFamily="18" charset="0"/>
              </a:rPr>
              <a:t>Memory </a:t>
            </a:r>
            <a:r>
              <a:rPr lang="en-US" sz="2400" dirty="0">
                <a:latin typeface="Times New Roman" pitchFamily="18" charset="0"/>
              </a:rPr>
              <a:t>management – the system must allocate the memory to several jobs. </a:t>
            </a:r>
          </a:p>
          <a:p>
            <a:r>
              <a:rPr lang="en-US" sz="2400" dirty="0" smtClean="0">
                <a:latin typeface="Times New Roman" pitchFamily="18" charset="0"/>
              </a:rPr>
              <a:t>CPU </a:t>
            </a:r>
            <a:r>
              <a:rPr lang="en-US" sz="2400" dirty="0">
                <a:latin typeface="Times New Roman" pitchFamily="18" charset="0"/>
              </a:rPr>
              <a:t>scheduling – the system must choose among several jobs ready to run. </a:t>
            </a:r>
          </a:p>
          <a:p>
            <a:r>
              <a:rPr lang="en-US" sz="2400" dirty="0" smtClean="0">
                <a:latin typeface="Times New Roman" pitchFamily="18" charset="0"/>
              </a:rPr>
              <a:t>Allocation </a:t>
            </a:r>
            <a:r>
              <a:rPr lang="en-US" sz="2400" dirty="0">
                <a:latin typeface="Times New Roman" pitchFamily="18" charset="0"/>
              </a:rPr>
              <a:t>of devices. </a:t>
            </a:r>
          </a:p>
          <a:p>
            <a:pPr marL="0" indent="0">
              <a:buNone/>
            </a:pPr>
            <a:endParaRPr lang="en-US" sz="2400" dirty="0">
              <a:latin typeface="Times New Roman" pitchFamily="18" charset="0"/>
            </a:endParaRPr>
          </a:p>
          <a:p>
            <a:endParaRPr lang="ar-IQ" sz="2400" dirty="0">
              <a:latin typeface="Times New Roman" pitchFamily="18" charset="0"/>
            </a:endParaRPr>
          </a:p>
        </p:txBody>
      </p:sp>
    </p:spTree>
    <p:extLst>
      <p:ext uri="{BB962C8B-B14F-4D97-AF65-F5344CB8AC3E}">
        <p14:creationId xmlns:p14="http://schemas.microsoft.com/office/powerpoint/2010/main" val="2210727920"/>
      </p:ext>
    </p:extLst>
  </p:cSld>
  <p:clrMapOvr>
    <a:masterClrMapping/>
  </p:clrMapOvr>
  <mc:AlternateContent xmlns:mc="http://schemas.openxmlformats.org/markup-compatibility/2006">
    <mc:Choice xmlns:p14="http://schemas.microsoft.com/office/powerpoint/2010/main" Requires="p14">
      <p:transition spd="slow" p14:dur="1600" advClick="0">
        <p:blinds dir="vert"/>
      </p:transition>
    </mc:Choice>
    <mc:Fallback>
      <p:transition spd="slow" advClick="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Multiprogramming</a:t>
            </a:r>
            <a:endParaRPr lang="ar-IQ" dirty="0"/>
          </a:p>
        </p:txBody>
      </p:sp>
      <p:sp>
        <p:nvSpPr>
          <p:cNvPr id="3" name="عنصر نائب للمحتوى 2"/>
          <p:cNvSpPr>
            <a:spLocks noGrp="1"/>
          </p:cNvSpPr>
          <p:nvPr>
            <p:ph idx="1"/>
          </p:nvPr>
        </p:nvSpPr>
        <p:spPr>
          <a:xfrm>
            <a:off x="559558" y="2603500"/>
            <a:ext cx="11109278" cy="3416300"/>
          </a:xfrm>
        </p:spPr>
        <p:txBody>
          <a:bodyPr>
            <a:noAutofit/>
          </a:bodyPr>
          <a:lstStyle/>
          <a:p>
            <a:r>
              <a:rPr lang="en-US" sz="2400" b="1" dirty="0">
                <a:latin typeface="Times New Roman" pitchFamily="18" charset="0"/>
              </a:rPr>
              <a:t>Advantages</a:t>
            </a:r>
          </a:p>
          <a:p>
            <a:r>
              <a:rPr lang="en-US" sz="2400" dirty="0">
                <a:latin typeface="Times New Roman" pitchFamily="18" charset="0"/>
              </a:rPr>
              <a:t>High and efficient CPU utilization.</a:t>
            </a:r>
          </a:p>
          <a:p>
            <a:r>
              <a:rPr lang="en-US" sz="2400" dirty="0">
                <a:latin typeface="Times New Roman" pitchFamily="18" charset="0"/>
              </a:rPr>
              <a:t>User feels that many programs are </a:t>
            </a:r>
            <a:r>
              <a:rPr lang="en-US" sz="2400" dirty="0" smtClean="0">
                <a:latin typeface="Times New Roman" pitchFamily="18" charset="0"/>
              </a:rPr>
              <a:t>allotted (</a:t>
            </a:r>
            <a:r>
              <a:rPr lang="en-US" sz="2400" dirty="0">
                <a:latin typeface="Times New Roman" pitchFamily="18" charset="0"/>
              </a:rPr>
              <a:t>distribute) CPU almost simultaneously.</a:t>
            </a:r>
          </a:p>
          <a:p>
            <a:r>
              <a:rPr lang="en-US" sz="2400" b="1" dirty="0">
                <a:latin typeface="Times New Roman" pitchFamily="18" charset="0"/>
              </a:rPr>
              <a:t>Disadvantages</a:t>
            </a:r>
          </a:p>
          <a:p>
            <a:r>
              <a:rPr lang="en-US" sz="2400" dirty="0">
                <a:latin typeface="Times New Roman" pitchFamily="18" charset="0"/>
              </a:rPr>
              <a:t>CPU scheduling is required.</a:t>
            </a:r>
          </a:p>
          <a:p>
            <a:r>
              <a:rPr lang="en-US" sz="2400" dirty="0">
                <a:latin typeface="Times New Roman" pitchFamily="18" charset="0"/>
              </a:rPr>
              <a:t>To accommodate many jobs in memory, memory management is required.</a:t>
            </a:r>
          </a:p>
          <a:p>
            <a:endParaRPr lang="ar-IQ" sz="2400" dirty="0">
              <a:latin typeface="Times New Roman" pitchFamily="18" charset="0"/>
            </a:endParaRPr>
          </a:p>
        </p:txBody>
      </p:sp>
    </p:spTree>
    <p:extLst>
      <p:ext uri="{BB962C8B-B14F-4D97-AF65-F5344CB8AC3E}">
        <p14:creationId xmlns:p14="http://schemas.microsoft.com/office/powerpoint/2010/main" val="1349075033"/>
      </p:ext>
    </p:extLst>
  </p:cSld>
  <p:clrMapOvr>
    <a:masterClrMapping/>
  </p:clrMapOvr>
  <p:transition spd="slow" advClick="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Parallel Systems</a:t>
            </a:r>
            <a:endParaRPr lang="ar-IQ" dirty="0">
              <a:solidFill>
                <a:schemeClr val="bg1"/>
              </a:solidFill>
            </a:endParaRPr>
          </a:p>
        </p:txBody>
      </p:sp>
      <p:sp>
        <p:nvSpPr>
          <p:cNvPr id="3" name="عنصر نائب للمحتوى 2"/>
          <p:cNvSpPr>
            <a:spLocks noGrp="1"/>
          </p:cNvSpPr>
          <p:nvPr>
            <p:ph idx="1"/>
          </p:nvPr>
        </p:nvSpPr>
        <p:spPr>
          <a:xfrm>
            <a:off x="518615" y="2357840"/>
            <a:ext cx="11505063" cy="4015664"/>
          </a:xfrm>
        </p:spPr>
        <p:txBody>
          <a:bodyPr>
            <a:noAutofit/>
          </a:bodyPr>
          <a:lstStyle/>
          <a:p>
            <a:pPr algn="just"/>
            <a:r>
              <a:rPr lang="en-US" sz="2400" i="1" dirty="0">
                <a:latin typeface="Times New Roman" pitchFamily="18" charset="0"/>
              </a:rPr>
              <a:t>Personal computers </a:t>
            </a:r>
            <a:r>
              <a:rPr lang="en-US" sz="2400" dirty="0">
                <a:latin typeface="Times New Roman" pitchFamily="18" charset="0"/>
              </a:rPr>
              <a:t>– computer system dedicated to a single user. I/O devices – keyboards, mice, display screens, small printers. </a:t>
            </a:r>
            <a:r>
              <a:rPr lang="en-US" sz="2400" b="1" dirty="0">
                <a:latin typeface="Times New Roman" pitchFamily="18" charset="0"/>
              </a:rPr>
              <a:t>Parallel Systems </a:t>
            </a:r>
            <a:r>
              <a:rPr lang="en-US" sz="2400" dirty="0">
                <a:latin typeface="Times New Roman" pitchFamily="18" charset="0"/>
              </a:rPr>
              <a:t>Multiprocessor systems with more than one CPU in close communication. </a:t>
            </a:r>
            <a:r>
              <a:rPr lang="en-US" sz="2400" i="1" u="sng" dirty="0">
                <a:latin typeface="Times New Roman" pitchFamily="18" charset="0"/>
              </a:rPr>
              <a:t>Tightly coupled system </a:t>
            </a:r>
            <a:r>
              <a:rPr lang="en-US" sz="2400" u="sng" dirty="0">
                <a:latin typeface="Times New Roman" pitchFamily="18" charset="0"/>
              </a:rPr>
              <a:t>– processors share memory and a clock; communication usually takes place through the shared memory.</a:t>
            </a:r>
            <a:r>
              <a:rPr lang="en-US" sz="2400" dirty="0">
                <a:latin typeface="Times New Roman" pitchFamily="18" charset="0"/>
              </a:rPr>
              <a:t> </a:t>
            </a:r>
            <a:endParaRPr lang="ar-IQ" sz="2400" dirty="0" smtClean="0">
              <a:latin typeface="Times New Roman" pitchFamily="18" charset="0"/>
            </a:endParaRPr>
          </a:p>
          <a:p>
            <a:pPr algn="just"/>
            <a:r>
              <a:rPr lang="en-US" sz="2400" b="1" dirty="0">
                <a:latin typeface="Times New Roman" pitchFamily="18" charset="0"/>
              </a:rPr>
              <a:t>Advantages of parallel system:</a:t>
            </a:r>
            <a:endParaRPr lang="en-US" sz="2400" dirty="0">
              <a:latin typeface="Times New Roman" pitchFamily="18" charset="0"/>
            </a:endParaRPr>
          </a:p>
          <a:p>
            <a:pPr algn="just"/>
            <a:r>
              <a:rPr lang="en-US" sz="2400" dirty="0">
                <a:latin typeface="Times New Roman" pitchFamily="18" charset="0"/>
              </a:rPr>
              <a:t> Increased </a:t>
            </a:r>
            <a:r>
              <a:rPr lang="en-US" sz="2400" i="1" dirty="0">
                <a:latin typeface="Times New Roman" pitchFamily="18" charset="0"/>
              </a:rPr>
              <a:t>throughput </a:t>
            </a:r>
            <a:endParaRPr lang="en-US" sz="2400" dirty="0">
              <a:latin typeface="Times New Roman" pitchFamily="18" charset="0"/>
            </a:endParaRPr>
          </a:p>
          <a:p>
            <a:pPr algn="just"/>
            <a:r>
              <a:rPr lang="en-US" sz="2400" dirty="0">
                <a:latin typeface="Times New Roman" pitchFamily="18" charset="0"/>
              </a:rPr>
              <a:t> Economical </a:t>
            </a:r>
          </a:p>
          <a:p>
            <a:pPr algn="just"/>
            <a:r>
              <a:rPr lang="en-US" sz="2400" dirty="0">
                <a:latin typeface="Times New Roman" pitchFamily="18" charset="0"/>
              </a:rPr>
              <a:t> Increased reliability </a:t>
            </a:r>
          </a:p>
          <a:p>
            <a:pPr algn="just"/>
            <a:r>
              <a:rPr lang="en-US" sz="2400" dirty="0">
                <a:latin typeface="Times New Roman" pitchFamily="18" charset="0"/>
              </a:rPr>
              <a:t> fail-soft systems </a:t>
            </a:r>
          </a:p>
          <a:p>
            <a:pPr algn="just"/>
            <a:endParaRPr lang="ar-IQ" sz="2400" dirty="0">
              <a:latin typeface="Times New Roman" pitchFamily="18" charset="0"/>
            </a:endParaRPr>
          </a:p>
        </p:txBody>
      </p:sp>
    </p:spTree>
    <p:extLst>
      <p:ext uri="{BB962C8B-B14F-4D97-AF65-F5344CB8AC3E}">
        <p14:creationId xmlns:p14="http://schemas.microsoft.com/office/powerpoint/2010/main" val="1011769546"/>
      </p:ext>
    </p:extLst>
  </p:cSld>
  <p:clrMapOvr>
    <a:masterClrMapping/>
  </p:clrMapOvr>
  <p:transition spd="slow" advClick="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 </a:t>
            </a:r>
            <a:endParaRPr lang="en-US" b="1" dirty="0">
              <a:solidFill>
                <a:schemeClr val="bg1"/>
              </a:solidFill>
            </a:endParaRPr>
          </a:p>
        </p:txBody>
      </p:sp>
      <p:sp>
        <p:nvSpPr>
          <p:cNvPr id="3" name="Content Placeholder 2"/>
          <p:cNvSpPr>
            <a:spLocks noGrp="1"/>
          </p:cNvSpPr>
          <p:nvPr>
            <p:ph idx="1"/>
          </p:nvPr>
        </p:nvSpPr>
        <p:spPr>
          <a:xfrm>
            <a:off x="0" y="2060812"/>
            <a:ext cx="12192000" cy="3958988"/>
          </a:xfrm>
        </p:spPr>
        <p:txBody>
          <a:bodyPr>
            <a:noAutofit/>
          </a:bodyPr>
          <a:lstStyle/>
          <a:p>
            <a:pPr marL="0" indent="0" algn="ctr">
              <a:buFontTx/>
              <a:buNone/>
            </a:pPr>
            <a:endParaRPr lang="en-US" sz="2800" b="1" dirty="0">
              <a:cs typeface="+mj-cs"/>
            </a:endParaRPr>
          </a:p>
          <a:p>
            <a:pPr marL="0" indent="0" algn="ctr">
              <a:buFontTx/>
              <a:buNone/>
            </a:pPr>
            <a:r>
              <a:rPr lang="en-US" sz="2800" b="1" dirty="0">
                <a:cs typeface="+mj-cs"/>
              </a:rPr>
              <a:t>Have the </a:t>
            </a:r>
            <a:r>
              <a:rPr lang="en-US" sz="2800" b="1" dirty="0" smtClean="0">
                <a:cs typeface="+mj-cs"/>
              </a:rPr>
              <a:t>Courage </a:t>
            </a:r>
            <a:r>
              <a:rPr lang="en-US" sz="2800" b="1" dirty="0">
                <a:cs typeface="+mj-cs"/>
              </a:rPr>
              <a:t>to </a:t>
            </a:r>
            <a:r>
              <a:rPr lang="en-US" sz="2800" b="1" dirty="0" smtClean="0">
                <a:cs typeface="+mj-cs"/>
              </a:rPr>
              <a:t>follow </a:t>
            </a:r>
            <a:r>
              <a:rPr lang="en-US" sz="2800" b="1" dirty="0">
                <a:cs typeface="+mj-cs"/>
              </a:rPr>
              <a:t>your heart and </a:t>
            </a:r>
            <a:r>
              <a:rPr lang="en-US" sz="2800" b="1" dirty="0" smtClean="0">
                <a:cs typeface="+mj-cs"/>
              </a:rPr>
              <a:t>intuitions.</a:t>
            </a:r>
          </a:p>
          <a:p>
            <a:pPr marL="0" indent="0" algn="ctr">
              <a:buFontTx/>
              <a:buNone/>
            </a:pPr>
            <a:r>
              <a:rPr lang="en-US" sz="2800" b="1" dirty="0" smtClean="0">
                <a:cs typeface="+mj-cs"/>
              </a:rPr>
              <a:t> Somehow </a:t>
            </a:r>
            <a:r>
              <a:rPr lang="en-US" sz="2800" b="1" dirty="0">
                <a:cs typeface="+mj-cs"/>
              </a:rPr>
              <a:t>they already know what you want to </a:t>
            </a:r>
            <a:r>
              <a:rPr lang="en-US" sz="2800" b="1" dirty="0" smtClean="0">
                <a:cs typeface="+mj-cs"/>
              </a:rPr>
              <a:t>become.</a:t>
            </a:r>
          </a:p>
          <a:p>
            <a:pPr marL="0" indent="0" algn="ctr">
              <a:buFontTx/>
              <a:buNone/>
            </a:pPr>
            <a:r>
              <a:rPr lang="en-US" sz="2800" b="1" dirty="0" smtClean="0">
                <a:cs typeface="+mj-cs"/>
              </a:rPr>
              <a:t>(Steve Jobs)</a:t>
            </a:r>
            <a:endParaRPr lang="en-US" sz="2800" b="1" dirty="0">
              <a:cs typeface="+mj-cs"/>
            </a:endParaRPr>
          </a:p>
          <a:p>
            <a:pPr marL="0" indent="0" algn="ctr">
              <a:buFontTx/>
              <a:buNone/>
            </a:pPr>
            <a:endParaRPr lang="en-US" sz="2800" b="1" dirty="0">
              <a:cs typeface="+mj-cs"/>
            </a:endParaRPr>
          </a:p>
          <a:p>
            <a:pPr marL="0" indent="0" algn="ctr">
              <a:buFontTx/>
              <a:buNone/>
            </a:pPr>
            <a:r>
              <a:rPr lang="ar-IQ" sz="2800" b="1" dirty="0">
                <a:cs typeface="+mj-cs"/>
              </a:rPr>
              <a:t>امتلك </a:t>
            </a:r>
            <a:r>
              <a:rPr lang="ar-IQ" sz="2800" b="1" dirty="0" smtClean="0">
                <a:cs typeface="+mj-cs"/>
              </a:rPr>
              <a:t>الشجاعة </a:t>
            </a:r>
            <a:r>
              <a:rPr lang="ar-IQ" sz="2800" b="1" dirty="0">
                <a:cs typeface="+mj-cs"/>
              </a:rPr>
              <a:t>لتتبع قلبك وحدسك </a:t>
            </a:r>
            <a:r>
              <a:rPr lang="ar-IQ" sz="2800" b="1" dirty="0" smtClean="0">
                <a:cs typeface="+mj-cs"/>
              </a:rPr>
              <a:t>.</a:t>
            </a:r>
          </a:p>
          <a:p>
            <a:pPr marL="0" indent="0" algn="ctr">
              <a:buFontTx/>
              <a:buNone/>
            </a:pPr>
            <a:r>
              <a:rPr lang="ar-IQ" sz="2800" b="1" dirty="0" smtClean="0">
                <a:cs typeface="+mj-cs"/>
              </a:rPr>
              <a:t> </a:t>
            </a:r>
            <a:r>
              <a:rPr lang="ar-IQ" sz="2800" b="1" dirty="0">
                <a:cs typeface="+mj-cs"/>
              </a:rPr>
              <a:t>بطريقة ما هم يعرفون بالفعل </a:t>
            </a:r>
            <a:r>
              <a:rPr lang="ar-IQ" sz="2800" b="1" dirty="0" smtClean="0">
                <a:cs typeface="+mj-cs"/>
              </a:rPr>
              <a:t>ما تريد </a:t>
            </a:r>
            <a:r>
              <a:rPr lang="ar-IQ" sz="2800" b="1" dirty="0">
                <a:cs typeface="+mj-cs"/>
              </a:rPr>
              <a:t>ان تكونه</a:t>
            </a:r>
          </a:p>
          <a:p>
            <a:pPr marL="0" indent="0" algn="ctr">
              <a:buFontTx/>
              <a:buNone/>
            </a:pPr>
            <a:r>
              <a:rPr lang="ar-IQ" sz="2800" b="1" dirty="0">
                <a:cs typeface="+mj-cs"/>
              </a:rPr>
              <a:t>(</a:t>
            </a:r>
            <a:r>
              <a:rPr lang="ar-IQ" sz="2800" b="1" dirty="0" smtClean="0">
                <a:cs typeface="+mj-cs"/>
              </a:rPr>
              <a:t>ستيف </a:t>
            </a:r>
            <a:r>
              <a:rPr lang="ar-IQ" sz="2800" b="1" dirty="0" err="1" smtClean="0">
                <a:cs typeface="+mj-cs"/>
              </a:rPr>
              <a:t>جوبز</a:t>
            </a:r>
            <a:r>
              <a:rPr lang="ar-IQ" sz="2800" b="1" dirty="0" smtClean="0">
                <a:cs typeface="+mj-cs"/>
              </a:rPr>
              <a:t>)</a:t>
            </a:r>
            <a:endParaRPr lang="en-US" sz="2800" dirty="0">
              <a:cs typeface="+mj-cs"/>
            </a:endParaRPr>
          </a:p>
        </p:txBody>
      </p:sp>
      <p:pic>
        <p:nvPicPr>
          <p:cNvPr id="4" name="Picture 2" descr="C:\Users\Ameer Sameer\Desktop\cybersec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733" y="162636"/>
            <a:ext cx="913261" cy="91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69362"/>
      </p:ext>
    </p:extLst>
  </p:cSld>
  <p:clrMapOvr>
    <a:masterClrMapping/>
  </p:clrMapOvr>
  <p:transition spd="slow" advClick="0">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4024" y="973668"/>
            <a:ext cx="10809027" cy="706964"/>
          </a:xfrm>
        </p:spPr>
        <p:txBody>
          <a:bodyPr/>
          <a:lstStyle/>
          <a:p>
            <a:pPr algn="ctr"/>
            <a:r>
              <a:rPr lang="en-US" b="1" dirty="0">
                <a:solidFill>
                  <a:schemeClr val="bg1"/>
                </a:solidFill>
              </a:rPr>
              <a:t>Symmetric Multiprocessing Architecture</a:t>
            </a:r>
            <a:r>
              <a:rPr lang="en-US" dirty="0">
                <a:solidFill>
                  <a:schemeClr val="bg1"/>
                </a:solidFill>
              </a:rPr>
              <a:t/>
            </a:r>
            <a:br>
              <a:rPr lang="en-US" dirty="0">
                <a:solidFill>
                  <a:schemeClr val="bg1"/>
                </a:solidFill>
              </a:rPr>
            </a:br>
            <a:endParaRPr lang="ar-IQ" dirty="0">
              <a:solidFill>
                <a:schemeClr val="bg1"/>
              </a:solidFill>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877690876"/>
              </p:ext>
            </p:extLst>
          </p:nvPr>
        </p:nvGraphicFramePr>
        <p:xfrm>
          <a:off x="545908" y="2350997"/>
          <a:ext cx="7642748" cy="3845898"/>
        </p:xfrm>
        <a:graphic>
          <a:graphicData uri="http://schemas.openxmlformats.org/drawingml/2006/table">
            <a:tbl>
              <a:tblPr firstRow="1" firstCol="1" bandRow="1">
                <a:tableStyleId>{5C22544A-7EE6-4342-B048-85BDC9FD1C3A}</a:tableStyleId>
              </a:tblPr>
              <a:tblGrid>
                <a:gridCol w="3821374"/>
                <a:gridCol w="3821374"/>
              </a:tblGrid>
              <a:tr h="858997">
                <a:tc>
                  <a:txBody>
                    <a:bodyPr/>
                    <a:lstStyle/>
                    <a:p>
                      <a:pPr algn="ctr">
                        <a:spcAft>
                          <a:spcPts val="0"/>
                        </a:spcAft>
                      </a:pPr>
                      <a:r>
                        <a:rPr lang="en-US" sz="2000" b="1" baseline="0" dirty="0">
                          <a:effectLst/>
                          <a:latin typeface="Times New Roman" pitchFamily="18" charset="0"/>
                        </a:rPr>
                        <a:t>Symmetric multiprocessing (SMP)</a:t>
                      </a:r>
                      <a:endParaRPr lang="en-US" sz="1800" b="1" baseline="0" dirty="0">
                        <a:effectLst/>
                        <a:latin typeface="Times New Roman" pitchFamily="18" charset="0"/>
                      </a:endParaRPr>
                    </a:p>
                    <a:p>
                      <a:pPr algn="ctr">
                        <a:spcAft>
                          <a:spcPts val="0"/>
                        </a:spcAft>
                      </a:pPr>
                      <a:r>
                        <a:rPr lang="en-US" sz="2000" b="1" baseline="0" dirty="0">
                          <a:effectLst/>
                          <a:latin typeface="Times New Roman" pitchFamily="18" charset="0"/>
                        </a:rPr>
                        <a:t> </a:t>
                      </a:r>
                      <a:endParaRPr lang="en-US" sz="1800" b="1" baseline="0" dirty="0">
                        <a:solidFill>
                          <a:srgbClr val="000000"/>
                        </a:solidFill>
                        <a:effectLst/>
                        <a:latin typeface="Times New Roman" pitchFamily="18" charset="0"/>
                        <a:ea typeface="Calibri"/>
                        <a:cs typeface="Arial"/>
                      </a:endParaRPr>
                    </a:p>
                  </a:txBody>
                  <a:tcPr marL="68580" marR="68580" marT="0" marB="0" anchor="ctr"/>
                </a:tc>
                <a:tc>
                  <a:txBody>
                    <a:bodyPr/>
                    <a:lstStyle/>
                    <a:p>
                      <a:pPr algn="ctr">
                        <a:spcAft>
                          <a:spcPts val="0"/>
                        </a:spcAft>
                      </a:pPr>
                      <a:r>
                        <a:rPr lang="en-US" sz="2000" b="1" baseline="0">
                          <a:effectLst/>
                          <a:latin typeface="Times New Roman" pitchFamily="18" charset="0"/>
                        </a:rPr>
                        <a:t>Asymmetric multiprocessing</a:t>
                      </a:r>
                      <a:endParaRPr lang="en-US" sz="1800" b="1" baseline="0">
                        <a:effectLst/>
                        <a:latin typeface="Times New Roman" pitchFamily="18" charset="0"/>
                      </a:endParaRPr>
                    </a:p>
                    <a:p>
                      <a:pPr algn="ctr">
                        <a:spcAft>
                          <a:spcPts val="0"/>
                        </a:spcAft>
                      </a:pPr>
                      <a:r>
                        <a:rPr lang="en-US" sz="2000" b="1" baseline="0">
                          <a:effectLst/>
                          <a:latin typeface="Times New Roman" pitchFamily="18" charset="0"/>
                        </a:rPr>
                        <a:t> </a:t>
                      </a:r>
                      <a:endParaRPr lang="en-US" sz="1800" b="1" baseline="0">
                        <a:solidFill>
                          <a:srgbClr val="000000"/>
                        </a:solidFill>
                        <a:effectLst/>
                        <a:latin typeface="Times New Roman" pitchFamily="18" charset="0"/>
                        <a:ea typeface="Calibri"/>
                        <a:cs typeface="Arial"/>
                      </a:endParaRPr>
                    </a:p>
                  </a:txBody>
                  <a:tcPr marL="68580" marR="68580" marT="0" marB="0" anchor="ctr"/>
                </a:tc>
              </a:tr>
              <a:tr h="2931498">
                <a:tc>
                  <a:txBody>
                    <a:bodyPr/>
                    <a:lstStyle/>
                    <a:p>
                      <a:pPr marL="342900" lvl="0" indent="-342900" algn="just" rtl="0">
                        <a:spcAft>
                          <a:spcPts val="245"/>
                        </a:spcAft>
                        <a:buFont typeface="Times New Roman"/>
                        <a:buChar char="-"/>
                      </a:pPr>
                      <a:r>
                        <a:rPr lang="en-US" sz="2000" b="1" baseline="0" dirty="0">
                          <a:effectLst/>
                          <a:latin typeface="Times New Roman" pitchFamily="18" charset="0"/>
                        </a:rPr>
                        <a:t>Each processor runs an identical copy of the operating system. </a:t>
                      </a:r>
                      <a:endParaRPr lang="en-US" sz="1800" b="1" baseline="0" dirty="0">
                        <a:effectLst/>
                        <a:latin typeface="Times New Roman" pitchFamily="18" charset="0"/>
                      </a:endParaRPr>
                    </a:p>
                    <a:p>
                      <a:pPr marL="342900" lvl="0" indent="-342900">
                        <a:spcAft>
                          <a:spcPts val="245"/>
                        </a:spcAft>
                        <a:buFont typeface="Times New Roman"/>
                        <a:buChar char="-"/>
                      </a:pPr>
                      <a:r>
                        <a:rPr lang="en-US" sz="2000" b="1" baseline="0" dirty="0">
                          <a:effectLst/>
                          <a:latin typeface="Times New Roman" pitchFamily="18" charset="0"/>
                        </a:rPr>
                        <a:t>Many processes can run at once without performance deterioration (drop). </a:t>
                      </a:r>
                      <a:endParaRPr lang="en-US" sz="1800" b="1" baseline="0" dirty="0">
                        <a:effectLst/>
                        <a:latin typeface="Times New Roman" pitchFamily="18" charset="0"/>
                      </a:endParaRPr>
                    </a:p>
                    <a:p>
                      <a:pPr marL="342900" lvl="0" indent="-342900" algn="just">
                        <a:spcAft>
                          <a:spcPts val="0"/>
                        </a:spcAft>
                        <a:buFont typeface="Times New Roman"/>
                        <a:buChar char="-"/>
                      </a:pPr>
                      <a:r>
                        <a:rPr lang="en-US" sz="2000" b="1" baseline="0" dirty="0">
                          <a:effectLst/>
                          <a:latin typeface="Times New Roman" pitchFamily="18" charset="0"/>
                        </a:rPr>
                        <a:t>Most modern operating systems support SMP </a:t>
                      </a:r>
                      <a:endParaRPr lang="en-US" sz="1800" b="1" baseline="0" dirty="0">
                        <a:effectLst/>
                        <a:latin typeface="Times New Roman" pitchFamily="18" charset="0"/>
                      </a:endParaRPr>
                    </a:p>
                    <a:p>
                      <a:pPr algn="ctr">
                        <a:spcAft>
                          <a:spcPts val="0"/>
                        </a:spcAft>
                      </a:pPr>
                      <a:r>
                        <a:rPr lang="en-US" sz="2000" b="1" baseline="0" dirty="0">
                          <a:effectLst/>
                          <a:latin typeface="Times New Roman" pitchFamily="18" charset="0"/>
                        </a:rPr>
                        <a:t> </a:t>
                      </a:r>
                      <a:endParaRPr lang="en-US" sz="1800" b="1" baseline="0" dirty="0">
                        <a:solidFill>
                          <a:srgbClr val="000000"/>
                        </a:solidFill>
                        <a:effectLst/>
                        <a:latin typeface="Times New Roman" pitchFamily="18" charset="0"/>
                        <a:ea typeface="Calibri"/>
                        <a:cs typeface="Arial"/>
                      </a:endParaRPr>
                    </a:p>
                  </a:txBody>
                  <a:tcPr marL="68580" marR="68580" marT="0" marB="0"/>
                </a:tc>
                <a:tc>
                  <a:txBody>
                    <a:bodyPr/>
                    <a:lstStyle/>
                    <a:p>
                      <a:pPr marL="342900" lvl="0" indent="-342900" algn="just" rtl="0">
                        <a:spcAft>
                          <a:spcPts val="260"/>
                        </a:spcAft>
                        <a:buFont typeface="Times New Roman"/>
                        <a:buChar char="-"/>
                      </a:pPr>
                      <a:r>
                        <a:rPr lang="en-US" sz="2000" b="1" baseline="0" dirty="0">
                          <a:effectLst/>
                          <a:latin typeface="Times New Roman" pitchFamily="18" charset="0"/>
                        </a:rPr>
                        <a:t>Each processor is assigned a specific task; master processor schedules and allocates work to slave processors. </a:t>
                      </a:r>
                      <a:endParaRPr lang="en-US" sz="1800" b="1" baseline="0" dirty="0">
                        <a:effectLst/>
                        <a:latin typeface="Times New Roman" pitchFamily="18" charset="0"/>
                      </a:endParaRPr>
                    </a:p>
                    <a:p>
                      <a:pPr marL="342900" lvl="0" indent="-342900" algn="just">
                        <a:spcAft>
                          <a:spcPts val="0"/>
                        </a:spcAft>
                        <a:buFont typeface="Times New Roman"/>
                        <a:buChar char="-"/>
                      </a:pPr>
                      <a:r>
                        <a:rPr lang="en-US" sz="2000" b="1" baseline="0" dirty="0">
                          <a:effectLst/>
                          <a:latin typeface="Times New Roman" pitchFamily="18" charset="0"/>
                        </a:rPr>
                        <a:t>More common in extremely large systems </a:t>
                      </a:r>
                      <a:endParaRPr lang="en-US" sz="1800" b="1" baseline="0" dirty="0">
                        <a:effectLst/>
                        <a:latin typeface="Times New Roman" pitchFamily="18" charset="0"/>
                      </a:endParaRPr>
                    </a:p>
                    <a:p>
                      <a:pPr algn="ctr">
                        <a:spcAft>
                          <a:spcPts val="0"/>
                        </a:spcAft>
                      </a:pPr>
                      <a:r>
                        <a:rPr lang="en-US" sz="2000" b="1" baseline="0" dirty="0">
                          <a:effectLst/>
                          <a:latin typeface="Times New Roman" pitchFamily="18" charset="0"/>
                        </a:rPr>
                        <a:t> </a:t>
                      </a:r>
                      <a:endParaRPr lang="en-US" sz="1800" b="1" baseline="0" dirty="0">
                        <a:solidFill>
                          <a:srgbClr val="000000"/>
                        </a:solidFill>
                        <a:effectLst/>
                        <a:latin typeface="Times New Roman" pitchFamily="18" charset="0"/>
                        <a:ea typeface="Calibri"/>
                        <a:cs typeface="Arial"/>
                      </a:endParaRPr>
                    </a:p>
                  </a:txBody>
                  <a:tcPr marL="68580" marR="68580" marT="0" marB="0"/>
                </a:tc>
              </a:tr>
            </a:tbl>
          </a:graphicData>
        </a:graphic>
      </p:graphicFrame>
      <p:sp>
        <p:nvSpPr>
          <p:cNvPr id="5" name="مستطيل 4"/>
          <p:cNvSpPr/>
          <p:nvPr/>
        </p:nvSpPr>
        <p:spPr>
          <a:xfrm>
            <a:off x="2900410" y="6342376"/>
            <a:ext cx="4616970" cy="369332"/>
          </a:xfrm>
          <a:prstGeom prst="rect">
            <a:avLst/>
          </a:prstGeom>
        </p:spPr>
        <p:txBody>
          <a:bodyPr wrap="none">
            <a:spAutoFit/>
          </a:bodyPr>
          <a:lstStyle/>
          <a:p>
            <a:r>
              <a:rPr lang="en-US" b="1" dirty="0"/>
              <a:t>Symmetric Multiprocessing Architecture</a:t>
            </a:r>
            <a:endParaRPr lang="en-US" dirty="0"/>
          </a:p>
        </p:txBody>
      </p:sp>
      <p:pic>
        <p:nvPicPr>
          <p:cNvPr id="1025" name="Picture 1" descr="D:\مسائي كليتنة\مرحلة ثالثة مسائي\OS new\Lec1\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773" y="2746612"/>
            <a:ext cx="36957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715660"/>
      </p:ext>
    </p:extLst>
  </p:cSld>
  <p:clrMapOvr>
    <a:masterClrMapping/>
  </p:clrMapOvr>
  <p:transition spd="slow" advClick="0">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IQ"/>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4264961956"/>
              </p:ext>
            </p:extLst>
          </p:nvPr>
        </p:nvGraphicFramePr>
        <p:xfrm>
          <a:off x="559556" y="2470244"/>
          <a:ext cx="11150222" cy="4011629"/>
        </p:xfrm>
        <a:graphic>
          <a:graphicData uri="http://schemas.openxmlformats.org/drawingml/2006/table">
            <a:tbl>
              <a:tblPr rtl="1">
                <a:tableStyleId>{5C22544A-7EE6-4342-B048-85BDC9FD1C3A}</a:tableStyleId>
              </a:tblPr>
              <a:tblGrid>
                <a:gridCol w="5575111"/>
                <a:gridCol w="5575111"/>
              </a:tblGrid>
              <a:tr h="261695">
                <a:tc>
                  <a:txBody>
                    <a:bodyPr/>
                    <a:lstStyle/>
                    <a:p>
                      <a:pPr algn="l" rtl="0">
                        <a:spcAft>
                          <a:spcPts val="0"/>
                        </a:spcAft>
                      </a:pPr>
                      <a:r>
                        <a:rPr lang="en-US" sz="2000" baseline="0" dirty="0">
                          <a:effectLst/>
                          <a:latin typeface="Times New Roman" pitchFamily="18" charset="0"/>
                        </a:rPr>
                        <a:t>An AMP system:</a:t>
                      </a:r>
                      <a:endParaRPr lang="en-US" sz="1800" baseline="0" dirty="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a:effectLst/>
                          <a:latin typeface="Times New Roman" pitchFamily="18" charset="0"/>
                        </a:rPr>
                        <a:t>An SMP system:</a:t>
                      </a:r>
                      <a:endParaRPr lang="en-US" sz="1800" baseline="0">
                        <a:solidFill>
                          <a:srgbClr val="000000"/>
                        </a:solidFill>
                        <a:effectLst/>
                        <a:latin typeface="Times New Roman" pitchFamily="18" charset="0"/>
                        <a:ea typeface="Calibri"/>
                        <a:cs typeface="Arial"/>
                      </a:endParaRPr>
                    </a:p>
                  </a:txBody>
                  <a:tcPr marL="68580" marR="68580" marT="0" marB="0"/>
                </a:tc>
              </a:tr>
              <a:tr h="261695">
                <a:tc>
                  <a:txBody>
                    <a:bodyPr/>
                    <a:lstStyle/>
                    <a:p>
                      <a:pPr algn="l" rtl="0">
                        <a:spcAft>
                          <a:spcPts val="0"/>
                        </a:spcAft>
                      </a:pPr>
                      <a:r>
                        <a:rPr lang="en-US" sz="2000" baseline="0">
                          <a:effectLst/>
                          <a:latin typeface="Times New Roman" pitchFamily="18" charset="0"/>
                        </a:rPr>
                        <a:t>Multiple CPUs </a:t>
                      </a:r>
                      <a:endParaRPr lang="en-US" sz="1800" baseline="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a:effectLst/>
                          <a:latin typeface="Times New Roman" pitchFamily="18" charset="0"/>
                        </a:rPr>
                        <a:t>Multiple CPUs </a:t>
                      </a:r>
                      <a:endParaRPr lang="en-US" sz="1800" baseline="0">
                        <a:solidFill>
                          <a:srgbClr val="000000"/>
                        </a:solidFill>
                        <a:effectLst/>
                        <a:latin typeface="Times New Roman" pitchFamily="18" charset="0"/>
                        <a:ea typeface="Calibri"/>
                        <a:cs typeface="Arial"/>
                      </a:endParaRPr>
                    </a:p>
                  </a:txBody>
                  <a:tcPr marL="68580" marR="68580" marT="0" marB="0"/>
                </a:tc>
              </a:tr>
              <a:tr h="785084">
                <a:tc>
                  <a:txBody>
                    <a:bodyPr/>
                    <a:lstStyle/>
                    <a:p>
                      <a:pPr algn="l" rtl="0">
                        <a:spcAft>
                          <a:spcPts val="0"/>
                        </a:spcAft>
                      </a:pPr>
                      <a:r>
                        <a:rPr lang="en-US" sz="2000" baseline="0" dirty="0">
                          <a:effectLst/>
                          <a:latin typeface="Times New Roman" pitchFamily="18" charset="0"/>
                        </a:rPr>
                        <a:t>Each of which may be a different architecture [but can be the same] </a:t>
                      </a:r>
                      <a:endParaRPr lang="en-US" sz="1800" baseline="0" dirty="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a:effectLst/>
                          <a:latin typeface="Times New Roman" pitchFamily="18" charset="0"/>
                        </a:rPr>
                        <a:t>Each of which has the same architecture </a:t>
                      </a:r>
                      <a:endParaRPr lang="en-US" sz="1800" baseline="0">
                        <a:solidFill>
                          <a:srgbClr val="000000"/>
                        </a:solidFill>
                        <a:effectLst/>
                        <a:latin typeface="Times New Roman" pitchFamily="18" charset="0"/>
                        <a:ea typeface="Calibri"/>
                        <a:cs typeface="Arial"/>
                      </a:endParaRPr>
                    </a:p>
                  </a:txBody>
                  <a:tcPr marL="68580" marR="68580" marT="0" marB="0"/>
                </a:tc>
              </a:tr>
              <a:tr h="523389">
                <a:tc>
                  <a:txBody>
                    <a:bodyPr/>
                    <a:lstStyle/>
                    <a:p>
                      <a:pPr algn="l" rtl="0">
                        <a:spcAft>
                          <a:spcPts val="0"/>
                        </a:spcAft>
                      </a:pPr>
                      <a:r>
                        <a:rPr lang="en-US" sz="2000" baseline="0">
                          <a:effectLst/>
                          <a:latin typeface="Times New Roman" pitchFamily="18" charset="0"/>
                        </a:rPr>
                        <a:t>Each has its own address space </a:t>
                      </a:r>
                      <a:endParaRPr lang="en-US" sz="1800" baseline="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a:effectLst/>
                          <a:latin typeface="Times New Roman" pitchFamily="18" charset="0"/>
                        </a:rPr>
                        <a:t>CPUs share memory space [or, at least, some of it] </a:t>
                      </a:r>
                      <a:endParaRPr lang="en-US" sz="1800" baseline="0">
                        <a:solidFill>
                          <a:srgbClr val="000000"/>
                        </a:solidFill>
                        <a:effectLst/>
                        <a:latin typeface="Times New Roman" pitchFamily="18" charset="0"/>
                        <a:ea typeface="Calibri"/>
                        <a:cs typeface="Arial"/>
                      </a:endParaRPr>
                    </a:p>
                  </a:txBody>
                  <a:tcPr marL="68580" marR="68580" marT="0" marB="0"/>
                </a:tc>
              </a:tr>
              <a:tr h="1046778">
                <a:tc>
                  <a:txBody>
                    <a:bodyPr/>
                    <a:lstStyle/>
                    <a:p>
                      <a:pPr algn="l" rtl="0">
                        <a:spcAft>
                          <a:spcPts val="0"/>
                        </a:spcAft>
                      </a:pPr>
                      <a:r>
                        <a:rPr lang="en-US" sz="2000" baseline="0">
                          <a:effectLst/>
                          <a:latin typeface="Times New Roman" pitchFamily="18" charset="0"/>
                        </a:rPr>
                        <a:t>Each may or may not run an OS [and the OSes need not be the same] </a:t>
                      </a:r>
                      <a:endParaRPr lang="en-US" sz="1800" baseline="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a:effectLst/>
                          <a:latin typeface="Times New Roman" pitchFamily="18" charset="0"/>
                        </a:rPr>
                        <a:t>Normally an OS is used and this is a single instance(copy) that runs on all the CPUs, dividing work between them </a:t>
                      </a:r>
                      <a:endParaRPr lang="en-US" sz="1800" baseline="0">
                        <a:solidFill>
                          <a:srgbClr val="000000"/>
                        </a:solidFill>
                        <a:effectLst/>
                        <a:latin typeface="Times New Roman" pitchFamily="18" charset="0"/>
                        <a:ea typeface="Calibri"/>
                        <a:cs typeface="Arial"/>
                      </a:endParaRPr>
                    </a:p>
                  </a:txBody>
                  <a:tcPr marL="68580" marR="68580" marT="0" marB="0"/>
                </a:tc>
              </a:tr>
              <a:tr h="1046778">
                <a:tc>
                  <a:txBody>
                    <a:bodyPr/>
                    <a:lstStyle/>
                    <a:p>
                      <a:pPr algn="l" rtl="0">
                        <a:spcAft>
                          <a:spcPts val="0"/>
                        </a:spcAft>
                      </a:pPr>
                      <a:r>
                        <a:rPr lang="en-US" sz="2000" baseline="0">
                          <a:effectLst/>
                          <a:latin typeface="Times New Roman" pitchFamily="18" charset="0"/>
                        </a:rPr>
                        <a:t>Some kind of communication facility between the CPUs is provided </a:t>
                      </a:r>
                      <a:endParaRPr lang="en-US" sz="1800" baseline="0">
                        <a:solidFill>
                          <a:srgbClr val="000000"/>
                        </a:solidFill>
                        <a:effectLst/>
                        <a:latin typeface="Times New Roman" pitchFamily="18" charset="0"/>
                        <a:ea typeface="Calibri"/>
                        <a:cs typeface="Arial"/>
                      </a:endParaRPr>
                    </a:p>
                  </a:txBody>
                  <a:tcPr marL="68580" marR="68580" marT="0" marB="0"/>
                </a:tc>
                <a:tc>
                  <a:txBody>
                    <a:bodyPr/>
                    <a:lstStyle/>
                    <a:p>
                      <a:pPr algn="l" rtl="0">
                        <a:spcAft>
                          <a:spcPts val="0"/>
                        </a:spcAft>
                      </a:pPr>
                      <a:r>
                        <a:rPr lang="en-US" sz="2000" baseline="0" dirty="0">
                          <a:effectLst/>
                          <a:latin typeface="Times New Roman" pitchFamily="18" charset="0"/>
                        </a:rPr>
                        <a:t>Some kind of communication facility between the CPUs is provided [and this is normally shared memory] </a:t>
                      </a:r>
                      <a:endParaRPr lang="en-US" sz="1800" baseline="0" dirty="0">
                        <a:solidFill>
                          <a:srgbClr val="000000"/>
                        </a:solidFill>
                        <a:effectLst/>
                        <a:latin typeface="Times New Roman" pitchFamily="18" charset="0"/>
                        <a:ea typeface="Calibri"/>
                        <a:cs typeface="Arial"/>
                      </a:endParaRPr>
                    </a:p>
                  </a:txBody>
                  <a:tcPr marL="68580" marR="68580" marT="0" marB="0"/>
                </a:tc>
              </a:tr>
            </a:tbl>
          </a:graphicData>
        </a:graphic>
      </p:graphicFrame>
    </p:spTree>
    <p:extLst>
      <p:ext uri="{BB962C8B-B14F-4D97-AF65-F5344CB8AC3E}">
        <p14:creationId xmlns:p14="http://schemas.microsoft.com/office/powerpoint/2010/main" val="818345361"/>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Real-Time Systems </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559558" y="2603499"/>
            <a:ext cx="11150221" cy="3647175"/>
          </a:xfrm>
        </p:spPr>
        <p:txBody>
          <a:bodyPr>
            <a:noAutofit/>
          </a:bodyPr>
          <a:lstStyle/>
          <a:p>
            <a:pPr algn="just"/>
            <a:r>
              <a:rPr lang="en-US" sz="2400" dirty="0">
                <a:latin typeface="Times New Roman" pitchFamily="18" charset="0"/>
              </a:rPr>
              <a:t>Often used as a control device in a dedicated application such as controlling scientific experiments, medical imaging systems, industrial control systems, and some display systems. Well-defined fixed-time constraints.</a:t>
            </a:r>
          </a:p>
          <a:p>
            <a:pPr algn="just"/>
            <a:r>
              <a:rPr lang="en-US" sz="2400" dirty="0">
                <a:latin typeface="Times New Roman" pitchFamily="18" charset="0"/>
              </a:rPr>
              <a:t> </a:t>
            </a:r>
            <a:r>
              <a:rPr lang="en-US" sz="2400" b="1" dirty="0">
                <a:latin typeface="Times New Roman" pitchFamily="18" charset="0"/>
              </a:rPr>
              <a:t>Hard real-time system</a:t>
            </a:r>
            <a:r>
              <a:rPr lang="en-US" sz="2400" dirty="0">
                <a:latin typeface="Times New Roman" pitchFamily="18" charset="0"/>
              </a:rPr>
              <a:t>. Secondary storage limited or absent, data stored in short-term memory, or read-only memory (ROM) Conflicts with time-sharing systems, not supported by general-purpose operating systems. </a:t>
            </a:r>
          </a:p>
          <a:p>
            <a:pPr algn="just"/>
            <a:r>
              <a:rPr lang="en-US" sz="2400" b="1" dirty="0">
                <a:latin typeface="Times New Roman" pitchFamily="18" charset="0"/>
              </a:rPr>
              <a:t>Soft real-time system </a:t>
            </a:r>
            <a:r>
              <a:rPr lang="en-US" sz="2400" dirty="0">
                <a:latin typeface="Times New Roman" pitchFamily="18" charset="0"/>
              </a:rPr>
              <a:t>Limited utility in industrial control or robotics</a:t>
            </a:r>
          </a:p>
          <a:p>
            <a:pPr algn="just"/>
            <a:r>
              <a:rPr lang="en-US" sz="2400" dirty="0">
                <a:latin typeface="Times New Roman" pitchFamily="18" charset="0"/>
              </a:rPr>
              <a:t>Useful in applications (multimedia, virtual reality) requiring advanced operating-system features.</a:t>
            </a:r>
          </a:p>
          <a:p>
            <a:pPr algn="just"/>
            <a:endParaRPr lang="ar-IQ" sz="2400" dirty="0">
              <a:latin typeface="Times New Roman" pitchFamily="18" charset="0"/>
            </a:endParaRPr>
          </a:p>
        </p:txBody>
      </p:sp>
    </p:spTree>
    <p:extLst>
      <p:ext uri="{BB962C8B-B14F-4D97-AF65-F5344CB8AC3E}">
        <p14:creationId xmlns:p14="http://schemas.microsoft.com/office/powerpoint/2010/main" val="200090088"/>
      </p:ext>
    </p:ext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u="sng" dirty="0">
                <a:solidFill>
                  <a:schemeClr val="bg1"/>
                </a:solidFill>
                <a:latin typeface="Times New Roman" pitchFamily="18" charset="0"/>
              </a:rPr>
              <a:t>Distributed Systems</a:t>
            </a:r>
            <a:r>
              <a:rPr lang="en-US" dirty="0">
                <a:solidFill>
                  <a:schemeClr val="bg1"/>
                </a:solidFill>
                <a:latin typeface="Times New Roman" pitchFamily="18" charset="0"/>
              </a:rPr>
              <a:t/>
            </a:r>
            <a:br>
              <a:rPr lang="en-US" dirty="0">
                <a:solidFill>
                  <a:schemeClr val="bg1"/>
                </a:solidFill>
                <a:latin typeface="Times New Roman" pitchFamily="18" charset="0"/>
              </a:rPr>
            </a:br>
            <a:endParaRPr lang="ar-IQ" dirty="0">
              <a:solidFill>
                <a:schemeClr val="bg1"/>
              </a:solidFill>
              <a:latin typeface="Times New Roman" pitchFamily="18" charset="0"/>
            </a:endParaRPr>
          </a:p>
        </p:txBody>
      </p:sp>
      <p:sp>
        <p:nvSpPr>
          <p:cNvPr id="3" name="عنصر نائب للمحتوى 2"/>
          <p:cNvSpPr>
            <a:spLocks noGrp="1"/>
          </p:cNvSpPr>
          <p:nvPr>
            <p:ph idx="1"/>
          </p:nvPr>
        </p:nvSpPr>
        <p:spPr>
          <a:xfrm>
            <a:off x="363385" y="2728604"/>
            <a:ext cx="6924520" cy="3416300"/>
          </a:xfrm>
        </p:spPr>
        <p:txBody>
          <a:bodyPr>
            <a:normAutofit/>
          </a:bodyPr>
          <a:lstStyle/>
          <a:p>
            <a:r>
              <a:rPr lang="en-US" sz="2400" dirty="0">
                <a:latin typeface="Times New Roman" pitchFamily="18" charset="0"/>
              </a:rPr>
              <a:t>A </a:t>
            </a:r>
            <a:r>
              <a:rPr lang="en-US" sz="2400" i="1" dirty="0">
                <a:latin typeface="Times New Roman" pitchFamily="18" charset="0"/>
              </a:rPr>
              <a:t>distributed system </a:t>
            </a:r>
            <a:r>
              <a:rPr lang="en-US" sz="2400" dirty="0">
                <a:latin typeface="Times New Roman" pitchFamily="18" charset="0"/>
              </a:rPr>
              <a:t>is a model in which components located on networked computers communicate and coordinate their actions by passing messages</a:t>
            </a:r>
            <a:r>
              <a:rPr lang="en-US" sz="2400" dirty="0" smtClean="0">
                <a:latin typeface="Times New Roman" pitchFamily="18" charset="0"/>
              </a:rPr>
              <a:t>.</a:t>
            </a:r>
          </a:p>
          <a:p>
            <a:endParaRPr lang="ar-IQ" sz="2400" dirty="0">
              <a:latin typeface="Times New Roman" pitchFamily="18" charset="0"/>
            </a:endParaRPr>
          </a:p>
        </p:txBody>
      </p:sp>
      <p:pic>
        <p:nvPicPr>
          <p:cNvPr id="4" name="صورة 3"/>
          <p:cNvPicPr/>
          <p:nvPr/>
        </p:nvPicPr>
        <p:blipFill>
          <a:blip r:embed="rId3">
            <a:extLst>
              <a:ext uri="{28A0092B-C50C-407E-A947-70E740481C1C}">
                <a14:useLocalDpi xmlns:a14="http://schemas.microsoft.com/office/drawing/2010/main" val="0"/>
              </a:ext>
            </a:extLst>
          </a:blip>
          <a:srcRect/>
          <a:stretch>
            <a:fillRect/>
          </a:stretch>
        </p:blipFill>
        <p:spPr bwMode="auto">
          <a:xfrm>
            <a:off x="7779224" y="2156346"/>
            <a:ext cx="3989695" cy="4451659"/>
          </a:xfrm>
          <a:prstGeom prst="rect">
            <a:avLst/>
          </a:prstGeom>
          <a:noFill/>
          <a:ln>
            <a:noFill/>
          </a:ln>
        </p:spPr>
      </p:pic>
      <p:pic>
        <p:nvPicPr>
          <p:cNvPr id="5" name="صورة 4"/>
          <p:cNvPicPr/>
          <p:nvPr/>
        </p:nvPicPr>
        <p:blipFill>
          <a:blip r:embed="rId4">
            <a:extLst>
              <a:ext uri="{28A0092B-C50C-407E-A947-70E740481C1C}">
                <a14:useLocalDpi xmlns:a14="http://schemas.microsoft.com/office/drawing/2010/main" val="0"/>
              </a:ext>
            </a:extLst>
          </a:blip>
          <a:srcRect/>
          <a:stretch>
            <a:fillRect/>
          </a:stretch>
        </p:blipFill>
        <p:spPr bwMode="auto">
          <a:xfrm>
            <a:off x="6064652" y="5131558"/>
            <a:ext cx="1714572" cy="678194"/>
          </a:xfrm>
          <a:prstGeom prst="rect">
            <a:avLst/>
          </a:prstGeom>
          <a:noFill/>
          <a:ln>
            <a:noFill/>
          </a:ln>
        </p:spPr>
      </p:pic>
    </p:spTree>
    <p:extLst>
      <p:ext uri="{BB962C8B-B14F-4D97-AF65-F5344CB8AC3E}">
        <p14:creationId xmlns:p14="http://schemas.microsoft.com/office/powerpoint/2010/main" val="1010622963"/>
      </p:ext>
    </p:extLst>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latin typeface="Times New Roman" pitchFamily="18" charset="0"/>
              </a:rPr>
              <a:t>Distributed Environment </a:t>
            </a:r>
            <a:br>
              <a:rPr lang="en-US" b="1" dirty="0">
                <a:solidFill>
                  <a:schemeClr val="bg1"/>
                </a:solidFill>
                <a:latin typeface="Times New Roman" pitchFamily="18" charset="0"/>
              </a:rPr>
            </a:br>
            <a:endParaRPr lang="ar-IQ" dirty="0">
              <a:solidFill>
                <a:schemeClr val="bg1"/>
              </a:solidFill>
            </a:endParaRPr>
          </a:p>
        </p:txBody>
      </p:sp>
      <p:sp>
        <p:nvSpPr>
          <p:cNvPr id="3" name="عنصر نائب للمحتوى 2"/>
          <p:cNvSpPr>
            <a:spLocks noGrp="1"/>
          </p:cNvSpPr>
          <p:nvPr>
            <p:ph idx="1"/>
          </p:nvPr>
        </p:nvSpPr>
        <p:spPr>
          <a:xfrm>
            <a:off x="532263" y="2603500"/>
            <a:ext cx="11041037" cy="4002016"/>
          </a:xfrm>
        </p:spPr>
        <p:txBody>
          <a:bodyPr>
            <a:normAutofit/>
          </a:bodyPr>
          <a:lstStyle/>
          <a:p>
            <a:pPr algn="just"/>
            <a:r>
              <a:rPr lang="en-US" sz="2400" dirty="0" smtClean="0">
                <a:latin typeface="Times New Roman" pitchFamily="18" charset="0"/>
              </a:rPr>
              <a:t>A </a:t>
            </a:r>
            <a:r>
              <a:rPr lang="en-US" sz="2400" dirty="0">
                <a:latin typeface="Times New Roman" pitchFamily="18" charset="0"/>
              </a:rPr>
              <a:t>distributed environment refers to multiple independent CPUs or processors in a computer system. An operating system does the following activities related to distributed environment −</a:t>
            </a:r>
          </a:p>
          <a:p>
            <a:pPr algn="just"/>
            <a:r>
              <a:rPr lang="en-US" sz="2400" dirty="0">
                <a:latin typeface="Times New Roman" pitchFamily="18" charset="0"/>
              </a:rPr>
              <a:t>The OS distributes computation logics among several physical processors.</a:t>
            </a:r>
          </a:p>
          <a:p>
            <a:pPr algn="just"/>
            <a:r>
              <a:rPr lang="en-US" sz="2400" dirty="0">
                <a:latin typeface="Times New Roman" pitchFamily="18" charset="0"/>
              </a:rPr>
              <a:t>The processors do not share memory or a clock. Instead, each processor has its own local memory.</a:t>
            </a:r>
          </a:p>
          <a:p>
            <a:pPr algn="just"/>
            <a:r>
              <a:rPr lang="en-US" sz="2400" dirty="0">
                <a:latin typeface="Times New Roman" pitchFamily="18" charset="0"/>
              </a:rPr>
              <a:t>The OS manages the communications between the processors. They communicate with each other through various communication lines.</a:t>
            </a:r>
          </a:p>
          <a:p>
            <a:pPr algn="just"/>
            <a:endParaRPr lang="ar-IQ" sz="2400" dirty="0">
              <a:latin typeface="Times New Roman" pitchFamily="18" charset="0"/>
            </a:endParaRPr>
          </a:p>
        </p:txBody>
      </p:sp>
    </p:spTree>
    <p:extLst>
      <p:ext uri="{BB962C8B-B14F-4D97-AF65-F5344CB8AC3E}">
        <p14:creationId xmlns:p14="http://schemas.microsoft.com/office/powerpoint/2010/main" val="2265151550"/>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u="sng" dirty="0">
                <a:solidFill>
                  <a:schemeClr val="bg1"/>
                </a:solidFill>
              </a:rPr>
              <a:t>Advantages of distributed systems.</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327547" y="2047164"/>
            <a:ext cx="11259402" cy="3645090"/>
          </a:xfrm>
        </p:spPr>
        <p:txBody>
          <a:bodyPr>
            <a:noAutofit/>
          </a:bodyPr>
          <a:lstStyle/>
          <a:p>
            <a:r>
              <a:rPr lang="en-US" sz="2000" dirty="0">
                <a:latin typeface="Times New Roman" pitchFamily="18" charset="0"/>
              </a:rPr>
              <a:t>Resources Sharing </a:t>
            </a:r>
          </a:p>
          <a:p>
            <a:r>
              <a:rPr lang="en-US" sz="2000" dirty="0">
                <a:latin typeface="Times New Roman" pitchFamily="18" charset="0"/>
              </a:rPr>
              <a:t> Computation speed up – load sharing </a:t>
            </a:r>
          </a:p>
          <a:p>
            <a:r>
              <a:rPr lang="en-US" sz="2000" dirty="0">
                <a:latin typeface="Times New Roman" pitchFamily="18" charset="0"/>
              </a:rPr>
              <a:t> Reliability </a:t>
            </a:r>
          </a:p>
          <a:p>
            <a:r>
              <a:rPr lang="en-US" sz="2000" dirty="0">
                <a:latin typeface="Times New Roman" pitchFamily="18" charset="0"/>
              </a:rPr>
              <a:t> Communications </a:t>
            </a:r>
          </a:p>
          <a:p>
            <a:r>
              <a:rPr lang="en-US" sz="2000" dirty="0">
                <a:latin typeface="Times New Roman" pitchFamily="18" charset="0"/>
              </a:rPr>
              <a:t> Network Operating System </a:t>
            </a:r>
          </a:p>
          <a:p>
            <a:r>
              <a:rPr lang="en-US" sz="2000" dirty="0">
                <a:latin typeface="Times New Roman" pitchFamily="18" charset="0"/>
              </a:rPr>
              <a:t> provides file sharing </a:t>
            </a:r>
          </a:p>
          <a:p>
            <a:r>
              <a:rPr lang="en-US" sz="2000" dirty="0">
                <a:latin typeface="Times New Roman" pitchFamily="18" charset="0"/>
              </a:rPr>
              <a:t> provides communication scheme </a:t>
            </a:r>
          </a:p>
          <a:p>
            <a:r>
              <a:rPr lang="en-US" sz="2000" dirty="0">
                <a:latin typeface="Times New Roman" pitchFamily="18" charset="0"/>
              </a:rPr>
              <a:t> runs independently from other computers on the network </a:t>
            </a:r>
          </a:p>
          <a:p>
            <a:r>
              <a:rPr lang="en-US" sz="2000" dirty="0">
                <a:latin typeface="Times New Roman" pitchFamily="18" charset="0"/>
              </a:rPr>
              <a:t> Distributed Operating System </a:t>
            </a:r>
          </a:p>
          <a:p>
            <a:r>
              <a:rPr lang="en-US" sz="2000" dirty="0">
                <a:latin typeface="Times New Roman" pitchFamily="18" charset="0"/>
              </a:rPr>
              <a:t> less autonomy between computers </a:t>
            </a:r>
          </a:p>
          <a:p>
            <a:r>
              <a:rPr lang="en-US" sz="2000" dirty="0">
                <a:latin typeface="Times New Roman" pitchFamily="18" charset="0"/>
              </a:rPr>
              <a:t>Gives the impression (looks like) there is a single operating system controlling the network.</a:t>
            </a:r>
          </a:p>
          <a:p>
            <a:endParaRPr lang="ar-IQ" sz="2000" dirty="0">
              <a:latin typeface="Times New Roman" pitchFamily="18" charset="0"/>
            </a:endParaRPr>
          </a:p>
        </p:txBody>
      </p:sp>
    </p:spTree>
    <p:extLst>
      <p:ext uri="{BB962C8B-B14F-4D97-AF65-F5344CB8AC3E}">
        <p14:creationId xmlns:p14="http://schemas.microsoft.com/office/powerpoint/2010/main" val="4177299693"/>
      </p:ext>
    </p:ext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 </a:t>
            </a:r>
            <a:endParaRPr lang="ar-IQ" dirty="0"/>
          </a:p>
        </p:txBody>
      </p:sp>
      <p:sp>
        <p:nvSpPr>
          <p:cNvPr id="5" name="WordArt 2"/>
          <p:cNvSpPr>
            <a:spLocks noChangeArrowheads="1" noChangeShapeType="1"/>
          </p:cNvSpPr>
          <p:nvPr/>
        </p:nvSpPr>
        <p:spPr bwMode="auto">
          <a:xfrm>
            <a:off x="2402006" y="2758413"/>
            <a:ext cx="6264322" cy="2612764"/>
          </a:xfrm>
          <a:prstGeom prst="rect">
            <a:avLst/>
          </a:prstGeom>
        </p:spPr>
        <p:txBody>
          <a:bodyPr wrap="none" fromWordArt="1">
            <a:prstTxWarp prst="textDeflate">
              <a:avLst>
                <a:gd name="adj" fmla="val 5370"/>
              </a:avLst>
            </a:prstTxWarp>
          </a:bodyPr>
          <a:lstStyle/>
          <a:p>
            <a:pPr algn="ctr"/>
            <a:r>
              <a:rPr lang="en-US" sz="3600" b="1" kern="10" dirty="0">
                <a:ln w="9525">
                  <a:solidFill>
                    <a:schemeClr val="bg1"/>
                  </a:solidFill>
                  <a:round/>
                  <a:headEnd/>
                  <a:tailEnd/>
                </a:ln>
                <a:gradFill rotWithShape="1">
                  <a:gsLst>
                    <a:gs pos="0">
                      <a:srgbClr val="66CCFF"/>
                    </a:gs>
                    <a:gs pos="100000">
                      <a:srgbClr val="0099FF"/>
                    </a:gs>
                  </a:gsLst>
                  <a:path path="rect">
                    <a:fillToRect l="50000" t="50000" r="50000" b="50000"/>
                  </a:path>
                </a:gradFill>
                <a:effectLst>
                  <a:outerShdw dist="35921" dir="2700000" algn="ctr" rotWithShape="0">
                    <a:srgbClr val="C0C0C0">
                      <a:alpha val="78000"/>
                    </a:srgbClr>
                  </a:outerShdw>
                </a:effectLst>
                <a:latin typeface="微软雅黑"/>
                <a:ea typeface="微软雅黑"/>
              </a:rPr>
              <a:t>Thank You</a:t>
            </a:r>
            <a:endParaRPr lang="ar-IQ" sz="3600" b="1" kern="10" dirty="0">
              <a:ln w="9525">
                <a:solidFill>
                  <a:schemeClr val="bg1"/>
                </a:solidFill>
                <a:round/>
                <a:headEnd/>
                <a:tailEnd/>
              </a:ln>
              <a:gradFill rotWithShape="1">
                <a:gsLst>
                  <a:gs pos="0">
                    <a:srgbClr val="66CCFF"/>
                  </a:gs>
                  <a:gs pos="100000">
                    <a:srgbClr val="0099FF"/>
                  </a:gs>
                </a:gsLst>
                <a:path path="rect">
                  <a:fillToRect l="50000" t="50000" r="50000" b="50000"/>
                </a:path>
              </a:gradFill>
              <a:effectLst>
                <a:outerShdw dist="35921" dir="2700000" algn="ctr" rotWithShape="0">
                  <a:srgbClr val="C0C0C0">
                    <a:alpha val="78000"/>
                  </a:srgbClr>
                </a:outerShdw>
              </a:effectLst>
              <a:latin typeface="微软雅黑"/>
              <a:ea typeface="微软雅黑"/>
            </a:endParaRPr>
          </a:p>
        </p:txBody>
      </p:sp>
    </p:spTree>
    <p:extLst>
      <p:ext uri="{BB962C8B-B14F-4D97-AF65-F5344CB8AC3E}">
        <p14:creationId xmlns:p14="http://schemas.microsoft.com/office/powerpoint/2010/main" val="959389430"/>
      </p:ext>
    </p:extLst>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solidFill>
                  <a:schemeClr val="bg1"/>
                </a:solidFill>
              </a:rPr>
              <a:t>Overview : </a:t>
            </a:r>
            <a:r>
              <a:rPr lang="en-US" b="1" dirty="0">
                <a:solidFill>
                  <a:schemeClr val="bg1"/>
                </a:solidFill>
              </a:rPr>
              <a:t>Chapter </a:t>
            </a:r>
            <a:r>
              <a:rPr lang="en-US" b="1" dirty="0" smtClean="0">
                <a:solidFill>
                  <a:schemeClr val="bg1"/>
                </a:solidFill>
              </a:rPr>
              <a:t>1</a:t>
            </a:r>
            <a:endParaRPr lang="ar-IQ" dirty="0">
              <a:solidFill>
                <a:schemeClr val="bg1"/>
              </a:solidFill>
            </a:endParaRPr>
          </a:p>
        </p:txBody>
      </p:sp>
      <p:sp>
        <p:nvSpPr>
          <p:cNvPr id="3" name="عنصر نائب للمحتوى 2"/>
          <p:cNvSpPr>
            <a:spLocks noGrp="1"/>
          </p:cNvSpPr>
          <p:nvPr>
            <p:ph idx="1"/>
          </p:nvPr>
        </p:nvSpPr>
        <p:spPr>
          <a:xfrm>
            <a:off x="1154954" y="2210937"/>
            <a:ext cx="8825659" cy="4647063"/>
          </a:xfrm>
        </p:spPr>
        <p:txBody>
          <a:bodyPr>
            <a:normAutofit/>
          </a:bodyPr>
          <a:lstStyle/>
          <a:p>
            <a:r>
              <a:rPr lang="en-US" b="1" dirty="0"/>
              <a:t>What is an Operating </a:t>
            </a:r>
            <a:r>
              <a:rPr lang="en-US" b="1" dirty="0" smtClean="0"/>
              <a:t>System and OS </a:t>
            </a:r>
            <a:r>
              <a:rPr lang="en-US" b="1" dirty="0"/>
              <a:t>goals</a:t>
            </a:r>
          </a:p>
          <a:p>
            <a:r>
              <a:rPr lang="en-US" b="1" dirty="0" smtClean="0"/>
              <a:t>Computer </a:t>
            </a:r>
            <a:r>
              <a:rPr lang="en-US" b="1" dirty="0"/>
              <a:t>System Components:</a:t>
            </a:r>
            <a:endParaRPr lang="en-US" dirty="0"/>
          </a:p>
          <a:p>
            <a:r>
              <a:rPr lang="en-US" b="1" dirty="0"/>
              <a:t>Operating System Functions</a:t>
            </a:r>
            <a:endParaRPr lang="en-US" dirty="0"/>
          </a:p>
          <a:p>
            <a:r>
              <a:rPr lang="en-US" b="1" dirty="0"/>
              <a:t>Computer-System Operation</a:t>
            </a:r>
            <a:endParaRPr lang="en-US" dirty="0"/>
          </a:p>
          <a:p>
            <a:r>
              <a:rPr lang="en-US" b="1" dirty="0"/>
              <a:t>Storage Structure </a:t>
            </a:r>
            <a:endParaRPr lang="en-US" dirty="0"/>
          </a:p>
          <a:p>
            <a:r>
              <a:rPr lang="en-US" b="1" dirty="0"/>
              <a:t>Operating-System Structure</a:t>
            </a:r>
            <a:endParaRPr lang="en-US" dirty="0"/>
          </a:p>
          <a:p>
            <a:r>
              <a:rPr lang="en-US" b="1" dirty="0"/>
              <a:t>Simple Batch System</a:t>
            </a:r>
            <a:endParaRPr lang="en-US" dirty="0"/>
          </a:p>
          <a:p>
            <a:r>
              <a:rPr lang="en-US" b="1" dirty="0" smtClean="0"/>
              <a:t>Multiprogramming</a:t>
            </a:r>
          </a:p>
          <a:p>
            <a:r>
              <a:rPr lang="en-US" b="1" dirty="0"/>
              <a:t>Advantages of parallel </a:t>
            </a:r>
            <a:r>
              <a:rPr lang="en-US" b="1" dirty="0" smtClean="0"/>
              <a:t>system</a:t>
            </a:r>
          </a:p>
          <a:p>
            <a:r>
              <a:rPr lang="en-US" b="1" dirty="0"/>
              <a:t>Real-Time </a:t>
            </a:r>
            <a:r>
              <a:rPr lang="en-US" b="1" dirty="0" smtClean="0"/>
              <a:t>Systems</a:t>
            </a:r>
          </a:p>
          <a:p>
            <a:r>
              <a:rPr lang="en-US" b="1" dirty="0"/>
              <a:t>Distributed </a:t>
            </a:r>
            <a:r>
              <a:rPr lang="en-US" b="1" dirty="0" smtClean="0"/>
              <a:t>Systems</a:t>
            </a:r>
            <a:r>
              <a:rPr lang="en-US" dirty="0"/>
              <a:t> </a:t>
            </a:r>
            <a:r>
              <a:rPr lang="en-US" dirty="0" smtClean="0"/>
              <a:t>and </a:t>
            </a:r>
            <a:r>
              <a:rPr lang="en-US" b="1" dirty="0"/>
              <a:t>Advantages of distributed systems</a:t>
            </a:r>
            <a:r>
              <a:rPr lang="en-US" b="1" dirty="0" smtClean="0"/>
              <a:t>. </a:t>
            </a:r>
            <a:endParaRPr lang="en-US" dirty="0"/>
          </a:p>
          <a:p>
            <a:endParaRPr lang="en-US" dirty="0"/>
          </a:p>
          <a:p>
            <a:endParaRPr lang="ar-IQ" dirty="0"/>
          </a:p>
        </p:txBody>
      </p:sp>
      <p:pic>
        <p:nvPicPr>
          <p:cNvPr id="4" name="Picture 2" descr="D:\مسائي كليتنة\مرحلة ثالثة مسائي\OS new\Lec1\Operating-Syst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734" y="2222430"/>
            <a:ext cx="4558353" cy="444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69381"/>
      </p:ext>
    </p:extLst>
  </p:cSld>
  <p:clrMapOvr>
    <a:masterClrMapping/>
  </p:clrMapOvr>
  <mc:AlternateContent xmlns:mc="http://schemas.openxmlformats.org/markup-compatibility/2006">
    <mc:Choice xmlns:p14="http://schemas.microsoft.com/office/powerpoint/2010/main" Requires="p14">
      <p:transition spd="slow" p14:dur="1500" advClick="0">
        <p:split orient="vert"/>
      </p:transition>
    </mc:Choice>
    <mc:Fallback>
      <p:transition spd="slow" advClick="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77672" y="973668"/>
            <a:ext cx="11218459" cy="706964"/>
          </a:xfrm>
        </p:spPr>
        <p:txBody>
          <a:bodyPr/>
          <a:lstStyle/>
          <a:p>
            <a:pPr algn="ctr"/>
            <a:r>
              <a:rPr lang="en-US" sz="3200" b="1" dirty="0">
                <a:solidFill>
                  <a:schemeClr val="bg1"/>
                </a:solidFill>
              </a:rPr>
              <a:t>What is an Operating System?</a:t>
            </a:r>
            <a:endParaRPr lang="ar-IQ" sz="3000" b="1" dirty="0">
              <a:solidFill>
                <a:schemeClr val="bg1"/>
              </a:solidFill>
            </a:endParaRPr>
          </a:p>
        </p:txBody>
      </p:sp>
      <p:sp>
        <p:nvSpPr>
          <p:cNvPr id="3" name="عنصر نائب للمحتوى 2"/>
          <p:cNvSpPr>
            <a:spLocks noGrp="1"/>
          </p:cNvSpPr>
          <p:nvPr>
            <p:ph idx="1"/>
          </p:nvPr>
        </p:nvSpPr>
        <p:spPr>
          <a:xfrm>
            <a:off x="0" y="2238233"/>
            <a:ext cx="7301553" cy="4619767"/>
          </a:xfrm>
        </p:spPr>
        <p:txBody>
          <a:bodyPr>
            <a:noAutofit/>
          </a:bodyPr>
          <a:lstStyle/>
          <a:p>
            <a:pPr marL="0" indent="0" algn="just">
              <a:buNone/>
            </a:pPr>
            <a:r>
              <a:rPr lang="en-US" sz="2000" b="1" dirty="0" smtClean="0"/>
              <a:t>An </a:t>
            </a:r>
            <a:r>
              <a:rPr lang="en-US" sz="2000" b="1" i="1" dirty="0"/>
              <a:t>operating system </a:t>
            </a:r>
            <a:r>
              <a:rPr lang="en-US" sz="2000" b="1" dirty="0"/>
              <a:t>acts as an intermediary between the user of a computer and the computer hardware. The purpose of an operating system is to provide an environment in which a user can execute programs in a </a:t>
            </a:r>
            <a:r>
              <a:rPr lang="en-US" sz="2000" b="1" i="1" dirty="0"/>
              <a:t>convenient </a:t>
            </a:r>
            <a:r>
              <a:rPr lang="en-US" sz="2000" b="1" dirty="0"/>
              <a:t>(suitable) </a:t>
            </a:r>
            <a:r>
              <a:rPr lang="en-US" sz="2000" b="1" i="1" dirty="0"/>
              <a:t>and efficient </a:t>
            </a:r>
            <a:r>
              <a:rPr lang="en-US" sz="2000" b="1" dirty="0"/>
              <a:t>manner. </a:t>
            </a:r>
            <a:endParaRPr lang="en-US" sz="2000" b="1" dirty="0" smtClean="0"/>
          </a:p>
          <a:p>
            <a:pPr marL="0" indent="0" algn="just">
              <a:buNone/>
            </a:pPr>
            <a:r>
              <a:rPr lang="en-US" sz="2000" b="1" dirty="0" smtClean="0">
                <a:solidFill>
                  <a:srgbClr val="FF0000"/>
                </a:solidFill>
              </a:rPr>
              <a:t>Goals:</a:t>
            </a:r>
          </a:p>
          <a:p>
            <a:pPr algn="just"/>
            <a:r>
              <a:rPr lang="en-US" sz="2000" b="1" dirty="0"/>
              <a:t>Execute user programs and make solving user problems easier. </a:t>
            </a:r>
            <a:endParaRPr lang="en-US" sz="2000" dirty="0"/>
          </a:p>
          <a:p>
            <a:pPr algn="just"/>
            <a:r>
              <a:rPr lang="en-US" sz="2000" b="1" dirty="0"/>
              <a:t>Make the computer system convenient to use. </a:t>
            </a:r>
            <a:endParaRPr lang="en-US" sz="2000" dirty="0"/>
          </a:p>
          <a:p>
            <a:pPr algn="just"/>
            <a:r>
              <a:rPr lang="en-US" sz="2000" b="1" dirty="0"/>
              <a:t>Use the computer hardware in an efficient manner. </a:t>
            </a:r>
            <a:endParaRPr lang="en-US" sz="2000" dirty="0"/>
          </a:p>
          <a:p>
            <a:pPr marL="0" indent="0" algn="just">
              <a:buNone/>
            </a:pPr>
            <a:endParaRPr lang="en-US" sz="2000" b="1" dirty="0" smtClean="0"/>
          </a:p>
          <a:p>
            <a:pPr marL="0" indent="0" algn="just">
              <a:buNone/>
            </a:pPr>
            <a:endParaRPr lang="en-US" sz="2000" b="1" dirty="0" smtClean="0"/>
          </a:p>
          <a:p>
            <a:pPr marL="0" indent="0" algn="just">
              <a:buNone/>
            </a:pPr>
            <a:endParaRPr lang="en-US" sz="2000" b="1" dirty="0"/>
          </a:p>
          <a:p>
            <a:pPr marL="0" indent="0" algn="just">
              <a:buNone/>
            </a:pPr>
            <a:endParaRPr lang="ar-IQ" sz="2000" b="1" dirty="0">
              <a:solidFill>
                <a:schemeClr val="tx1"/>
              </a:solidFill>
              <a:cs typeface="+mj-cs"/>
            </a:endParaRPr>
          </a:p>
        </p:txBody>
      </p:sp>
      <p:pic>
        <p:nvPicPr>
          <p:cNvPr id="4" name="Picture 2" descr="C:\Users\Ameer Sameer\Desktop\cybersec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733" y="162636"/>
            <a:ext cx="913261" cy="913261"/>
          </a:xfrm>
          <a:prstGeom prst="rect">
            <a:avLst/>
          </a:prstGeom>
          <a:noFill/>
          <a:extLst>
            <a:ext uri="{909E8E84-426E-40DD-AFC4-6F175D3DCCD1}">
              <a14:hiddenFill xmlns:a14="http://schemas.microsoft.com/office/drawing/2010/main">
                <a:solidFill>
                  <a:srgbClr val="FFFFFF"/>
                </a:solidFill>
              </a14:hiddenFill>
            </a:ext>
          </a:extLst>
        </p:spPr>
      </p:pic>
      <p:pic>
        <p:nvPicPr>
          <p:cNvPr id="5" name="صورة 4" descr="D:\مسائي كليتنة\مرحلة ثالثة مسائي\OS new\Lec1\types-of-operating-systems-with-examples.jpg"/>
          <p:cNvPicPr/>
          <p:nvPr/>
        </p:nvPicPr>
        <p:blipFill>
          <a:blip r:embed="rId3">
            <a:extLst>
              <a:ext uri="{28A0092B-C50C-407E-A947-70E740481C1C}">
                <a14:useLocalDpi xmlns:a14="http://schemas.microsoft.com/office/drawing/2010/main" val="0"/>
              </a:ext>
            </a:extLst>
          </a:blip>
          <a:srcRect/>
          <a:stretch>
            <a:fillRect/>
          </a:stretch>
        </p:blipFill>
        <p:spPr bwMode="auto">
          <a:xfrm>
            <a:off x="7428931" y="2347415"/>
            <a:ext cx="4763069" cy="4336221"/>
          </a:xfrm>
          <a:prstGeom prst="rect">
            <a:avLst/>
          </a:prstGeom>
          <a:noFill/>
          <a:ln>
            <a:noFill/>
          </a:ln>
        </p:spPr>
      </p:pic>
    </p:spTree>
    <p:extLst>
      <p:ext uri="{BB962C8B-B14F-4D97-AF65-F5344CB8AC3E}">
        <p14:creationId xmlns:p14="http://schemas.microsoft.com/office/powerpoint/2010/main" val="3564594632"/>
      </p:ext>
    </p:extLst>
  </p:cSld>
  <p:clrMapOvr>
    <a:masterClrMapping/>
  </p:clrMapOvr>
  <p:transition spd="slow"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4024" y="919077"/>
            <a:ext cx="11259403" cy="677711"/>
          </a:xfrm>
        </p:spPr>
        <p:txBody>
          <a:bodyPr/>
          <a:lstStyle/>
          <a:p>
            <a:pPr algn="ctr"/>
            <a:r>
              <a:rPr lang="en-US" b="1" dirty="0">
                <a:solidFill>
                  <a:schemeClr val="bg1"/>
                </a:solidFill>
              </a:rPr>
              <a:t>Computer System </a:t>
            </a:r>
            <a:r>
              <a:rPr lang="en-US" b="1" dirty="0" smtClean="0">
                <a:solidFill>
                  <a:schemeClr val="bg1"/>
                </a:solidFill>
              </a:rPr>
              <a:t>Components</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0" y="2238233"/>
            <a:ext cx="12192000" cy="4619767"/>
          </a:xfrm>
        </p:spPr>
        <p:txBody>
          <a:bodyPr>
            <a:normAutofit/>
          </a:bodyPr>
          <a:lstStyle/>
          <a:p>
            <a:r>
              <a:rPr lang="en-US" sz="2000" b="1" dirty="0" smtClean="0">
                <a:solidFill>
                  <a:schemeClr val="tx1"/>
                </a:solidFill>
              </a:rPr>
              <a:t>1. Hardware</a:t>
            </a:r>
            <a:r>
              <a:rPr lang="en-US" sz="2000" dirty="0" smtClean="0">
                <a:solidFill>
                  <a:schemeClr val="tx1"/>
                </a:solidFill>
              </a:rPr>
              <a:t> </a:t>
            </a:r>
            <a:r>
              <a:rPr lang="en-US" sz="2000" dirty="0">
                <a:solidFill>
                  <a:schemeClr val="tx1"/>
                </a:solidFill>
              </a:rPr>
              <a:t>– provides basic computing resources (CPU, memory, I/O devices).</a:t>
            </a:r>
          </a:p>
          <a:p>
            <a:r>
              <a:rPr lang="en-US" sz="2000" dirty="0">
                <a:solidFill>
                  <a:schemeClr val="tx1"/>
                </a:solidFill>
              </a:rPr>
              <a:t> </a:t>
            </a:r>
            <a:r>
              <a:rPr lang="en-US" sz="2000" b="1" dirty="0">
                <a:solidFill>
                  <a:schemeClr val="tx1"/>
                </a:solidFill>
              </a:rPr>
              <a:t>2. Operating system</a:t>
            </a:r>
            <a:r>
              <a:rPr lang="en-US" sz="2000" dirty="0">
                <a:solidFill>
                  <a:schemeClr val="tx1"/>
                </a:solidFill>
              </a:rPr>
              <a:t> – controls and coordinates the use of the hardware among the various application programs for the various users. </a:t>
            </a:r>
          </a:p>
          <a:p>
            <a:r>
              <a:rPr lang="en-US" sz="2000" b="1" dirty="0">
                <a:solidFill>
                  <a:schemeClr val="tx1"/>
                </a:solidFill>
              </a:rPr>
              <a:t>3. Applications programs</a:t>
            </a:r>
            <a:r>
              <a:rPr lang="en-US" sz="2000" dirty="0">
                <a:solidFill>
                  <a:schemeClr val="tx1"/>
                </a:solidFill>
              </a:rPr>
              <a:t> – define the ways in which the system resources are used to solve the computing problems of the users (compilers, database systems, video games, business programs).</a:t>
            </a:r>
          </a:p>
          <a:p>
            <a:r>
              <a:rPr lang="en-US" sz="2000" dirty="0">
                <a:solidFill>
                  <a:schemeClr val="tx1"/>
                </a:solidFill>
              </a:rPr>
              <a:t> </a:t>
            </a:r>
            <a:r>
              <a:rPr lang="en-US" sz="2000" b="1" dirty="0">
                <a:solidFill>
                  <a:schemeClr val="tx1"/>
                </a:solidFill>
              </a:rPr>
              <a:t>4. Users (people, machines, other computers)</a:t>
            </a:r>
            <a:r>
              <a:rPr lang="en-US" sz="2000" dirty="0">
                <a:solidFill>
                  <a:schemeClr val="tx1"/>
                </a:solidFill>
              </a:rPr>
              <a:t>. </a:t>
            </a:r>
            <a:r>
              <a:rPr lang="en-US" sz="2000" b="1" dirty="0">
                <a:solidFill>
                  <a:schemeClr val="tx1"/>
                </a:solidFill>
              </a:rPr>
              <a:t>Abstract View of System Components </a:t>
            </a:r>
            <a:r>
              <a:rPr lang="en-US" sz="2000" dirty="0">
                <a:solidFill>
                  <a:schemeClr val="tx1"/>
                </a:solidFill>
              </a:rPr>
              <a:t>A computer system can be divided roughly into four components: the </a:t>
            </a:r>
            <a:r>
              <a:rPr lang="en-US" sz="2000" i="1" dirty="0">
                <a:solidFill>
                  <a:schemeClr val="tx1"/>
                </a:solidFill>
              </a:rPr>
              <a:t>hardware, </a:t>
            </a:r>
            <a:r>
              <a:rPr lang="en-US" sz="2000" dirty="0">
                <a:solidFill>
                  <a:schemeClr val="tx1"/>
                </a:solidFill>
              </a:rPr>
              <a:t>the </a:t>
            </a:r>
            <a:r>
              <a:rPr lang="en-US" sz="2000" i="1" dirty="0">
                <a:solidFill>
                  <a:schemeClr val="tx1"/>
                </a:solidFill>
              </a:rPr>
              <a:t>operating system, </a:t>
            </a:r>
            <a:r>
              <a:rPr lang="en-US" sz="2000" dirty="0">
                <a:solidFill>
                  <a:schemeClr val="tx1"/>
                </a:solidFill>
              </a:rPr>
              <a:t>the </a:t>
            </a:r>
            <a:r>
              <a:rPr lang="en-US" sz="2000" i="1" dirty="0">
                <a:solidFill>
                  <a:schemeClr val="tx1"/>
                </a:solidFill>
              </a:rPr>
              <a:t>application programs, </a:t>
            </a:r>
            <a:r>
              <a:rPr lang="en-US" sz="2000" dirty="0">
                <a:solidFill>
                  <a:schemeClr val="tx1"/>
                </a:solidFill>
              </a:rPr>
              <a:t>and the </a:t>
            </a:r>
            <a:r>
              <a:rPr lang="en-US" sz="2000" i="1" dirty="0">
                <a:solidFill>
                  <a:schemeClr val="tx1"/>
                </a:solidFill>
              </a:rPr>
              <a:t>users.</a:t>
            </a:r>
            <a:endParaRPr lang="en-US" sz="2000" dirty="0">
              <a:solidFill>
                <a:schemeClr val="tx1"/>
              </a:solidFill>
            </a:endParaRPr>
          </a:p>
          <a:p>
            <a:endParaRPr lang="ar-IQ" sz="2000" dirty="0">
              <a:solidFill>
                <a:schemeClr val="tx1"/>
              </a:solidFill>
            </a:endParaRPr>
          </a:p>
        </p:txBody>
      </p:sp>
    </p:spTree>
    <p:extLst>
      <p:ext uri="{BB962C8B-B14F-4D97-AF65-F5344CB8AC3E}">
        <p14:creationId xmlns:p14="http://schemas.microsoft.com/office/powerpoint/2010/main" val="3820540993"/>
      </p:ext>
    </p:extLst>
  </p:cSld>
  <p:clrMapOvr>
    <a:masterClrMapping/>
  </p:clrMapOvr>
  <mc:AlternateContent xmlns:mc="http://schemas.openxmlformats.org/markup-compatibility/2006">
    <mc:Choice xmlns:p14="http://schemas.microsoft.com/office/powerpoint/2010/main" Requires="p14">
      <p:transition spd="slow" p14:dur="1400" advClick="0">
        <p14:ripple/>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 </a:t>
            </a:r>
            <a:endParaRPr lang="ar-IQ" dirty="0"/>
          </a:p>
        </p:txBody>
      </p:sp>
      <p:sp>
        <p:nvSpPr>
          <p:cNvPr id="3" name="عنصر نائب للمحتوى 2"/>
          <p:cNvSpPr>
            <a:spLocks noGrp="1"/>
          </p:cNvSpPr>
          <p:nvPr>
            <p:ph idx="1"/>
          </p:nvPr>
        </p:nvSpPr>
        <p:spPr/>
        <p:txBody>
          <a:bodyPr/>
          <a:lstStyle/>
          <a:p>
            <a:pPr marL="0" indent="0">
              <a:buNone/>
            </a:pPr>
            <a:r>
              <a:rPr lang="en-US" dirty="0" smtClean="0"/>
              <a:t> </a:t>
            </a:r>
            <a:endParaRPr lang="ar-IQ" dirty="0"/>
          </a:p>
        </p:txBody>
      </p:sp>
      <p:pic>
        <p:nvPicPr>
          <p:cNvPr id="4" name="صورة 3" descr="D:\مسائي كليتنة\مرحلة ثالثة مسائي\OS new\Lec1\needofos.png"/>
          <p:cNvPicPr/>
          <p:nvPr/>
        </p:nvPicPr>
        <p:blipFill>
          <a:blip r:embed="rId2">
            <a:extLst>
              <a:ext uri="{28A0092B-C50C-407E-A947-70E740481C1C}">
                <a14:useLocalDpi xmlns:a14="http://schemas.microsoft.com/office/drawing/2010/main" val="0"/>
              </a:ext>
            </a:extLst>
          </a:blip>
          <a:srcRect/>
          <a:stretch>
            <a:fillRect/>
          </a:stretch>
        </p:blipFill>
        <p:spPr bwMode="auto">
          <a:xfrm>
            <a:off x="1351127" y="2374710"/>
            <a:ext cx="9362365" cy="4217159"/>
          </a:xfrm>
          <a:prstGeom prst="rect">
            <a:avLst/>
          </a:prstGeom>
          <a:noFill/>
          <a:ln>
            <a:noFill/>
          </a:ln>
        </p:spPr>
      </p:pic>
      <p:sp>
        <p:nvSpPr>
          <p:cNvPr id="5" name="عنوان 1"/>
          <p:cNvSpPr txBox="1">
            <a:spLocks/>
          </p:cNvSpPr>
          <p:nvPr/>
        </p:nvSpPr>
        <p:spPr bwMode="gray">
          <a:xfrm>
            <a:off x="464024" y="919077"/>
            <a:ext cx="11259403" cy="6777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smtClean="0">
                <a:solidFill>
                  <a:schemeClr val="bg1"/>
                </a:solidFill>
              </a:rPr>
              <a:t>Computer System Components</a:t>
            </a:r>
            <a:r>
              <a:rPr lang="en-US" smtClean="0">
                <a:solidFill>
                  <a:schemeClr val="bg1"/>
                </a:solidFill>
              </a:rPr>
              <a:t/>
            </a:r>
            <a:br>
              <a:rPr lang="en-US" smtClean="0">
                <a:solidFill>
                  <a:schemeClr val="bg1"/>
                </a:solidFill>
              </a:rPr>
            </a:br>
            <a:endParaRPr lang="ar-IQ" dirty="0">
              <a:solidFill>
                <a:schemeClr val="bg1"/>
              </a:solidFill>
            </a:endParaRPr>
          </a:p>
        </p:txBody>
      </p:sp>
    </p:spTree>
    <p:extLst>
      <p:ext uri="{BB962C8B-B14F-4D97-AF65-F5344CB8AC3E}">
        <p14:creationId xmlns:p14="http://schemas.microsoft.com/office/powerpoint/2010/main" val="2218034306"/>
      </p:ext>
    </p:extLst>
  </p:cSld>
  <p:clrMapOvr>
    <a:masterClrMapping/>
  </p:clrMapOvr>
  <mc:AlternateContent xmlns:mc="http://schemas.openxmlformats.org/markup-compatibility/2006">
    <mc:Choice xmlns:p14="http://schemas.microsoft.com/office/powerpoint/2010/main" Requires="p14">
      <p:transition spd="slow" p14:dur="1500" advClick="0">
        <p:split orient="vert"/>
      </p:transition>
    </mc:Choice>
    <mc:Fallback>
      <p:transition spd="slow" advClick="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Operating System Functions</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0" y="2426079"/>
            <a:ext cx="12337576" cy="3416300"/>
          </a:xfrm>
        </p:spPr>
        <p:txBody>
          <a:bodyPr>
            <a:normAutofit/>
          </a:bodyPr>
          <a:lstStyle/>
          <a:p>
            <a:r>
              <a:rPr lang="en-US" sz="2000" b="1" dirty="0">
                <a:solidFill>
                  <a:schemeClr val="tx1"/>
                </a:solidFill>
              </a:rPr>
              <a:t>Resource allocator</a:t>
            </a:r>
            <a:r>
              <a:rPr lang="en-US" sz="2000" dirty="0">
                <a:solidFill>
                  <a:schemeClr val="tx1"/>
                </a:solidFill>
              </a:rPr>
              <a:t> – manages and allocates resources. </a:t>
            </a:r>
          </a:p>
          <a:p>
            <a:r>
              <a:rPr lang="en-US" sz="2000" b="1" dirty="0" smtClean="0">
                <a:solidFill>
                  <a:schemeClr val="tx1"/>
                </a:solidFill>
              </a:rPr>
              <a:t>Control </a:t>
            </a:r>
            <a:r>
              <a:rPr lang="en-US" sz="2000" b="1" dirty="0">
                <a:solidFill>
                  <a:schemeClr val="tx1"/>
                </a:solidFill>
              </a:rPr>
              <a:t>program</a:t>
            </a:r>
            <a:r>
              <a:rPr lang="en-US" sz="2000" dirty="0">
                <a:solidFill>
                  <a:schemeClr val="tx1"/>
                </a:solidFill>
              </a:rPr>
              <a:t> – controls the execution of user programs and operations of I/O devices. </a:t>
            </a:r>
          </a:p>
          <a:p>
            <a:r>
              <a:rPr lang="en-US" sz="2000" b="1" dirty="0" smtClean="0">
                <a:solidFill>
                  <a:schemeClr val="tx1"/>
                </a:solidFill>
              </a:rPr>
              <a:t>Kernel</a:t>
            </a:r>
            <a:r>
              <a:rPr lang="en-US" sz="2000" dirty="0" smtClean="0">
                <a:solidFill>
                  <a:schemeClr val="tx1"/>
                </a:solidFill>
              </a:rPr>
              <a:t> </a:t>
            </a:r>
            <a:r>
              <a:rPr lang="en-US" sz="2000" dirty="0">
                <a:solidFill>
                  <a:schemeClr val="tx1"/>
                </a:solidFill>
              </a:rPr>
              <a:t>– the one program running at all times (all else being application programs). </a:t>
            </a:r>
          </a:p>
          <a:p>
            <a:endParaRPr lang="ar-IQ" sz="2000" dirty="0">
              <a:solidFill>
                <a:schemeClr val="tx1"/>
              </a:solidFill>
            </a:endParaRPr>
          </a:p>
        </p:txBody>
      </p:sp>
      <p:pic>
        <p:nvPicPr>
          <p:cNvPr id="4098" name="Picture 2" descr="D:\مسائي كليتنة\مرحلة ثالثة مسائي\OS new\Lec1\f24b7bdfddbbb6748b8851c39adc1e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0756" y="3903259"/>
            <a:ext cx="3391244" cy="282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363021"/>
      </p:ext>
    </p:extLst>
  </p:cSld>
  <p:clrMapOvr>
    <a:masterClrMapping/>
  </p:clrMapOvr>
  <p:transition spd="slow" advClick="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Computer-System Operation</a:t>
            </a:r>
            <a:r>
              <a:rPr lang="en-US" dirty="0">
                <a:solidFill>
                  <a:schemeClr val="bg1"/>
                </a:solidFill>
              </a:rPr>
              <a:t/>
            </a:r>
            <a:br>
              <a:rPr lang="en-US" dirty="0">
                <a:solidFill>
                  <a:schemeClr val="bg1"/>
                </a:solidFill>
              </a:rPr>
            </a:br>
            <a:endParaRPr lang="ar-IQ" dirty="0">
              <a:solidFill>
                <a:schemeClr val="bg1"/>
              </a:solidFill>
            </a:endParaRPr>
          </a:p>
        </p:txBody>
      </p:sp>
      <p:sp>
        <p:nvSpPr>
          <p:cNvPr id="3" name="عنصر نائب للمحتوى 2"/>
          <p:cNvSpPr>
            <a:spLocks noGrp="1"/>
          </p:cNvSpPr>
          <p:nvPr>
            <p:ph idx="1"/>
          </p:nvPr>
        </p:nvSpPr>
        <p:spPr>
          <a:xfrm>
            <a:off x="0" y="2251881"/>
            <a:ext cx="12192000" cy="3767919"/>
          </a:xfrm>
        </p:spPr>
        <p:txBody>
          <a:bodyPr>
            <a:normAutofit/>
          </a:bodyPr>
          <a:lstStyle/>
          <a:p>
            <a:r>
              <a:rPr lang="en-US" sz="2000" u="sng" dirty="0">
                <a:solidFill>
                  <a:schemeClr val="tx1"/>
                </a:solidFill>
              </a:rPr>
              <a:t>For a computer to start running</a:t>
            </a:r>
            <a:r>
              <a:rPr lang="en-US" sz="2000" dirty="0">
                <a:solidFill>
                  <a:schemeClr val="tx1"/>
                </a:solidFill>
              </a:rPr>
              <a:t>—for instance, when it is powered up or rebooted—it needs to have an initial program to run. </a:t>
            </a:r>
          </a:p>
          <a:p>
            <a:pPr lvl="0"/>
            <a:r>
              <a:rPr lang="en-US" sz="2000" dirty="0">
                <a:solidFill>
                  <a:schemeClr val="tx1"/>
                </a:solidFill>
              </a:rPr>
              <a:t>This initial program, or bootstrap program, Typically, it is stored within the computer hardware in read-only memory (ROM) or electrically erasable programmable read-only memory (EEPROM), known by the general term firmware. It initializes all aspects of the system, from CPU registers to device controllers to memory contents. </a:t>
            </a:r>
          </a:p>
          <a:p>
            <a:pPr lvl="0"/>
            <a:r>
              <a:rPr lang="en-US" sz="2000" dirty="0">
                <a:solidFill>
                  <a:schemeClr val="tx1"/>
                </a:solidFill>
              </a:rPr>
              <a:t>The bootstrap program must know how to load the operating system and how to start executing that system. </a:t>
            </a:r>
          </a:p>
          <a:p>
            <a:pPr lvl="0"/>
            <a:r>
              <a:rPr lang="en-US" sz="2000" dirty="0">
                <a:solidFill>
                  <a:schemeClr val="tx1"/>
                </a:solidFill>
              </a:rPr>
              <a:t>To accomplish this goal, the bootstrap program must locate the operating-system kernel and load it into memory.</a:t>
            </a:r>
          </a:p>
          <a:p>
            <a:endParaRPr lang="ar-IQ" sz="2000" dirty="0">
              <a:solidFill>
                <a:schemeClr val="tx1"/>
              </a:solidFill>
            </a:endParaRPr>
          </a:p>
        </p:txBody>
      </p:sp>
    </p:spTree>
    <p:extLst>
      <p:ext uri="{BB962C8B-B14F-4D97-AF65-F5344CB8AC3E}">
        <p14:creationId xmlns:p14="http://schemas.microsoft.com/office/powerpoint/2010/main" val="1165651056"/>
      </p:ext>
    </p:extLst>
  </p:cSld>
  <p:clrMapOvr>
    <a:masterClrMapping/>
  </p:clrMapOvr>
  <p:transition spd="slow" advClick="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a:solidFill>
                  <a:schemeClr val="bg1"/>
                </a:solidFill>
              </a:rPr>
              <a:t>A modern computer system</a:t>
            </a:r>
            <a:endParaRPr lang="ar-IQ" b="1" dirty="0">
              <a:solidFill>
                <a:schemeClr val="bg1"/>
              </a:solidFill>
            </a:endParaRPr>
          </a:p>
        </p:txBody>
      </p:sp>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4606" y="2700019"/>
            <a:ext cx="6407100" cy="3223261"/>
          </a:xfrm>
          <a:prstGeom prst="rect">
            <a:avLst/>
          </a:prstGeom>
          <a:noFill/>
          <a:ln>
            <a:noFill/>
          </a:ln>
        </p:spPr>
      </p:pic>
      <p:sp>
        <p:nvSpPr>
          <p:cNvPr id="5" name="مستطيل 4"/>
          <p:cNvSpPr/>
          <p:nvPr/>
        </p:nvSpPr>
        <p:spPr>
          <a:xfrm>
            <a:off x="3141150" y="6219546"/>
            <a:ext cx="4490332" cy="369332"/>
          </a:xfrm>
          <a:prstGeom prst="rect">
            <a:avLst/>
          </a:prstGeom>
        </p:spPr>
        <p:txBody>
          <a:bodyPr wrap="none">
            <a:spAutoFit/>
          </a:bodyPr>
          <a:lstStyle/>
          <a:p>
            <a:r>
              <a:rPr lang="en-US" b="1" dirty="0"/>
              <a:t>Figure 1.2 </a:t>
            </a:r>
            <a:r>
              <a:rPr lang="en-US" dirty="0"/>
              <a:t>A modern computer system.</a:t>
            </a:r>
          </a:p>
        </p:txBody>
      </p:sp>
    </p:spTree>
    <p:extLst>
      <p:ext uri="{BB962C8B-B14F-4D97-AF65-F5344CB8AC3E}">
        <p14:creationId xmlns:p14="http://schemas.microsoft.com/office/powerpoint/2010/main" val="365863179"/>
      </p:ext>
    </p:extLst>
  </p:cSld>
  <p:clrMapOvr>
    <a:masterClrMapping/>
  </p:clrMapOvr>
  <p:transition spd="slow" advClick="0">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دبوس تثبيت">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رق">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2">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5094</TotalTime>
  <Words>2847</Words>
  <Application>Microsoft Office PowerPoint</Application>
  <PresentationFormat>مخصص</PresentationFormat>
  <Paragraphs>187</Paragraphs>
  <Slides>26</Slides>
  <Notes>9</Notes>
  <HiddenSlides>0</HiddenSlides>
  <MMClips>0</MMClips>
  <ScaleCrop>false</ScaleCrop>
  <HeadingPairs>
    <vt:vector size="4" baseType="variant">
      <vt:variant>
        <vt:lpstr>نسق</vt:lpstr>
      </vt:variant>
      <vt:variant>
        <vt:i4>1</vt:i4>
      </vt:variant>
      <vt:variant>
        <vt:lpstr>عناوين الشرائح</vt:lpstr>
      </vt:variant>
      <vt:variant>
        <vt:i4>26</vt:i4>
      </vt:variant>
    </vt:vector>
  </HeadingPairs>
  <TitlesOfParts>
    <vt:vector size="27" baseType="lpstr">
      <vt:lpstr>Ion Boardroom</vt:lpstr>
      <vt:lpstr>Operating System</vt:lpstr>
      <vt:lpstr> </vt:lpstr>
      <vt:lpstr>Overview : Chapter 1</vt:lpstr>
      <vt:lpstr>What is an Operating System?</vt:lpstr>
      <vt:lpstr>Computer System Components </vt:lpstr>
      <vt:lpstr> </vt:lpstr>
      <vt:lpstr>Operating System Functions </vt:lpstr>
      <vt:lpstr>Computer-System Operation </vt:lpstr>
      <vt:lpstr>A modern computer system</vt:lpstr>
      <vt:lpstr>Storage Structure  </vt:lpstr>
      <vt:lpstr>Storage device hierarchy</vt:lpstr>
      <vt:lpstr>Operating-System Structure </vt:lpstr>
      <vt:lpstr>Simple Batch System </vt:lpstr>
      <vt:lpstr> </vt:lpstr>
      <vt:lpstr>Batch processing</vt:lpstr>
      <vt:lpstr>Batch processing</vt:lpstr>
      <vt:lpstr>OS Features Needed for Multiprogramming </vt:lpstr>
      <vt:lpstr>Multiprogramming</vt:lpstr>
      <vt:lpstr>Parallel Systems</vt:lpstr>
      <vt:lpstr>Symmetric Multiprocessing Architecture </vt:lpstr>
      <vt:lpstr>عرض تقديمي في PowerPoint</vt:lpstr>
      <vt:lpstr>Real-Time Systems  </vt:lpstr>
      <vt:lpstr>Distributed Systems </vt:lpstr>
      <vt:lpstr>Distributed Environment  </vt:lpstr>
      <vt:lpstr>Advantages of distributed systems.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The Security of Cognitive Radio Networks</dc:title>
  <dc:subject>Enhancement</dc:subject>
  <dc:creator>Ameer Sameer</dc:creator>
  <cp:lastModifiedBy>AmeerSameer</cp:lastModifiedBy>
  <cp:revision>387</cp:revision>
  <dcterms:created xsi:type="dcterms:W3CDTF">2016-10-07T18:18:07Z</dcterms:created>
  <dcterms:modified xsi:type="dcterms:W3CDTF">2020-02-19T18:11:57Z</dcterms:modified>
  <cp:category>Security</cp:category>
</cp:coreProperties>
</file>