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notesMasterIdLst>
    <p:notesMasterId r:id="rId19"/>
  </p:notesMasterIdLst>
  <p:sldIdLst>
    <p:sldId id="256" r:id="rId2"/>
    <p:sldId id="300" r:id="rId3"/>
    <p:sldId id="301" r:id="rId4"/>
    <p:sldId id="302" r:id="rId5"/>
    <p:sldId id="304" r:id="rId6"/>
    <p:sldId id="303" r:id="rId7"/>
    <p:sldId id="305" r:id="rId8"/>
    <p:sldId id="306" r:id="rId9"/>
    <p:sldId id="307" r:id="rId10"/>
    <p:sldId id="308" r:id="rId11"/>
    <p:sldId id="309" r:id="rId12"/>
    <p:sldId id="310" r:id="rId13"/>
    <p:sldId id="311" r:id="rId14"/>
    <p:sldId id="312" r:id="rId15"/>
    <p:sldId id="313" r:id="rId16"/>
    <p:sldId id="314" r:id="rId17"/>
    <p:sldId id="29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9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73385-4F27-44AC-AC50-38A1AE5B3720}"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ABFF4-078D-4D19-90E8-258E22E6E4C6}" type="slidenum">
              <a:rPr lang="en-US" smtClean="0"/>
              <a:t>‹#›</a:t>
            </a:fld>
            <a:endParaRPr lang="en-US"/>
          </a:p>
        </p:txBody>
      </p:sp>
    </p:spTree>
    <p:extLst>
      <p:ext uri="{BB962C8B-B14F-4D97-AF65-F5344CB8AC3E}">
        <p14:creationId xmlns:p14="http://schemas.microsoft.com/office/powerpoint/2010/main" val="353683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pPr>
              <a:defRPr/>
            </a:pPr>
            <a:fld id="{AB2CFD51-151A-4E89-A0AF-7AFDF0A08BFB}" type="slidenum">
              <a:rPr lang="en-US" altLang="en-US" smtClean="0"/>
              <a:pPr>
                <a:defRPr/>
              </a:pPr>
              <a:t>14</a:t>
            </a:fld>
            <a:endParaRPr lang="en-US" altLang="en-US"/>
          </a:p>
        </p:txBody>
      </p:sp>
    </p:spTree>
    <p:extLst>
      <p:ext uri="{BB962C8B-B14F-4D97-AF65-F5344CB8AC3E}">
        <p14:creationId xmlns:p14="http://schemas.microsoft.com/office/powerpoint/2010/main" val="252776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pPr>
              <a:defRPr/>
            </a:pPr>
            <a:fld id="{AB2CFD51-151A-4E89-A0AF-7AFDF0A08BFB}" type="slidenum">
              <a:rPr lang="en-US" altLang="en-US" smtClean="0"/>
              <a:pPr>
                <a:defRPr/>
              </a:pPr>
              <a:t>15</a:t>
            </a:fld>
            <a:endParaRPr lang="en-US" altLang="en-US"/>
          </a:p>
        </p:txBody>
      </p:sp>
    </p:spTree>
    <p:extLst>
      <p:ext uri="{BB962C8B-B14F-4D97-AF65-F5344CB8AC3E}">
        <p14:creationId xmlns:p14="http://schemas.microsoft.com/office/powerpoint/2010/main" val="277611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pPr>
              <a:defRPr/>
            </a:pPr>
            <a:fld id="{AB2CFD51-151A-4E89-A0AF-7AFDF0A08BFB}" type="slidenum">
              <a:rPr lang="en-US" altLang="en-US" smtClean="0"/>
              <a:pPr>
                <a:defRPr/>
              </a:pPr>
              <a:t>16</a:t>
            </a:fld>
            <a:endParaRPr lang="en-US" altLang="en-US"/>
          </a:p>
        </p:txBody>
      </p:sp>
    </p:spTree>
    <p:extLst>
      <p:ext uri="{BB962C8B-B14F-4D97-AF65-F5344CB8AC3E}">
        <p14:creationId xmlns:p14="http://schemas.microsoft.com/office/powerpoint/2010/main" val="3278696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4CFD3AF-25A0-4A16-8005-AA8B29B9EEA8}" type="datetime1">
              <a:rPr lang="en-US" smtClean="0"/>
              <a:t>3/21/2020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smtClean="0"/>
              <a:t>MSc.Riyam K.Marjan</a:t>
            </a:r>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B0E0DF-3F7E-4797-8F77-24CB0551D61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592374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5A83D1-A16D-4C9F-AFE8-8A5052CAF25B}" type="datetime1">
              <a:rPr lang="en-US" smtClean="0"/>
              <a:t>3/21/2020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274011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491FE9-CC5C-4012-B1FC-FEACD74C2A5C}" type="datetime1">
              <a:rPr lang="en-US" smtClean="0"/>
              <a:t>3/21/2020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83260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7B3B62-59DA-4878-A289-384F4CF9A7DB}" type="datetime1">
              <a:rPr lang="en-US" smtClean="0"/>
              <a:t>3/21/2020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414905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CA38E48-EA5B-43F0-B483-35F6C419DC55}" type="datetime1">
              <a:rPr lang="en-US" smtClean="0"/>
              <a:t>3/21/2020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smtClean="0"/>
              <a:t>MSc.Riyam K.Marjan</a:t>
            </a:r>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B0E0DF-3F7E-4797-8F77-24CB0551D61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90651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C2CE6E-3AEF-4117-BF60-E8F8BF31F151}" type="datetime1">
              <a:rPr lang="en-US" smtClean="0"/>
              <a:t>3/21/2020</a:t>
            </a:fld>
            <a:endParaRPr lang="en-US"/>
          </a:p>
        </p:txBody>
      </p:sp>
      <p:sp>
        <p:nvSpPr>
          <p:cNvPr id="6" name="Footer Placeholder 5"/>
          <p:cNvSpPr>
            <a:spLocks noGrp="1"/>
          </p:cNvSpPr>
          <p:nvPr>
            <p:ph type="ftr" sz="quarter" idx="11"/>
          </p:nvPr>
        </p:nvSpPr>
        <p:spPr/>
        <p:txBody>
          <a:bodyPr/>
          <a:lstStyle/>
          <a:p>
            <a:r>
              <a:rPr lang="en-US" smtClean="0"/>
              <a:t>MSc.Riyam K.Marjan</a:t>
            </a:r>
            <a:endParaRPr lang="en-US"/>
          </a:p>
        </p:txBody>
      </p:sp>
      <p:sp>
        <p:nvSpPr>
          <p:cNvPr id="7" name="Slide Number Placeholder 6"/>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222400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EAECDA-A9F6-4EA3-A7CD-AC6148D169B6}" type="datetime1">
              <a:rPr lang="en-US" smtClean="0"/>
              <a:t>3/21/2020</a:t>
            </a:fld>
            <a:endParaRPr lang="en-US"/>
          </a:p>
        </p:txBody>
      </p:sp>
      <p:sp>
        <p:nvSpPr>
          <p:cNvPr id="8" name="Footer Placeholder 7"/>
          <p:cNvSpPr>
            <a:spLocks noGrp="1"/>
          </p:cNvSpPr>
          <p:nvPr>
            <p:ph type="ftr" sz="quarter" idx="11"/>
          </p:nvPr>
        </p:nvSpPr>
        <p:spPr/>
        <p:txBody>
          <a:bodyPr/>
          <a:lstStyle/>
          <a:p>
            <a:r>
              <a:rPr lang="en-US" smtClean="0"/>
              <a:t>MSc.Riyam K.Marjan</a:t>
            </a:r>
            <a:endParaRPr lang="en-US"/>
          </a:p>
        </p:txBody>
      </p:sp>
      <p:sp>
        <p:nvSpPr>
          <p:cNvPr id="9" name="Slide Number Placeholder 8"/>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127178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34B7C-1CF6-4514-8D6C-ACBA792251E1}" type="datetime1">
              <a:rPr lang="en-US" smtClean="0"/>
              <a:t>3/21/2020</a:t>
            </a:fld>
            <a:endParaRPr lang="en-US"/>
          </a:p>
        </p:txBody>
      </p:sp>
      <p:sp>
        <p:nvSpPr>
          <p:cNvPr id="4" name="Footer Placeholder 3"/>
          <p:cNvSpPr>
            <a:spLocks noGrp="1"/>
          </p:cNvSpPr>
          <p:nvPr>
            <p:ph type="ftr" sz="quarter" idx="11"/>
          </p:nvPr>
        </p:nvSpPr>
        <p:spPr/>
        <p:txBody>
          <a:bodyPr/>
          <a:lstStyle/>
          <a:p>
            <a:r>
              <a:rPr lang="en-US" smtClean="0"/>
              <a:t>MSc.Riyam K.Marjan</a:t>
            </a:r>
            <a:endParaRPr lang="en-US"/>
          </a:p>
        </p:txBody>
      </p:sp>
      <p:sp>
        <p:nvSpPr>
          <p:cNvPr id="5" name="Slide Number Placeholder 4"/>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67970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05122-59BF-48D1-B7E1-C19938685450}" type="datetime1">
              <a:rPr lang="en-US" smtClean="0"/>
              <a:t>3/21/2020</a:t>
            </a:fld>
            <a:endParaRPr lang="en-US"/>
          </a:p>
        </p:txBody>
      </p:sp>
      <p:sp>
        <p:nvSpPr>
          <p:cNvPr id="3" name="Footer Placeholder 2"/>
          <p:cNvSpPr>
            <a:spLocks noGrp="1"/>
          </p:cNvSpPr>
          <p:nvPr>
            <p:ph type="ftr" sz="quarter" idx="11"/>
          </p:nvPr>
        </p:nvSpPr>
        <p:spPr/>
        <p:txBody>
          <a:bodyPr/>
          <a:lstStyle/>
          <a:p>
            <a:r>
              <a:rPr lang="en-US" smtClean="0"/>
              <a:t>MSc.Riyam K.Marjan</a:t>
            </a:r>
            <a:endParaRPr lang="en-US"/>
          </a:p>
        </p:txBody>
      </p:sp>
      <p:sp>
        <p:nvSpPr>
          <p:cNvPr id="4" name="Slide Number Placeholder 3"/>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247503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833689C-C619-4C1E-9714-BDC7166B0CE9}" type="datetime1">
              <a:rPr lang="en-US" smtClean="0"/>
              <a:t>3/21/2020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MSc.Riyam K.Marjan</a:t>
            </a:r>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B0E0DF-3F7E-4797-8F77-24CB0551D61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992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44B0D23-7382-4162-B46E-ED93A3016516}" type="datetime1">
              <a:rPr lang="en-US" smtClean="0"/>
              <a:t>3/21/2020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MSc.Riyam K.Marjan</a:t>
            </a:r>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B0E0DF-3F7E-4797-8F77-24CB0551D61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577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E1C1873-73A1-4FC6-BAD3-49BB3898615E}" type="datetime1">
              <a:rPr lang="en-US" smtClean="0"/>
              <a:t>3/21/2020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smtClean="0"/>
              <a:t>MSc.Riyam K.Marjan</a:t>
            </a:r>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B0E0DF-3F7E-4797-8F77-24CB0551D61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450572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Color Theory</a:t>
            </a:r>
            <a:endParaRPr lang="en-US" dirty="0"/>
          </a:p>
        </p:txBody>
      </p:sp>
      <p:sp>
        <p:nvSpPr>
          <p:cNvPr id="3" name="Subtitle 2"/>
          <p:cNvSpPr>
            <a:spLocks noGrp="1"/>
          </p:cNvSpPr>
          <p:nvPr>
            <p:ph type="subTitle" idx="1"/>
          </p:nvPr>
        </p:nvSpPr>
        <p:spPr>
          <a:xfrm>
            <a:off x="1523742" y="3895772"/>
            <a:ext cx="9144000" cy="1655762"/>
          </a:xfrm>
        </p:spPr>
        <p:txBody>
          <a:bodyPr>
            <a:normAutofit/>
          </a:bodyPr>
          <a:lstStyle/>
          <a:p>
            <a:r>
              <a:rPr lang="en-US" b="1" dirty="0" err="1" smtClean="0"/>
              <a:t>Riyam</a:t>
            </a:r>
            <a:r>
              <a:rPr lang="en-US" b="1" dirty="0" smtClean="0"/>
              <a:t> </a:t>
            </a:r>
            <a:r>
              <a:rPr lang="en-US" b="1" dirty="0" err="1" smtClean="0"/>
              <a:t>k.Marjan</a:t>
            </a:r>
            <a:endParaRPr lang="en-US" b="1" dirty="0"/>
          </a:p>
          <a:p>
            <a:r>
              <a:rPr lang="en-US" b="1" dirty="0" smtClean="0"/>
              <a:t>University Of Babylon – Faculty of Information Technolog</a:t>
            </a:r>
            <a:r>
              <a:rPr lang="en-US" b="1" dirty="0"/>
              <a:t>y</a:t>
            </a:r>
          </a:p>
          <a:p>
            <a:r>
              <a:rPr lang="en-US" b="1" dirty="0"/>
              <a:t>Third Stage – </a:t>
            </a:r>
            <a:r>
              <a:rPr lang="en-US" sz="2000" b="1" dirty="0" smtClean="0"/>
              <a:t>2019-2020</a:t>
            </a:r>
            <a:endParaRPr lang="en-US" b="1" dirty="0"/>
          </a:p>
          <a:p>
            <a:endParaRPr lang="en-US" dirty="0"/>
          </a:p>
        </p:txBody>
      </p:sp>
      <p:sp>
        <p:nvSpPr>
          <p:cNvPr id="4" name="Date Placeholder 3"/>
          <p:cNvSpPr>
            <a:spLocks noGrp="1"/>
          </p:cNvSpPr>
          <p:nvPr>
            <p:ph type="dt" sz="half" idx="10"/>
          </p:nvPr>
        </p:nvSpPr>
        <p:spPr/>
        <p:txBody>
          <a:bodyPr/>
          <a:lstStyle/>
          <a:p>
            <a:fld id="{C556AF9C-B4AF-49E0-B111-A1ABC650989E}" type="datetime1">
              <a:rPr lang="en-US" smtClean="0"/>
              <a:t>3/21/2020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1</a:t>
            </a:fld>
            <a:endParaRPr lang="en-US"/>
          </a:p>
        </p:txBody>
      </p:sp>
    </p:spTree>
    <p:extLst>
      <p:ext uri="{BB962C8B-B14F-4D97-AF65-F5344CB8AC3E}">
        <p14:creationId xmlns:p14="http://schemas.microsoft.com/office/powerpoint/2010/main" val="465930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kern="0" dirty="0">
                <a:latin typeface="Times New Roman" panose="02020603050405020304" pitchFamily="18" charset="0"/>
                <a:cs typeface="Times New Roman" panose="02020603050405020304" pitchFamily="18" charset="0"/>
              </a:rPr>
              <a:t>Graphic design applications</a:t>
            </a:r>
            <a:br>
              <a:rPr lang="en-US" altLang="en-US" b="1" kern="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altLang="en-US" kern="0" dirty="0">
                <a:latin typeface="Times New Roman" panose="02020603050405020304" pitchFamily="18" charset="0"/>
                <a:cs typeface="Times New Roman" panose="02020603050405020304" pitchFamily="18" charset="0"/>
              </a:rPr>
              <a:t>It shares aspects of engineering, but with aesthetic, communicative aspects and consumer </a:t>
            </a:r>
            <a:r>
              <a:rPr lang="en-US" altLang="en-US" kern="0" dirty="0" smtClean="0">
                <a:latin typeface="Times New Roman" panose="02020603050405020304" pitchFamily="18" charset="0"/>
                <a:cs typeface="Times New Roman" panose="02020603050405020304" pitchFamily="18" charset="0"/>
              </a:rPr>
              <a:t>appeal.</a:t>
            </a:r>
            <a:r>
              <a:rPr lang="en-US" altLang="en-US" kern="0" dirty="0">
                <a:latin typeface="Times New Roman" panose="02020603050405020304" pitchFamily="18" charset="0"/>
                <a:cs typeface="Times New Roman" panose="02020603050405020304" pitchFamily="18" charset="0"/>
              </a:rPr>
              <a:t> As a practice, it has been around for thousands of years </a:t>
            </a:r>
            <a:endParaRPr lang="en-US" altLang="en-US" kern="0" dirty="0" smtClean="0">
              <a:latin typeface="Times New Roman" panose="02020603050405020304" pitchFamily="18" charset="0"/>
              <a:cs typeface="Times New Roman" panose="02020603050405020304" pitchFamily="18" charset="0"/>
            </a:endParaRPr>
          </a:p>
          <a:p>
            <a:endParaRPr lang="en-US" altLang="en-US" kern="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0E7B3B62-59DA-4878-A289-384F4CF9A7DB}" type="datetime1">
              <a:rPr lang="en-US" smtClean="0"/>
              <a:t>3/22/2020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10</a:t>
            </a:fld>
            <a:endParaRPr lang="en-US"/>
          </a:p>
        </p:txBody>
      </p:sp>
      <p:pic>
        <p:nvPicPr>
          <p:cNvPr id="8" name="Picture 2" descr="Image result for What is graphic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955" y="3014860"/>
            <a:ext cx="5667375"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90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kern="0" dirty="0">
                <a:latin typeface="Times New Roman" panose="02020603050405020304" pitchFamily="18" charset="0"/>
                <a:cs typeface="Times New Roman" panose="02020603050405020304" pitchFamily="18" charset="0"/>
              </a:rPr>
              <a:t>Web design</a:t>
            </a:r>
            <a:br>
              <a:rPr lang="en-US" altLang="en-US" b="1" kern="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92500" lnSpcReduction="10000"/>
          </a:bodyPr>
          <a:lstStyle/>
          <a:p>
            <a:r>
              <a:rPr lang="en-MY" dirty="0">
                <a:latin typeface="Times New Roman" panose="02020603050405020304" pitchFamily="18" charset="0"/>
                <a:cs typeface="Times New Roman" panose="02020603050405020304" pitchFamily="18" charset="0"/>
              </a:rPr>
              <a:t>Web design is the creation of a new solution to a problem in the web medium. It includes some or all of the following:</a:t>
            </a:r>
            <a:br>
              <a:rPr lang="en-MY" dirty="0">
                <a:latin typeface="Times New Roman" panose="02020603050405020304" pitchFamily="18" charset="0"/>
                <a:cs typeface="Times New Roman" panose="02020603050405020304" pitchFamily="18" charset="0"/>
              </a:rPr>
            </a:br>
            <a:endParaRPr lang="en-MY" dirty="0">
              <a:latin typeface="Times New Roman" panose="02020603050405020304" pitchFamily="18" charset="0"/>
              <a:cs typeface="Times New Roman" panose="02020603050405020304" pitchFamily="18" charset="0"/>
            </a:endParaRPr>
          </a:p>
          <a:p>
            <a:pPr marL="742950" lvl="1" indent="-285750" defTabSz="457200">
              <a:buFont typeface="Arial" panose="020B0604020202020204" pitchFamily="34" charset="0"/>
              <a:buChar char="•"/>
            </a:pPr>
            <a:r>
              <a:rPr lang="en-MY" sz="1900" i="0" dirty="0">
                <a:solidFill>
                  <a:schemeClr val="tx1"/>
                </a:solidFill>
                <a:latin typeface="Times New Roman" panose="02020603050405020304" pitchFamily="18" charset="0"/>
                <a:cs typeface="Times New Roman" panose="02020603050405020304" pitchFamily="18" charset="0"/>
              </a:rPr>
              <a:t>Logo design</a:t>
            </a:r>
          </a:p>
          <a:p>
            <a:pPr marL="742950" lvl="1" indent="-285750" defTabSz="457200">
              <a:buFont typeface="Arial" panose="020B0604020202020204" pitchFamily="34" charset="0"/>
              <a:buChar char="•"/>
            </a:pPr>
            <a:r>
              <a:rPr lang="en-MY" sz="1900" i="0" dirty="0">
                <a:solidFill>
                  <a:schemeClr val="tx1"/>
                </a:solidFill>
                <a:latin typeface="Times New Roman" panose="02020603050405020304" pitchFamily="18" charset="0"/>
                <a:cs typeface="Times New Roman" panose="02020603050405020304" pitchFamily="18" charset="0"/>
              </a:rPr>
              <a:t>User </a:t>
            </a:r>
            <a:r>
              <a:rPr lang="en-MY" sz="1900" i="0" dirty="0">
                <a:solidFill>
                  <a:schemeClr val="tx1"/>
                </a:solidFill>
                <a:latin typeface="Times New Roman" panose="02020603050405020304" pitchFamily="18" charset="0"/>
                <a:cs typeface="Times New Roman" panose="02020603050405020304" pitchFamily="18" charset="0"/>
              </a:rPr>
              <a:t>interface design</a:t>
            </a:r>
          </a:p>
          <a:p>
            <a:pPr marL="742950" lvl="1" indent="-285750" defTabSz="457200">
              <a:buFont typeface="Arial" panose="020B0604020202020204" pitchFamily="34" charset="0"/>
              <a:buChar char="•"/>
            </a:pPr>
            <a:r>
              <a:rPr lang="en-MY" sz="1900" i="0" dirty="0">
                <a:solidFill>
                  <a:schemeClr val="tx1"/>
                </a:solidFill>
                <a:latin typeface="Times New Roman" panose="02020603050405020304" pitchFamily="18" charset="0"/>
                <a:cs typeface="Times New Roman" panose="02020603050405020304" pitchFamily="18" charset="0"/>
              </a:rPr>
              <a:t>Copywriting</a:t>
            </a:r>
          </a:p>
          <a:p>
            <a:pPr marL="742950" lvl="1" indent="-285750" defTabSz="457200">
              <a:buFont typeface="Arial" panose="020B0604020202020204" pitchFamily="34" charset="0"/>
              <a:buChar char="•"/>
            </a:pPr>
            <a:r>
              <a:rPr lang="en-MY" sz="1900" i="0" dirty="0">
                <a:solidFill>
                  <a:schemeClr val="tx1"/>
                </a:solidFill>
                <a:latin typeface="Times New Roman" panose="02020603050405020304" pitchFamily="18" charset="0"/>
                <a:cs typeface="Times New Roman" panose="02020603050405020304" pitchFamily="18" charset="0"/>
              </a:rPr>
              <a:t>On-site SEO</a:t>
            </a:r>
          </a:p>
          <a:p>
            <a:pPr marL="742950" lvl="1" indent="-285750" defTabSz="457200">
              <a:buFont typeface="Arial" panose="020B0604020202020204" pitchFamily="34" charset="0"/>
              <a:buChar char="•"/>
            </a:pPr>
            <a:r>
              <a:rPr lang="en-MY" sz="1900" i="0" dirty="0">
                <a:solidFill>
                  <a:schemeClr val="tx1"/>
                </a:solidFill>
                <a:latin typeface="Times New Roman" panose="02020603050405020304" pitchFamily="18" charset="0"/>
                <a:cs typeface="Times New Roman" panose="02020603050405020304" pitchFamily="18" charset="0"/>
              </a:rPr>
              <a:t>Social media promotion</a:t>
            </a:r>
          </a:p>
          <a:p>
            <a:pPr marL="742950" lvl="1" indent="-285750" defTabSz="457200">
              <a:buFont typeface="Arial" panose="020B0604020202020204" pitchFamily="34" charset="0"/>
              <a:buChar char="•"/>
            </a:pPr>
            <a:r>
              <a:rPr lang="en-MY" sz="1900" i="0" dirty="0">
                <a:solidFill>
                  <a:schemeClr val="tx1"/>
                </a:solidFill>
                <a:latin typeface="Times New Roman" panose="02020603050405020304" pitchFamily="18" charset="0"/>
                <a:cs typeface="Times New Roman" panose="02020603050405020304" pitchFamily="18" charset="0"/>
              </a:rPr>
              <a:t>Information architecture</a:t>
            </a:r>
          </a:p>
          <a:p>
            <a:pPr marL="742950" lvl="1" indent="-285750" defTabSz="457200">
              <a:buFont typeface="Arial" panose="020B0604020202020204" pitchFamily="34" charset="0"/>
              <a:buChar char="•"/>
            </a:pPr>
            <a:r>
              <a:rPr lang="en-MY" sz="1900" i="0" dirty="0">
                <a:solidFill>
                  <a:schemeClr val="tx1"/>
                </a:solidFill>
                <a:latin typeface="Times New Roman" panose="02020603050405020304" pitchFamily="18" charset="0"/>
                <a:cs typeface="Times New Roman" panose="02020603050405020304" pitchFamily="18" charset="0"/>
              </a:rPr>
              <a:t>Navigation design</a:t>
            </a:r>
          </a:p>
          <a:p>
            <a:pPr marL="742950" lvl="1" indent="-285750" defTabSz="457200">
              <a:buFont typeface="Arial" panose="020B0604020202020204" pitchFamily="34" charset="0"/>
              <a:buChar char="•"/>
            </a:pPr>
            <a:r>
              <a:rPr lang="en-MY" sz="1900" i="0" dirty="0">
                <a:solidFill>
                  <a:schemeClr val="tx1"/>
                </a:solidFill>
                <a:latin typeface="Times New Roman" panose="02020603050405020304" pitchFamily="18" charset="0"/>
                <a:cs typeface="Times New Roman" panose="02020603050405020304" pitchFamily="18" charset="0"/>
              </a:rPr>
              <a:t>Design for </a:t>
            </a:r>
            <a:r>
              <a:rPr lang="en-MY" sz="1900" i="0" dirty="0">
                <a:solidFill>
                  <a:schemeClr val="tx1"/>
                </a:solidFill>
                <a:latin typeface="Times New Roman" panose="02020603050405020304" pitchFamily="18" charset="0"/>
                <a:cs typeface="Times New Roman" panose="02020603050405020304" pitchFamily="18" charset="0"/>
              </a:rPr>
              <a:t>accessibility</a:t>
            </a:r>
          </a:p>
          <a:p>
            <a:pPr lvl="1"/>
            <a:endParaRPr lang="en-MY"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0E7B3B62-59DA-4878-A289-384F4CF9A7DB}" type="datetime1">
              <a:rPr lang="en-US" smtClean="0"/>
              <a:t>3/22/2020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11</a:t>
            </a:fld>
            <a:endParaRPr lang="en-US"/>
          </a:p>
        </p:txBody>
      </p:sp>
      <p:sp>
        <p:nvSpPr>
          <p:cNvPr id="7" name="TextBox 6"/>
          <p:cNvSpPr txBox="1"/>
          <p:nvPr/>
        </p:nvSpPr>
        <p:spPr>
          <a:xfrm>
            <a:off x="5390123" y="3113406"/>
            <a:ext cx="5678905" cy="2031325"/>
          </a:xfrm>
          <a:prstGeom prst="rect">
            <a:avLst/>
          </a:prstGeom>
          <a:noFill/>
        </p:spPr>
        <p:txBody>
          <a:bodyPr wrap="square" rtlCol="0">
            <a:spAutoFit/>
          </a:bodyPr>
          <a:lstStyle/>
          <a:p>
            <a:pPr marL="742950" lvl="1" indent="-285750">
              <a:buFont typeface="Arial" panose="020B0604020202020204" pitchFamily="34" charset="0"/>
              <a:buChar char="•"/>
            </a:pPr>
            <a:r>
              <a:rPr lang="en-MY" dirty="0">
                <a:latin typeface="Times New Roman" panose="02020603050405020304" pitchFamily="18" charset="0"/>
                <a:cs typeface="Times New Roman" panose="02020603050405020304" pitchFamily="18" charset="0"/>
              </a:rPr>
              <a:t>HTML/CSS mark-up</a:t>
            </a:r>
          </a:p>
          <a:p>
            <a:pPr marL="742950" lvl="1" indent="-285750">
              <a:buFont typeface="Arial" panose="020B0604020202020204" pitchFamily="34" charset="0"/>
              <a:buChar char="•"/>
            </a:pPr>
            <a:r>
              <a:rPr lang="en-MY" dirty="0">
                <a:latin typeface="Times New Roman" panose="02020603050405020304" pitchFamily="18" charset="0"/>
                <a:cs typeface="Times New Roman" panose="02020603050405020304" pitchFamily="18" charset="0"/>
              </a:rPr>
              <a:t>Design for ease-of-use (usability)</a:t>
            </a:r>
          </a:p>
          <a:p>
            <a:pPr marL="742950" lvl="1" indent="-285750">
              <a:buFont typeface="Arial" panose="020B0604020202020204" pitchFamily="34" charset="0"/>
              <a:buChar char="•"/>
            </a:pPr>
            <a:r>
              <a:rPr lang="en-MY" dirty="0">
                <a:latin typeface="Times New Roman" panose="02020603050405020304" pitchFamily="18" charset="0"/>
                <a:cs typeface="Times New Roman" panose="02020603050405020304" pitchFamily="18" charset="0"/>
              </a:rPr>
              <a:t>Selecting content imagery</a:t>
            </a:r>
          </a:p>
          <a:p>
            <a:pPr marL="742950" lvl="1" indent="-285750">
              <a:buFont typeface="Arial" panose="020B0604020202020204" pitchFamily="34" charset="0"/>
              <a:buChar char="•"/>
            </a:pPr>
            <a:r>
              <a:rPr lang="en-MY" dirty="0">
                <a:latin typeface="Times New Roman" panose="02020603050405020304" pitchFamily="18" charset="0"/>
                <a:cs typeface="Times New Roman" panose="02020603050405020304" pitchFamily="18" charset="0"/>
              </a:rPr>
              <a:t>Flash animation</a:t>
            </a:r>
          </a:p>
          <a:p>
            <a:pPr marL="742950" lvl="1" indent="-285750">
              <a:buFont typeface="Arial" panose="020B0604020202020204" pitchFamily="34" charset="0"/>
              <a:buChar char="•"/>
            </a:pPr>
            <a:r>
              <a:rPr lang="en-MY" dirty="0">
                <a:latin typeface="Times New Roman" panose="02020603050405020304" pitchFamily="18" charset="0"/>
                <a:cs typeface="Times New Roman" panose="02020603050405020304" pitchFamily="18" charset="0"/>
              </a:rPr>
              <a:t>JavaScript coding of UI elements</a:t>
            </a:r>
          </a:p>
          <a:p>
            <a:pPr marL="742950" lvl="1" indent="-285750">
              <a:buFont typeface="Arial" panose="020B0604020202020204" pitchFamily="34" charset="0"/>
              <a:buChar char="•"/>
            </a:pPr>
            <a:r>
              <a:rPr lang="en-MY" dirty="0">
                <a:latin typeface="Times New Roman" panose="02020603050405020304" pitchFamily="18" charset="0"/>
                <a:cs typeface="Times New Roman" panose="02020603050405020304" pitchFamily="18" charset="0"/>
              </a:rPr>
              <a:t>Pay-per-click advertising</a:t>
            </a:r>
          </a:p>
          <a:p>
            <a:endParaRPr lang="en-US" dirty="0"/>
          </a:p>
        </p:txBody>
      </p:sp>
    </p:spTree>
    <p:extLst>
      <p:ext uri="{BB962C8B-B14F-4D97-AF65-F5344CB8AC3E}">
        <p14:creationId xmlns:p14="http://schemas.microsoft.com/office/powerpoint/2010/main" val="362701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kern="0" dirty="0">
                <a:latin typeface="Times New Roman" panose="02020603050405020304" pitchFamily="18" charset="0"/>
                <a:cs typeface="Times New Roman" panose="02020603050405020304" pitchFamily="18" charset="0"/>
              </a:rPr>
              <a:t>Web design &amp; graphic</a:t>
            </a:r>
            <a:br>
              <a:rPr lang="en-US" altLang="en-US" b="1" kern="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90000"/>
              </a:lnSpc>
              <a:buFontTx/>
              <a:buNone/>
            </a:pPr>
            <a:r>
              <a:rPr lang="en-IE" altLang="en-US" b="1" dirty="0">
                <a:latin typeface="Times New Roman" panose="02020603050405020304" pitchFamily="18" charset="0"/>
                <a:cs typeface="Times New Roman" panose="02020603050405020304" pitchFamily="18" charset="0"/>
              </a:rPr>
              <a:t>What you need for web graphic </a:t>
            </a:r>
            <a:r>
              <a:rPr lang="en-US" altLang="en-US" b="1" dirty="0">
                <a:latin typeface="Times New Roman" panose="02020603050405020304" pitchFamily="18" charset="0"/>
                <a:cs typeface="Times New Roman" panose="02020603050405020304" pitchFamily="18" charset="0"/>
              </a:rPr>
              <a:t>design?</a:t>
            </a:r>
          </a:p>
          <a:p>
            <a:pPr>
              <a:lnSpc>
                <a:spcPct val="90000"/>
              </a:lnSpc>
            </a:pPr>
            <a:r>
              <a:rPr lang="en-US" altLang="en-US" dirty="0">
                <a:latin typeface="Times New Roman" panose="02020603050405020304" pitchFamily="18" charset="0"/>
                <a:cs typeface="Times New Roman" panose="02020603050405020304" pitchFamily="18" charset="0"/>
              </a:rPr>
              <a:t>You will need a source for graphics or be able to create your own. The flexibility of knowing how to design your own graphics is preferable. </a:t>
            </a:r>
            <a:r>
              <a:rPr lang="en-US" altLang="en-US" b="1" i="1" dirty="0">
                <a:latin typeface="Times New Roman" panose="02020603050405020304" pitchFamily="18" charset="0"/>
                <a:cs typeface="Times New Roman" panose="02020603050405020304" pitchFamily="18" charset="0"/>
              </a:rPr>
              <a:t>Adobe</a:t>
            </a:r>
            <a:r>
              <a:rPr lang="en-US" altLang="en-US" dirty="0">
                <a:latin typeface="Times New Roman" panose="02020603050405020304" pitchFamily="18" charset="0"/>
                <a:cs typeface="Times New Roman" panose="02020603050405020304" pitchFamily="18" charset="0"/>
              </a:rPr>
              <a:t> </a:t>
            </a:r>
            <a:r>
              <a:rPr lang="en-IE" altLang="en-US" b="1" i="1" dirty="0">
                <a:latin typeface="Times New Roman" panose="02020603050405020304" pitchFamily="18" charset="0"/>
                <a:cs typeface="Times New Roman" panose="02020603050405020304" pitchFamily="18" charset="0"/>
              </a:rPr>
              <a:t>Fireworks, Adobe </a:t>
            </a:r>
            <a:r>
              <a:rPr lang="en-IE" altLang="en-US" b="1" i="1" dirty="0" err="1">
                <a:latin typeface="Times New Roman" panose="02020603050405020304" pitchFamily="18" charset="0"/>
                <a:cs typeface="Times New Roman" panose="02020603050405020304" pitchFamily="18" charset="0"/>
              </a:rPr>
              <a:t>PhotoShop</a:t>
            </a:r>
            <a:r>
              <a:rPr lang="en-IE" altLang="en-US" b="1" i="1" dirty="0">
                <a:latin typeface="Times New Roman" panose="02020603050405020304" pitchFamily="18" charset="0"/>
                <a:cs typeface="Times New Roman" panose="02020603050405020304" pitchFamily="18" charset="0"/>
              </a:rPr>
              <a:t>, Adobe Illustrator, Adobe InDesign or any other graphic design application </a:t>
            </a:r>
            <a:r>
              <a:rPr lang="en-US" altLang="en-US" dirty="0">
                <a:latin typeface="Times New Roman" panose="02020603050405020304" pitchFamily="18" charset="0"/>
                <a:cs typeface="Times New Roman" panose="02020603050405020304" pitchFamily="18" charset="0"/>
              </a:rPr>
              <a:t>are great programs for creating graphics, retouching photographs, designing text and building animated GIFs.</a:t>
            </a:r>
          </a:p>
          <a:p>
            <a:pPr marL="0" indent="0">
              <a:lnSpc>
                <a:spcPct val="90000"/>
              </a:lnSpc>
              <a:buFontTx/>
              <a:buNone/>
            </a:pP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dirty="0">
                <a:latin typeface="Times New Roman" panose="02020603050405020304" pitchFamily="18" charset="0"/>
                <a:cs typeface="Times New Roman" panose="02020603050405020304" pitchFamily="18" charset="0"/>
              </a:rPr>
              <a:t>To create the individual pages of a web site you need</a:t>
            </a:r>
            <a:r>
              <a:rPr lang="en-IE" altLang="en-US" dirty="0">
                <a:latin typeface="Times New Roman" panose="02020603050405020304" pitchFamily="18" charset="0"/>
                <a:cs typeface="Times New Roman" panose="02020603050405020304" pitchFamily="18" charset="0"/>
              </a:rPr>
              <a:t> to be familiar with</a:t>
            </a:r>
            <a:r>
              <a:rPr lang="en-US" altLang="en-US" dirty="0">
                <a:latin typeface="Times New Roman" panose="02020603050405020304" pitchFamily="18" charset="0"/>
                <a:cs typeface="Times New Roman" panose="02020603050405020304" pitchFamily="18" charset="0"/>
              </a:rPr>
              <a:t> a web authoring program, or be knowledgeable in </a:t>
            </a:r>
            <a:r>
              <a:rPr lang="en-US" altLang="en-US" b="1" i="1" dirty="0">
                <a:latin typeface="Times New Roman" panose="02020603050405020304" pitchFamily="18" charset="0"/>
                <a:cs typeface="Times New Roman" panose="02020603050405020304" pitchFamily="18" charset="0"/>
              </a:rPr>
              <a:t>HTML and CSS</a:t>
            </a:r>
            <a:r>
              <a:rPr lang="en-US" altLang="en-US" dirty="0">
                <a:latin typeface="Times New Roman" panose="02020603050405020304" pitchFamily="18" charset="0"/>
                <a:cs typeface="Times New Roman" panose="02020603050405020304" pitchFamily="18" charset="0"/>
              </a:rPr>
              <a:t>.</a:t>
            </a:r>
          </a:p>
          <a:p>
            <a:pPr marL="0" indent="0">
              <a:lnSpc>
                <a:spcPct val="90000"/>
              </a:lnSpc>
              <a:buNone/>
            </a:pPr>
            <a:endParaRPr lang="en-US" altLang="en-US" dirty="0">
              <a:latin typeface="Times New Roman" panose="02020603050405020304" pitchFamily="18" charset="0"/>
              <a:cs typeface="Times New Roman" panose="02020603050405020304" pitchFamily="18" charset="0"/>
            </a:endParaRPr>
          </a:p>
          <a:p>
            <a:pPr>
              <a:lnSpc>
                <a:spcPct val="90000"/>
              </a:lnSpc>
            </a:pPr>
            <a:r>
              <a:rPr lang="en-MY" dirty="0">
                <a:latin typeface="Times New Roman" panose="02020603050405020304" pitchFamily="18" charset="0"/>
                <a:cs typeface="Times New Roman" panose="02020603050405020304" pitchFamily="18" charset="0"/>
              </a:rPr>
              <a:t>Although it’s useful to know HTML and CSS, it’s not a necessity for web design. With the tools and software programs today (such as </a:t>
            </a:r>
            <a:r>
              <a:rPr lang="en-MY" b="1" i="1" dirty="0">
                <a:latin typeface="Times New Roman" panose="02020603050405020304" pitchFamily="18" charset="0"/>
                <a:cs typeface="Times New Roman" panose="02020603050405020304" pitchFamily="18" charset="0"/>
              </a:rPr>
              <a:t>Adobe Dreamweaver) </a:t>
            </a:r>
            <a:r>
              <a:rPr lang="en-MY" dirty="0">
                <a:latin typeface="Times New Roman" panose="02020603050405020304" pitchFamily="18" charset="0"/>
                <a:cs typeface="Times New Roman" panose="02020603050405020304" pitchFamily="18" charset="0"/>
              </a:rPr>
              <a:t>you can create a web page or add pictures and text to a page without typing a single line of code.</a:t>
            </a:r>
            <a:endParaRPr lang="en-IE" altLang="en-US" dirty="0">
              <a:latin typeface="Times New Roman" panose="02020603050405020304" pitchFamily="18" charset="0"/>
              <a:cs typeface="Times New Roman" panose="02020603050405020304" pitchFamily="18" charset="0"/>
            </a:endParaRPr>
          </a:p>
          <a:p>
            <a:pPr marL="0" indent="0">
              <a:lnSpc>
                <a:spcPct val="90000"/>
              </a:lnSpc>
              <a:buFontTx/>
              <a:buNone/>
            </a:pPr>
            <a:endParaRPr lang="en-IE" altLang="en-US"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0E7B3B62-59DA-4878-A289-384F4CF9A7DB}" type="datetime1">
              <a:rPr lang="en-US" smtClean="0"/>
              <a:t>3/22/2020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12</a:t>
            </a:fld>
            <a:endParaRPr lang="en-US"/>
          </a:p>
        </p:txBody>
      </p:sp>
    </p:spTree>
    <p:extLst>
      <p:ext uri="{BB962C8B-B14F-4D97-AF65-F5344CB8AC3E}">
        <p14:creationId xmlns:p14="http://schemas.microsoft.com/office/powerpoint/2010/main" val="371024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latin typeface="Times New Roman" panose="02020603050405020304" pitchFamily="18" charset="0"/>
                <a:cs typeface="Times New Roman" panose="02020603050405020304" pitchFamily="18" charset="0"/>
              </a:rPr>
              <a:t>Web Page Anatomy</a:t>
            </a:r>
            <a:r>
              <a:rPr lang="en-US" altLang="en-US" b="1" kern="0" dirty="0">
                <a:latin typeface="Times New Roman" panose="02020603050405020304" pitchFamily="18" charset="0"/>
                <a:cs typeface="Times New Roman" panose="02020603050405020304" pitchFamily="18" charset="0"/>
              </a:rPr>
              <a:t/>
            </a:r>
            <a:br>
              <a:rPr lang="en-US" altLang="en-US" b="1" kern="0" dirty="0">
                <a:latin typeface="Times New Roman" panose="02020603050405020304" pitchFamily="18" charset="0"/>
                <a:cs typeface="Times New Roman" panose="02020603050405020304" pitchFamily="18" charset="0"/>
              </a:rPr>
            </a:br>
            <a:endParaRPr lang="en-US" dirty="0"/>
          </a:p>
        </p:txBody>
      </p:sp>
      <p:sp>
        <p:nvSpPr>
          <p:cNvPr id="4" name="Date Placeholder 3"/>
          <p:cNvSpPr>
            <a:spLocks noGrp="1"/>
          </p:cNvSpPr>
          <p:nvPr>
            <p:ph type="dt" sz="half" idx="10"/>
          </p:nvPr>
        </p:nvSpPr>
        <p:spPr/>
        <p:txBody>
          <a:bodyPr/>
          <a:lstStyle/>
          <a:p>
            <a:fld id="{0E7B3B62-59DA-4878-A289-384F4CF9A7DB}" type="datetime1">
              <a:rPr lang="en-US" smtClean="0"/>
              <a:t>3/22/2020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13</a:t>
            </a:fld>
            <a:endParaRPr lang="en-US"/>
          </a:p>
        </p:txBody>
      </p:sp>
      <p:pic>
        <p:nvPicPr>
          <p:cNvPr id="7" name="Picture 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239" t="20227" r="22694" b="14546"/>
          <a:stretch/>
        </p:blipFill>
        <p:spPr bwMode="auto">
          <a:xfrm>
            <a:off x="5786187" y="1660356"/>
            <a:ext cx="5956634" cy="4451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334168" y="1829295"/>
            <a:ext cx="3744416" cy="4154984"/>
          </a:xfrm>
          <a:prstGeom prst="rect">
            <a:avLst/>
          </a:prstGeom>
          <a:solidFill>
            <a:schemeClr val="bg2">
              <a:lumMod val="40000"/>
              <a:lumOff val="60000"/>
            </a:schemeClr>
          </a:solidFill>
          <a:ln>
            <a:solidFill>
              <a:srgbClr val="FFFFFF"/>
            </a:solidFill>
          </a:ln>
        </p:spPr>
        <p:txBody>
          <a:bodyPr wrap="square">
            <a:spAutoFit/>
          </a:bodyPr>
          <a:lstStyle/>
          <a:p>
            <a:pPr marL="285750" indent="-285750">
              <a:buFont typeface="Arial" panose="020B0604020202020204" pitchFamily="34" charset="0"/>
              <a:buChar char="•"/>
            </a:pPr>
            <a:r>
              <a:rPr kumimoji="1" lang="en-MY" sz="2400" b="1" dirty="0">
                <a:latin typeface="Times New Roman" panose="02020603050405020304" pitchFamily="18" charset="0"/>
                <a:cs typeface="Times New Roman" panose="02020603050405020304" pitchFamily="18" charset="0"/>
              </a:rPr>
              <a:t>Containing</a:t>
            </a:r>
            <a:r>
              <a:rPr lang="en-MY" sz="2400" b="1" dirty="0">
                <a:latin typeface="Times New Roman" panose="02020603050405020304" pitchFamily="18" charset="0"/>
                <a:cs typeface="Times New Roman" panose="02020603050405020304" pitchFamily="18" charset="0"/>
              </a:rPr>
              <a:t> </a:t>
            </a:r>
            <a:r>
              <a:rPr lang="en-MY" sz="2400" b="1" dirty="0" smtClean="0">
                <a:latin typeface="Times New Roman" panose="02020603050405020304" pitchFamily="18" charset="0"/>
                <a:cs typeface="Times New Roman" panose="02020603050405020304" pitchFamily="18" charset="0"/>
              </a:rPr>
              <a:t>Block</a:t>
            </a:r>
            <a:br>
              <a:rPr lang="en-MY" sz="2400" b="1" dirty="0" smtClean="0">
                <a:latin typeface="Times New Roman" panose="02020603050405020304" pitchFamily="18" charset="0"/>
                <a:cs typeface="Times New Roman" panose="02020603050405020304" pitchFamily="18" charset="0"/>
              </a:rPr>
            </a:br>
            <a:endParaRPr lang="en-MY"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MY" sz="2400" b="1" dirty="0" smtClean="0">
                <a:latin typeface="Times New Roman" panose="02020603050405020304" pitchFamily="18" charset="0"/>
                <a:cs typeface="Times New Roman" panose="02020603050405020304" pitchFamily="18" charset="0"/>
              </a:rPr>
              <a:t>Logo</a:t>
            </a:r>
            <a:br>
              <a:rPr lang="en-MY" sz="2400" b="1" dirty="0" smtClean="0">
                <a:latin typeface="Times New Roman" panose="02020603050405020304" pitchFamily="18" charset="0"/>
                <a:cs typeface="Times New Roman" panose="02020603050405020304" pitchFamily="18" charset="0"/>
              </a:rPr>
            </a:br>
            <a:endParaRPr lang="en-MY"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MY" sz="2400" b="1" dirty="0" smtClean="0">
                <a:latin typeface="Times New Roman" panose="02020603050405020304" pitchFamily="18" charset="0"/>
                <a:cs typeface="Times New Roman" panose="02020603050405020304" pitchFamily="18" charset="0"/>
              </a:rPr>
              <a:t>Navigation</a:t>
            </a:r>
            <a:br>
              <a:rPr lang="en-MY" sz="2400" b="1" dirty="0" smtClean="0">
                <a:latin typeface="Times New Roman" panose="02020603050405020304" pitchFamily="18" charset="0"/>
                <a:cs typeface="Times New Roman" panose="02020603050405020304" pitchFamily="18" charset="0"/>
              </a:rPr>
            </a:br>
            <a:endParaRPr lang="en-MY"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MY" sz="2400" b="1" dirty="0" smtClean="0">
                <a:latin typeface="Times New Roman" panose="02020603050405020304" pitchFamily="18" charset="0"/>
                <a:cs typeface="Times New Roman" panose="02020603050405020304" pitchFamily="18" charset="0"/>
              </a:rPr>
              <a:t>Content</a:t>
            </a:r>
            <a:br>
              <a:rPr lang="en-MY" sz="2400" b="1" dirty="0" smtClean="0">
                <a:latin typeface="Times New Roman" panose="02020603050405020304" pitchFamily="18" charset="0"/>
                <a:cs typeface="Times New Roman" panose="02020603050405020304" pitchFamily="18" charset="0"/>
              </a:rPr>
            </a:br>
            <a:endParaRPr lang="en-MY"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MY" sz="2400" b="1" dirty="0" smtClean="0">
                <a:latin typeface="Times New Roman" panose="02020603050405020304" pitchFamily="18" charset="0"/>
                <a:cs typeface="Times New Roman" panose="02020603050405020304" pitchFamily="18" charset="0"/>
              </a:rPr>
              <a:t>Footer</a:t>
            </a:r>
            <a:br>
              <a:rPr lang="en-MY" sz="2400" b="1" dirty="0" smtClean="0">
                <a:latin typeface="Times New Roman" panose="02020603050405020304" pitchFamily="18" charset="0"/>
                <a:cs typeface="Times New Roman" panose="02020603050405020304" pitchFamily="18" charset="0"/>
              </a:rPr>
            </a:br>
            <a:endParaRPr lang="en-MY"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MY" sz="2400" b="1" dirty="0" smtClean="0">
                <a:latin typeface="Times New Roman" panose="02020603050405020304" pitchFamily="18" charset="0"/>
                <a:cs typeface="Times New Roman" panose="02020603050405020304" pitchFamily="18" charset="0"/>
              </a:rPr>
              <a:t>Space</a:t>
            </a:r>
            <a:endParaRPr lang="en-MY" sz="2400" b="1"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bwMode="auto">
          <a:xfrm flipV="1">
            <a:off x="4370981" y="1829295"/>
            <a:ext cx="3650072" cy="80031"/>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bwMode="auto">
          <a:xfrm flipV="1">
            <a:off x="2383907" y="2512789"/>
            <a:ext cx="4899209" cy="216883"/>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bwMode="auto">
          <a:xfrm flipV="1">
            <a:off x="3206376" y="3428900"/>
            <a:ext cx="3650072" cy="80031"/>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bwMode="auto">
          <a:xfrm>
            <a:off x="2790579" y="4241916"/>
            <a:ext cx="5973925" cy="464673"/>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bwMode="auto">
          <a:xfrm>
            <a:off x="2604501" y="5127710"/>
            <a:ext cx="5576973" cy="311864"/>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bwMode="auto">
          <a:xfrm flipV="1">
            <a:off x="2604501" y="4938926"/>
            <a:ext cx="7341604" cy="861507"/>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0288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2365883" y="0"/>
            <a:ext cx="8169831"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Comic Sans MS" pitchFamily="66" charset="0"/>
              </a:defRPr>
            </a:lvl2pPr>
            <a:lvl3pPr algn="l" rtl="0" eaLnBrk="0" fontAlgn="base" hangingPunct="0">
              <a:spcBef>
                <a:spcPct val="0"/>
              </a:spcBef>
              <a:spcAft>
                <a:spcPct val="0"/>
              </a:spcAft>
              <a:defRPr kumimoji="1" sz="2800">
                <a:solidFill>
                  <a:schemeClr val="tx2"/>
                </a:solidFill>
                <a:latin typeface="Comic Sans MS" pitchFamily="66" charset="0"/>
              </a:defRPr>
            </a:lvl3pPr>
            <a:lvl4pPr algn="l" rtl="0" eaLnBrk="0" fontAlgn="base" hangingPunct="0">
              <a:spcBef>
                <a:spcPct val="0"/>
              </a:spcBef>
              <a:spcAft>
                <a:spcPct val="0"/>
              </a:spcAft>
              <a:defRPr kumimoji="1" sz="2800">
                <a:solidFill>
                  <a:schemeClr val="tx2"/>
                </a:solidFill>
                <a:latin typeface="Comic Sans MS" pitchFamily="66" charset="0"/>
              </a:defRPr>
            </a:lvl4pPr>
            <a:lvl5pPr algn="l" rtl="0" eaLnBrk="0" fontAlgn="base" hangingPunct="0">
              <a:spcBef>
                <a:spcPct val="0"/>
              </a:spcBef>
              <a:spcAft>
                <a:spcPct val="0"/>
              </a:spcAft>
              <a:defRPr kumimoji="1" sz="2800">
                <a:solidFill>
                  <a:schemeClr val="tx2"/>
                </a:solidFill>
                <a:latin typeface="Comic Sans MS" pitchFamily="66" charset="0"/>
              </a:defRPr>
            </a:lvl5pPr>
            <a:lvl6pPr marL="457200" algn="l" rtl="0" eaLnBrk="0" fontAlgn="base" hangingPunct="0">
              <a:spcBef>
                <a:spcPct val="0"/>
              </a:spcBef>
              <a:spcAft>
                <a:spcPct val="0"/>
              </a:spcAft>
              <a:defRPr kumimoji="1" sz="2800">
                <a:solidFill>
                  <a:schemeClr val="tx2"/>
                </a:solidFill>
                <a:latin typeface="Comic Sans MS" pitchFamily="66" charset="0"/>
              </a:defRPr>
            </a:lvl6pPr>
            <a:lvl7pPr marL="914400" algn="l" rtl="0" eaLnBrk="0" fontAlgn="base" hangingPunct="0">
              <a:spcBef>
                <a:spcPct val="0"/>
              </a:spcBef>
              <a:spcAft>
                <a:spcPct val="0"/>
              </a:spcAft>
              <a:defRPr kumimoji="1" sz="2800">
                <a:solidFill>
                  <a:schemeClr val="tx2"/>
                </a:solidFill>
                <a:latin typeface="Comic Sans MS" pitchFamily="66" charset="0"/>
              </a:defRPr>
            </a:lvl7pPr>
            <a:lvl8pPr marL="1371600" algn="l" rtl="0" eaLnBrk="0" fontAlgn="base" hangingPunct="0">
              <a:spcBef>
                <a:spcPct val="0"/>
              </a:spcBef>
              <a:spcAft>
                <a:spcPct val="0"/>
              </a:spcAft>
              <a:defRPr kumimoji="1" sz="2800">
                <a:solidFill>
                  <a:schemeClr val="tx2"/>
                </a:solidFill>
                <a:latin typeface="Comic Sans MS" pitchFamily="66" charset="0"/>
              </a:defRPr>
            </a:lvl8pPr>
            <a:lvl9pPr marL="1828800" algn="l" rtl="0" eaLnBrk="0" fontAlgn="base" hangingPunct="0">
              <a:spcBef>
                <a:spcPct val="0"/>
              </a:spcBef>
              <a:spcAft>
                <a:spcPct val="0"/>
              </a:spcAft>
              <a:defRPr kumimoji="1" sz="2800">
                <a:solidFill>
                  <a:schemeClr val="tx2"/>
                </a:solidFill>
                <a:latin typeface="Comic Sans MS" pitchFamily="66" charset="0"/>
              </a:defRPr>
            </a:lvl9pPr>
          </a:lstStyle>
          <a:p>
            <a:r>
              <a:rPr lang="en-MY" b="1" dirty="0">
                <a:latin typeface="Times New Roman" panose="02020603050405020304" pitchFamily="18" charset="0"/>
                <a:cs typeface="Times New Roman" panose="02020603050405020304" pitchFamily="18" charset="0"/>
              </a:rPr>
              <a:t>Content</a:t>
            </a:r>
            <a:endParaRPr lang="en-US" altLang="en-US" b="1" kern="0" dirty="0">
              <a:latin typeface="Times New Roman" panose="02020603050405020304" pitchFamily="18" charset="0"/>
              <a:cs typeface="Times New Roman" panose="02020603050405020304" pitchFamily="18" charset="0"/>
            </a:endParaRPr>
          </a:p>
        </p:txBody>
      </p:sp>
      <p:sp>
        <p:nvSpPr>
          <p:cNvPr id="2" name="Rectangle 1"/>
          <p:cNvSpPr/>
          <p:nvPr/>
        </p:nvSpPr>
        <p:spPr>
          <a:xfrm>
            <a:off x="2365882" y="1720841"/>
            <a:ext cx="8410638" cy="3108543"/>
          </a:xfrm>
          <a:prstGeom prst="rect">
            <a:avLst/>
          </a:prstGeom>
        </p:spPr>
        <p:txBody>
          <a:bodyPr wrap="square">
            <a:spAutoFit/>
          </a:bodyPr>
          <a:lstStyle/>
          <a:p>
            <a:pPr algn="just"/>
            <a:r>
              <a:rPr lang="en-MY" sz="2800" dirty="0">
                <a:latin typeface="Times New Roman" panose="02020603050405020304" pitchFamily="18" charset="0"/>
                <a:cs typeface="Times New Roman" panose="02020603050405020304" pitchFamily="18" charset="0"/>
              </a:rPr>
              <a:t>content </a:t>
            </a:r>
            <a:r>
              <a:rPr lang="en-MY" sz="2800" dirty="0">
                <a:latin typeface="Times New Roman" panose="02020603050405020304" pitchFamily="18" charset="0"/>
                <a:cs typeface="Times New Roman" panose="02020603050405020304" pitchFamily="18" charset="0"/>
              </a:rPr>
              <a:t>is king. A typical web site visitor will enter and leave a web site in a matter of seconds. If visitors can’t find what they’re looking for, they will </a:t>
            </a:r>
            <a:r>
              <a:rPr lang="en-MY" sz="2800" dirty="0">
                <a:solidFill>
                  <a:schemeClr val="tx2"/>
                </a:solidFill>
                <a:latin typeface="Times New Roman" panose="02020603050405020304" pitchFamily="18" charset="0"/>
                <a:cs typeface="Times New Roman" panose="02020603050405020304" pitchFamily="18" charset="0"/>
              </a:rPr>
              <a:t>undoubtedly close the browser or move on to another site. It’s important to </a:t>
            </a:r>
            <a:r>
              <a:rPr lang="en-MY" sz="2800" dirty="0">
                <a:solidFill>
                  <a:srgbClr val="FF0000"/>
                </a:solidFill>
                <a:latin typeface="Times New Roman" panose="02020603050405020304" pitchFamily="18" charset="0"/>
                <a:cs typeface="Times New Roman" panose="02020603050405020304" pitchFamily="18" charset="0"/>
              </a:rPr>
              <a:t>keep the main content block as the </a:t>
            </a:r>
            <a:r>
              <a:rPr lang="en-MY" sz="2800" dirty="0">
                <a:solidFill>
                  <a:srgbClr val="FF0000"/>
                </a:solidFill>
                <a:latin typeface="Times New Roman" panose="02020603050405020304" pitchFamily="18" charset="0"/>
                <a:cs typeface="Times New Roman" panose="02020603050405020304" pitchFamily="18" charset="0"/>
              </a:rPr>
              <a:t>main point </a:t>
            </a:r>
            <a:r>
              <a:rPr lang="en-MY" sz="2800" dirty="0">
                <a:solidFill>
                  <a:srgbClr val="FF0000"/>
                </a:solidFill>
                <a:latin typeface="Times New Roman" panose="02020603050405020304" pitchFamily="18" charset="0"/>
                <a:cs typeface="Times New Roman" panose="02020603050405020304" pitchFamily="18" charset="0"/>
              </a:rPr>
              <a:t>of a design </a:t>
            </a:r>
            <a:r>
              <a:rPr lang="en-MY" sz="2800" dirty="0">
                <a:solidFill>
                  <a:schemeClr val="tx2"/>
                </a:solidFill>
                <a:latin typeface="Times New Roman" panose="02020603050405020304" pitchFamily="18" charset="0"/>
                <a:cs typeface="Times New Roman" panose="02020603050405020304" pitchFamily="18" charset="0"/>
              </a:rPr>
              <a:t>so that precious seconds aren’t wasted as visitors scan the page for the information they need.</a:t>
            </a:r>
          </a:p>
        </p:txBody>
      </p:sp>
      <p:pic>
        <p:nvPicPr>
          <p:cNvPr id="5" name="Picture 2" descr="C:\Users\User\AppData\Local\Microsoft\Windows\INetCache\IE\35Y08WM8\Agt_home[1].png">
            <a:hlinkClick r:id="rId3" action="ppaction://hlinksldjump"/>
          </p:cNvPr>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235674" y="70570"/>
            <a:ext cx="406102" cy="40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401429"/>
      </p:ext>
    </p:extLst>
  </p:cSld>
  <p:clrMapOvr>
    <a:masterClrMapping/>
  </p:clrMapOvr>
  <mc:AlternateContent xmlns:mc="http://schemas.openxmlformats.org/markup-compatibility/2006" xmlns:p14="http://schemas.microsoft.com/office/powerpoint/2010/main">
    <mc:Choice Requires="p14">
      <p:transition p14:dur="0" advTm="26069"/>
    </mc:Choice>
    <mc:Fallback xmlns="">
      <p:transition advTm="26069"/>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2365883" y="0"/>
            <a:ext cx="8169831"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Comic Sans MS" pitchFamily="66" charset="0"/>
              </a:defRPr>
            </a:lvl2pPr>
            <a:lvl3pPr algn="l" rtl="0" eaLnBrk="0" fontAlgn="base" hangingPunct="0">
              <a:spcBef>
                <a:spcPct val="0"/>
              </a:spcBef>
              <a:spcAft>
                <a:spcPct val="0"/>
              </a:spcAft>
              <a:defRPr kumimoji="1" sz="2800">
                <a:solidFill>
                  <a:schemeClr val="tx2"/>
                </a:solidFill>
                <a:latin typeface="Comic Sans MS" pitchFamily="66" charset="0"/>
              </a:defRPr>
            </a:lvl3pPr>
            <a:lvl4pPr algn="l" rtl="0" eaLnBrk="0" fontAlgn="base" hangingPunct="0">
              <a:spcBef>
                <a:spcPct val="0"/>
              </a:spcBef>
              <a:spcAft>
                <a:spcPct val="0"/>
              </a:spcAft>
              <a:defRPr kumimoji="1" sz="2800">
                <a:solidFill>
                  <a:schemeClr val="tx2"/>
                </a:solidFill>
                <a:latin typeface="Comic Sans MS" pitchFamily="66" charset="0"/>
              </a:defRPr>
            </a:lvl4pPr>
            <a:lvl5pPr algn="l" rtl="0" eaLnBrk="0" fontAlgn="base" hangingPunct="0">
              <a:spcBef>
                <a:spcPct val="0"/>
              </a:spcBef>
              <a:spcAft>
                <a:spcPct val="0"/>
              </a:spcAft>
              <a:defRPr kumimoji="1" sz="2800">
                <a:solidFill>
                  <a:schemeClr val="tx2"/>
                </a:solidFill>
                <a:latin typeface="Comic Sans MS" pitchFamily="66" charset="0"/>
              </a:defRPr>
            </a:lvl5pPr>
            <a:lvl6pPr marL="457200" algn="l" rtl="0" eaLnBrk="0" fontAlgn="base" hangingPunct="0">
              <a:spcBef>
                <a:spcPct val="0"/>
              </a:spcBef>
              <a:spcAft>
                <a:spcPct val="0"/>
              </a:spcAft>
              <a:defRPr kumimoji="1" sz="2800">
                <a:solidFill>
                  <a:schemeClr val="tx2"/>
                </a:solidFill>
                <a:latin typeface="Comic Sans MS" pitchFamily="66" charset="0"/>
              </a:defRPr>
            </a:lvl6pPr>
            <a:lvl7pPr marL="914400" algn="l" rtl="0" eaLnBrk="0" fontAlgn="base" hangingPunct="0">
              <a:spcBef>
                <a:spcPct val="0"/>
              </a:spcBef>
              <a:spcAft>
                <a:spcPct val="0"/>
              </a:spcAft>
              <a:defRPr kumimoji="1" sz="2800">
                <a:solidFill>
                  <a:schemeClr val="tx2"/>
                </a:solidFill>
                <a:latin typeface="Comic Sans MS" pitchFamily="66" charset="0"/>
              </a:defRPr>
            </a:lvl7pPr>
            <a:lvl8pPr marL="1371600" algn="l" rtl="0" eaLnBrk="0" fontAlgn="base" hangingPunct="0">
              <a:spcBef>
                <a:spcPct val="0"/>
              </a:spcBef>
              <a:spcAft>
                <a:spcPct val="0"/>
              </a:spcAft>
              <a:defRPr kumimoji="1" sz="2800">
                <a:solidFill>
                  <a:schemeClr val="tx2"/>
                </a:solidFill>
                <a:latin typeface="Comic Sans MS" pitchFamily="66" charset="0"/>
              </a:defRPr>
            </a:lvl8pPr>
            <a:lvl9pPr marL="1828800" algn="l" rtl="0" eaLnBrk="0" fontAlgn="base" hangingPunct="0">
              <a:spcBef>
                <a:spcPct val="0"/>
              </a:spcBef>
              <a:spcAft>
                <a:spcPct val="0"/>
              </a:spcAft>
              <a:defRPr kumimoji="1" sz="2800">
                <a:solidFill>
                  <a:schemeClr val="tx2"/>
                </a:solidFill>
                <a:latin typeface="Comic Sans MS" pitchFamily="66" charset="0"/>
              </a:defRPr>
            </a:lvl9pPr>
          </a:lstStyle>
          <a:p>
            <a:r>
              <a:rPr lang="en-MY" b="1" dirty="0">
                <a:latin typeface="Times New Roman" panose="02020603050405020304" pitchFamily="18" charset="0"/>
                <a:cs typeface="Times New Roman" panose="02020603050405020304" pitchFamily="18" charset="0"/>
              </a:rPr>
              <a:t>Footer</a:t>
            </a:r>
            <a:endParaRPr lang="en-US" altLang="en-US" b="1" kern="0" dirty="0">
              <a:latin typeface="Times New Roman" panose="02020603050405020304" pitchFamily="18" charset="0"/>
              <a:cs typeface="Times New Roman" panose="02020603050405020304" pitchFamily="18" charset="0"/>
            </a:endParaRPr>
          </a:p>
        </p:txBody>
      </p:sp>
      <p:sp>
        <p:nvSpPr>
          <p:cNvPr id="2" name="Rectangle 1"/>
          <p:cNvSpPr/>
          <p:nvPr/>
        </p:nvSpPr>
        <p:spPr>
          <a:xfrm>
            <a:off x="2365882" y="1720840"/>
            <a:ext cx="8410638" cy="2677656"/>
          </a:xfrm>
          <a:prstGeom prst="rect">
            <a:avLst/>
          </a:prstGeom>
        </p:spPr>
        <p:txBody>
          <a:bodyPr wrap="square">
            <a:spAutoFit/>
          </a:bodyPr>
          <a:lstStyle/>
          <a:p>
            <a:pPr algn="just"/>
            <a:r>
              <a:rPr lang="en-MY" sz="2800" dirty="0">
                <a:solidFill>
                  <a:srgbClr val="FF0000"/>
                </a:solidFill>
                <a:latin typeface="Times New Roman" panose="02020603050405020304" pitchFamily="18" charset="0"/>
                <a:cs typeface="Times New Roman" panose="02020603050405020304" pitchFamily="18" charset="0"/>
              </a:rPr>
              <a:t>located </a:t>
            </a:r>
            <a:r>
              <a:rPr lang="en-MY" sz="2800" dirty="0">
                <a:solidFill>
                  <a:srgbClr val="FF0000"/>
                </a:solidFill>
                <a:latin typeface="Times New Roman" panose="02020603050405020304" pitchFamily="18" charset="0"/>
                <a:cs typeface="Times New Roman" panose="02020603050405020304" pitchFamily="18" charset="0"/>
              </a:rPr>
              <a:t>at the bottom </a:t>
            </a:r>
            <a:r>
              <a:rPr lang="en-MY" sz="2800" dirty="0">
                <a:latin typeface="Times New Roman" panose="02020603050405020304" pitchFamily="18" charset="0"/>
                <a:cs typeface="Times New Roman" panose="02020603050405020304" pitchFamily="18" charset="0"/>
              </a:rPr>
              <a:t>of the page, the footer usually contains </a:t>
            </a:r>
            <a:r>
              <a:rPr lang="en-MY" sz="2800" dirty="0">
                <a:solidFill>
                  <a:srgbClr val="FF0000"/>
                </a:solidFill>
                <a:latin typeface="Times New Roman" panose="02020603050405020304" pitchFamily="18" charset="0"/>
                <a:cs typeface="Times New Roman" panose="02020603050405020304" pitchFamily="18" charset="0"/>
              </a:rPr>
              <a:t>copyright, contact, and legal informatio</a:t>
            </a:r>
            <a:r>
              <a:rPr lang="en-MY" sz="2800" dirty="0">
                <a:latin typeface="Times New Roman" panose="02020603050405020304" pitchFamily="18" charset="0"/>
                <a:cs typeface="Times New Roman" panose="02020603050405020304" pitchFamily="18" charset="0"/>
              </a:rPr>
              <a:t>n, as well as a few links to the main sections of the site. By separating the end content from the bottom of the browser window, the footer should indicate to users that they’re at the bottom of the page.</a:t>
            </a:r>
          </a:p>
        </p:txBody>
      </p:sp>
      <p:pic>
        <p:nvPicPr>
          <p:cNvPr id="5" name="Picture 2" descr="C:\Users\User\AppData\Local\Microsoft\Windows\INetCache\IE\35Y08WM8\Agt_home[1].png">
            <a:hlinkClick r:id="rId3" action="ppaction://hlinksldjump"/>
          </p:cNvPr>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235674" y="70570"/>
            <a:ext cx="406102" cy="40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890162"/>
      </p:ext>
    </p:extLst>
  </p:cSld>
  <p:clrMapOvr>
    <a:masterClrMapping/>
  </p:clrMapOvr>
  <mc:AlternateContent xmlns:mc="http://schemas.openxmlformats.org/markup-compatibility/2006" xmlns:p14="http://schemas.microsoft.com/office/powerpoint/2010/main">
    <mc:Choice Requires="p14">
      <p:transition p14:dur="0" advTm="26069"/>
    </mc:Choice>
    <mc:Fallback xmlns="">
      <p:transition advTm="2606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2365883" y="0"/>
            <a:ext cx="8169831"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Comic Sans MS" pitchFamily="66" charset="0"/>
              </a:defRPr>
            </a:lvl2pPr>
            <a:lvl3pPr algn="l" rtl="0" eaLnBrk="0" fontAlgn="base" hangingPunct="0">
              <a:spcBef>
                <a:spcPct val="0"/>
              </a:spcBef>
              <a:spcAft>
                <a:spcPct val="0"/>
              </a:spcAft>
              <a:defRPr kumimoji="1" sz="2800">
                <a:solidFill>
                  <a:schemeClr val="tx2"/>
                </a:solidFill>
                <a:latin typeface="Comic Sans MS" pitchFamily="66" charset="0"/>
              </a:defRPr>
            </a:lvl3pPr>
            <a:lvl4pPr algn="l" rtl="0" eaLnBrk="0" fontAlgn="base" hangingPunct="0">
              <a:spcBef>
                <a:spcPct val="0"/>
              </a:spcBef>
              <a:spcAft>
                <a:spcPct val="0"/>
              </a:spcAft>
              <a:defRPr kumimoji="1" sz="2800">
                <a:solidFill>
                  <a:schemeClr val="tx2"/>
                </a:solidFill>
                <a:latin typeface="Comic Sans MS" pitchFamily="66" charset="0"/>
              </a:defRPr>
            </a:lvl4pPr>
            <a:lvl5pPr algn="l" rtl="0" eaLnBrk="0" fontAlgn="base" hangingPunct="0">
              <a:spcBef>
                <a:spcPct val="0"/>
              </a:spcBef>
              <a:spcAft>
                <a:spcPct val="0"/>
              </a:spcAft>
              <a:defRPr kumimoji="1" sz="2800">
                <a:solidFill>
                  <a:schemeClr val="tx2"/>
                </a:solidFill>
                <a:latin typeface="Comic Sans MS" pitchFamily="66" charset="0"/>
              </a:defRPr>
            </a:lvl5pPr>
            <a:lvl6pPr marL="457200" algn="l" rtl="0" eaLnBrk="0" fontAlgn="base" hangingPunct="0">
              <a:spcBef>
                <a:spcPct val="0"/>
              </a:spcBef>
              <a:spcAft>
                <a:spcPct val="0"/>
              </a:spcAft>
              <a:defRPr kumimoji="1" sz="2800">
                <a:solidFill>
                  <a:schemeClr val="tx2"/>
                </a:solidFill>
                <a:latin typeface="Comic Sans MS" pitchFamily="66" charset="0"/>
              </a:defRPr>
            </a:lvl6pPr>
            <a:lvl7pPr marL="914400" algn="l" rtl="0" eaLnBrk="0" fontAlgn="base" hangingPunct="0">
              <a:spcBef>
                <a:spcPct val="0"/>
              </a:spcBef>
              <a:spcAft>
                <a:spcPct val="0"/>
              </a:spcAft>
              <a:defRPr kumimoji="1" sz="2800">
                <a:solidFill>
                  <a:schemeClr val="tx2"/>
                </a:solidFill>
                <a:latin typeface="Comic Sans MS" pitchFamily="66" charset="0"/>
              </a:defRPr>
            </a:lvl7pPr>
            <a:lvl8pPr marL="1371600" algn="l" rtl="0" eaLnBrk="0" fontAlgn="base" hangingPunct="0">
              <a:spcBef>
                <a:spcPct val="0"/>
              </a:spcBef>
              <a:spcAft>
                <a:spcPct val="0"/>
              </a:spcAft>
              <a:defRPr kumimoji="1" sz="2800">
                <a:solidFill>
                  <a:schemeClr val="tx2"/>
                </a:solidFill>
                <a:latin typeface="Comic Sans MS" pitchFamily="66" charset="0"/>
              </a:defRPr>
            </a:lvl8pPr>
            <a:lvl9pPr marL="1828800" algn="l" rtl="0" eaLnBrk="0" fontAlgn="base" hangingPunct="0">
              <a:spcBef>
                <a:spcPct val="0"/>
              </a:spcBef>
              <a:spcAft>
                <a:spcPct val="0"/>
              </a:spcAft>
              <a:defRPr kumimoji="1" sz="2800">
                <a:solidFill>
                  <a:schemeClr val="tx2"/>
                </a:solidFill>
                <a:latin typeface="Comic Sans MS" pitchFamily="66" charset="0"/>
              </a:defRPr>
            </a:lvl9pPr>
          </a:lstStyle>
          <a:p>
            <a:r>
              <a:rPr lang="en-MY" b="1" dirty="0">
                <a:latin typeface="Times New Roman" panose="02020603050405020304" pitchFamily="18" charset="0"/>
                <a:cs typeface="Times New Roman" panose="02020603050405020304" pitchFamily="18" charset="0"/>
              </a:rPr>
              <a:t>Space</a:t>
            </a:r>
            <a:endParaRPr lang="en-US" altLang="en-US" b="1" kern="0" dirty="0">
              <a:latin typeface="Times New Roman" panose="02020603050405020304" pitchFamily="18" charset="0"/>
              <a:cs typeface="Times New Roman" panose="02020603050405020304" pitchFamily="18" charset="0"/>
            </a:endParaRPr>
          </a:p>
        </p:txBody>
      </p:sp>
      <p:sp>
        <p:nvSpPr>
          <p:cNvPr id="2" name="Rectangle 1"/>
          <p:cNvSpPr/>
          <p:nvPr/>
        </p:nvSpPr>
        <p:spPr>
          <a:xfrm>
            <a:off x="2135560" y="1720840"/>
            <a:ext cx="8640960" cy="3970318"/>
          </a:xfrm>
          <a:prstGeom prst="rect">
            <a:avLst/>
          </a:prstGeom>
        </p:spPr>
        <p:txBody>
          <a:bodyPr wrap="square">
            <a:spAutoFit/>
          </a:bodyPr>
          <a:lstStyle/>
          <a:p>
            <a:pPr algn="just"/>
            <a:r>
              <a:rPr lang="en-MY" sz="2800" dirty="0">
                <a:latin typeface="Times New Roman" panose="02020603050405020304" pitchFamily="18" charset="0"/>
                <a:cs typeface="Times New Roman" panose="02020603050405020304" pitchFamily="18" charset="0"/>
              </a:rPr>
              <a:t>The graphic </a:t>
            </a:r>
            <a:r>
              <a:rPr lang="en-MY" sz="2800" dirty="0">
                <a:latin typeface="Times New Roman" panose="02020603050405020304" pitchFamily="18" charset="0"/>
                <a:cs typeface="Times New Roman" panose="02020603050405020304" pitchFamily="18" charset="0"/>
              </a:rPr>
              <a:t>design term s</a:t>
            </a:r>
            <a:r>
              <a:rPr lang="en-MY" sz="2800" dirty="0">
                <a:latin typeface="Times New Roman" panose="02020603050405020304" pitchFamily="18" charset="0"/>
                <a:cs typeface="Times New Roman" panose="02020603050405020304" pitchFamily="18" charset="0"/>
              </a:rPr>
              <a:t>pace </a:t>
            </a:r>
            <a:r>
              <a:rPr lang="en-MY" sz="2800" dirty="0">
                <a:latin typeface="Times New Roman" panose="02020603050405020304" pitchFamily="18" charset="0"/>
                <a:cs typeface="Times New Roman" panose="02020603050405020304" pitchFamily="18" charset="0"/>
              </a:rPr>
              <a:t>(or negative space) literally refers to </a:t>
            </a:r>
            <a:r>
              <a:rPr lang="en-MY" sz="2800" dirty="0">
                <a:solidFill>
                  <a:srgbClr val="FF0000"/>
                </a:solidFill>
                <a:latin typeface="Times New Roman" panose="02020603050405020304" pitchFamily="18" charset="0"/>
                <a:cs typeface="Times New Roman" panose="02020603050405020304" pitchFamily="18" charset="0"/>
              </a:rPr>
              <a:t>any area of a page that’s not covered by type or illustrations</a:t>
            </a:r>
            <a:r>
              <a:rPr lang="en-MY" sz="2800" dirty="0">
                <a:latin typeface="Times New Roman" panose="02020603050405020304" pitchFamily="18" charset="0"/>
                <a:cs typeface="Times New Roman" panose="02020603050405020304" pitchFamily="18" charset="0"/>
              </a:rPr>
              <a:t>. While many novice web designers (and most clients) feel a need to fill every inch of a web page with photos, text, tables, and data, </a:t>
            </a:r>
            <a:r>
              <a:rPr lang="en-MY" sz="2800" dirty="0">
                <a:solidFill>
                  <a:srgbClr val="FF0000"/>
                </a:solidFill>
                <a:latin typeface="Times New Roman" panose="02020603050405020304" pitchFamily="18" charset="0"/>
                <a:cs typeface="Times New Roman" panose="02020603050405020304" pitchFamily="18" charset="0"/>
              </a:rPr>
              <a:t>having empty space on a page is every bit as important as having content</a:t>
            </a:r>
            <a:r>
              <a:rPr lang="en-MY" sz="2800" dirty="0">
                <a:latin typeface="Times New Roman" panose="02020603050405020304" pitchFamily="18" charset="0"/>
                <a:cs typeface="Times New Roman" panose="02020603050405020304" pitchFamily="18" charset="0"/>
              </a:rPr>
              <a:t>. Without carefully planned </a:t>
            </a:r>
            <a:r>
              <a:rPr lang="en-MY" sz="2800" dirty="0">
                <a:latin typeface="Times New Roman" panose="02020603050405020304" pitchFamily="18" charset="0"/>
                <a:cs typeface="Times New Roman" panose="02020603050405020304" pitchFamily="18" charset="0"/>
              </a:rPr>
              <a:t>Space</a:t>
            </a:r>
            <a:r>
              <a:rPr lang="en-MY" sz="2800" dirty="0">
                <a:latin typeface="Times New Roman" panose="02020603050405020304" pitchFamily="18" charset="0"/>
                <a:cs typeface="Times New Roman" panose="02020603050405020304" pitchFamily="18" charset="0"/>
              </a:rPr>
              <a:t>, a design will feel closed in, like a crowded room. </a:t>
            </a:r>
            <a:r>
              <a:rPr lang="en-MY" sz="2800" dirty="0">
                <a:latin typeface="Times New Roman" panose="02020603050405020304" pitchFamily="18" charset="0"/>
                <a:cs typeface="Times New Roman" panose="02020603050405020304" pitchFamily="18" charset="0"/>
              </a:rPr>
              <a:t>Space </a:t>
            </a:r>
            <a:r>
              <a:rPr lang="en-MY" sz="2800" dirty="0">
                <a:latin typeface="Times New Roman" panose="02020603050405020304" pitchFamily="18" charset="0"/>
                <a:cs typeface="Times New Roman" panose="02020603050405020304" pitchFamily="18" charset="0"/>
              </a:rPr>
              <a:t>helps a design to “</a:t>
            </a:r>
            <a:r>
              <a:rPr lang="en-MY" sz="2800" dirty="0">
                <a:solidFill>
                  <a:srgbClr val="FF0000"/>
                </a:solidFill>
                <a:latin typeface="Times New Roman" panose="02020603050405020304" pitchFamily="18" charset="0"/>
                <a:cs typeface="Times New Roman" panose="02020603050405020304" pitchFamily="18" charset="0"/>
              </a:rPr>
              <a:t>breathe</a:t>
            </a:r>
            <a:r>
              <a:rPr lang="en-MY" sz="2800" dirty="0">
                <a:latin typeface="Times New Roman" panose="02020603050405020304" pitchFamily="18" charset="0"/>
                <a:cs typeface="Times New Roman" panose="02020603050405020304" pitchFamily="18" charset="0"/>
              </a:rPr>
              <a:t>” by guiding the user’s eye around a </a:t>
            </a:r>
            <a:r>
              <a:rPr lang="en-MY" sz="2800" dirty="0">
                <a:latin typeface="Times New Roman" panose="02020603050405020304" pitchFamily="18" charset="0"/>
                <a:cs typeface="Times New Roman" panose="02020603050405020304" pitchFamily="18" charset="0"/>
              </a:rPr>
              <a:t>page.</a:t>
            </a:r>
            <a:endParaRPr lang="en-MY" sz="2800" dirty="0">
              <a:latin typeface="Times New Roman" panose="02020603050405020304" pitchFamily="18" charset="0"/>
              <a:cs typeface="Times New Roman" panose="02020603050405020304" pitchFamily="18" charset="0"/>
            </a:endParaRPr>
          </a:p>
        </p:txBody>
      </p:sp>
      <p:pic>
        <p:nvPicPr>
          <p:cNvPr id="5" name="Picture 2" descr="C:\Users\User\AppData\Local\Microsoft\Windows\INetCache\IE\35Y08WM8\Agt_home[1].png">
            <a:hlinkClick r:id="rId3" action="ppaction://hlinksldjump"/>
          </p:cNvPr>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235674" y="70570"/>
            <a:ext cx="406102" cy="40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675866"/>
      </p:ext>
    </p:extLst>
  </p:cSld>
  <p:clrMapOvr>
    <a:masterClrMapping/>
  </p:clrMapOvr>
  <mc:AlternateContent xmlns:mc="http://schemas.openxmlformats.org/markup-compatibility/2006" xmlns:p14="http://schemas.microsoft.com/office/powerpoint/2010/main">
    <mc:Choice Requires="p14">
      <p:transition p14:dur="0" advTm="26069"/>
    </mc:Choice>
    <mc:Fallback xmlns="">
      <p:transition advTm="2606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988" y="2870200"/>
            <a:ext cx="9601200" cy="1485900"/>
          </a:xfrm>
        </p:spPr>
        <p:txBody>
          <a:bodyPr/>
          <a:lstStyle/>
          <a:p>
            <a:pPr algn="ctr"/>
            <a:r>
              <a:rPr lang="en-US" b="1" dirty="0" smtClean="0"/>
              <a:t>Thank you </a:t>
            </a:r>
            <a:endParaRPr lang="en-US" b="1" dirty="0"/>
          </a:p>
        </p:txBody>
      </p:sp>
      <p:sp>
        <p:nvSpPr>
          <p:cNvPr id="3" name="Date Placeholder 2"/>
          <p:cNvSpPr>
            <a:spLocks noGrp="1"/>
          </p:cNvSpPr>
          <p:nvPr>
            <p:ph type="dt" sz="half" idx="10"/>
          </p:nvPr>
        </p:nvSpPr>
        <p:spPr/>
        <p:txBody>
          <a:bodyPr/>
          <a:lstStyle/>
          <a:p>
            <a:fld id="{0BF34B7C-1CF6-4514-8D6C-ACBA792251E1}" type="datetime1">
              <a:rPr lang="en-US" smtClean="0"/>
              <a:t>3/21/2020</a:t>
            </a:fld>
            <a:endParaRPr lang="en-US"/>
          </a:p>
        </p:txBody>
      </p:sp>
      <p:sp>
        <p:nvSpPr>
          <p:cNvPr id="4" name="Footer Placeholder 3"/>
          <p:cNvSpPr>
            <a:spLocks noGrp="1"/>
          </p:cNvSpPr>
          <p:nvPr>
            <p:ph type="ftr" sz="quarter" idx="11"/>
          </p:nvPr>
        </p:nvSpPr>
        <p:spPr/>
        <p:txBody>
          <a:bodyPr/>
          <a:lstStyle/>
          <a:p>
            <a:r>
              <a:rPr lang="en-US" smtClean="0"/>
              <a:t>MSc.Riyam K.Marjan</a:t>
            </a:r>
            <a:endParaRPr lang="en-US"/>
          </a:p>
        </p:txBody>
      </p:sp>
      <p:sp>
        <p:nvSpPr>
          <p:cNvPr id="5" name="Slide Number Placeholder 4"/>
          <p:cNvSpPr>
            <a:spLocks noGrp="1"/>
          </p:cNvSpPr>
          <p:nvPr>
            <p:ph type="sldNum" sz="quarter" idx="12"/>
          </p:nvPr>
        </p:nvSpPr>
        <p:spPr/>
        <p:txBody>
          <a:bodyPr/>
          <a:lstStyle/>
          <a:p>
            <a:fld id="{FEB0E0DF-3F7E-4797-8F77-24CB0551D616}" type="slidenum">
              <a:rPr lang="en-US" smtClean="0"/>
              <a:t>17</a:t>
            </a:fld>
            <a:endParaRPr lang="en-US"/>
          </a:p>
        </p:txBody>
      </p:sp>
    </p:spTree>
    <p:extLst>
      <p:ext uri="{BB962C8B-B14F-4D97-AF65-F5344CB8AC3E}">
        <p14:creationId xmlns:p14="http://schemas.microsoft.com/office/powerpoint/2010/main" val="390640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567502" y="1717042"/>
            <a:ext cx="4406578" cy="4094480"/>
          </a:xfrm>
        </p:spPr>
        <p:txBody>
          <a:bodyPr>
            <a:normAutofit/>
          </a:bodyPr>
          <a:lstStyle/>
          <a:p>
            <a:r>
              <a:rPr lang="en-US" dirty="0" smtClean="0"/>
              <a:t>A primary color is a color that cannot be made from a combination of any other colors.</a:t>
            </a:r>
          </a:p>
          <a:p>
            <a:r>
              <a:rPr lang="en-US" dirty="0" smtClean="0"/>
              <a:t>A secondary color is a color created by combination of two primary colors.</a:t>
            </a:r>
          </a:p>
          <a:p>
            <a:r>
              <a:rPr lang="en-US" dirty="0" smtClean="0"/>
              <a:t>Tertiary color is a combination of three colors primary or secondary.</a:t>
            </a:r>
            <a:endParaRPr lang="en-US" dirty="0"/>
          </a:p>
        </p:txBody>
      </p:sp>
      <p:sp>
        <p:nvSpPr>
          <p:cNvPr id="4" name="Date Placeholder 3"/>
          <p:cNvSpPr>
            <a:spLocks noGrp="1"/>
          </p:cNvSpPr>
          <p:nvPr>
            <p:ph type="dt" sz="half" idx="10"/>
          </p:nvPr>
        </p:nvSpPr>
        <p:spPr/>
        <p:txBody>
          <a:bodyPr/>
          <a:lstStyle/>
          <a:p>
            <a:fld id="{0E7B3B62-59DA-4878-A289-384F4CF9A7DB}" type="datetime1">
              <a:rPr lang="en-US" smtClean="0"/>
              <a:t>3/21/2020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2</a:t>
            </a:fld>
            <a:endParaRPr lang="en-US"/>
          </a:p>
        </p:txBody>
      </p:sp>
      <p:pic>
        <p:nvPicPr>
          <p:cNvPr id="1026" name="Picture 2" descr="Image result for color theor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0954"/>
          <a:stretch/>
        </p:blipFill>
        <p:spPr bwMode="auto">
          <a:xfrm>
            <a:off x="6169982" y="1717042"/>
            <a:ext cx="5752358" cy="384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7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Color’s System</a:t>
            </a:r>
            <a:endParaRPr lang="en-US" dirty="0"/>
          </a:p>
        </p:txBody>
      </p:sp>
      <p:sp>
        <p:nvSpPr>
          <p:cNvPr id="3" name="Content Placeholder 2"/>
          <p:cNvSpPr>
            <a:spLocks noGrp="1"/>
          </p:cNvSpPr>
          <p:nvPr>
            <p:ph idx="1"/>
          </p:nvPr>
        </p:nvSpPr>
        <p:spPr/>
        <p:txBody>
          <a:bodyPr/>
          <a:lstStyle/>
          <a:p>
            <a:r>
              <a:rPr lang="en-US" dirty="0" smtClean="0"/>
              <a:t>Colors systems could be different based on the function </a:t>
            </a:r>
            <a:r>
              <a:rPr lang="en-US" dirty="0"/>
              <a:t>it </a:t>
            </a:r>
            <a:r>
              <a:rPr lang="en-US" dirty="0" smtClean="0"/>
              <a:t>does.</a:t>
            </a:r>
          </a:p>
          <a:p>
            <a:pPr lvl="2"/>
            <a:r>
              <a:rPr lang="en-US" dirty="0" smtClean="0"/>
              <a:t>In print</a:t>
            </a:r>
          </a:p>
          <a:p>
            <a:pPr lvl="3"/>
            <a:r>
              <a:rPr lang="en-US" dirty="0" smtClean="0"/>
              <a:t>CMYK(</a:t>
            </a:r>
            <a:r>
              <a:rPr lang="en-US" dirty="0" err="1" smtClean="0"/>
              <a:t>cyan,magenta,yellow</a:t>
            </a:r>
            <a:r>
              <a:rPr lang="en-US" dirty="0" smtClean="0"/>
              <a:t> </a:t>
            </a:r>
            <a:r>
              <a:rPr lang="en-US" dirty="0"/>
              <a:t>and black)</a:t>
            </a:r>
          </a:p>
          <a:p>
            <a:pPr lvl="3"/>
            <a:r>
              <a:rPr lang="en-US" dirty="0"/>
              <a:t>Subtractive or Reflective colors.</a:t>
            </a:r>
          </a:p>
          <a:p>
            <a:pPr lvl="2"/>
            <a:endParaRPr lang="en-US" dirty="0" smtClean="0"/>
          </a:p>
          <a:p>
            <a:pPr lvl="2"/>
            <a:r>
              <a:rPr lang="en-US" dirty="0" smtClean="0"/>
              <a:t>In screen Display</a:t>
            </a:r>
          </a:p>
          <a:p>
            <a:pPr lvl="3"/>
            <a:r>
              <a:rPr lang="en-US" dirty="0" smtClean="0"/>
              <a:t>RGB(</a:t>
            </a:r>
            <a:r>
              <a:rPr lang="en-US" dirty="0" err="1" smtClean="0"/>
              <a:t>Red,Green,Blue</a:t>
            </a:r>
            <a:r>
              <a:rPr lang="en-US" dirty="0" smtClean="0"/>
              <a:t>)</a:t>
            </a:r>
          </a:p>
          <a:p>
            <a:pPr lvl="3"/>
            <a:endParaRPr lang="en-US" dirty="0" smtClean="0"/>
          </a:p>
          <a:p>
            <a:pPr marL="1444752" lvl="3" indent="0">
              <a:buNone/>
            </a:pPr>
            <a:endParaRPr lang="en-US" dirty="0" smtClean="0"/>
          </a:p>
          <a:p>
            <a:pPr lvl="3"/>
            <a:endParaRPr lang="en-US" dirty="0"/>
          </a:p>
          <a:p>
            <a:pPr marL="1444752" lvl="3" indent="0">
              <a:buNone/>
            </a:pPr>
            <a:endParaRPr lang="en-US" dirty="0" smtClean="0"/>
          </a:p>
        </p:txBody>
      </p:sp>
      <p:sp>
        <p:nvSpPr>
          <p:cNvPr id="4" name="Date Placeholder 3"/>
          <p:cNvSpPr>
            <a:spLocks noGrp="1"/>
          </p:cNvSpPr>
          <p:nvPr>
            <p:ph type="dt" sz="half" idx="10"/>
          </p:nvPr>
        </p:nvSpPr>
        <p:spPr/>
        <p:txBody>
          <a:bodyPr/>
          <a:lstStyle/>
          <a:p>
            <a:fld id="{0E7B3B62-59DA-4878-A289-384F4CF9A7DB}" type="datetime1">
              <a:rPr lang="en-US" smtClean="0"/>
              <a:t>3/21/2020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3</a:t>
            </a:fld>
            <a:endParaRPr lang="en-US"/>
          </a:p>
        </p:txBody>
      </p:sp>
    </p:spTree>
    <p:extLst>
      <p:ext uri="{BB962C8B-B14F-4D97-AF65-F5344CB8AC3E}">
        <p14:creationId xmlns:p14="http://schemas.microsoft.com/office/powerpoint/2010/main" val="324847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colors </a:t>
            </a:r>
            <a:endParaRPr lang="en-US" dirty="0"/>
          </a:p>
        </p:txBody>
      </p:sp>
      <p:sp>
        <p:nvSpPr>
          <p:cNvPr id="3" name="Content Placeholder 2"/>
          <p:cNvSpPr>
            <a:spLocks noGrp="1"/>
          </p:cNvSpPr>
          <p:nvPr>
            <p:ph idx="1"/>
          </p:nvPr>
        </p:nvSpPr>
        <p:spPr/>
        <p:txBody>
          <a:bodyPr/>
          <a:lstStyle/>
          <a:p>
            <a:r>
              <a:rPr lang="en-US" dirty="0" smtClean="0"/>
              <a:t>Screen Display</a:t>
            </a:r>
          </a:p>
          <a:p>
            <a:pPr lvl="1"/>
            <a:r>
              <a:rPr lang="en-US" dirty="0" smtClean="0"/>
              <a:t>Pixel(Picture Element)</a:t>
            </a:r>
          </a:p>
          <a:p>
            <a:pPr lvl="2"/>
            <a:r>
              <a:rPr lang="en-US" dirty="0" smtClean="0"/>
              <a:t>X &amp; y coordinates</a:t>
            </a:r>
          </a:p>
          <a:p>
            <a:pPr lvl="1"/>
            <a:r>
              <a:rPr lang="en-US" dirty="0" smtClean="0"/>
              <a:t>Color depth</a:t>
            </a:r>
          </a:p>
          <a:p>
            <a:pPr lvl="2"/>
            <a:r>
              <a:rPr lang="en-US" dirty="0" smtClean="0"/>
              <a:t>1-bit </a:t>
            </a:r>
            <a:r>
              <a:rPr lang="en-US" dirty="0" smtClean="0">
                <a:sym typeface="Wingdings" panose="05000000000000000000" pitchFamily="2" charset="2"/>
              </a:rPr>
              <a:t> 2 colors (black and white)</a:t>
            </a:r>
          </a:p>
          <a:p>
            <a:pPr lvl="2"/>
            <a:r>
              <a:rPr lang="en-US" dirty="0" smtClean="0">
                <a:sym typeface="Wingdings" panose="05000000000000000000" pitchFamily="2" charset="2"/>
              </a:rPr>
              <a:t>8-bit  256 colors</a:t>
            </a:r>
          </a:p>
          <a:p>
            <a:pPr lvl="2"/>
            <a:r>
              <a:rPr lang="en-US" dirty="0" smtClean="0">
                <a:sym typeface="Wingdings" panose="05000000000000000000" pitchFamily="2" charset="2"/>
              </a:rPr>
              <a:t>16-bitthousands of colors</a:t>
            </a:r>
          </a:p>
          <a:p>
            <a:pPr lvl="2"/>
            <a:r>
              <a:rPr lang="en-US" dirty="0" smtClean="0">
                <a:sym typeface="Wingdings" panose="05000000000000000000" pitchFamily="2" charset="2"/>
              </a:rPr>
              <a:t>24-bitmillions of colors </a:t>
            </a:r>
          </a:p>
        </p:txBody>
      </p:sp>
      <p:sp>
        <p:nvSpPr>
          <p:cNvPr id="4" name="Date Placeholder 3"/>
          <p:cNvSpPr>
            <a:spLocks noGrp="1"/>
          </p:cNvSpPr>
          <p:nvPr>
            <p:ph type="dt" sz="half" idx="10"/>
          </p:nvPr>
        </p:nvSpPr>
        <p:spPr/>
        <p:txBody>
          <a:bodyPr/>
          <a:lstStyle/>
          <a:p>
            <a:fld id="{0E7B3B62-59DA-4878-A289-384F4CF9A7DB}" type="datetime1">
              <a:rPr lang="en-US" smtClean="0"/>
              <a:t>3/21/2020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4</a:t>
            </a:fld>
            <a:endParaRPr lang="en-US"/>
          </a:p>
        </p:txBody>
      </p:sp>
    </p:spTree>
    <p:extLst>
      <p:ext uri="{BB962C8B-B14F-4D97-AF65-F5344CB8AC3E}">
        <p14:creationId xmlns:p14="http://schemas.microsoft.com/office/powerpoint/2010/main" val="371667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colors </a:t>
            </a:r>
            <a:endParaRPr lang="en-US" dirty="0"/>
          </a:p>
        </p:txBody>
      </p:sp>
      <p:sp>
        <p:nvSpPr>
          <p:cNvPr id="3" name="Content Placeholder 2"/>
          <p:cNvSpPr>
            <a:spLocks noGrp="1"/>
          </p:cNvSpPr>
          <p:nvPr>
            <p:ph idx="1"/>
          </p:nvPr>
        </p:nvSpPr>
        <p:spPr/>
        <p:txBody>
          <a:bodyPr/>
          <a:lstStyle/>
          <a:p>
            <a:r>
              <a:rPr lang="en-US" dirty="0" smtClean="0"/>
              <a:t>HTML</a:t>
            </a:r>
          </a:p>
          <a:p>
            <a:pPr lvl="1"/>
            <a:r>
              <a:rPr lang="en-US" dirty="0" smtClean="0"/>
              <a:t>Hexadecimal notation</a:t>
            </a:r>
          </a:p>
          <a:p>
            <a:pPr lvl="1"/>
            <a:endParaRPr lang="en-US" dirty="0" smtClean="0"/>
          </a:p>
        </p:txBody>
      </p:sp>
      <p:sp>
        <p:nvSpPr>
          <p:cNvPr id="4" name="Date Placeholder 3"/>
          <p:cNvSpPr>
            <a:spLocks noGrp="1"/>
          </p:cNvSpPr>
          <p:nvPr>
            <p:ph type="dt" sz="half" idx="10"/>
          </p:nvPr>
        </p:nvSpPr>
        <p:spPr/>
        <p:txBody>
          <a:bodyPr/>
          <a:lstStyle/>
          <a:p>
            <a:fld id="{0E7B3B62-59DA-4878-A289-384F4CF9A7DB}" type="datetime1">
              <a:rPr lang="en-US" smtClean="0"/>
              <a:t>3/21/2020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5</a:t>
            </a:fld>
            <a:endParaRPr lang="en-US"/>
          </a:p>
        </p:txBody>
      </p:sp>
      <p:pic>
        <p:nvPicPr>
          <p:cNvPr id="7" name="Picture 6"/>
          <p:cNvPicPr>
            <a:picLocks noChangeAspect="1"/>
          </p:cNvPicPr>
          <p:nvPr/>
        </p:nvPicPr>
        <p:blipFill>
          <a:blip r:embed="rId2"/>
          <a:stretch>
            <a:fillRect/>
          </a:stretch>
        </p:blipFill>
        <p:spPr>
          <a:xfrm>
            <a:off x="2367007" y="3183187"/>
            <a:ext cx="7333944" cy="3270199"/>
          </a:xfrm>
          <a:prstGeom prst="rect">
            <a:avLst/>
          </a:prstGeom>
        </p:spPr>
      </p:pic>
    </p:spTree>
    <p:extLst>
      <p:ext uri="{BB962C8B-B14F-4D97-AF65-F5344CB8AC3E}">
        <p14:creationId xmlns:p14="http://schemas.microsoft.com/office/powerpoint/2010/main" val="84356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colors and Typography for the web</a:t>
            </a:r>
            <a:endParaRPr lang="en-US" dirty="0"/>
          </a:p>
        </p:txBody>
      </p:sp>
      <p:sp>
        <p:nvSpPr>
          <p:cNvPr id="3" name="Content Placeholder 2"/>
          <p:cNvSpPr>
            <a:spLocks noGrp="1"/>
          </p:cNvSpPr>
          <p:nvPr>
            <p:ph idx="1"/>
          </p:nvPr>
        </p:nvSpPr>
        <p:spPr/>
        <p:txBody>
          <a:bodyPr/>
          <a:lstStyle/>
          <a:p>
            <a:r>
              <a:rPr lang="en-US" dirty="0" smtClean="0"/>
              <a:t>Build hierarchy, Structure and organization </a:t>
            </a:r>
            <a:endParaRPr lang="en-US" dirty="0"/>
          </a:p>
          <a:p>
            <a:r>
              <a:rPr lang="en-US" dirty="0" smtClean="0"/>
              <a:t>Create context</a:t>
            </a:r>
          </a:p>
          <a:p>
            <a:r>
              <a:rPr lang="en-US" dirty="0" smtClean="0"/>
              <a:t>Enhance content</a:t>
            </a:r>
          </a:p>
          <a:p>
            <a:r>
              <a:rPr lang="en-US" dirty="0" smtClean="0"/>
              <a:t>Draw attention </a:t>
            </a:r>
          </a:p>
          <a:p>
            <a:r>
              <a:rPr lang="en-US" dirty="0" smtClean="0"/>
              <a:t>Provoke Emotions</a:t>
            </a:r>
          </a:p>
          <a:p>
            <a:r>
              <a:rPr lang="en-US" dirty="0" smtClean="0"/>
              <a:t>Convey meaning</a:t>
            </a:r>
          </a:p>
          <a:p>
            <a:r>
              <a:rPr lang="en-US" dirty="0" smtClean="0"/>
              <a:t>Visual Communication</a:t>
            </a:r>
          </a:p>
          <a:p>
            <a:r>
              <a:rPr lang="en-US" dirty="0" smtClean="0"/>
              <a:t>Aid to metaphor , navigation, label, logo, graphics…</a:t>
            </a:r>
            <a:endParaRPr lang="en-US" dirty="0"/>
          </a:p>
        </p:txBody>
      </p:sp>
      <p:sp>
        <p:nvSpPr>
          <p:cNvPr id="4" name="Date Placeholder 3"/>
          <p:cNvSpPr>
            <a:spLocks noGrp="1"/>
          </p:cNvSpPr>
          <p:nvPr>
            <p:ph type="dt" sz="half" idx="10"/>
          </p:nvPr>
        </p:nvSpPr>
        <p:spPr/>
        <p:txBody>
          <a:bodyPr/>
          <a:lstStyle/>
          <a:p>
            <a:fld id="{0E7B3B62-59DA-4878-A289-384F4CF9A7DB}" type="datetime1">
              <a:rPr lang="en-US" smtClean="0"/>
              <a:t>3/21/2020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6</a:t>
            </a:fld>
            <a:endParaRPr lang="en-US"/>
          </a:p>
        </p:txBody>
      </p:sp>
    </p:spTree>
    <p:extLst>
      <p:ext uri="{BB962C8B-B14F-4D97-AF65-F5344CB8AC3E}">
        <p14:creationId xmlns:p14="http://schemas.microsoft.com/office/powerpoint/2010/main" val="87669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Canvas</a:t>
            </a:r>
            <a:endParaRPr lang="en-US" dirty="0"/>
          </a:p>
        </p:txBody>
      </p:sp>
      <p:sp>
        <p:nvSpPr>
          <p:cNvPr id="3" name="Content Placeholder 2"/>
          <p:cNvSpPr>
            <a:spLocks noGrp="1"/>
          </p:cNvSpPr>
          <p:nvPr>
            <p:ph idx="1"/>
          </p:nvPr>
        </p:nvSpPr>
        <p:spPr/>
        <p:txBody>
          <a:bodyPr/>
          <a:lstStyle/>
          <a:p>
            <a:r>
              <a:rPr lang="en-US" dirty="0" smtClean="0"/>
              <a:t>As a web designer , you’ll always need to keep image </a:t>
            </a:r>
            <a:r>
              <a:rPr lang="en-US" dirty="0" err="1" smtClean="0"/>
              <a:t>dimention</a:t>
            </a:r>
            <a:r>
              <a:rPr lang="en-US" dirty="0" smtClean="0"/>
              <a:t> in mind. Your canvas( the computer monitor) contains fixed display dimensions ranging from 640x480 to 1280x1024. Most people keep their monitors all 1024x768 or more.</a:t>
            </a:r>
          </a:p>
          <a:p>
            <a:endParaRPr lang="en-US" dirty="0"/>
          </a:p>
          <a:p>
            <a:r>
              <a:rPr lang="en-US" dirty="0" smtClean="0"/>
              <a:t>Examples:</a:t>
            </a:r>
          </a:p>
          <a:p>
            <a:pPr lvl="1"/>
            <a:endParaRPr lang="en-US" dirty="0"/>
          </a:p>
        </p:txBody>
      </p:sp>
      <p:sp>
        <p:nvSpPr>
          <p:cNvPr id="4" name="Date Placeholder 3"/>
          <p:cNvSpPr>
            <a:spLocks noGrp="1"/>
          </p:cNvSpPr>
          <p:nvPr>
            <p:ph type="dt" sz="half" idx="10"/>
          </p:nvPr>
        </p:nvSpPr>
        <p:spPr/>
        <p:txBody>
          <a:bodyPr/>
          <a:lstStyle/>
          <a:p>
            <a:fld id="{0E7B3B62-59DA-4878-A289-384F4CF9A7DB}" type="datetime1">
              <a:rPr lang="en-US" smtClean="0"/>
              <a:t>3/21/2020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7</a:t>
            </a:fld>
            <a:endParaRPr lang="en-US"/>
          </a:p>
        </p:txBody>
      </p:sp>
      <p:pic>
        <p:nvPicPr>
          <p:cNvPr id="7" name="Picture 6"/>
          <p:cNvPicPr>
            <a:picLocks noChangeAspect="1"/>
          </p:cNvPicPr>
          <p:nvPr/>
        </p:nvPicPr>
        <p:blipFill>
          <a:blip r:embed="rId2"/>
          <a:stretch>
            <a:fillRect/>
          </a:stretch>
        </p:blipFill>
        <p:spPr>
          <a:xfrm>
            <a:off x="1762124" y="4252912"/>
            <a:ext cx="8601075" cy="2086399"/>
          </a:xfrm>
          <a:prstGeom prst="rect">
            <a:avLst/>
          </a:prstGeom>
        </p:spPr>
      </p:pic>
    </p:spTree>
    <p:extLst>
      <p:ext uri="{BB962C8B-B14F-4D97-AF65-F5344CB8AC3E}">
        <p14:creationId xmlns:p14="http://schemas.microsoft.com/office/powerpoint/2010/main" val="148112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Typography</a:t>
            </a:r>
            <a:br>
              <a:rPr lang="en-US" dirty="0" smtClean="0"/>
            </a:br>
            <a:r>
              <a:rPr lang="en-US" dirty="0" smtClean="0"/>
              <a:t>Short History about web Typography</a:t>
            </a:r>
            <a:endParaRPr lang="en-US" dirty="0"/>
          </a:p>
        </p:txBody>
      </p:sp>
      <p:sp>
        <p:nvSpPr>
          <p:cNvPr id="3" name="Content Placeholder 2"/>
          <p:cNvSpPr>
            <a:spLocks noGrp="1"/>
          </p:cNvSpPr>
          <p:nvPr>
            <p:ph idx="1"/>
          </p:nvPr>
        </p:nvSpPr>
        <p:spPr/>
        <p:txBody>
          <a:bodyPr/>
          <a:lstStyle/>
          <a:p>
            <a:r>
              <a:rPr lang="en-US" dirty="0" smtClean="0"/>
              <a:t>1990:HTML</a:t>
            </a:r>
          </a:p>
          <a:p>
            <a:r>
              <a:rPr lang="en-US" dirty="0" smtClean="0"/>
              <a:t>1995:INLINE TAGS</a:t>
            </a:r>
          </a:p>
          <a:p>
            <a:r>
              <a:rPr lang="en-US" dirty="0" smtClean="0"/>
              <a:t>1998-FONT DOWNLOADING</a:t>
            </a:r>
          </a:p>
          <a:p>
            <a:r>
              <a:rPr lang="en-US" dirty="0" smtClean="0"/>
              <a:t>1999:CSS3</a:t>
            </a:r>
          </a:p>
          <a:p>
            <a:r>
              <a:rPr lang="en-US" dirty="0" smtClean="0"/>
              <a:t>2004:SIFR</a:t>
            </a:r>
          </a:p>
          <a:p>
            <a:r>
              <a:rPr lang="en-US" dirty="0" smtClean="0"/>
              <a:t>2008:SUBSCRIPTION HOSTING</a:t>
            </a:r>
          </a:p>
          <a:p>
            <a:r>
              <a:rPr lang="en-US" dirty="0" smtClean="0"/>
              <a:t>TODAY:BROWSER EMBEDDING</a:t>
            </a:r>
          </a:p>
          <a:p>
            <a:pPr marL="0" indent="0">
              <a:buNone/>
            </a:pPr>
            <a:endParaRPr lang="en-US" dirty="0" smtClean="0"/>
          </a:p>
        </p:txBody>
      </p:sp>
      <p:sp>
        <p:nvSpPr>
          <p:cNvPr id="4" name="Date Placeholder 3"/>
          <p:cNvSpPr>
            <a:spLocks noGrp="1"/>
          </p:cNvSpPr>
          <p:nvPr>
            <p:ph type="dt" sz="half" idx="10"/>
          </p:nvPr>
        </p:nvSpPr>
        <p:spPr/>
        <p:txBody>
          <a:bodyPr/>
          <a:lstStyle/>
          <a:p>
            <a:fld id="{0E7B3B62-59DA-4878-A289-384F4CF9A7DB}" type="datetime1">
              <a:rPr lang="en-US" smtClean="0"/>
              <a:t>3/21/2020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8</a:t>
            </a:fld>
            <a:endParaRPr lang="en-US"/>
          </a:p>
        </p:txBody>
      </p:sp>
    </p:spTree>
    <p:extLst>
      <p:ext uri="{BB962C8B-B14F-4D97-AF65-F5344CB8AC3E}">
        <p14:creationId xmlns:p14="http://schemas.microsoft.com/office/powerpoint/2010/main" val="265124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Example: Google’s </a:t>
            </a:r>
            <a:r>
              <a:rPr lang="en-US" altLang="en-US" b="1" dirty="0" smtClean="0">
                <a:latin typeface="Times New Roman" panose="02020603050405020304" pitchFamily="18" charset="0"/>
                <a:cs typeface="Times New Roman" panose="02020603050405020304" pitchFamily="18" charset="0"/>
              </a:rPr>
              <a:t>typography</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0E7B3B62-59DA-4878-A289-384F4CF9A7DB}" type="datetime1">
              <a:rPr lang="en-US" smtClean="0"/>
              <a:t>3/22/2020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9</a:t>
            </a:fld>
            <a:endParaRPr lang="en-US"/>
          </a:p>
        </p:txBody>
      </p:sp>
      <p:pic>
        <p:nvPicPr>
          <p:cNvPr id="7" name="Picture 2" descr="summer2004_hurd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3115" y="1820362"/>
            <a:ext cx="2319685" cy="931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summer2004_synchro_sw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743" y="4260809"/>
            <a:ext cx="2319685" cy="85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ummer2004_weightlif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3351" y="3302033"/>
            <a:ext cx="2319685" cy="10011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van_gog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4933" y="3219477"/>
            <a:ext cx="2319685" cy="9312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stpatricks_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1468" y="3180675"/>
            <a:ext cx="2319685" cy="9700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july4th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2383" y="4150753"/>
            <a:ext cx="2319685" cy="1039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natl_teach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0269" y="5190680"/>
            <a:ext cx="2260852" cy="9623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lunarnewyear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2174" y="1761806"/>
            <a:ext cx="2319685" cy="100888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natl_librar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2494" y="1878918"/>
            <a:ext cx="2319685" cy="85366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1" descr="da_vinci"/>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4584" y="4220601"/>
            <a:ext cx="2479374" cy="97007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newyear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4584" y="5223128"/>
            <a:ext cx="2319685" cy="85366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3" descr="summer2004_closi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73002" y="4998071"/>
            <a:ext cx="2319685" cy="107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47638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2271</TotalTime>
  <Words>779</Words>
  <Application>Microsoft Office PowerPoint</Application>
  <PresentationFormat>Widescreen</PresentationFormat>
  <Paragraphs>136</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Book</vt:lpstr>
      <vt:lpstr>Times New Roman</vt:lpstr>
      <vt:lpstr>Wingdings</vt:lpstr>
      <vt:lpstr>Crop</vt:lpstr>
      <vt:lpstr>Color Theory</vt:lpstr>
      <vt:lpstr>Introduction</vt:lpstr>
      <vt:lpstr>Color’s System</vt:lpstr>
      <vt:lpstr>Web colors </vt:lpstr>
      <vt:lpstr>Web colors </vt:lpstr>
      <vt:lpstr>Importance of colors and Typography for the web</vt:lpstr>
      <vt:lpstr>Web Canvas</vt:lpstr>
      <vt:lpstr>Web Typography Short History about web Typography</vt:lpstr>
      <vt:lpstr>Example: Google’s typography</vt:lpstr>
      <vt:lpstr>Graphic design applications </vt:lpstr>
      <vt:lpstr>Web design </vt:lpstr>
      <vt:lpstr>Web design &amp; graphic </vt:lpstr>
      <vt:lpstr>Web Page Anatomy </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54</cp:revision>
  <dcterms:created xsi:type="dcterms:W3CDTF">2019-10-28T12:52:02Z</dcterms:created>
  <dcterms:modified xsi:type="dcterms:W3CDTF">2020-03-22T05:37:51Z</dcterms:modified>
</cp:coreProperties>
</file>