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96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0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2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19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6498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60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10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76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75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5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5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6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1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0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7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1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16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216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9961" y="4496561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>
                <a:moveTo>
                  <a:pt x="0" y="0"/>
                </a:moveTo>
                <a:lnTo>
                  <a:pt x="540905" y="0"/>
                </a:lnTo>
              </a:path>
            </a:pathLst>
          </a:custGeom>
          <a:ln w="38100">
            <a:solidFill>
              <a:srgbClr val="FCCA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5" name="object 5"/>
            <p:cNvSpPr/>
            <p:nvPr/>
          </p:nvSpPr>
          <p:spPr>
            <a:xfrm>
              <a:off x="493013" y="956310"/>
              <a:ext cx="424815" cy="0"/>
            </a:xfrm>
            <a:custGeom>
              <a:avLst/>
              <a:gdLst/>
              <a:ahLst/>
              <a:cxnLst/>
              <a:rect l="l" t="t" r="r" b="b"/>
              <a:pathLst>
                <a:path w="424815">
                  <a:moveTo>
                    <a:pt x="0" y="0"/>
                  </a:moveTo>
                  <a:lnTo>
                    <a:pt x="424802" y="0"/>
                  </a:lnTo>
                </a:path>
              </a:pathLst>
            </a:custGeom>
            <a:ln w="38100">
              <a:solidFill>
                <a:srgbClr val="FCCA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5413" y="720966"/>
            <a:ext cx="416750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CS50</a:t>
            </a:r>
            <a:r>
              <a:rPr spc="185" dirty="0"/>
              <a:t> </a:t>
            </a:r>
            <a:r>
              <a:rPr spc="-10" dirty="0"/>
              <a:t>CYBERSECURITY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05413" y="1394560"/>
            <a:ext cx="3918585" cy="611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70" dirty="0">
                <a:solidFill>
                  <a:srgbClr val="FFFFFF"/>
                </a:solidFill>
                <a:latin typeface="Palatino Linotype"/>
                <a:cs typeface="Palatino Linotype"/>
              </a:rPr>
              <a:t>SNAPPFOOD</a:t>
            </a:r>
            <a:r>
              <a:rPr sz="20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FFFFFF"/>
                </a:solidFill>
                <a:latin typeface="Palatino Linotype"/>
                <a:cs typeface="Palatino Linotype"/>
              </a:rPr>
              <a:t>Data</a:t>
            </a:r>
            <a:r>
              <a:rPr sz="2000" spc="-3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Palatino Linotype"/>
                <a:cs typeface="Palatino Linotype"/>
              </a:rPr>
              <a:t>Breach</a:t>
            </a:r>
            <a:r>
              <a:rPr sz="2000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endParaRPr lang="en-US" sz="2000" spc="-10" dirty="0">
              <a:solidFill>
                <a:srgbClr val="FFFFFF"/>
              </a:solidFill>
              <a:latin typeface="Palatino Linotype"/>
              <a:cs typeface="Palatino Linotype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solidFill>
                  <a:srgbClr val="FFFFFF"/>
                </a:solidFill>
                <a:latin typeface="Palatino Linotype"/>
                <a:cs typeface="Palatino Linotype"/>
              </a:rPr>
              <a:t>By:</a:t>
            </a:r>
            <a:r>
              <a:rPr sz="1800" spc="12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Palatino Linotype"/>
                <a:cs typeface="Palatino Linotype"/>
              </a:rPr>
              <a:t>SM Sajjad</a:t>
            </a:r>
            <a:endParaRPr sz="18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700" y="364962"/>
            <a:ext cx="83470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The</a:t>
            </a:r>
            <a:r>
              <a:rPr spc="40" dirty="0"/>
              <a:t> </a:t>
            </a:r>
            <a:r>
              <a:rPr dirty="0"/>
              <a:t>Role</a:t>
            </a:r>
            <a:r>
              <a:rPr spc="50" dirty="0"/>
              <a:t> </a:t>
            </a:r>
            <a:r>
              <a:rPr dirty="0"/>
              <a:t>of</a:t>
            </a:r>
            <a:r>
              <a:rPr spc="60" dirty="0"/>
              <a:t> </a:t>
            </a:r>
            <a:r>
              <a:rPr spc="55" dirty="0"/>
              <a:t>Regulatory</a:t>
            </a:r>
            <a:r>
              <a:rPr spc="90" dirty="0"/>
              <a:t> </a:t>
            </a:r>
            <a:r>
              <a:rPr spc="65" dirty="0"/>
              <a:t>Bodies</a:t>
            </a:r>
            <a:r>
              <a:rPr spc="45" dirty="0"/>
              <a:t> </a:t>
            </a:r>
            <a:r>
              <a:rPr spc="140" dirty="0"/>
              <a:t>in</a:t>
            </a:r>
            <a:r>
              <a:rPr spc="40" dirty="0"/>
              <a:t> </a:t>
            </a:r>
            <a:r>
              <a:rPr dirty="0"/>
              <a:t>Data</a:t>
            </a:r>
            <a:r>
              <a:rPr spc="50" dirty="0"/>
              <a:t> </a:t>
            </a:r>
            <a:r>
              <a:rPr spc="85" dirty="0"/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5700" y="1084456"/>
            <a:ext cx="5046980" cy="330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Ensuring</a:t>
            </a:r>
            <a:r>
              <a:rPr sz="1800" spc="-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Compliance</a:t>
            </a:r>
            <a:r>
              <a:rPr sz="1800" spc="-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800" spc="-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Protection</a:t>
            </a:r>
            <a:endParaRPr sz="1800">
              <a:latin typeface="Roboto"/>
              <a:cs typeface="Roboto"/>
            </a:endParaRPr>
          </a:p>
          <a:p>
            <a:pPr marL="469900" marR="5715" indent="-311150" algn="just">
              <a:lnSpc>
                <a:spcPct val="115100"/>
              </a:lnSpc>
              <a:spcBef>
                <a:spcPts val="2120"/>
              </a:spcBef>
              <a:buFont typeface="Times New Roman"/>
              <a:buChar char="●"/>
              <a:tabLst>
                <a:tab pos="469900" algn="l"/>
              </a:tabLst>
            </a:pP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Regulatory</a:t>
            </a:r>
            <a:r>
              <a:rPr sz="1300" b="1" spc="1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Oversight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sz="1300" spc="1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300" spc="1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300" spc="1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context</a:t>
            </a:r>
            <a:r>
              <a:rPr sz="1300" spc="1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300" spc="1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300" spc="1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Snappfood</a:t>
            </a:r>
            <a:r>
              <a:rPr sz="1300" spc="1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hack,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regulatory</a:t>
            </a:r>
            <a:r>
              <a:rPr sz="1300" spc="275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bodies</a:t>
            </a:r>
            <a:r>
              <a:rPr sz="1300" spc="275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may</a:t>
            </a:r>
            <a:r>
              <a:rPr sz="1300" spc="280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enforce</a:t>
            </a:r>
            <a:r>
              <a:rPr sz="1300" spc="275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compliance</a:t>
            </a:r>
            <a:r>
              <a:rPr sz="1300" spc="275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300" spc="275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data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protection</a:t>
            </a:r>
            <a:r>
              <a:rPr sz="1300" spc="145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laws</a:t>
            </a:r>
            <a:r>
              <a:rPr sz="1300" spc="145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like</a:t>
            </a:r>
            <a:r>
              <a:rPr sz="1300" spc="140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GDPR,</a:t>
            </a:r>
            <a:r>
              <a:rPr sz="1300" spc="140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which</a:t>
            </a:r>
            <a:r>
              <a:rPr sz="1300" spc="140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mandates</a:t>
            </a:r>
            <a:r>
              <a:rPr sz="1300" spc="145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strict</a:t>
            </a:r>
            <a:r>
              <a:rPr sz="1300" spc="145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data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protection</a:t>
            </a:r>
            <a:r>
              <a:rPr sz="130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3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privacy</a:t>
            </a:r>
            <a:r>
              <a:rPr sz="13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measures.</a:t>
            </a:r>
            <a:endParaRPr sz="1300">
              <a:latin typeface="Roboto"/>
              <a:cs typeface="Roboto"/>
            </a:endParaRPr>
          </a:p>
          <a:p>
            <a:pPr marL="469900" indent="-311150" algn="just">
              <a:lnSpc>
                <a:spcPct val="100000"/>
              </a:lnSpc>
              <a:spcBef>
                <a:spcPts val="225"/>
              </a:spcBef>
              <a:buFont typeface="Times New Roman"/>
              <a:buChar char="●"/>
              <a:tabLst>
                <a:tab pos="469900" algn="l"/>
              </a:tabLst>
            </a:pP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Compliance</a:t>
            </a:r>
            <a:r>
              <a:rPr sz="1300" b="1" spc="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300" b="1" spc="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Enforcement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sz="1300" spc="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Regulatory</a:t>
            </a:r>
            <a:r>
              <a:rPr sz="1300" spc="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bodies</a:t>
            </a:r>
            <a:r>
              <a:rPr sz="1300" spc="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may</a:t>
            </a:r>
            <a:r>
              <a:rPr sz="1300" spc="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require</a:t>
            </a:r>
            <a:endParaRPr sz="1300">
              <a:latin typeface="Roboto"/>
              <a:cs typeface="Roboto"/>
            </a:endParaRPr>
          </a:p>
          <a:p>
            <a:pPr marL="469900" marR="6350" algn="just">
              <a:lnSpc>
                <a:spcPct val="114999"/>
              </a:lnSpc>
              <a:spcBef>
                <a:spcPts val="5"/>
              </a:spcBef>
            </a:pP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mandatory</a:t>
            </a:r>
            <a:r>
              <a:rPr sz="1300" spc="1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incident</a:t>
            </a:r>
            <a:r>
              <a:rPr sz="1300" spc="1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reporting</a:t>
            </a:r>
            <a:r>
              <a:rPr sz="1300" spc="20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within</a:t>
            </a:r>
            <a:r>
              <a:rPr sz="1300" spc="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300" spc="20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stipulated</a:t>
            </a:r>
            <a:r>
              <a:rPr sz="1300" spc="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timeframe,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along</a:t>
            </a:r>
            <a:r>
              <a:rPr sz="1300" spc="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300" spc="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adherence</a:t>
            </a:r>
            <a:r>
              <a:rPr sz="1300" spc="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300" spc="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specific</a:t>
            </a:r>
            <a:r>
              <a:rPr sz="1300" spc="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compliance</a:t>
            </a:r>
            <a:r>
              <a:rPr sz="1300" spc="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measures</a:t>
            </a:r>
            <a:r>
              <a:rPr sz="1300" spc="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post- breach.</a:t>
            </a:r>
            <a:endParaRPr sz="1300">
              <a:latin typeface="Roboto"/>
              <a:cs typeface="Roboto"/>
            </a:endParaRPr>
          </a:p>
          <a:p>
            <a:pPr marL="468630" indent="-310515" algn="just">
              <a:lnSpc>
                <a:spcPct val="100000"/>
              </a:lnSpc>
              <a:spcBef>
                <a:spcPts val="229"/>
              </a:spcBef>
              <a:buFont typeface="Times New Roman"/>
              <a:buChar char="●"/>
              <a:tabLst>
                <a:tab pos="468630" algn="l"/>
                <a:tab pos="469900" algn="l"/>
              </a:tabLst>
            </a:pP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Impact</a:t>
            </a:r>
            <a:r>
              <a:rPr sz="1300" b="1" spc="4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300" b="1" spc="4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Regulations</a:t>
            </a:r>
            <a:r>
              <a:rPr sz="1300" b="1" spc="4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on</a:t>
            </a:r>
            <a:r>
              <a:rPr sz="1300" b="1" spc="4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Snappfood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sz="1300" spc="4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Introducing</a:t>
            </a:r>
            <a:r>
              <a:rPr sz="1300" spc="4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regular</a:t>
            </a:r>
            <a:endParaRPr sz="1300">
              <a:latin typeface="Roboto"/>
              <a:cs typeface="Roboto"/>
            </a:endParaRPr>
          </a:p>
          <a:p>
            <a:pPr marL="469900" marR="6350" algn="just">
              <a:lnSpc>
                <a:spcPct val="114999"/>
              </a:lnSpc>
              <a:spcBef>
                <a:spcPts val="5"/>
              </a:spcBef>
            </a:pP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compliance</a:t>
            </a:r>
            <a:r>
              <a:rPr sz="1300" spc="409" dirty="0">
                <a:solidFill>
                  <a:srgbClr val="FFFFFF"/>
                </a:solidFill>
                <a:latin typeface="Roboto"/>
                <a:cs typeface="Roboto"/>
              </a:rPr>
              <a:t>  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audits,</a:t>
            </a:r>
            <a:r>
              <a:rPr sz="1300" spc="415" dirty="0">
                <a:solidFill>
                  <a:srgbClr val="FFFFFF"/>
                </a:solidFill>
                <a:latin typeface="Roboto"/>
                <a:cs typeface="Roboto"/>
              </a:rPr>
              <a:t>  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certifications,</a:t>
            </a:r>
            <a:r>
              <a:rPr sz="1300" spc="409" dirty="0">
                <a:solidFill>
                  <a:srgbClr val="FFFFFF"/>
                </a:solidFill>
                <a:latin typeface="Roboto"/>
                <a:cs typeface="Roboto"/>
              </a:rPr>
              <a:t>  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300" spc="415" dirty="0">
                <a:solidFill>
                  <a:srgbClr val="FFFFFF"/>
                </a:solidFill>
                <a:latin typeface="Roboto"/>
                <a:cs typeface="Roboto"/>
              </a:rPr>
              <a:t>  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mandatory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cybersecurity</a:t>
            </a:r>
            <a:r>
              <a:rPr sz="1300" spc="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training</a:t>
            </a:r>
            <a:r>
              <a:rPr sz="1300" spc="1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as</a:t>
            </a:r>
            <a:r>
              <a:rPr sz="1300" spc="1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part</a:t>
            </a:r>
            <a:r>
              <a:rPr sz="1300" spc="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300" spc="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300" spc="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regulatory</a:t>
            </a:r>
            <a:r>
              <a:rPr sz="1300" spc="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framework</a:t>
            </a:r>
            <a:r>
              <a:rPr sz="1300" spc="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Roboto"/>
                <a:cs typeface="Roboto"/>
              </a:rPr>
              <a:t>to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ensure</a:t>
            </a:r>
            <a:r>
              <a:rPr sz="1300" spc="-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ongoing</a:t>
            </a:r>
            <a:r>
              <a:rPr sz="1300" spc="-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adherence</a:t>
            </a:r>
            <a:r>
              <a:rPr sz="13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30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protection</a:t>
            </a:r>
            <a:r>
              <a:rPr sz="1300" spc="-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standards.</a:t>
            </a:r>
            <a:endParaRPr sz="1300">
              <a:latin typeface="Roboto"/>
              <a:cs typeface="Roboto"/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700" y="317281"/>
            <a:ext cx="828738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Future</a:t>
            </a:r>
            <a:r>
              <a:rPr spc="40" dirty="0"/>
              <a:t> </a:t>
            </a:r>
            <a:r>
              <a:rPr spc="100" dirty="0"/>
              <a:t>Implications</a:t>
            </a:r>
            <a:r>
              <a:rPr spc="20" dirty="0"/>
              <a:t> </a:t>
            </a:r>
            <a:r>
              <a:rPr spc="95" dirty="0"/>
              <a:t>and</a:t>
            </a:r>
            <a:r>
              <a:rPr spc="35" dirty="0"/>
              <a:t> </a:t>
            </a:r>
            <a:r>
              <a:rPr spc="90" dirty="0"/>
              <a:t>Preventive</a:t>
            </a:r>
            <a:r>
              <a:rPr spc="20" dirty="0"/>
              <a:t> </a:t>
            </a:r>
            <a:r>
              <a:rPr spc="95" dirty="0"/>
              <a:t>Strategies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5700" y="1084456"/>
            <a:ext cx="5020945" cy="3322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Mitigating</a:t>
            </a:r>
            <a:r>
              <a:rPr sz="1800" spc="-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Risks</a:t>
            </a:r>
            <a:r>
              <a:rPr sz="1800" spc="-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800" spc="-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800" spc="-1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Digital</a:t>
            </a:r>
            <a:r>
              <a:rPr sz="1800" spc="-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Roboto"/>
                <a:cs typeface="Roboto"/>
              </a:rPr>
              <a:t>Age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>
              <a:latin typeface="Roboto"/>
              <a:cs typeface="Roboto"/>
            </a:endParaRPr>
          </a:p>
          <a:p>
            <a:pPr marL="469265" marR="5715" indent="-311150" algn="just">
              <a:lnSpc>
                <a:spcPct val="115100"/>
              </a:lnSpc>
              <a:buFont typeface="Times New Roman"/>
              <a:buChar char="●"/>
              <a:tabLst>
                <a:tab pos="469265" algn="l"/>
              </a:tabLst>
            </a:pP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Proactive</a:t>
            </a:r>
            <a:r>
              <a:rPr sz="1300" b="1" spc="2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Threat</a:t>
            </a:r>
            <a:r>
              <a:rPr sz="1300" b="1" spc="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Intelligence</a:t>
            </a:r>
            <a:r>
              <a:rPr sz="1300" b="1" spc="2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300" b="1" spc="2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Monitoring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sz="1300" spc="2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Emphasizing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the need</a:t>
            </a:r>
            <a:r>
              <a:rPr sz="13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1300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proactive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cybersecurity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measures,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including</a:t>
            </a:r>
            <a:r>
              <a:rPr sz="13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real-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time</a:t>
            </a:r>
            <a:r>
              <a:rPr sz="1300" spc="3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threat</a:t>
            </a:r>
            <a:r>
              <a:rPr sz="1300" spc="3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intelligence,</a:t>
            </a:r>
            <a:r>
              <a:rPr sz="1300" spc="3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monitoring,</a:t>
            </a:r>
            <a:r>
              <a:rPr sz="1300" spc="3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300" spc="3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300" spc="3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use</a:t>
            </a:r>
            <a:r>
              <a:rPr sz="1300" spc="3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300" spc="3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SIEM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(Security</a:t>
            </a:r>
            <a:r>
              <a:rPr sz="13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Information</a:t>
            </a:r>
            <a:r>
              <a:rPr sz="13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3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Event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Management)</a:t>
            </a:r>
            <a:r>
              <a:rPr sz="13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systems.</a:t>
            </a:r>
            <a:endParaRPr sz="1300">
              <a:latin typeface="Roboto"/>
              <a:cs typeface="Roboto"/>
            </a:endParaRPr>
          </a:p>
          <a:p>
            <a:pPr marL="469900" indent="-311150" algn="just">
              <a:lnSpc>
                <a:spcPct val="100000"/>
              </a:lnSpc>
              <a:spcBef>
                <a:spcPts val="229"/>
              </a:spcBef>
              <a:buFont typeface="Times New Roman"/>
              <a:buChar char="●"/>
              <a:tabLst>
                <a:tab pos="469900" algn="l"/>
              </a:tabLst>
            </a:pP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Adoption</a:t>
            </a:r>
            <a:r>
              <a:rPr sz="1300" b="1" spc="1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300" b="1" spc="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Zero</a:t>
            </a:r>
            <a:r>
              <a:rPr sz="1300" b="1" spc="1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Trust</a:t>
            </a:r>
            <a:r>
              <a:rPr sz="1300" b="1" spc="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Architecture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sz="1300" spc="1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Moving</a:t>
            </a:r>
            <a:r>
              <a:rPr sz="1300" spc="1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towards</a:t>
            </a:r>
            <a:r>
              <a:rPr sz="1300" spc="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300" spc="1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Zero</a:t>
            </a:r>
            <a:endParaRPr sz="1300">
              <a:latin typeface="Roboto"/>
              <a:cs typeface="Roboto"/>
            </a:endParaRPr>
          </a:p>
          <a:p>
            <a:pPr marL="469900" marR="5715" algn="just">
              <a:lnSpc>
                <a:spcPct val="114999"/>
              </a:lnSpc>
              <a:spcBef>
                <a:spcPts val="5"/>
              </a:spcBef>
            </a:pP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Trust</a:t>
            </a:r>
            <a:r>
              <a:rPr sz="1300" spc="229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security</a:t>
            </a:r>
            <a:r>
              <a:rPr sz="1300" spc="2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model,</a:t>
            </a:r>
            <a:r>
              <a:rPr sz="1300" spc="229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which</a:t>
            </a:r>
            <a:r>
              <a:rPr sz="1300" spc="229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assumes</a:t>
            </a:r>
            <a:r>
              <a:rPr sz="1300" spc="2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no</a:t>
            </a:r>
            <a:r>
              <a:rPr sz="1300" spc="2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implicit</a:t>
            </a:r>
            <a:r>
              <a:rPr sz="1300" spc="229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trust</a:t>
            </a:r>
            <a:r>
              <a:rPr sz="1300" spc="2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verifies</a:t>
            </a:r>
            <a:r>
              <a:rPr sz="1300" spc="1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every</a:t>
            </a:r>
            <a:r>
              <a:rPr sz="1300" spc="1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request</a:t>
            </a:r>
            <a:r>
              <a:rPr sz="1300" spc="1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as</a:t>
            </a:r>
            <a:r>
              <a:rPr sz="1300" spc="2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though</a:t>
            </a:r>
            <a:r>
              <a:rPr sz="1300" spc="1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it</a:t>
            </a:r>
            <a:r>
              <a:rPr sz="1300" spc="1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originates</a:t>
            </a:r>
            <a:r>
              <a:rPr sz="1300" spc="1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from</a:t>
            </a:r>
            <a:r>
              <a:rPr sz="1300" spc="1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an</a:t>
            </a:r>
            <a:r>
              <a:rPr sz="1300" spc="1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open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network.</a:t>
            </a:r>
            <a:endParaRPr sz="1300">
              <a:latin typeface="Roboto"/>
              <a:cs typeface="Roboto"/>
            </a:endParaRPr>
          </a:p>
          <a:p>
            <a:pPr marL="469900" indent="-311150" algn="just">
              <a:lnSpc>
                <a:spcPct val="100000"/>
              </a:lnSpc>
              <a:spcBef>
                <a:spcPts val="225"/>
              </a:spcBef>
              <a:buFont typeface="Times New Roman"/>
              <a:buChar char="●"/>
              <a:tabLst>
                <a:tab pos="469900" algn="l"/>
              </a:tabLst>
            </a:pP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Investment</a:t>
            </a:r>
            <a:r>
              <a:rPr sz="1300" b="1" spc="210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300" b="1" spc="220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AI</a:t>
            </a:r>
            <a:r>
              <a:rPr sz="1300" b="1" spc="210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300" b="1" spc="220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Machine</a:t>
            </a:r>
            <a:r>
              <a:rPr sz="1300" b="1" spc="215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Learning</a:t>
            </a:r>
            <a:r>
              <a:rPr sz="1300" b="1" spc="215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1300" b="1" spc="215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300" b="1" spc="-10" dirty="0">
                <a:solidFill>
                  <a:srgbClr val="FFFFFF"/>
                </a:solidFill>
                <a:latin typeface="Roboto"/>
                <a:cs typeface="Roboto"/>
              </a:rPr>
              <a:t>Security:</a:t>
            </a:r>
            <a:endParaRPr sz="1300">
              <a:latin typeface="Roboto"/>
              <a:cs typeface="Roboto"/>
            </a:endParaRPr>
          </a:p>
          <a:p>
            <a:pPr marL="469265" marR="6985" algn="just">
              <a:lnSpc>
                <a:spcPct val="114999"/>
              </a:lnSpc>
              <a:spcBef>
                <a:spcPts val="5"/>
              </a:spcBef>
            </a:pP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Investing</a:t>
            </a:r>
            <a:r>
              <a:rPr sz="1300" spc="170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300" spc="170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AI</a:t>
            </a:r>
            <a:r>
              <a:rPr sz="1300" spc="170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300" spc="170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machine</a:t>
            </a:r>
            <a:r>
              <a:rPr sz="1300" spc="165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learning</a:t>
            </a:r>
            <a:r>
              <a:rPr sz="1300" spc="175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technologies</a:t>
            </a:r>
            <a:r>
              <a:rPr sz="1300" spc="170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300" spc="-25" dirty="0">
                <a:solidFill>
                  <a:srgbClr val="FFFFFF"/>
                </a:solidFill>
                <a:latin typeface="Roboto"/>
                <a:cs typeface="Roboto"/>
              </a:rPr>
              <a:t>for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predictive</a:t>
            </a:r>
            <a:r>
              <a:rPr sz="13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analytics</a:t>
            </a:r>
            <a:r>
              <a:rPr sz="13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3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advanced</a:t>
            </a:r>
            <a:r>
              <a:rPr sz="130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threat</a:t>
            </a:r>
            <a:r>
              <a:rPr sz="13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detection,</a:t>
            </a:r>
            <a:r>
              <a:rPr sz="13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enhancing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3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ability</a:t>
            </a:r>
            <a:r>
              <a:rPr sz="13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3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identify</a:t>
            </a:r>
            <a:r>
              <a:rPr sz="13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3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respond</a:t>
            </a:r>
            <a:r>
              <a:rPr sz="130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30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cyber</a:t>
            </a:r>
            <a:r>
              <a:rPr sz="1300" spc="-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threats</a:t>
            </a:r>
            <a:r>
              <a:rPr sz="13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swiftly.</a:t>
            </a:r>
            <a:endParaRPr sz="1300">
              <a:latin typeface="Roboto"/>
              <a:cs typeface="Roboto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Final</a:t>
            </a:r>
            <a:r>
              <a:rPr dirty="0"/>
              <a:t> </a:t>
            </a:r>
            <a:r>
              <a:rPr spc="85" dirty="0"/>
              <a:t>Project</a:t>
            </a:r>
            <a:r>
              <a:rPr spc="35" dirty="0"/>
              <a:t> </a:t>
            </a:r>
            <a:r>
              <a:rPr spc="100" dirty="0"/>
              <a:t>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5700" y="1084456"/>
            <a:ext cx="4330065" cy="250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Analyzing</a:t>
            </a:r>
            <a:r>
              <a:rPr sz="1800" b="1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Snappfood</a:t>
            </a: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Hack</a:t>
            </a:r>
            <a:r>
              <a:rPr sz="1800" b="1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800" b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Roboto"/>
                <a:cs typeface="Roboto"/>
              </a:rPr>
              <a:t>Iran</a:t>
            </a:r>
            <a:endParaRPr sz="18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910"/>
              </a:spcBef>
            </a:pPr>
            <a:endParaRPr sz="1800" dirty="0">
              <a:latin typeface="Roboto"/>
              <a:cs typeface="Roboto"/>
            </a:endParaRPr>
          </a:p>
          <a:p>
            <a:pPr marL="470534" indent="-316865">
              <a:lnSpc>
                <a:spcPct val="100000"/>
              </a:lnSpc>
              <a:buFont typeface="Times New Roman"/>
              <a:buChar char="●"/>
              <a:tabLst>
                <a:tab pos="470534" algn="l"/>
              </a:tabLst>
            </a:pPr>
            <a:r>
              <a:rPr sz="1400" b="1" dirty="0">
                <a:solidFill>
                  <a:srgbClr val="FFFFFF"/>
                </a:solidFill>
                <a:latin typeface="Roboto"/>
                <a:cs typeface="Roboto"/>
              </a:rPr>
              <a:t>Name:</a:t>
            </a:r>
            <a:r>
              <a:rPr sz="1400" b="1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z="1400" spc="-10" dirty="0">
                <a:solidFill>
                  <a:srgbClr val="FFFFFF"/>
                </a:solidFill>
                <a:latin typeface="Roboto"/>
                <a:cs typeface="Roboto"/>
              </a:rPr>
              <a:t>SM Sajjad</a:t>
            </a:r>
            <a:endParaRPr sz="1400" dirty="0">
              <a:latin typeface="Roboto"/>
              <a:cs typeface="Roboto"/>
            </a:endParaRPr>
          </a:p>
          <a:p>
            <a:pPr marL="470534" indent="-316865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470534" algn="l"/>
              </a:tabLst>
            </a:pPr>
            <a:r>
              <a:rPr sz="1400" b="1" dirty="0">
                <a:solidFill>
                  <a:srgbClr val="FFFFFF"/>
                </a:solidFill>
                <a:latin typeface="Roboto"/>
                <a:cs typeface="Roboto"/>
              </a:rPr>
              <a:t>edX</a:t>
            </a:r>
            <a:r>
              <a:rPr sz="1400" b="1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FFFFFF"/>
                </a:solidFill>
                <a:latin typeface="Roboto"/>
                <a:cs typeface="Roboto"/>
              </a:rPr>
              <a:t>username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z="1400" spc="-10" dirty="0">
                <a:solidFill>
                  <a:srgbClr val="FFFFFF"/>
                </a:solidFill>
                <a:latin typeface="Roboto"/>
                <a:cs typeface="Roboto"/>
              </a:rPr>
              <a:t>sajjad2945</a:t>
            </a:r>
          </a:p>
          <a:p>
            <a:pPr marL="470534" indent="-316865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470534" algn="l"/>
              </a:tabLst>
            </a:pPr>
            <a:r>
              <a:rPr sz="1400" b="1" dirty="0">
                <a:solidFill>
                  <a:srgbClr val="FFFFFF"/>
                </a:solidFill>
                <a:latin typeface="Roboto"/>
                <a:cs typeface="Roboto"/>
              </a:rPr>
              <a:t>GitHub</a:t>
            </a:r>
            <a:r>
              <a:rPr sz="1400" b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FFFFFF"/>
                </a:solidFill>
                <a:latin typeface="Roboto"/>
                <a:cs typeface="Roboto"/>
              </a:rPr>
              <a:t>username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hawshemi</a:t>
            </a:r>
            <a:endParaRPr sz="1400" dirty="0">
              <a:latin typeface="Roboto"/>
              <a:cs typeface="Roboto"/>
            </a:endParaRPr>
          </a:p>
          <a:p>
            <a:pPr marL="470534" indent="-316865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470534" algn="l"/>
              </a:tabLst>
            </a:pPr>
            <a:r>
              <a:rPr sz="1400" b="1" dirty="0">
                <a:solidFill>
                  <a:srgbClr val="FFFFFF"/>
                </a:solidFill>
                <a:latin typeface="Roboto"/>
                <a:cs typeface="Roboto"/>
              </a:rPr>
              <a:t>Date</a:t>
            </a:r>
            <a:r>
              <a:rPr sz="1400" b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400" b="1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FFFFFF"/>
                </a:solidFill>
                <a:latin typeface="Roboto"/>
                <a:cs typeface="Roboto"/>
              </a:rPr>
              <a:t>Recording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sz="14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US" sz="1400" spc="-10" dirty="0">
                <a:solidFill>
                  <a:srgbClr val="FFFFFF"/>
                </a:solidFill>
                <a:latin typeface="Roboto"/>
                <a:cs typeface="Roboto"/>
              </a:rPr>
              <a:t>15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/</a:t>
            </a:r>
            <a:r>
              <a:rPr lang="en-US" sz="1400" spc="-10" dirty="0">
                <a:solidFill>
                  <a:srgbClr val="FFFFFF"/>
                </a:solidFill>
                <a:latin typeface="Roboto"/>
                <a:cs typeface="Roboto"/>
              </a:rPr>
              <a:t>Oct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/202</a:t>
            </a:r>
            <a:r>
              <a:rPr lang="en-US" sz="1400" spc="-10" dirty="0">
                <a:solidFill>
                  <a:srgbClr val="FFFFFF"/>
                </a:solidFill>
                <a:latin typeface="Roboto"/>
                <a:cs typeface="Roboto"/>
              </a:rPr>
              <a:t>5</a:t>
            </a:r>
            <a:endParaRPr sz="1400" dirty="0">
              <a:latin typeface="Roboto"/>
              <a:cs typeface="Roboto"/>
            </a:endParaRPr>
          </a:p>
          <a:p>
            <a:pPr marL="469265" marR="5080" indent="-316230" algn="just">
              <a:lnSpc>
                <a:spcPct val="114999"/>
              </a:lnSpc>
              <a:buFont typeface="Times New Roman"/>
              <a:buChar char="●"/>
              <a:tabLst>
                <a:tab pos="470534" algn="l"/>
              </a:tabLst>
            </a:pPr>
            <a:r>
              <a:rPr sz="1400" b="1" dirty="0">
                <a:solidFill>
                  <a:srgbClr val="FFFFFF"/>
                </a:solidFill>
                <a:latin typeface="Roboto"/>
                <a:cs typeface="Roboto"/>
              </a:rPr>
              <a:t>Topic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sz="1400" spc="-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Focusing</a:t>
            </a:r>
            <a:r>
              <a:rPr sz="14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on</a:t>
            </a:r>
            <a:r>
              <a:rPr sz="14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Snappfood</a:t>
            </a:r>
            <a:r>
              <a:rPr sz="140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hack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,</a:t>
            </a:r>
            <a:r>
              <a:rPr sz="1400" spc="-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Roboto"/>
                <a:cs typeface="Roboto"/>
              </a:rPr>
              <a:t>a 	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significant</a:t>
            </a:r>
            <a:r>
              <a:rPr sz="1400" spc="-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incident</a:t>
            </a:r>
            <a:r>
              <a:rPr sz="14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400" spc="-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recent</a:t>
            </a:r>
            <a:r>
              <a:rPr sz="140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Roboto"/>
                <a:cs typeface="Roboto"/>
              </a:rPr>
              <a:t>Iran’s</a:t>
            </a:r>
            <a:r>
              <a:rPr sz="1400" spc="-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cybersecurity 	history.</a:t>
            </a:r>
            <a:endParaRPr sz="1400" dirty="0">
              <a:latin typeface="Roboto"/>
              <a:cs typeface="Roboto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93013" y="956310"/>
              <a:ext cx="424815" cy="0"/>
            </a:xfrm>
            <a:custGeom>
              <a:avLst/>
              <a:gdLst/>
              <a:ahLst/>
              <a:cxnLst/>
              <a:rect l="l" t="t" r="r" b="b"/>
              <a:pathLst>
                <a:path w="424815">
                  <a:moveTo>
                    <a:pt x="0" y="0"/>
                  </a:moveTo>
                  <a:lnTo>
                    <a:pt x="424802" y="0"/>
                  </a:lnTo>
                </a:path>
              </a:pathLst>
            </a:custGeom>
            <a:ln w="38100">
              <a:solidFill>
                <a:srgbClr val="FCCA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Snappfood</a:t>
            </a:r>
            <a:r>
              <a:rPr spc="160" dirty="0"/>
              <a:t> </a:t>
            </a:r>
            <a:r>
              <a:rPr dirty="0"/>
              <a:t>Data</a:t>
            </a:r>
            <a:r>
              <a:rPr spc="160" dirty="0"/>
              <a:t> </a:t>
            </a:r>
            <a:r>
              <a:rPr spc="130" dirty="0"/>
              <a:t>Breach</a:t>
            </a:r>
            <a:r>
              <a:rPr spc="180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Comprehensive</a:t>
            </a:r>
            <a:r>
              <a:rPr spc="-55" dirty="0"/>
              <a:t> </a:t>
            </a:r>
            <a:r>
              <a:rPr spc="-10" dirty="0"/>
              <a:t>Incident</a:t>
            </a:r>
            <a:r>
              <a:rPr spc="-35" dirty="0"/>
              <a:t> </a:t>
            </a:r>
            <a:r>
              <a:rPr spc="-10" dirty="0"/>
              <a:t>Analysis</a:t>
            </a:r>
          </a:p>
          <a:p>
            <a:pPr marL="469265" marR="5080" indent="-316230" algn="just">
              <a:lnSpc>
                <a:spcPct val="114999"/>
              </a:lnSpc>
              <a:spcBef>
                <a:spcPts val="1450"/>
              </a:spcBef>
              <a:buFont typeface="Times New Roman"/>
              <a:buChar char="●"/>
              <a:tabLst>
                <a:tab pos="470534" algn="l"/>
              </a:tabLst>
            </a:pPr>
            <a:r>
              <a:rPr sz="1400" b="1" dirty="0">
                <a:latin typeface="Roboto"/>
                <a:cs typeface="Roboto"/>
              </a:rPr>
              <a:t>Breach</a:t>
            </a:r>
            <a:r>
              <a:rPr sz="1400" b="1" spc="250" dirty="0">
                <a:latin typeface="Roboto"/>
                <a:cs typeface="Roboto"/>
              </a:rPr>
              <a:t> </a:t>
            </a:r>
            <a:r>
              <a:rPr sz="1400" b="1" dirty="0">
                <a:latin typeface="Roboto"/>
                <a:cs typeface="Roboto"/>
              </a:rPr>
              <a:t>Overview</a:t>
            </a:r>
            <a:r>
              <a:rPr sz="1400" dirty="0"/>
              <a:t>:</a:t>
            </a:r>
            <a:r>
              <a:rPr sz="1400" spc="240" dirty="0"/>
              <a:t> </a:t>
            </a:r>
            <a:r>
              <a:rPr sz="1400" dirty="0"/>
              <a:t>In</a:t>
            </a:r>
            <a:r>
              <a:rPr sz="1400" spc="265" dirty="0"/>
              <a:t> </a:t>
            </a:r>
            <a:r>
              <a:rPr sz="1400" dirty="0"/>
              <a:t>late</a:t>
            </a:r>
            <a:r>
              <a:rPr sz="1400" spc="260" dirty="0"/>
              <a:t> </a:t>
            </a:r>
            <a:r>
              <a:rPr sz="1400" dirty="0"/>
              <a:t>2023,</a:t>
            </a:r>
            <a:r>
              <a:rPr sz="1400" spc="260" dirty="0"/>
              <a:t> </a:t>
            </a:r>
            <a:r>
              <a:rPr sz="1400" dirty="0"/>
              <a:t>Snappfood,</a:t>
            </a:r>
            <a:r>
              <a:rPr sz="1400" spc="254" dirty="0"/>
              <a:t> </a:t>
            </a:r>
            <a:r>
              <a:rPr sz="1400" dirty="0"/>
              <a:t>a</a:t>
            </a:r>
            <a:r>
              <a:rPr sz="1400" spc="265" dirty="0"/>
              <a:t> </a:t>
            </a:r>
            <a:r>
              <a:rPr sz="1400" dirty="0"/>
              <a:t>leading</a:t>
            </a:r>
            <a:r>
              <a:rPr sz="1400" spc="250" dirty="0"/>
              <a:t> </a:t>
            </a:r>
            <a:r>
              <a:rPr sz="1400" dirty="0"/>
              <a:t>Iranian</a:t>
            </a:r>
            <a:r>
              <a:rPr sz="1400" spc="265" dirty="0"/>
              <a:t> </a:t>
            </a:r>
            <a:r>
              <a:rPr sz="1400" dirty="0"/>
              <a:t>online</a:t>
            </a:r>
            <a:r>
              <a:rPr sz="1400" spc="260" dirty="0"/>
              <a:t> </a:t>
            </a:r>
            <a:r>
              <a:rPr sz="1400" dirty="0"/>
              <a:t>food</a:t>
            </a:r>
            <a:r>
              <a:rPr sz="1400" spc="250" dirty="0"/>
              <a:t> </a:t>
            </a:r>
            <a:r>
              <a:rPr sz="1400" dirty="0"/>
              <a:t>delivery</a:t>
            </a:r>
            <a:r>
              <a:rPr sz="1400" spc="254" dirty="0"/>
              <a:t> </a:t>
            </a:r>
            <a:r>
              <a:rPr sz="1400" spc="-10" dirty="0"/>
              <a:t>service, 	</a:t>
            </a:r>
            <a:r>
              <a:rPr sz="1400" dirty="0"/>
              <a:t>experienced</a:t>
            </a:r>
            <a:r>
              <a:rPr sz="1400" spc="10" dirty="0"/>
              <a:t> </a:t>
            </a:r>
            <a:r>
              <a:rPr sz="1400" dirty="0"/>
              <a:t>a</a:t>
            </a:r>
            <a:r>
              <a:rPr sz="1400" spc="20" dirty="0"/>
              <a:t> </a:t>
            </a:r>
            <a:r>
              <a:rPr sz="1400" spc="-10" dirty="0"/>
              <a:t>significant</a:t>
            </a:r>
            <a:r>
              <a:rPr sz="1400" spc="10" dirty="0"/>
              <a:t> </a:t>
            </a:r>
            <a:r>
              <a:rPr sz="1400" dirty="0"/>
              <a:t>data</a:t>
            </a:r>
            <a:r>
              <a:rPr sz="1400" spc="20" dirty="0"/>
              <a:t> </a:t>
            </a:r>
            <a:r>
              <a:rPr sz="1400" dirty="0"/>
              <a:t>breach.</a:t>
            </a:r>
            <a:r>
              <a:rPr sz="1400" spc="15" dirty="0"/>
              <a:t> </a:t>
            </a:r>
            <a:r>
              <a:rPr sz="1400" dirty="0"/>
              <a:t>The</a:t>
            </a:r>
            <a:r>
              <a:rPr sz="1400" spc="15" dirty="0"/>
              <a:t> </a:t>
            </a:r>
            <a:r>
              <a:rPr sz="1400" spc="-10" dirty="0"/>
              <a:t>cybercriminals,</a:t>
            </a:r>
            <a:r>
              <a:rPr sz="1400" spc="20" dirty="0"/>
              <a:t> </a:t>
            </a:r>
            <a:r>
              <a:rPr sz="1400" dirty="0"/>
              <a:t>operating</a:t>
            </a:r>
            <a:r>
              <a:rPr sz="1400" spc="15" dirty="0"/>
              <a:t> </a:t>
            </a:r>
            <a:r>
              <a:rPr sz="1400" dirty="0"/>
              <a:t>under</a:t>
            </a:r>
            <a:r>
              <a:rPr sz="1400" spc="10" dirty="0"/>
              <a:t> </a:t>
            </a:r>
            <a:r>
              <a:rPr sz="1400" dirty="0"/>
              <a:t>the</a:t>
            </a:r>
            <a:r>
              <a:rPr sz="1400" spc="15" dirty="0"/>
              <a:t> </a:t>
            </a:r>
            <a:r>
              <a:rPr sz="1400" dirty="0"/>
              <a:t>alias</a:t>
            </a:r>
            <a:r>
              <a:rPr sz="1400" spc="20" dirty="0"/>
              <a:t> </a:t>
            </a:r>
            <a:r>
              <a:rPr sz="1400" spc="-10" dirty="0"/>
              <a:t>'irleaks', 	disclosed</a:t>
            </a:r>
            <a:r>
              <a:rPr sz="1400" spc="-30" dirty="0"/>
              <a:t> </a:t>
            </a:r>
            <a:r>
              <a:rPr sz="1400" dirty="0"/>
              <a:t>the</a:t>
            </a:r>
            <a:r>
              <a:rPr sz="1400" spc="-15" dirty="0"/>
              <a:t> </a:t>
            </a:r>
            <a:r>
              <a:rPr sz="1400" spc="-10" dirty="0"/>
              <a:t>breach</a:t>
            </a:r>
            <a:r>
              <a:rPr sz="1400" spc="-45" dirty="0"/>
              <a:t> </a:t>
            </a:r>
            <a:r>
              <a:rPr sz="1400" dirty="0"/>
              <a:t>on</a:t>
            </a:r>
            <a:r>
              <a:rPr sz="1400" spc="-25" dirty="0"/>
              <a:t> </a:t>
            </a:r>
            <a:r>
              <a:rPr sz="1400" spc="-20" dirty="0"/>
              <a:t>various</a:t>
            </a:r>
            <a:r>
              <a:rPr sz="1400" spc="-50" dirty="0"/>
              <a:t> </a:t>
            </a:r>
            <a:r>
              <a:rPr sz="1400" spc="-10" dirty="0"/>
              <a:t>platforms</a:t>
            </a:r>
            <a:r>
              <a:rPr sz="1400" spc="-55" dirty="0"/>
              <a:t> </a:t>
            </a:r>
            <a:r>
              <a:rPr sz="1400" spc="-20" dirty="0"/>
              <a:t>including</a:t>
            </a:r>
            <a:r>
              <a:rPr sz="1400" spc="-35" dirty="0"/>
              <a:t> </a:t>
            </a:r>
            <a:r>
              <a:rPr sz="1400" spc="-10" dirty="0"/>
              <a:t>Breach</a:t>
            </a:r>
            <a:r>
              <a:rPr sz="1400" spc="-30" dirty="0"/>
              <a:t> </a:t>
            </a:r>
            <a:r>
              <a:rPr sz="1400" spc="-10" dirty="0"/>
              <a:t>Forums</a:t>
            </a:r>
            <a:r>
              <a:rPr sz="1400" spc="-55" dirty="0"/>
              <a:t> </a:t>
            </a:r>
            <a:r>
              <a:rPr sz="1400" dirty="0"/>
              <a:t>and</a:t>
            </a:r>
            <a:r>
              <a:rPr sz="1400" spc="-40" dirty="0"/>
              <a:t> </a:t>
            </a:r>
            <a:r>
              <a:rPr sz="1400" spc="-10" dirty="0"/>
              <a:t>Telegram.</a:t>
            </a:r>
            <a:endParaRPr sz="1400">
              <a:latin typeface="Roboto"/>
              <a:cs typeface="Roboto"/>
            </a:endParaRPr>
          </a:p>
          <a:p>
            <a:pPr marL="469265" marR="5715" indent="-316230" algn="just">
              <a:lnSpc>
                <a:spcPct val="114999"/>
              </a:lnSpc>
              <a:buFont typeface="Times New Roman"/>
              <a:buChar char="●"/>
              <a:tabLst>
                <a:tab pos="470534" algn="l"/>
              </a:tabLst>
            </a:pPr>
            <a:r>
              <a:rPr sz="1400" b="1" dirty="0">
                <a:latin typeface="Roboto"/>
                <a:cs typeface="Roboto"/>
              </a:rPr>
              <a:t>Scope</a:t>
            </a:r>
            <a:r>
              <a:rPr sz="1400" b="1" spc="15" dirty="0">
                <a:latin typeface="Roboto"/>
                <a:cs typeface="Roboto"/>
              </a:rPr>
              <a:t> </a:t>
            </a:r>
            <a:r>
              <a:rPr sz="1400" b="1" dirty="0">
                <a:latin typeface="Roboto"/>
                <a:cs typeface="Roboto"/>
              </a:rPr>
              <a:t>of</a:t>
            </a:r>
            <a:r>
              <a:rPr sz="1400" b="1" spc="20" dirty="0">
                <a:latin typeface="Roboto"/>
                <a:cs typeface="Roboto"/>
              </a:rPr>
              <a:t> </a:t>
            </a:r>
            <a:r>
              <a:rPr sz="1400" b="1" dirty="0">
                <a:latin typeface="Roboto"/>
                <a:cs typeface="Roboto"/>
              </a:rPr>
              <a:t>Data</a:t>
            </a:r>
            <a:r>
              <a:rPr sz="1400" b="1" spc="15" dirty="0">
                <a:latin typeface="Roboto"/>
                <a:cs typeface="Roboto"/>
              </a:rPr>
              <a:t> </a:t>
            </a:r>
            <a:r>
              <a:rPr sz="1400" b="1" dirty="0">
                <a:latin typeface="Roboto"/>
                <a:cs typeface="Roboto"/>
              </a:rPr>
              <a:t>Compromised</a:t>
            </a:r>
            <a:r>
              <a:rPr sz="1400" dirty="0"/>
              <a:t>:</a:t>
            </a:r>
            <a:r>
              <a:rPr sz="1400" spc="20" dirty="0"/>
              <a:t> </a:t>
            </a:r>
            <a:r>
              <a:rPr sz="1400" dirty="0"/>
              <a:t>The</a:t>
            </a:r>
            <a:r>
              <a:rPr sz="1400" spc="20" dirty="0"/>
              <a:t> </a:t>
            </a:r>
            <a:r>
              <a:rPr sz="1400" dirty="0"/>
              <a:t>breach</a:t>
            </a:r>
            <a:r>
              <a:rPr sz="1400" spc="20" dirty="0"/>
              <a:t> </a:t>
            </a:r>
            <a:r>
              <a:rPr sz="1400" spc="-10" dirty="0"/>
              <a:t>involved</a:t>
            </a:r>
            <a:r>
              <a:rPr sz="1400" spc="15" dirty="0"/>
              <a:t> </a:t>
            </a:r>
            <a:r>
              <a:rPr sz="1400" dirty="0"/>
              <a:t>over</a:t>
            </a:r>
            <a:r>
              <a:rPr sz="1400" spc="20" dirty="0"/>
              <a:t> </a:t>
            </a:r>
            <a:r>
              <a:rPr sz="1400" dirty="0"/>
              <a:t>3TB</a:t>
            </a:r>
            <a:r>
              <a:rPr sz="1400" spc="25" dirty="0"/>
              <a:t> </a:t>
            </a:r>
            <a:r>
              <a:rPr sz="1400" dirty="0"/>
              <a:t>of</a:t>
            </a:r>
            <a:r>
              <a:rPr sz="1400" spc="20" dirty="0"/>
              <a:t> </a:t>
            </a:r>
            <a:r>
              <a:rPr sz="1400" dirty="0"/>
              <a:t>data,</a:t>
            </a:r>
            <a:r>
              <a:rPr sz="1400" spc="20" dirty="0"/>
              <a:t> </a:t>
            </a:r>
            <a:r>
              <a:rPr sz="1400" dirty="0"/>
              <a:t>affecting</a:t>
            </a:r>
            <a:r>
              <a:rPr sz="1400" spc="20" dirty="0"/>
              <a:t> </a:t>
            </a:r>
            <a:r>
              <a:rPr sz="1400" dirty="0"/>
              <a:t>over</a:t>
            </a:r>
            <a:r>
              <a:rPr sz="1400" spc="25" dirty="0"/>
              <a:t> </a:t>
            </a:r>
            <a:r>
              <a:rPr sz="1400" dirty="0"/>
              <a:t>20</a:t>
            </a:r>
            <a:r>
              <a:rPr sz="1400" spc="10" dirty="0"/>
              <a:t> </a:t>
            </a:r>
            <a:r>
              <a:rPr sz="1400" spc="-10" dirty="0"/>
              <a:t>million 	</a:t>
            </a:r>
            <a:r>
              <a:rPr sz="1400" dirty="0"/>
              <a:t>user</a:t>
            </a:r>
            <a:r>
              <a:rPr sz="1400" spc="204" dirty="0"/>
              <a:t> </a:t>
            </a:r>
            <a:r>
              <a:rPr sz="1400" dirty="0"/>
              <a:t>profiles,</a:t>
            </a:r>
            <a:r>
              <a:rPr sz="1400" spc="200" dirty="0"/>
              <a:t> </a:t>
            </a:r>
            <a:r>
              <a:rPr sz="1400" dirty="0"/>
              <a:t>240,000</a:t>
            </a:r>
            <a:r>
              <a:rPr sz="1400" spc="190" dirty="0"/>
              <a:t> </a:t>
            </a:r>
            <a:r>
              <a:rPr sz="1400" dirty="0"/>
              <a:t>vendors,</a:t>
            </a:r>
            <a:r>
              <a:rPr sz="1400" spc="204" dirty="0"/>
              <a:t> </a:t>
            </a:r>
            <a:r>
              <a:rPr sz="1400" dirty="0"/>
              <a:t>600,000</a:t>
            </a:r>
            <a:r>
              <a:rPr sz="1400" spc="204" dirty="0"/>
              <a:t> </a:t>
            </a:r>
            <a:r>
              <a:rPr sz="1400" dirty="0"/>
              <a:t>payment</a:t>
            </a:r>
            <a:r>
              <a:rPr sz="1400" spc="195" dirty="0"/>
              <a:t> </a:t>
            </a:r>
            <a:r>
              <a:rPr sz="1400" dirty="0"/>
              <a:t>records,</a:t>
            </a:r>
            <a:r>
              <a:rPr sz="1400" spc="200" dirty="0"/>
              <a:t> </a:t>
            </a:r>
            <a:r>
              <a:rPr sz="1400" dirty="0"/>
              <a:t>180</a:t>
            </a:r>
            <a:r>
              <a:rPr sz="1400" spc="210" dirty="0"/>
              <a:t> </a:t>
            </a:r>
            <a:r>
              <a:rPr sz="1400" dirty="0"/>
              <a:t>million</a:t>
            </a:r>
            <a:r>
              <a:rPr sz="1400" spc="210" dirty="0"/>
              <a:t> </a:t>
            </a:r>
            <a:r>
              <a:rPr sz="1400" dirty="0"/>
              <a:t>devices,</a:t>
            </a:r>
            <a:r>
              <a:rPr sz="1400" spc="200" dirty="0"/>
              <a:t> </a:t>
            </a:r>
            <a:r>
              <a:rPr sz="1400" dirty="0"/>
              <a:t>880</a:t>
            </a:r>
            <a:r>
              <a:rPr sz="1400" spc="190" dirty="0"/>
              <a:t> </a:t>
            </a:r>
            <a:r>
              <a:rPr sz="1400" spc="-10" dirty="0"/>
              <a:t>million 	</a:t>
            </a:r>
            <a:r>
              <a:rPr sz="1400" dirty="0"/>
              <a:t>product</a:t>
            </a:r>
            <a:r>
              <a:rPr sz="1400" spc="275" dirty="0"/>
              <a:t> </a:t>
            </a:r>
            <a:r>
              <a:rPr sz="1400" dirty="0"/>
              <a:t>orders,</a:t>
            </a:r>
            <a:r>
              <a:rPr sz="1400" spc="285" dirty="0"/>
              <a:t> </a:t>
            </a:r>
            <a:r>
              <a:rPr sz="1400" dirty="0"/>
              <a:t>360</a:t>
            </a:r>
            <a:r>
              <a:rPr sz="1400" spc="280" dirty="0"/>
              <a:t> </a:t>
            </a:r>
            <a:r>
              <a:rPr sz="1400" dirty="0"/>
              <a:t>million</a:t>
            </a:r>
            <a:r>
              <a:rPr sz="1400" spc="290" dirty="0"/>
              <a:t> </a:t>
            </a:r>
            <a:r>
              <a:rPr sz="1400" dirty="0"/>
              <a:t>orders,</a:t>
            </a:r>
            <a:r>
              <a:rPr sz="1400" spc="280" dirty="0"/>
              <a:t> </a:t>
            </a:r>
            <a:r>
              <a:rPr sz="1400" dirty="0"/>
              <a:t>35,000</a:t>
            </a:r>
            <a:r>
              <a:rPr sz="1400" spc="290" dirty="0"/>
              <a:t> </a:t>
            </a:r>
            <a:r>
              <a:rPr sz="1400" dirty="0"/>
              <a:t>bikers</a:t>
            </a:r>
            <a:r>
              <a:rPr sz="1400" spc="275" dirty="0"/>
              <a:t> </a:t>
            </a:r>
            <a:r>
              <a:rPr sz="1400" dirty="0"/>
              <a:t>and</a:t>
            </a:r>
            <a:r>
              <a:rPr sz="1400" spc="285" dirty="0"/>
              <a:t> </a:t>
            </a:r>
            <a:r>
              <a:rPr sz="1400" dirty="0"/>
              <a:t>riders</a:t>
            </a:r>
            <a:r>
              <a:rPr sz="1400" spc="280" dirty="0"/>
              <a:t> </a:t>
            </a:r>
            <a:r>
              <a:rPr sz="1400" dirty="0"/>
              <a:t>details,</a:t>
            </a:r>
            <a:r>
              <a:rPr sz="1400" spc="280" dirty="0"/>
              <a:t> </a:t>
            </a:r>
            <a:r>
              <a:rPr sz="1400" dirty="0"/>
              <a:t>and</a:t>
            </a:r>
            <a:r>
              <a:rPr sz="1400" spc="275" dirty="0"/>
              <a:t> </a:t>
            </a:r>
            <a:r>
              <a:rPr sz="1400" dirty="0"/>
              <a:t>130</a:t>
            </a:r>
            <a:r>
              <a:rPr sz="1400" spc="275" dirty="0"/>
              <a:t> </a:t>
            </a:r>
            <a:r>
              <a:rPr sz="1400" dirty="0"/>
              <a:t>million</a:t>
            </a:r>
            <a:r>
              <a:rPr sz="1400" spc="285" dirty="0"/>
              <a:t> </a:t>
            </a:r>
            <a:r>
              <a:rPr sz="1400" spc="-20" dirty="0"/>
              <a:t>trip 	</a:t>
            </a:r>
            <a:r>
              <a:rPr sz="1400" spc="-10" dirty="0"/>
              <a:t>records.</a:t>
            </a:r>
            <a:endParaRPr sz="1400">
              <a:latin typeface="Roboto"/>
              <a:cs typeface="Roboto"/>
            </a:endParaRPr>
          </a:p>
          <a:p>
            <a:pPr marL="469900" marR="7620" indent="-316865" algn="just">
              <a:lnSpc>
                <a:spcPct val="114999"/>
              </a:lnSpc>
              <a:buFont typeface="Times New Roman"/>
              <a:buChar char="●"/>
              <a:tabLst>
                <a:tab pos="469900" algn="l"/>
              </a:tabLst>
            </a:pPr>
            <a:r>
              <a:rPr sz="1400" b="1" dirty="0">
                <a:latin typeface="Roboto"/>
                <a:cs typeface="Roboto"/>
              </a:rPr>
              <a:t>Response</a:t>
            </a:r>
            <a:r>
              <a:rPr sz="1400" b="1" spc="225" dirty="0">
                <a:latin typeface="Roboto"/>
                <a:cs typeface="Roboto"/>
              </a:rPr>
              <a:t>  </a:t>
            </a:r>
            <a:r>
              <a:rPr sz="1400" b="1" dirty="0">
                <a:latin typeface="Roboto"/>
                <a:cs typeface="Roboto"/>
              </a:rPr>
              <a:t>and</a:t>
            </a:r>
            <a:r>
              <a:rPr sz="1400" b="1" spc="229" dirty="0">
                <a:latin typeface="Roboto"/>
                <a:cs typeface="Roboto"/>
              </a:rPr>
              <a:t>  </a:t>
            </a:r>
            <a:r>
              <a:rPr sz="1400" b="1" dirty="0">
                <a:latin typeface="Roboto"/>
                <a:cs typeface="Roboto"/>
              </a:rPr>
              <a:t>Negotiation</a:t>
            </a:r>
            <a:r>
              <a:rPr sz="1400" dirty="0"/>
              <a:t>:</a:t>
            </a:r>
            <a:r>
              <a:rPr sz="1400" spc="229" dirty="0"/>
              <a:t>  </a:t>
            </a:r>
            <a:r>
              <a:rPr sz="1400" dirty="0"/>
              <a:t>Snappfood</a:t>
            </a:r>
            <a:r>
              <a:rPr sz="1400" spc="229" dirty="0"/>
              <a:t>  </a:t>
            </a:r>
            <a:r>
              <a:rPr sz="1400" dirty="0"/>
              <a:t>acknowledged</a:t>
            </a:r>
            <a:r>
              <a:rPr sz="1400" spc="229" dirty="0"/>
              <a:t>  </a:t>
            </a:r>
            <a:r>
              <a:rPr sz="1400" dirty="0"/>
              <a:t>the</a:t>
            </a:r>
            <a:r>
              <a:rPr sz="1400" spc="229" dirty="0"/>
              <a:t>  </a:t>
            </a:r>
            <a:r>
              <a:rPr sz="1400" dirty="0"/>
              <a:t>breach</a:t>
            </a:r>
            <a:r>
              <a:rPr sz="1400" spc="229" dirty="0"/>
              <a:t>  </a:t>
            </a:r>
            <a:r>
              <a:rPr sz="1400" dirty="0"/>
              <a:t>and</a:t>
            </a:r>
            <a:r>
              <a:rPr sz="1400" spc="229" dirty="0"/>
              <a:t>  </a:t>
            </a:r>
            <a:r>
              <a:rPr sz="1400" dirty="0"/>
              <a:t>engaged</a:t>
            </a:r>
            <a:r>
              <a:rPr sz="1400" spc="225" dirty="0"/>
              <a:t>  </a:t>
            </a:r>
            <a:r>
              <a:rPr sz="1400" spc="-25" dirty="0"/>
              <a:t>in </a:t>
            </a:r>
            <a:r>
              <a:rPr sz="1400" dirty="0"/>
              <a:t>negotiations</a:t>
            </a:r>
            <a:r>
              <a:rPr sz="1400" spc="260" dirty="0"/>
              <a:t> </a:t>
            </a:r>
            <a:r>
              <a:rPr sz="1400" dirty="0"/>
              <a:t>with</a:t>
            </a:r>
            <a:r>
              <a:rPr sz="1400" spc="265" dirty="0"/>
              <a:t> </a:t>
            </a:r>
            <a:r>
              <a:rPr sz="1400" dirty="0"/>
              <a:t>'irleaks'.</a:t>
            </a:r>
            <a:r>
              <a:rPr sz="1400" spc="265" dirty="0"/>
              <a:t> </a:t>
            </a:r>
            <a:r>
              <a:rPr sz="1400" dirty="0"/>
              <a:t>An</a:t>
            </a:r>
            <a:r>
              <a:rPr sz="1400" spc="270" dirty="0"/>
              <a:t> </a:t>
            </a:r>
            <a:r>
              <a:rPr sz="1400" dirty="0"/>
              <a:t>agreement</a:t>
            </a:r>
            <a:r>
              <a:rPr sz="1400" spc="260" dirty="0"/>
              <a:t> </a:t>
            </a:r>
            <a:r>
              <a:rPr sz="1400" dirty="0"/>
              <a:t>was</a:t>
            </a:r>
            <a:r>
              <a:rPr sz="1400" spc="260" dirty="0"/>
              <a:t> </a:t>
            </a:r>
            <a:r>
              <a:rPr sz="1400" dirty="0"/>
              <a:t>reportedly</a:t>
            </a:r>
            <a:r>
              <a:rPr sz="1400" spc="260" dirty="0"/>
              <a:t> </a:t>
            </a:r>
            <a:r>
              <a:rPr sz="1400" dirty="0"/>
              <a:t>reached,</a:t>
            </a:r>
            <a:r>
              <a:rPr sz="1400" spc="265" dirty="0"/>
              <a:t> </a:t>
            </a:r>
            <a:r>
              <a:rPr sz="1400" dirty="0"/>
              <a:t>preventing</a:t>
            </a:r>
            <a:r>
              <a:rPr sz="1400" spc="260" dirty="0"/>
              <a:t> </a:t>
            </a:r>
            <a:r>
              <a:rPr sz="1400" dirty="0"/>
              <a:t>the</a:t>
            </a:r>
            <a:r>
              <a:rPr sz="1400" spc="265" dirty="0"/>
              <a:t> </a:t>
            </a:r>
            <a:r>
              <a:rPr sz="1400" dirty="0"/>
              <a:t>sale</a:t>
            </a:r>
            <a:r>
              <a:rPr sz="1400" spc="265" dirty="0"/>
              <a:t> </a:t>
            </a:r>
            <a:r>
              <a:rPr sz="1400" spc="-25" dirty="0"/>
              <a:t>or </a:t>
            </a:r>
            <a:r>
              <a:rPr sz="1400" spc="-10" dirty="0"/>
              <a:t>leakage</a:t>
            </a:r>
            <a:r>
              <a:rPr sz="1400" spc="-60" dirty="0"/>
              <a:t> </a:t>
            </a:r>
            <a:r>
              <a:rPr sz="1400" dirty="0"/>
              <a:t>of</a:t>
            </a:r>
            <a:r>
              <a:rPr sz="1400" spc="-30" dirty="0"/>
              <a:t> </a:t>
            </a:r>
            <a:r>
              <a:rPr sz="1400" dirty="0"/>
              <a:t>the</a:t>
            </a:r>
            <a:r>
              <a:rPr sz="1400" spc="-35" dirty="0"/>
              <a:t> </a:t>
            </a:r>
            <a:r>
              <a:rPr sz="1400" dirty="0"/>
              <a:t>data</a:t>
            </a:r>
            <a:r>
              <a:rPr sz="1400" spc="-30" dirty="0"/>
              <a:t> </a:t>
            </a:r>
            <a:r>
              <a:rPr sz="1400" spc="-10" dirty="0"/>
              <a:t>online.</a:t>
            </a:r>
            <a:endParaRPr sz="1400">
              <a:latin typeface="Roboto"/>
              <a:cs typeface="Roboto"/>
            </a:endParaRPr>
          </a:p>
          <a:p>
            <a:pPr marL="470534" marR="5080" indent="-316865" algn="just">
              <a:lnSpc>
                <a:spcPct val="114999"/>
              </a:lnSpc>
              <a:buFont typeface="Times New Roman"/>
              <a:buChar char="●"/>
              <a:tabLst>
                <a:tab pos="470534" algn="l"/>
              </a:tabLst>
            </a:pPr>
            <a:r>
              <a:rPr sz="1400" b="1" dirty="0">
                <a:latin typeface="Roboto"/>
                <a:cs typeface="Roboto"/>
              </a:rPr>
              <a:t>Context</a:t>
            </a:r>
            <a:r>
              <a:rPr sz="1400" b="1" spc="-15" dirty="0">
                <a:latin typeface="Roboto"/>
                <a:cs typeface="Roboto"/>
              </a:rPr>
              <a:t> </a:t>
            </a:r>
            <a:r>
              <a:rPr sz="1400" b="1" dirty="0">
                <a:latin typeface="Roboto"/>
                <a:cs typeface="Roboto"/>
              </a:rPr>
              <a:t>of</a:t>
            </a:r>
            <a:r>
              <a:rPr sz="1400" b="1" spc="-20" dirty="0">
                <a:latin typeface="Roboto"/>
                <a:cs typeface="Roboto"/>
              </a:rPr>
              <a:t> </a:t>
            </a:r>
            <a:r>
              <a:rPr sz="1400" b="1" dirty="0">
                <a:latin typeface="Roboto"/>
                <a:cs typeface="Roboto"/>
              </a:rPr>
              <a:t>Incident</a:t>
            </a:r>
            <a:r>
              <a:rPr sz="1400" dirty="0"/>
              <a:t>:</a:t>
            </a:r>
            <a:r>
              <a:rPr sz="1400" spc="-25" dirty="0"/>
              <a:t> </a:t>
            </a:r>
            <a:r>
              <a:rPr sz="1400" dirty="0"/>
              <a:t>This</a:t>
            </a:r>
            <a:r>
              <a:rPr sz="1400" spc="-25" dirty="0"/>
              <a:t> </a:t>
            </a:r>
            <a:r>
              <a:rPr sz="1400" dirty="0"/>
              <a:t>breach</a:t>
            </a:r>
            <a:r>
              <a:rPr sz="1400" spc="-20" dirty="0"/>
              <a:t> </a:t>
            </a:r>
            <a:r>
              <a:rPr sz="1400" dirty="0"/>
              <a:t>is</a:t>
            </a:r>
            <a:r>
              <a:rPr sz="1400" spc="-25" dirty="0"/>
              <a:t> </a:t>
            </a:r>
            <a:r>
              <a:rPr sz="1400" dirty="0"/>
              <a:t>part</a:t>
            </a:r>
            <a:r>
              <a:rPr sz="1400" spc="-20" dirty="0"/>
              <a:t> </a:t>
            </a:r>
            <a:r>
              <a:rPr sz="1400" dirty="0"/>
              <a:t>of</a:t>
            </a:r>
            <a:r>
              <a:rPr sz="1400" spc="-15" dirty="0"/>
              <a:t> </a:t>
            </a:r>
            <a:r>
              <a:rPr sz="1400" dirty="0"/>
              <a:t>a</a:t>
            </a:r>
            <a:r>
              <a:rPr sz="1400" spc="-25" dirty="0"/>
              <a:t> </a:t>
            </a:r>
            <a:r>
              <a:rPr sz="1400" spc="-20" dirty="0"/>
              <a:t>disturbing</a:t>
            </a:r>
            <a:r>
              <a:rPr sz="1400" spc="-10" dirty="0"/>
              <a:t> </a:t>
            </a:r>
            <a:r>
              <a:rPr sz="1400" dirty="0"/>
              <a:t>trend</a:t>
            </a:r>
            <a:r>
              <a:rPr sz="1400" spc="-15" dirty="0"/>
              <a:t> </a:t>
            </a:r>
            <a:r>
              <a:rPr sz="1400" dirty="0"/>
              <a:t>in</a:t>
            </a:r>
            <a:r>
              <a:rPr sz="1400" spc="-25" dirty="0"/>
              <a:t> </a:t>
            </a:r>
            <a:r>
              <a:rPr sz="1400" spc="-20" dirty="0"/>
              <a:t>Iran's cybersecurity</a:t>
            </a:r>
            <a:r>
              <a:rPr sz="1400" spc="-25" dirty="0"/>
              <a:t> </a:t>
            </a:r>
            <a:r>
              <a:rPr sz="1400" spc="-10" dirty="0"/>
              <a:t>landscape, </a:t>
            </a:r>
            <a:r>
              <a:rPr sz="1400" dirty="0"/>
              <a:t>with</a:t>
            </a:r>
            <a:r>
              <a:rPr sz="1400" spc="-35" dirty="0"/>
              <a:t> </a:t>
            </a:r>
            <a:r>
              <a:rPr sz="1400" spc="-10" dirty="0"/>
              <a:t>several</a:t>
            </a:r>
            <a:r>
              <a:rPr sz="1400" spc="-60" dirty="0"/>
              <a:t> </a:t>
            </a:r>
            <a:r>
              <a:rPr sz="1400" spc="-80" dirty="0"/>
              <a:t>high-</a:t>
            </a:r>
            <a:r>
              <a:rPr sz="1400" dirty="0"/>
              <a:t>profile</a:t>
            </a:r>
            <a:r>
              <a:rPr sz="1400" spc="-40" dirty="0"/>
              <a:t> </a:t>
            </a:r>
            <a:r>
              <a:rPr sz="1400" spc="-10" dirty="0"/>
              <a:t>companies</a:t>
            </a:r>
            <a:r>
              <a:rPr sz="1400" spc="-65" dirty="0"/>
              <a:t> </a:t>
            </a:r>
            <a:r>
              <a:rPr sz="1400" spc="-10" dirty="0"/>
              <a:t>falling</a:t>
            </a:r>
            <a:r>
              <a:rPr sz="1400" spc="-45" dirty="0"/>
              <a:t> </a:t>
            </a:r>
            <a:r>
              <a:rPr sz="1400" spc="-10" dirty="0"/>
              <a:t>victim</a:t>
            </a:r>
            <a:r>
              <a:rPr sz="1400" spc="-45" dirty="0"/>
              <a:t> </a:t>
            </a:r>
            <a:r>
              <a:rPr sz="1400" dirty="0"/>
              <a:t>to</a:t>
            </a:r>
            <a:r>
              <a:rPr sz="1400" spc="-20" dirty="0"/>
              <a:t> </a:t>
            </a:r>
            <a:r>
              <a:rPr sz="1400" spc="-10" dirty="0"/>
              <a:t>similar</a:t>
            </a:r>
            <a:r>
              <a:rPr sz="1400" spc="-45" dirty="0"/>
              <a:t> </a:t>
            </a:r>
            <a:r>
              <a:rPr sz="1400" spc="-10" dirty="0"/>
              <a:t>incidents.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700" y="1084456"/>
            <a:ext cx="3712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5" dirty="0">
                <a:solidFill>
                  <a:srgbClr val="FFFFFF"/>
                </a:solidFill>
                <a:latin typeface="Roboto"/>
                <a:cs typeface="Roboto"/>
              </a:rPr>
              <a:t>In-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Depth</a:t>
            </a:r>
            <a:r>
              <a:rPr sz="18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Analysis</a:t>
            </a:r>
            <a:r>
              <a:rPr sz="180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8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8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Cyberattack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5" dirty="0"/>
              <a:t>Technical</a:t>
            </a:r>
            <a:r>
              <a:rPr spc="100" dirty="0"/>
              <a:t> </a:t>
            </a:r>
            <a:r>
              <a:rPr spc="90" dirty="0"/>
              <a:t>Aspects</a:t>
            </a:r>
            <a:r>
              <a:rPr spc="135" dirty="0"/>
              <a:t> </a:t>
            </a:r>
            <a:r>
              <a:rPr dirty="0"/>
              <a:t>of</a:t>
            </a:r>
            <a:r>
              <a:rPr spc="110" dirty="0"/>
              <a:t> </a:t>
            </a:r>
            <a:r>
              <a:rPr spc="120" dirty="0"/>
              <a:t>the</a:t>
            </a:r>
            <a:r>
              <a:rPr spc="110" dirty="0"/>
              <a:t> </a:t>
            </a:r>
            <a:r>
              <a:rPr dirty="0"/>
              <a:t>Snappfood</a:t>
            </a:r>
            <a:r>
              <a:rPr spc="105" dirty="0"/>
              <a:t> </a:t>
            </a:r>
            <a:r>
              <a:rPr spc="120" dirty="0"/>
              <a:t>Breach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8837" y="1624692"/>
            <a:ext cx="4483100" cy="2654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715" indent="-285115" algn="just">
              <a:lnSpc>
                <a:spcPct val="114999"/>
              </a:lnSpc>
              <a:spcBef>
                <a:spcPts val="100"/>
              </a:spcBef>
              <a:buSzPct val="90000"/>
              <a:buFont typeface="Times New Roman"/>
              <a:buChar char="●"/>
              <a:tabLst>
                <a:tab pos="297180" algn="l"/>
              </a:tabLst>
            </a:pPr>
            <a:r>
              <a:rPr sz="1000" b="1" dirty="0">
                <a:solidFill>
                  <a:srgbClr val="FFFFFF"/>
                </a:solidFill>
                <a:latin typeface="Roboto"/>
                <a:cs typeface="Roboto"/>
              </a:rPr>
              <a:t>Method</a:t>
            </a:r>
            <a:r>
              <a:rPr sz="1000" b="1" spc="155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000" b="1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000" b="1" spc="160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000" b="1" dirty="0">
                <a:solidFill>
                  <a:srgbClr val="FFFFFF"/>
                </a:solidFill>
                <a:latin typeface="Roboto"/>
                <a:cs typeface="Roboto"/>
              </a:rPr>
              <a:t>Attack:</a:t>
            </a:r>
            <a:r>
              <a:rPr sz="1000" b="1" spc="160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Likely</a:t>
            </a:r>
            <a:r>
              <a:rPr sz="1000" spc="155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involved</a:t>
            </a:r>
            <a:r>
              <a:rPr sz="1000" spc="160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advanced</a:t>
            </a:r>
            <a:r>
              <a:rPr sz="1000" spc="160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network</a:t>
            </a:r>
            <a:r>
              <a:rPr sz="1000" spc="160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penetration techniques,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 such</a:t>
            </a:r>
            <a:r>
              <a:rPr sz="10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as</a:t>
            </a:r>
            <a:r>
              <a:rPr sz="10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exploiting</a:t>
            </a:r>
            <a:r>
              <a:rPr sz="10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unpatched</a:t>
            </a:r>
            <a:r>
              <a:rPr sz="10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Roboto"/>
                <a:cs typeface="Roboto"/>
              </a:rPr>
              <a:t>vulnerabilities</a:t>
            </a:r>
            <a:r>
              <a:rPr sz="10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or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45" dirty="0">
                <a:solidFill>
                  <a:srgbClr val="FFFFFF"/>
                </a:solidFill>
                <a:latin typeface="Roboto"/>
                <a:cs typeface="Roboto"/>
              </a:rPr>
              <a:t>spear-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phishing,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followed</a:t>
            </a:r>
            <a:r>
              <a:rPr sz="1000" spc="1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by</a:t>
            </a:r>
            <a:r>
              <a:rPr sz="1000" spc="1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lateral</a:t>
            </a:r>
            <a:r>
              <a:rPr sz="1000" spc="1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movement</a:t>
            </a:r>
            <a:r>
              <a:rPr sz="1000" spc="1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within</a:t>
            </a:r>
            <a:r>
              <a:rPr sz="1000" spc="1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000" spc="1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network</a:t>
            </a:r>
            <a:r>
              <a:rPr sz="1000" spc="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000" spc="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sz="1000" spc="1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exfiltration using</a:t>
            </a:r>
            <a:r>
              <a:rPr sz="10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encrypted</a:t>
            </a:r>
            <a:r>
              <a:rPr sz="10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channels.</a:t>
            </a:r>
            <a:endParaRPr sz="1000">
              <a:latin typeface="Roboto"/>
              <a:cs typeface="Roboto"/>
            </a:endParaRPr>
          </a:p>
          <a:p>
            <a:pPr marL="297180" marR="5080" indent="-285115" algn="just">
              <a:lnSpc>
                <a:spcPts val="1380"/>
              </a:lnSpc>
              <a:spcBef>
                <a:spcPts val="75"/>
              </a:spcBef>
              <a:buSzPct val="90000"/>
              <a:buFont typeface="Times New Roman"/>
              <a:buChar char="●"/>
              <a:tabLst>
                <a:tab pos="297180" algn="l"/>
              </a:tabLst>
            </a:pPr>
            <a:r>
              <a:rPr sz="1000" b="1" dirty="0">
                <a:solidFill>
                  <a:srgbClr val="FFFFFF"/>
                </a:solidFill>
                <a:latin typeface="Roboto"/>
                <a:cs typeface="Roboto"/>
              </a:rPr>
              <a:t>Type</a:t>
            </a:r>
            <a:r>
              <a:rPr sz="1000" b="1" spc="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b="1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000" b="1" spc="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b="1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sz="1000" b="1" spc="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b="1" dirty="0">
                <a:solidFill>
                  <a:srgbClr val="FFFFFF"/>
                </a:solidFill>
                <a:latin typeface="Roboto"/>
                <a:cs typeface="Roboto"/>
              </a:rPr>
              <a:t>Compromised:</a:t>
            </a:r>
            <a:r>
              <a:rPr sz="1000" b="1" spc="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Breach</a:t>
            </a:r>
            <a:r>
              <a:rPr sz="1000" spc="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extended</a:t>
            </a:r>
            <a:r>
              <a:rPr sz="1000" spc="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000" spc="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sensitive</a:t>
            </a:r>
            <a:r>
              <a:rPr sz="1000" spc="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customer</a:t>
            </a:r>
            <a:r>
              <a:rPr sz="1000" spc="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Roboto"/>
                <a:cs typeface="Roboto"/>
              </a:rPr>
              <a:t>data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(personal</a:t>
            </a:r>
            <a:r>
              <a:rPr sz="1000" spc="145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000" spc="145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payment</a:t>
            </a:r>
            <a:r>
              <a:rPr sz="1000" spc="150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information),</a:t>
            </a:r>
            <a:r>
              <a:rPr sz="1000" spc="150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indicating</a:t>
            </a:r>
            <a:r>
              <a:rPr sz="1000" spc="155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000" spc="145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compromise</a:t>
            </a:r>
            <a:r>
              <a:rPr sz="1000" spc="145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000" spc="-25" dirty="0">
                <a:solidFill>
                  <a:srgbClr val="FFFFFF"/>
                </a:solidFill>
                <a:latin typeface="Roboto"/>
                <a:cs typeface="Roboto"/>
              </a:rPr>
              <a:t>of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database</a:t>
            </a:r>
            <a:r>
              <a:rPr sz="1000" spc="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security,</a:t>
            </a:r>
            <a:r>
              <a:rPr sz="1000" spc="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possibly</a:t>
            </a:r>
            <a:r>
              <a:rPr sz="1000" spc="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through</a:t>
            </a:r>
            <a:r>
              <a:rPr sz="1000" spc="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SQL</a:t>
            </a:r>
            <a:r>
              <a:rPr sz="1000" spc="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injection</a:t>
            </a:r>
            <a:r>
              <a:rPr sz="1000" spc="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or</a:t>
            </a:r>
            <a:r>
              <a:rPr sz="1000" spc="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inadequate</a:t>
            </a:r>
            <a:r>
              <a:rPr sz="1000" spc="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access controls.</a:t>
            </a:r>
            <a:endParaRPr sz="1000">
              <a:latin typeface="Roboto"/>
              <a:cs typeface="Roboto"/>
            </a:endParaRPr>
          </a:p>
          <a:p>
            <a:pPr marL="297180" marR="5080" indent="-285115" algn="just">
              <a:lnSpc>
                <a:spcPts val="1380"/>
              </a:lnSpc>
              <a:buSzPct val="90000"/>
              <a:buFont typeface="Times New Roman"/>
              <a:buChar char="●"/>
              <a:tabLst>
                <a:tab pos="297180" algn="l"/>
              </a:tabLst>
            </a:pPr>
            <a:r>
              <a:rPr sz="1000" b="1" dirty="0">
                <a:solidFill>
                  <a:srgbClr val="FFFFFF"/>
                </a:solidFill>
                <a:latin typeface="Roboto"/>
                <a:cs typeface="Roboto"/>
              </a:rPr>
              <a:t>Security</a:t>
            </a:r>
            <a:r>
              <a:rPr sz="1000" b="1" spc="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b="1" dirty="0">
                <a:solidFill>
                  <a:srgbClr val="FFFFFF"/>
                </a:solidFill>
                <a:latin typeface="Roboto"/>
                <a:cs typeface="Roboto"/>
              </a:rPr>
              <a:t>Measures</a:t>
            </a:r>
            <a:r>
              <a:rPr sz="1000" b="1" spc="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b="1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000" b="1" spc="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b="1" dirty="0">
                <a:solidFill>
                  <a:srgbClr val="FFFFFF"/>
                </a:solidFill>
                <a:latin typeface="Roboto"/>
                <a:cs typeface="Roboto"/>
              </a:rPr>
              <a:t>Place:</a:t>
            </a:r>
            <a:r>
              <a:rPr sz="1000" b="1" spc="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000" spc="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breach's</a:t>
            </a:r>
            <a:r>
              <a:rPr sz="1000" spc="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scale</a:t>
            </a:r>
            <a:r>
              <a:rPr sz="1000" spc="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suggests</a:t>
            </a:r>
            <a:r>
              <a:rPr sz="1000" spc="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potential</a:t>
            </a:r>
            <a:r>
              <a:rPr sz="1000" spc="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Roboto"/>
                <a:cs typeface="Roboto"/>
              </a:rPr>
              <a:t>gaps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000" spc="1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network</a:t>
            </a:r>
            <a:r>
              <a:rPr sz="1000" spc="1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security,</a:t>
            </a:r>
            <a:r>
              <a:rPr sz="1000" spc="1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such</a:t>
            </a:r>
            <a:r>
              <a:rPr sz="1000" spc="1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as</a:t>
            </a:r>
            <a:r>
              <a:rPr sz="1000" spc="1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inadequate</a:t>
            </a:r>
            <a:r>
              <a:rPr sz="1000" spc="1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Roboto"/>
                <a:cs typeface="Roboto"/>
              </a:rPr>
              <a:t>real-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time</a:t>
            </a:r>
            <a:r>
              <a:rPr sz="1000" spc="1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monitoring,</a:t>
            </a:r>
            <a:r>
              <a:rPr sz="1000" spc="1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endpoint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protection,</a:t>
            </a:r>
            <a:r>
              <a:rPr sz="1000" spc="4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000" spc="4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possibly</a:t>
            </a:r>
            <a:r>
              <a:rPr sz="1000" spc="4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flawed</a:t>
            </a:r>
            <a:r>
              <a:rPr sz="1000" spc="4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implementation</a:t>
            </a:r>
            <a:r>
              <a:rPr sz="1000" spc="4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000" spc="4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sz="1000" spc="4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encryption protocols.</a:t>
            </a:r>
            <a:endParaRPr sz="1000">
              <a:latin typeface="Roboto"/>
              <a:cs typeface="Roboto"/>
            </a:endParaRPr>
          </a:p>
          <a:p>
            <a:pPr marL="297180" marR="5715" indent="-285115" algn="just">
              <a:lnSpc>
                <a:spcPts val="1380"/>
              </a:lnSpc>
              <a:buSzPct val="90000"/>
              <a:buFont typeface="Times New Roman"/>
              <a:buChar char="●"/>
              <a:tabLst>
                <a:tab pos="297180" algn="l"/>
              </a:tabLst>
            </a:pPr>
            <a:r>
              <a:rPr sz="1000" b="1" dirty="0">
                <a:solidFill>
                  <a:srgbClr val="FFFFFF"/>
                </a:solidFill>
                <a:latin typeface="Roboto"/>
                <a:cs typeface="Roboto"/>
              </a:rPr>
              <a:t>Response</a:t>
            </a:r>
            <a:r>
              <a:rPr sz="1000" b="1" spc="409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b="1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000" b="1" spc="4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b="1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000" b="1" spc="409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b="1" dirty="0">
                <a:solidFill>
                  <a:srgbClr val="FFFFFF"/>
                </a:solidFill>
                <a:latin typeface="Roboto"/>
                <a:cs typeface="Roboto"/>
              </a:rPr>
              <a:t>Breach:</a:t>
            </a:r>
            <a:r>
              <a:rPr sz="1000" b="1" spc="40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Involved</a:t>
            </a:r>
            <a:r>
              <a:rPr sz="1000" spc="4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immediate</a:t>
            </a:r>
            <a:r>
              <a:rPr sz="1000" spc="409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acknowledgment</a:t>
            </a:r>
            <a:r>
              <a:rPr sz="1000" spc="4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collaboration</a:t>
            </a:r>
            <a:r>
              <a:rPr sz="1000" spc="2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000" spc="2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Iran's</a:t>
            </a:r>
            <a:r>
              <a:rPr sz="1000" spc="229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Cyber</a:t>
            </a:r>
            <a:r>
              <a:rPr sz="1000" spc="2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Police</a:t>
            </a:r>
            <a:r>
              <a:rPr sz="1000" spc="2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1000" spc="2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forensic</a:t>
            </a:r>
            <a:r>
              <a:rPr sz="1000" spc="2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analysis,</a:t>
            </a:r>
            <a:r>
              <a:rPr sz="1000" spc="2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alongside direct</a:t>
            </a:r>
            <a:r>
              <a:rPr sz="10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negotiations</a:t>
            </a:r>
            <a:r>
              <a:rPr sz="10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000" spc="-20" dirty="0">
                <a:solidFill>
                  <a:srgbClr val="FFFFFF"/>
                </a:solidFill>
                <a:latin typeface="Roboto"/>
                <a:cs typeface="Roboto"/>
              </a:rPr>
              <a:t> 'irleaks'</a:t>
            </a:r>
            <a:r>
              <a:rPr sz="10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0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prevent</a:t>
            </a:r>
            <a:r>
              <a:rPr sz="10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further</a:t>
            </a:r>
            <a:r>
              <a:rPr sz="10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sz="10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leakage.</a:t>
            </a:r>
            <a:endParaRPr sz="1000">
              <a:latin typeface="Roboto"/>
              <a:cs typeface="Roboto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93013" y="956310"/>
              <a:ext cx="424815" cy="0"/>
            </a:xfrm>
            <a:custGeom>
              <a:avLst/>
              <a:gdLst/>
              <a:ahLst/>
              <a:cxnLst/>
              <a:rect l="l" t="t" r="r" b="b"/>
              <a:pathLst>
                <a:path w="424815">
                  <a:moveTo>
                    <a:pt x="0" y="0"/>
                  </a:moveTo>
                  <a:lnTo>
                    <a:pt x="424802" y="0"/>
                  </a:lnTo>
                </a:path>
              </a:pathLst>
            </a:custGeom>
            <a:ln w="38100">
              <a:solidFill>
                <a:srgbClr val="FCCA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Impact</a:t>
            </a:r>
            <a:r>
              <a:rPr spc="135" dirty="0"/>
              <a:t> </a:t>
            </a:r>
            <a:r>
              <a:rPr dirty="0"/>
              <a:t>of</a:t>
            </a:r>
            <a:r>
              <a:rPr spc="120" dirty="0"/>
              <a:t> the </a:t>
            </a:r>
            <a:r>
              <a:rPr dirty="0"/>
              <a:t>Snappfood</a:t>
            </a:r>
            <a:r>
              <a:rPr spc="130" dirty="0"/>
              <a:t> </a:t>
            </a:r>
            <a:r>
              <a:rPr spc="120" dirty="0"/>
              <a:t>Breach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5700" y="1084456"/>
            <a:ext cx="7860665" cy="342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Consequences</a:t>
            </a:r>
            <a:r>
              <a:rPr sz="18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Implications</a:t>
            </a:r>
            <a:endParaRPr sz="1800">
              <a:latin typeface="Roboto"/>
              <a:cs typeface="Roboto"/>
            </a:endParaRPr>
          </a:p>
          <a:p>
            <a:pPr marL="469900" marR="6350" indent="-316865" algn="just">
              <a:lnSpc>
                <a:spcPct val="114999"/>
              </a:lnSpc>
              <a:spcBef>
                <a:spcPts val="1450"/>
              </a:spcBef>
              <a:buFont typeface="Times New Roman"/>
              <a:buChar char="●"/>
              <a:tabLst>
                <a:tab pos="469900" algn="l"/>
              </a:tabLst>
            </a:pPr>
            <a:r>
              <a:rPr sz="1400" b="1" dirty="0">
                <a:solidFill>
                  <a:srgbClr val="FFFFFF"/>
                </a:solidFill>
                <a:latin typeface="Roboto"/>
                <a:cs typeface="Roboto"/>
              </a:rPr>
              <a:t>Immediate</a:t>
            </a:r>
            <a:r>
              <a:rPr sz="1400" b="1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FFFFFF"/>
                </a:solidFill>
                <a:latin typeface="Roboto"/>
                <a:cs typeface="Roboto"/>
              </a:rPr>
              <a:t>Impact</a:t>
            </a:r>
            <a:r>
              <a:rPr sz="1400" b="1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FFFFFF"/>
                </a:solidFill>
                <a:latin typeface="Roboto"/>
                <a:cs typeface="Roboto"/>
              </a:rPr>
              <a:t>on</a:t>
            </a:r>
            <a:r>
              <a:rPr sz="1400" b="1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FFFFFF"/>
                </a:solidFill>
                <a:latin typeface="Roboto"/>
                <a:cs typeface="Roboto"/>
              </a:rPr>
              <a:t>Snappfood:</a:t>
            </a:r>
            <a:r>
              <a:rPr sz="1400" b="1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400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breach</a:t>
            </a:r>
            <a:r>
              <a:rPr sz="14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likely</a:t>
            </a:r>
            <a:r>
              <a:rPr sz="14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led</a:t>
            </a:r>
            <a:r>
              <a:rPr sz="14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400" spc="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immediate</a:t>
            </a:r>
            <a:r>
              <a:rPr sz="1400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operational</a:t>
            </a:r>
            <a:r>
              <a:rPr sz="14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disruptions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400" spc="1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security</a:t>
            </a:r>
            <a:r>
              <a:rPr sz="1400" spc="1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overhauls,</a:t>
            </a:r>
            <a:r>
              <a:rPr sz="1400" spc="1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alongside</a:t>
            </a:r>
            <a:r>
              <a:rPr sz="1400" spc="1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significant</a:t>
            </a:r>
            <a:r>
              <a:rPr sz="1400" spc="1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customer</a:t>
            </a:r>
            <a:r>
              <a:rPr sz="1400" spc="1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trust</a:t>
            </a:r>
            <a:r>
              <a:rPr sz="1400" spc="1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issues,</a:t>
            </a:r>
            <a:r>
              <a:rPr sz="1400" spc="1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potentially</a:t>
            </a:r>
            <a:r>
              <a:rPr sz="1400" spc="1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impacting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user</a:t>
            </a:r>
            <a:r>
              <a:rPr sz="1400" spc="-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retention</a:t>
            </a:r>
            <a:r>
              <a:rPr sz="140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400" spc="-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company</a:t>
            </a:r>
            <a:r>
              <a:rPr sz="1400" spc="-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valuation.</a:t>
            </a:r>
            <a:endParaRPr sz="1400">
              <a:latin typeface="Roboto"/>
              <a:cs typeface="Roboto"/>
            </a:endParaRPr>
          </a:p>
          <a:p>
            <a:pPr marL="470534" marR="5715" indent="-316865" algn="just">
              <a:lnSpc>
                <a:spcPct val="114999"/>
              </a:lnSpc>
              <a:buFont typeface="Times New Roman"/>
              <a:buChar char="●"/>
              <a:tabLst>
                <a:tab pos="470534" algn="l"/>
              </a:tabLst>
            </a:pPr>
            <a:r>
              <a:rPr sz="1400" b="1" spc="-25" dirty="0">
                <a:solidFill>
                  <a:srgbClr val="FFFFFF"/>
                </a:solidFill>
                <a:latin typeface="Roboto"/>
                <a:cs typeface="Roboto"/>
              </a:rPr>
              <a:t>Long-</a:t>
            </a:r>
            <a:r>
              <a:rPr sz="1400" b="1" dirty="0">
                <a:solidFill>
                  <a:srgbClr val="FFFFFF"/>
                </a:solidFill>
                <a:latin typeface="Roboto"/>
                <a:cs typeface="Roboto"/>
              </a:rPr>
              <a:t>term</a:t>
            </a:r>
            <a:r>
              <a:rPr sz="1400" b="1" spc="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FFFFFF"/>
                </a:solidFill>
                <a:latin typeface="Roboto"/>
                <a:cs typeface="Roboto"/>
              </a:rPr>
              <a:t>Implications</a:t>
            </a:r>
            <a:r>
              <a:rPr sz="1400" b="1" spc="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1400" b="1" spc="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FFFFFF"/>
                </a:solidFill>
                <a:latin typeface="Roboto"/>
                <a:cs typeface="Roboto"/>
              </a:rPr>
              <a:t>Users:</a:t>
            </a:r>
            <a:r>
              <a:rPr sz="1400" b="1" spc="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Exposed</a:t>
            </a:r>
            <a:r>
              <a:rPr sz="1400" spc="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users</a:t>
            </a:r>
            <a:r>
              <a:rPr sz="1400" spc="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face</a:t>
            </a:r>
            <a:r>
              <a:rPr sz="1400" spc="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heightened</a:t>
            </a:r>
            <a:r>
              <a:rPr sz="1400" spc="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risks</a:t>
            </a:r>
            <a:r>
              <a:rPr sz="1400" spc="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400" spc="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identity</a:t>
            </a:r>
            <a:r>
              <a:rPr sz="1400" spc="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theft</a:t>
            </a:r>
            <a:r>
              <a:rPr sz="1400" spc="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financial</a:t>
            </a:r>
            <a:r>
              <a:rPr sz="1400" spc="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fraud,</a:t>
            </a:r>
            <a:r>
              <a:rPr sz="1400" spc="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given</a:t>
            </a:r>
            <a:r>
              <a:rPr sz="1400" spc="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400" spc="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sensitive</a:t>
            </a:r>
            <a:r>
              <a:rPr sz="1400" spc="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nature</a:t>
            </a:r>
            <a:r>
              <a:rPr sz="1400" spc="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400" spc="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400" spc="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compromised</a:t>
            </a:r>
            <a:r>
              <a:rPr sz="1400" spc="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data,</a:t>
            </a:r>
            <a:r>
              <a:rPr sz="1400" spc="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necessitating</a:t>
            </a:r>
            <a:r>
              <a:rPr sz="1400" spc="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ongoing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vigilance</a:t>
            </a:r>
            <a:r>
              <a:rPr sz="1400" spc="-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against</a:t>
            </a:r>
            <a:r>
              <a:rPr sz="14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fraud</a:t>
            </a:r>
            <a:r>
              <a:rPr sz="1400" spc="-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40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phishing</a:t>
            </a:r>
            <a:r>
              <a:rPr sz="14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attempts.</a:t>
            </a:r>
            <a:endParaRPr sz="1400">
              <a:latin typeface="Roboto"/>
              <a:cs typeface="Roboto"/>
            </a:endParaRPr>
          </a:p>
          <a:p>
            <a:pPr marL="470534" marR="5080" indent="-316865" algn="just">
              <a:lnSpc>
                <a:spcPct val="114999"/>
              </a:lnSpc>
              <a:buFont typeface="Times New Roman"/>
              <a:buChar char="●"/>
              <a:tabLst>
                <a:tab pos="470534" algn="l"/>
              </a:tabLst>
            </a:pPr>
            <a:r>
              <a:rPr sz="1400" b="1" dirty="0">
                <a:solidFill>
                  <a:srgbClr val="FFFFFF"/>
                </a:solidFill>
                <a:latin typeface="Roboto"/>
                <a:cs typeface="Roboto"/>
              </a:rPr>
              <a:t>Reputational</a:t>
            </a:r>
            <a:r>
              <a:rPr sz="1400" b="1" spc="2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FFFFFF"/>
                </a:solidFill>
                <a:latin typeface="Roboto"/>
                <a:cs typeface="Roboto"/>
              </a:rPr>
              <a:t>Damage:</a:t>
            </a:r>
            <a:r>
              <a:rPr sz="1400" b="1" spc="2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400" spc="229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scale</a:t>
            </a:r>
            <a:r>
              <a:rPr sz="1400" spc="2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400" spc="2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nature</a:t>
            </a:r>
            <a:r>
              <a:rPr sz="1400" spc="2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400" spc="229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400" spc="2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breach</a:t>
            </a:r>
            <a:r>
              <a:rPr sz="1400" spc="2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likely</a:t>
            </a:r>
            <a:r>
              <a:rPr sz="1400" spc="2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resulted</a:t>
            </a:r>
            <a:r>
              <a:rPr sz="1400" spc="2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400" spc="229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considerable reputational</a:t>
            </a:r>
            <a:r>
              <a:rPr sz="140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harm</a:t>
            </a:r>
            <a:r>
              <a:rPr sz="14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4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Snappfood,</a:t>
            </a:r>
            <a:r>
              <a:rPr sz="14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potentially</a:t>
            </a:r>
            <a:r>
              <a:rPr sz="14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affecting</a:t>
            </a:r>
            <a:r>
              <a:rPr sz="14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customer</a:t>
            </a:r>
            <a:r>
              <a:rPr sz="14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loyalty</a:t>
            </a:r>
            <a:r>
              <a:rPr sz="14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attracting</a:t>
            </a:r>
            <a:r>
              <a:rPr sz="14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scrutiny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from</a:t>
            </a:r>
            <a:r>
              <a:rPr sz="140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investors</a:t>
            </a:r>
            <a:r>
              <a:rPr sz="14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regulators.</a:t>
            </a:r>
            <a:endParaRPr sz="1400">
              <a:latin typeface="Roboto"/>
              <a:cs typeface="Roboto"/>
            </a:endParaRPr>
          </a:p>
          <a:p>
            <a:pPr marL="470534" marR="6985" indent="-316865" algn="just">
              <a:lnSpc>
                <a:spcPct val="114999"/>
              </a:lnSpc>
              <a:buFont typeface="Times New Roman"/>
              <a:buChar char="●"/>
              <a:tabLst>
                <a:tab pos="470534" algn="l"/>
              </a:tabLst>
            </a:pPr>
            <a:r>
              <a:rPr sz="1400" b="1" dirty="0">
                <a:solidFill>
                  <a:srgbClr val="FFFFFF"/>
                </a:solidFill>
                <a:latin typeface="Roboto"/>
                <a:cs typeface="Roboto"/>
              </a:rPr>
              <a:t>Wider</a:t>
            </a:r>
            <a:r>
              <a:rPr sz="1400" b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FFFFFF"/>
                </a:solidFill>
                <a:latin typeface="Roboto"/>
                <a:cs typeface="Roboto"/>
              </a:rPr>
              <a:t>Industry</a:t>
            </a:r>
            <a:r>
              <a:rPr sz="1400" b="1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b="1" dirty="0">
                <a:solidFill>
                  <a:srgbClr val="FFFFFF"/>
                </a:solidFill>
                <a:latin typeface="Roboto"/>
                <a:cs typeface="Roboto"/>
              </a:rPr>
              <a:t>Implications:</a:t>
            </a:r>
            <a:r>
              <a:rPr sz="1400" b="1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This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incident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highlights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 escalating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cybersecurity</a:t>
            </a:r>
            <a:r>
              <a:rPr sz="14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risks</a:t>
            </a:r>
            <a:r>
              <a:rPr sz="14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within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400" spc="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digital</a:t>
            </a:r>
            <a:r>
              <a:rPr sz="1400" spc="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economy,</a:t>
            </a:r>
            <a:r>
              <a:rPr sz="1400" spc="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underscoring</a:t>
            </a:r>
            <a:r>
              <a:rPr sz="1400" spc="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400" spc="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need</a:t>
            </a:r>
            <a:r>
              <a:rPr sz="1400" spc="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1400" spc="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enhanced</a:t>
            </a:r>
            <a:r>
              <a:rPr sz="1400" spc="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Roboto"/>
                <a:cs typeface="Roboto"/>
              </a:rPr>
              <a:t>industry-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wide</a:t>
            </a:r>
            <a:r>
              <a:rPr sz="1400" spc="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sz="1400" spc="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FFFFFF"/>
                </a:solidFill>
                <a:latin typeface="Roboto"/>
                <a:cs typeface="Roboto"/>
              </a:rPr>
              <a:t>protection</a:t>
            </a:r>
            <a:r>
              <a:rPr sz="1400" spc="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1400" spc="-20" dirty="0">
                <a:solidFill>
                  <a:srgbClr val="FFFFFF"/>
                </a:solidFill>
                <a:latin typeface="Roboto"/>
                <a:cs typeface="Roboto"/>
              </a:rPr>
              <a:t>cybersecurity</a:t>
            </a:r>
            <a:r>
              <a:rPr sz="14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Roboto"/>
                <a:cs typeface="Roboto"/>
              </a:rPr>
              <a:t>measures.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700" y="1084456"/>
            <a:ext cx="3235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Consequences</a:t>
            </a:r>
            <a:r>
              <a:rPr sz="18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8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Compliance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5700" y="355641"/>
            <a:ext cx="58356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Legal</a:t>
            </a:r>
            <a:r>
              <a:rPr spc="45" dirty="0"/>
              <a:t> </a:t>
            </a:r>
            <a:r>
              <a:rPr spc="95" dirty="0"/>
              <a:t>and</a:t>
            </a:r>
            <a:r>
              <a:rPr spc="25" dirty="0"/>
              <a:t> </a:t>
            </a:r>
            <a:r>
              <a:rPr spc="55" dirty="0"/>
              <a:t>Regulatory</a:t>
            </a:r>
            <a:r>
              <a:rPr spc="65" dirty="0"/>
              <a:t> </a:t>
            </a:r>
            <a:r>
              <a:rPr spc="100" dirty="0"/>
              <a:t>Responses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5596" y="1599979"/>
            <a:ext cx="4379595" cy="2654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marR="6985" indent="-292735" algn="just">
              <a:lnSpc>
                <a:spcPct val="114999"/>
              </a:lnSpc>
              <a:spcBef>
                <a:spcPts val="100"/>
              </a:spcBef>
              <a:buFont typeface="Times New Roman"/>
              <a:buChar char="●"/>
              <a:tabLst>
                <a:tab pos="304800" algn="l"/>
              </a:tabLst>
            </a:pPr>
            <a:r>
              <a:rPr sz="1000" b="1" dirty="0">
                <a:solidFill>
                  <a:srgbClr val="FFFFFF"/>
                </a:solidFill>
                <a:latin typeface="Roboto"/>
                <a:cs typeface="Roboto"/>
              </a:rPr>
              <a:t>Legal</a:t>
            </a:r>
            <a:r>
              <a:rPr sz="1000" b="1" spc="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b="1" dirty="0">
                <a:solidFill>
                  <a:srgbClr val="FFFFFF"/>
                </a:solidFill>
                <a:latin typeface="Roboto"/>
                <a:cs typeface="Roboto"/>
              </a:rPr>
              <a:t>Actions</a:t>
            </a:r>
            <a:r>
              <a:rPr sz="1000" b="1" spc="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b="1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000" b="1" spc="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b="1" dirty="0">
                <a:solidFill>
                  <a:srgbClr val="FFFFFF"/>
                </a:solidFill>
                <a:latin typeface="Roboto"/>
                <a:cs typeface="Roboto"/>
              </a:rPr>
              <a:t>Compliance:</a:t>
            </a:r>
            <a:r>
              <a:rPr sz="1000" b="1" spc="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000" spc="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incident</a:t>
            </a:r>
            <a:r>
              <a:rPr sz="1000" spc="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may</a:t>
            </a:r>
            <a:r>
              <a:rPr sz="1000" spc="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lead</a:t>
            </a:r>
            <a:r>
              <a:rPr sz="1000" spc="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000" spc="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legal</a:t>
            </a:r>
            <a:r>
              <a:rPr sz="1000" spc="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scrutiny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under data</a:t>
            </a:r>
            <a:r>
              <a:rPr sz="10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protection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laws,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with Snappfood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potentially</a:t>
            </a:r>
            <a:r>
              <a:rPr sz="10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facing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fines </a:t>
            </a:r>
            <a:r>
              <a:rPr sz="1000" spc="-25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mandatory</a:t>
            </a:r>
            <a:r>
              <a:rPr sz="1000" spc="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compliance</a:t>
            </a:r>
            <a:r>
              <a:rPr sz="1000" spc="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measures</a:t>
            </a:r>
            <a:r>
              <a:rPr sz="10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0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safeguard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user</a:t>
            </a:r>
            <a:r>
              <a:rPr sz="10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data.</a:t>
            </a:r>
            <a:endParaRPr sz="1000">
              <a:latin typeface="Roboto"/>
              <a:cs typeface="Roboto"/>
            </a:endParaRPr>
          </a:p>
          <a:p>
            <a:pPr marL="304800" marR="6350" indent="-292735" algn="just">
              <a:lnSpc>
                <a:spcPct val="114999"/>
              </a:lnSpc>
              <a:buFont typeface="Times New Roman"/>
              <a:buChar char="●"/>
              <a:tabLst>
                <a:tab pos="304800" algn="l"/>
              </a:tabLst>
            </a:pPr>
            <a:r>
              <a:rPr sz="1000" b="1" spc="-20" dirty="0">
                <a:solidFill>
                  <a:srgbClr val="FFFFFF"/>
                </a:solidFill>
                <a:latin typeface="Roboto"/>
                <a:cs typeface="Roboto"/>
              </a:rPr>
              <a:t>Industry-</a:t>
            </a:r>
            <a:r>
              <a:rPr sz="1000" b="1" dirty="0">
                <a:solidFill>
                  <a:srgbClr val="FFFFFF"/>
                </a:solidFill>
                <a:latin typeface="Roboto"/>
                <a:cs typeface="Roboto"/>
              </a:rPr>
              <a:t>Wide</a:t>
            </a:r>
            <a:r>
              <a:rPr sz="1000" b="1" spc="160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000" b="1" dirty="0">
                <a:solidFill>
                  <a:srgbClr val="FFFFFF"/>
                </a:solidFill>
                <a:latin typeface="Roboto"/>
                <a:cs typeface="Roboto"/>
              </a:rPr>
              <a:t>Regulatory</a:t>
            </a:r>
            <a:r>
              <a:rPr sz="1000" b="1" spc="170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000" b="1" dirty="0">
                <a:solidFill>
                  <a:srgbClr val="FFFFFF"/>
                </a:solidFill>
                <a:latin typeface="Roboto"/>
                <a:cs typeface="Roboto"/>
              </a:rPr>
              <a:t>Impact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sz="1000" spc="165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000" spc="160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breach</a:t>
            </a:r>
            <a:r>
              <a:rPr sz="1000" spc="165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could</a:t>
            </a:r>
            <a:r>
              <a:rPr sz="1000" spc="170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catalyze</a:t>
            </a:r>
            <a:r>
              <a:rPr sz="1000" spc="170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000" spc="-5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 reassessment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security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regulations</a:t>
            </a:r>
            <a:r>
              <a:rPr sz="10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Iran,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potentially leading</a:t>
            </a:r>
            <a:r>
              <a:rPr sz="10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Roboto"/>
                <a:cs typeface="Roboto"/>
              </a:rPr>
              <a:t>to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stricter</a:t>
            </a:r>
            <a:r>
              <a:rPr sz="1000" spc="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enforcement</a:t>
            </a:r>
            <a:r>
              <a:rPr sz="1000" spc="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000" spc="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enhanced</a:t>
            </a:r>
            <a:r>
              <a:rPr sz="1000" spc="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cybersecurity</a:t>
            </a:r>
            <a:r>
              <a:rPr sz="1000" spc="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mandates</a:t>
            </a:r>
            <a:r>
              <a:rPr sz="1000" spc="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1000" spc="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digital platforms.</a:t>
            </a:r>
            <a:endParaRPr sz="1000">
              <a:latin typeface="Roboto"/>
              <a:cs typeface="Roboto"/>
            </a:endParaRPr>
          </a:p>
          <a:p>
            <a:pPr marL="304800" marR="6350" indent="-292735" algn="just">
              <a:lnSpc>
                <a:spcPts val="1380"/>
              </a:lnSpc>
              <a:spcBef>
                <a:spcPts val="75"/>
              </a:spcBef>
              <a:buFont typeface="Times New Roman"/>
              <a:buChar char="●"/>
              <a:tabLst>
                <a:tab pos="304800" algn="l"/>
              </a:tabLst>
            </a:pPr>
            <a:r>
              <a:rPr sz="1000" b="1" dirty="0">
                <a:solidFill>
                  <a:srgbClr val="FFFFFF"/>
                </a:solidFill>
                <a:latin typeface="Roboto"/>
                <a:cs typeface="Roboto"/>
              </a:rPr>
              <a:t>Snappfood's</a:t>
            </a:r>
            <a:r>
              <a:rPr sz="1000" b="1" spc="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b="1" dirty="0">
                <a:solidFill>
                  <a:srgbClr val="FFFFFF"/>
                </a:solidFill>
                <a:latin typeface="Roboto"/>
                <a:cs typeface="Roboto"/>
              </a:rPr>
              <a:t>Internal</a:t>
            </a:r>
            <a:r>
              <a:rPr sz="1000" b="1" spc="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b="1" dirty="0">
                <a:solidFill>
                  <a:srgbClr val="FFFFFF"/>
                </a:solidFill>
                <a:latin typeface="Roboto"/>
                <a:cs typeface="Roboto"/>
              </a:rPr>
              <a:t>Measures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sz="1000" spc="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Roboto"/>
                <a:cs typeface="Roboto"/>
              </a:rPr>
              <a:t>Post-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breach,</a:t>
            </a:r>
            <a:r>
              <a:rPr sz="1000" spc="2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Snappfood</a:t>
            </a:r>
            <a:r>
              <a:rPr sz="1000" spc="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would</a:t>
            </a:r>
            <a:r>
              <a:rPr sz="1000" spc="20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likely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need</a:t>
            </a:r>
            <a:r>
              <a:rPr sz="1000" spc="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000" spc="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implement</a:t>
            </a:r>
            <a:r>
              <a:rPr sz="1000" spc="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rigorous</a:t>
            </a:r>
            <a:r>
              <a:rPr sz="1000" spc="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security</a:t>
            </a:r>
            <a:r>
              <a:rPr sz="1000" spc="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upgrades,</a:t>
            </a:r>
            <a:r>
              <a:rPr sz="1000" spc="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undergo</a:t>
            </a:r>
            <a:r>
              <a:rPr sz="1000" spc="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regular</a:t>
            </a:r>
            <a:r>
              <a:rPr sz="1000" spc="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audits,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000" spc="1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possibly</a:t>
            </a:r>
            <a:r>
              <a:rPr sz="1000" spc="1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restructure</a:t>
            </a:r>
            <a:r>
              <a:rPr sz="1000" spc="1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its</a:t>
            </a:r>
            <a:r>
              <a:rPr sz="1000" spc="1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sz="1000" spc="1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governance</a:t>
            </a:r>
            <a:r>
              <a:rPr sz="1000" spc="1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000" spc="1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align</a:t>
            </a:r>
            <a:r>
              <a:rPr sz="1000" spc="1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000" spc="1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enhanced regulatory</a:t>
            </a:r>
            <a:r>
              <a:rPr sz="10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requirements.</a:t>
            </a:r>
            <a:endParaRPr sz="1000">
              <a:latin typeface="Roboto"/>
              <a:cs typeface="Roboto"/>
            </a:endParaRPr>
          </a:p>
          <a:p>
            <a:pPr marL="304800" marR="5080" indent="-292735" algn="just">
              <a:lnSpc>
                <a:spcPts val="1380"/>
              </a:lnSpc>
              <a:buFont typeface="Times New Roman"/>
              <a:buChar char="●"/>
              <a:tabLst>
                <a:tab pos="304800" algn="l"/>
              </a:tabLst>
            </a:pPr>
            <a:r>
              <a:rPr sz="1000" b="1" dirty="0">
                <a:solidFill>
                  <a:srgbClr val="FFFFFF"/>
                </a:solidFill>
                <a:latin typeface="Roboto"/>
                <a:cs typeface="Roboto"/>
              </a:rPr>
              <a:t>Global Perspective</a:t>
            </a:r>
            <a:r>
              <a:rPr sz="1000" b="1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b="1" dirty="0">
                <a:solidFill>
                  <a:srgbClr val="FFFFFF"/>
                </a:solidFill>
                <a:latin typeface="Roboto"/>
                <a:cs typeface="Roboto"/>
              </a:rPr>
              <a:t>on</a:t>
            </a:r>
            <a:r>
              <a:rPr sz="1000" b="1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b="1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sz="1000" b="1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b="1" dirty="0">
                <a:solidFill>
                  <a:srgbClr val="FFFFFF"/>
                </a:solidFill>
                <a:latin typeface="Roboto"/>
                <a:cs typeface="Roboto"/>
              </a:rPr>
              <a:t>Breach</a:t>
            </a:r>
            <a:r>
              <a:rPr sz="1000" b="1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b="1" dirty="0">
                <a:solidFill>
                  <a:srgbClr val="FFFFFF"/>
                </a:solidFill>
                <a:latin typeface="Roboto"/>
                <a:cs typeface="Roboto"/>
              </a:rPr>
              <a:t>Responses: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The Snappfood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incident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contributes</a:t>
            </a:r>
            <a:r>
              <a:rPr sz="1000" spc="1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000" spc="1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000" spc="1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global</a:t>
            </a:r>
            <a:r>
              <a:rPr sz="1000" spc="1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dialogue</a:t>
            </a:r>
            <a:r>
              <a:rPr sz="1000" spc="1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on</a:t>
            </a:r>
            <a:r>
              <a:rPr sz="1000" spc="1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cybersecurity,</a:t>
            </a:r>
            <a:r>
              <a:rPr sz="1000" spc="1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emphasizing</a:t>
            </a:r>
            <a:r>
              <a:rPr sz="1000" spc="1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Roboto"/>
                <a:cs typeface="Roboto"/>
              </a:rPr>
              <a:t>the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need</a:t>
            </a:r>
            <a:r>
              <a:rPr sz="1000" spc="2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1000" spc="2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robust</a:t>
            </a:r>
            <a:r>
              <a:rPr sz="1000" spc="2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international</a:t>
            </a:r>
            <a:r>
              <a:rPr sz="1000" spc="2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standards</a:t>
            </a:r>
            <a:r>
              <a:rPr sz="1000" spc="2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000" spc="3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coordinated</a:t>
            </a:r>
            <a:r>
              <a:rPr sz="1000" spc="2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  <a:cs typeface="Roboto"/>
              </a:rPr>
              <a:t>efforts</a:t>
            </a:r>
            <a:r>
              <a:rPr sz="1000" spc="2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Roboto"/>
                <a:cs typeface="Roboto"/>
              </a:rPr>
              <a:t>to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protect</a:t>
            </a:r>
            <a:r>
              <a:rPr sz="10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Roboto"/>
                <a:cs typeface="Roboto"/>
              </a:rPr>
              <a:t>digital data.</a:t>
            </a:r>
            <a:endParaRPr sz="1000">
              <a:latin typeface="Roboto"/>
              <a:cs typeface="Roboto"/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069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10" dirty="0"/>
              <a:t>Data</a:t>
            </a:r>
            <a:r>
              <a:rPr sz="2000" spc="65" dirty="0"/>
              <a:t> Security </a:t>
            </a:r>
            <a:r>
              <a:rPr sz="2000" spc="55" dirty="0"/>
              <a:t>Vulnerabilities</a:t>
            </a:r>
            <a:r>
              <a:rPr sz="2000" spc="70" dirty="0"/>
              <a:t> </a:t>
            </a:r>
            <a:r>
              <a:rPr sz="2000" spc="95" dirty="0"/>
              <a:t>in</a:t>
            </a:r>
            <a:r>
              <a:rPr sz="2000" spc="90" dirty="0"/>
              <a:t> </a:t>
            </a:r>
            <a:r>
              <a:rPr sz="2000" spc="10" dirty="0"/>
              <a:t>Snappfood's</a:t>
            </a:r>
            <a:r>
              <a:rPr sz="2000" spc="65" dirty="0"/>
              <a:t> </a:t>
            </a:r>
            <a:r>
              <a:rPr sz="2000" spc="55" dirty="0"/>
              <a:t>Infrastructure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466624" y="1132210"/>
            <a:ext cx="5046980" cy="33737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Analyzing</a:t>
            </a:r>
            <a:r>
              <a:rPr sz="1600" spc="-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Potential</a:t>
            </a:r>
            <a:r>
              <a:rPr sz="1600" spc="-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Weaknesses</a:t>
            </a:r>
            <a:endParaRPr sz="1600">
              <a:latin typeface="Roboto"/>
              <a:cs typeface="Roboto"/>
            </a:endParaRPr>
          </a:p>
          <a:p>
            <a:pPr marL="469265" marR="5715" indent="-304800" algn="just">
              <a:lnSpc>
                <a:spcPct val="114999"/>
              </a:lnSpc>
              <a:spcBef>
                <a:spcPts val="1265"/>
              </a:spcBef>
              <a:buFont typeface="Times New Roman"/>
              <a:buChar char="●"/>
              <a:tabLst>
                <a:tab pos="469265" algn="l"/>
              </a:tabLst>
            </a:pPr>
            <a:r>
              <a:rPr sz="1200" b="1" dirty="0">
                <a:solidFill>
                  <a:srgbClr val="FFFFFF"/>
                </a:solidFill>
                <a:latin typeface="Roboto"/>
                <a:cs typeface="Roboto"/>
              </a:rPr>
              <a:t>Identifying</a:t>
            </a:r>
            <a:r>
              <a:rPr sz="1200" b="1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Roboto"/>
                <a:cs typeface="Roboto"/>
              </a:rPr>
              <a:t>Vulnerabilities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sz="120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Analysis</a:t>
            </a:r>
            <a:r>
              <a:rPr sz="12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suggests</a:t>
            </a:r>
            <a:r>
              <a:rPr sz="12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potential</a:t>
            </a:r>
            <a:r>
              <a:rPr sz="12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exploitation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200" spc="1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unpatched</a:t>
            </a:r>
            <a:r>
              <a:rPr sz="1200" spc="1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system</a:t>
            </a:r>
            <a:r>
              <a:rPr sz="1200" spc="1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vulnerabilities,</a:t>
            </a:r>
            <a:r>
              <a:rPr sz="1200" spc="1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possibly</a:t>
            </a:r>
            <a:r>
              <a:rPr sz="1200" spc="1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within</a:t>
            </a:r>
            <a:r>
              <a:rPr sz="1200" spc="1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Snappfood’s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server</a:t>
            </a:r>
            <a:r>
              <a:rPr sz="1200" spc="1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infrastructure</a:t>
            </a:r>
            <a:r>
              <a:rPr sz="1200" spc="1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or</a:t>
            </a:r>
            <a:r>
              <a:rPr sz="1200" spc="1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through</a:t>
            </a:r>
            <a:r>
              <a:rPr sz="1200" spc="1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its</a:t>
            </a:r>
            <a:r>
              <a:rPr sz="1200" spc="1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API</a:t>
            </a:r>
            <a:r>
              <a:rPr sz="1200" spc="1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endpoints.</a:t>
            </a:r>
            <a:r>
              <a:rPr sz="1200" spc="1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Vulnerabilities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might</a:t>
            </a:r>
            <a:r>
              <a:rPr sz="1200" spc="200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include</a:t>
            </a:r>
            <a:r>
              <a:rPr sz="1200" spc="200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SQL</a:t>
            </a:r>
            <a:r>
              <a:rPr sz="1200" spc="204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injection,</a:t>
            </a:r>
            <a:r>
              <a:rPr sz="1200" spc="200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200" spc="-50" dirty="0">
                <a:solidFill>
                  <a:srgbClr val="FFFFFF"/>
                </a:solidFill>
                <a:latin typeface="Roboto"/>
                <a:cs typeface="Roboto"/>
              </a:rPr>
              <a:t>cross-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site</a:t>
            </a:r>
            <a:r>
              <a:rPr sz="1200" spc="204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scripting,</a:t>
            </a:r>
            <a:r>
              <a:rPr sz="1200" spc="200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or</a:t>
            </a:r>
            <a:r>
              <a:rPr sz="1200" spc="200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server misconfigurations.</a:t>
            </a:r>
            <a:endParaRPr sz="1200">
              <a:latin typeface="Roboto"/>
              <a:cs typeface="Roboto"/>
            </a:endParaRPr>
          </a:p>
          <a:p>
            <a:pPr marL="469265" marR="5080" indent="-304800" algn="just">
              <a:lnSpc>
                <a:spcPct val="114999"/>
              </a:lnSpc>
              <a:buFont typeface="Times New Roman"/>
              <a:buChar char="●"/>
              <a:tabLst>
                <a:tab pos="469265" algn="l"/>
              </a:tabLst>
            </a:pPr>
            <a:r>
              <a:rPr sz="1200" b="1" dirty="0">
                <a:solidFill>
                  <a:srgbClr val="FFFFFF"/>
                </a:solidFill>
                <a:latin typeface="Roboto"/>
                <a:cs typeface="Roboto"/>
              </a:rPr>
              <a:t>Impact</a:t>
            </a:r>
            <a:r>
              <a:rPr sz="1200" b="1" spc="340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200" b="1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200" b="1" spc="335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200" b="1" dirty="0">
                <a:solidFill>
                  <a:srgbClr val="FFFFFF"/>
                </a:solidFill>
                <a:latin typeface="Roboto"/>
                <a:cs typeface="Roboto"/>
              </a:rPr>
              <a:t>Vulnerabilities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sz="1200" spc="340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spc="340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breach</a:t>
            </a:r>
            <a:r>
              <a:rPr sz="1200" spc="340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indicates</a:t>
            </a:r>
            <a:r>
              <a:rPr sz="1200" spc="345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possible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weaknesses</a:t>
            </a:r>
            <a:r>
              <a:rPr sz="1200" spc="1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200" spc="1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sz="1200" spc="1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encryption</a:t>
            </a:r>
            <a:r>
              <a:rPr sz="1200" spc="1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at</a:t>
            </a:r>
            <a:r>
              <a:rPr sz="1200" spc="1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rest</a:t>
            </a:r>
            <a:r>
              <a:rPr sz="1200" spc="1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200" spc="1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200" spc="1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transit,</a:t>
            </a:r>
            <a:r>
              <a:rPr sz="1200" spc="1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along</a:t>
            </a:r>
            <a:r>
              <a:rPr sz="1200" spc="1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with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inadequate</a:t>
            </a:r>
            <a:r>
              <a:rPr sz="1200" spc="135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access</a:t>
            </a:r>
            <a:r>
              <a:rPr sz="1200" spc="135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control</a:t>
            </a:r>
            <a:r>
              <a:rPr sz="1200" spc="135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mechanisms.</a:t>
            </a:r>
            <a:r>
              <a:rPr sz="1200" spc="130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spc="135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lack</a:t>
            </a:r>
            <a:r>
              <a:rPr sz="1200" spc="135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200" spc="135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robust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encryption</a:t>
            </a:r>
            <a:r>
              <a:rPr sz="1200" spc="25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protocols</a:t>
            </a:r>
            <a:r>
              <a:rPr sz="1200" spc="2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like</a:t>
            </a:r>
            <a:r>
              <a:rPr sz="1200" spc="25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Roboto"/>
                <a:cs typeface="Roboto"/>
              </a:rPr>
              <a:t>AES-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256</a:t>
            </a:r>
            <a:r>
              <a:rPr sz="1200" spc="2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or</a:t>
            </a:r>
            <a:r>
              <a:rPr sz="1200" spc="2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TLS</a:t>
            </a:r>
            <a:r>
              <a:rPr sz="1200" spc="2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1200" spc="2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sz="1200" spc="25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transmission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could</a:t>
            </a:r>
            <a:r>
              <a:rPr sz="12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have</a:t>
            </a:r>
            <a:r>
              <a:rPr sz="12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been</a:t>
            </a:r>
            <a:r>
              <a:rPr sz="120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a</a:t>
            </a:r>
            <a:r>
              <a:rPr sz="12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factor.</a:t>
            </a:r>
            <a:endParaRPr sz="1200">
              <a:latin typeface="Roboto"/>
              <a:cs typeface="Roboto"/>
            </a:endParaRPr>
          </a:p>
          <a:p>
            <a:pPr marL="469265" marR="6350" indent="-304800" algn="just">
              <a:lnSpc>
                <a:spcPct val="114999"/>
              </a:lnSpc>
              <a:buFont typeface="Times New Roman"/>
              <a:buChar char="●"/>
              <a:tabLst>
                <a:tab pos="469265" algn="l"/>
              </a:tabLst>
            </a:pPr>
            <a:r>
              <a:rPr sz="1200" b="1" dirty="0">
                <a:solidFill>
                  <a:srgbClr val="FFFFFF"/>
                </a:solidFill>
                <a:latin typeface="Roboto"/>
                <a:cs typeface="Roboto"/>
              </a:rPr>
              <a:t>Improvement</a:t>
            </a:r>
            <a:r>
              <a:rPr sz="1200" b="1" spc="3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Roboto"/>
                <a:cs typeface="Roboto"/>
              </a:rPr>
              <a:t>Measures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sz="1200" spc="3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spc="3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scale</a:t>
            </a:r>
            <a:r>
              <a:rPr sz="1200" spc="3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200" spc="3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sz="1200" spc="3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accessed</a:t>
            </a:r>
            <a:r>
              <a:rPr sz="1200" spc="3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points</a:t>
            </a:r>
            <a:r>
              <a:rPr sz="1200" spc="3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to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possible</a:t>
            </a:r>
            <a:r>
              <a:rPr sz="1200" spc="4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lapses</a:t>
            </a:r>
            <a:r>
              <a:rPr sz="1200" spc="4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200" spc="4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endpoint</a:t>
            </a:r>
            <a:r>
              <a:rPr sz="1200" spc="4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security,</a:t>
            </a:r>
            <a:r>
              <a:rPr sz="1200" spc="4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suggesting</a:t>
            </a:r>
            <a:r>
              <a:rPr sz="1200" spc="4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that</a:t>
            </a:r>
            <a:r>
              <a:rPr sz="1200" spc="4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internal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systems</a:t>
            </a:r>
            <a:r>
              <a:rPr sz="12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might</a:t>
            </a:r>
            <a:r>
              <a:rPr sz="12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have</a:t>
            </a:r>
            <a:r>
              <a:rPr sz="120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been</a:t>
            </a:r>
            <a:r>
              <a:rPr sz="12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compromised,</a:t>
            </a:r>
            <a:r>
              <a:rPr sz="12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possibly</a:t>
            </a:r>
            <a:r>
              <a:rPr sz="12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through</a:t>
            </a:r>
            <a:r>
              <a:rPr sz="120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phishing attacks</a:t>
            </a:r>
            <a:r>
              <a:rPr sz="12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or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exploiting</a:t>
            </a: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Roboto"/>
                <a:cs typeface="Roboto"/>
              </a:rPr>
              <a:t>zero-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day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vulnerabilities.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Global</a:t>
            </a:r>
            <a:r>
              <a:rPr spc="30" dirty="0"/>
              <a:t> </a:t>
            </a:r>
            <a:r>
              <a:rPr spc="55" dirty="0"/>
              <a:t>Context</a:t>
            </a:r>
            <a:r>
              <a:rPr spc="25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60" dirty="0"/>
              <a:t>Cybersecurity</a:t>
            </a:r>
            <a:r>
              <a:rPr spc="5" dirty="0"/>
              <a:t> </a:t>
            </a:r>
            <a:r>
              <a:rPr spc="125" dirty="0"/>
              <a:t>Breaches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5700" y="1084456"/>
            <a:ext cx="5066030" cy="3395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Comparative</a:t>
            </a:r>
            <a:r>
              <a:rPr sz="180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Analysis</a:t>
            </a:r>
            <a:endParaRPr sz="1800">
              <a:latin typeface="Roboto"/>
              <a:cs typeface="Roboto"/>
            </a:endParaRPr>
          </a:p>
          <a:p>
            <a:pPr marL="436880" marR="6350" indent="-311150" algn="just">
              <a:lnSpc>
                <a:spcPct val="115100"/>
              </a:lnSpc>
              <a:spcBef>
                <a:spcPts val="1050"/>
              </a:spcBef>
              <a:buFont typeface="Times New Roman"/>
              <a:buChar char="●"/>
              <a:tabLst>
                <a:tab pos="436880" algn="l"/>
              </a:tabLst>
            </a:pP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Global</a:t>
            </a:r>
            <a:r>
              <a:rPr sz="1300" b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Breach</a:t>
            </a:r>
            <a:r>
              <a:rPr sz="1300" b="1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Incidents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Comparing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attack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vectors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used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Roboto"/>
                <a:cs typeface="Roboto"/>
              </a:rPr>
              <a:t>in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Snappfood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hack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global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incidents,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like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Marriott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Equifax</a:t>
            </a:r>
            <a:r>
              <a:rPr sz="1300" spc="2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breaches,</a:t>
            </a:r>
            <a:r>
              <a:rPr sz="1300" spc="25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suggests</a:t>
            </a:r>
            <a:r>
              <a:rPr sz="1300" spc="2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similarities</a:t>
            </a:r>
            <a:r>
              <a:rPr sz="1300" spc="2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300" spc="2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exploiting</a:t>
            </a:r>
            <a:r>
              <a:rPr sz="1300" spc="2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system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vulnerabilities</a:t>
            </a:r>
            <a:r>
              <a:rPr sz="130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3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lateral</a:t>
            </a:r>
            <a:r>
              <a:rPr sz="13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movement</a:t>
            </a:r>
            <a:r>
              <a:rPr sz="130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within</a:t>
            </a:r>
            <a:r>
              <a:rPr sz="13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3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network.</a:t>
            </a:r>
            <a:endParaRPr sz="1300">
              <a:latin typeface="Roboto"/>
              <a:cs typeface="Roboto"/>
            </a:endParaRPr>
          </a:p>
          <a:p>
            <a:pPr marL="436880" indent="-311150" algn="just">
              <a:lnSpc>
                <a:spcPct val="100000"/>
              </a:lnSpc>
              <a:spcBef>
                <a:spcPts val="225"/>
              </a:spcBef>
              <a:buFont typeface="Times New Roman"/>
              <a:buChar char="●"/>
              <a:tabLst>
                <a:tab pos="436880" algn="l"/>
              </a:tabLst>
            </a:pP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Learning</a:t>
            </a:r>
            <a:r>
              <a:rPr sz="1300" b="1" spc="3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from</a:t>
            </a:r>
            <a:r>
              <a:rPr sz="1300" b="1" spc="3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Global</a:t>
            </a:r>
            <a:r>
              <a:rPr sz="1300" b="1" spc="3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Breaches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sz="1300" spc="3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300" spc="3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breach</a:t>
            </a:r>
            <a:r>
              <a:rPr sz="1300" spc="3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highlights</a:t>
            </a:r>
            <a:r>
              <a:rPr sz="1300" spc="3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endParaRPr sz="1300">
              <a:latin typeface="Roboto"/>
              <a:cs typeface="Roboto"/>
            </a:endParaRPr>
          </a:p>
          <a:p>
            <a:pPr marL="436880" marR="5080" algn="just">
              <a:lnSpc>
                <a:spcPct val="114999"/>
              </a:lnSpc>
              <a:spcBef>
                <a:spcPts val="5"/>
              </a:spcBef>
            </a:pP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need for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compliance</a:t>
            </a:r>
            <a:r>
              <a:rPr sz="13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global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cybersecurity</a:t>
            </a:r>
            <a:r>
              <a:rPr sz="13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frameworks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like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ISO/IEC</a:t>
            </a:r>
            <a:r>
              <a:rPr sz="1300" spc="195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27001</a:t>
            </a:r>
            <a:r>
              <a:rPr sz="1300" spc="195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300" spc="195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adherence</a:t>
            </a:r>
            <a:r>
              <a:rPr sz="1300" spc="195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300" spc="195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protocols</a:t>
            </a:r>
            <a:r>
              <a:rPr sz="1300" spc="195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outlined</a:t>
            </a:r>
            <a:r>
              <a:rPr sz="1300" spc="195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300" spc="-25" dirty="0">
                <a:solidFill>
                  <a:srgbClr val="FFFFFF"/>
                </a:solidFill>
                <a:latin typeface="Roboto"/>
                <a:cs typeface="Roboto"/>
              </a:rPr>
              <a:t>in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frameworks</a:t>
            </a:r>
            <a:r>
              <a:rPr sz="13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such</a:t>
            </a:r>
            <a:r>
              <a:rPr sz="130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as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 NIST.</a:t>
            </a:r>
            <a:endParaRPr sz="1300">
              <a:latin typeface="Roboto"/>
              <a:cs typeface="Roboto"/>
            </a:endParaRPr>
          </a:p>
          <a:p>
            <a:pPr marL="436880" indent="-311150" algn="just">
              <a:lnSpc>
                <a:spcPct val="100000"/>
              </a:lnSpc>
              <a:spcBef>
                <a:spcPts val="229"/>
              </a:spcBef>
              <a:buFont typeface="Times New Roman"/>
              <a:buChar char="●"/>
              <a:tabLst>
                <a:tab pos="436880" algn="l"/>
              </a:tabLst>
            </a:pP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International</a:t>
            </a:r>
            <a:r>
              <a:rPr sz="1300" b="1" spc="360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Cybersecurity</a:t>
            </a:r>
            <a:r>
              <a:rPr sz="1300" b="1" spc="360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300" b="1" dirty="0">
                <a:solidFill>
                  <a:srgbClr val="FFFFFF"/>
                </a:solidFill>
                <a:latin typeface="Roboto"/>
                <a:cs typeface="Roboto"/>
              </a:rPr>
              <a:t>Standards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sz="1300" spc="360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Considering</a:t>
            </a:r>
            <a:r>
              <a:rPr sz="1300" spc="365" dirty="0">
                <a:solidFill>
                  <a:srgbClr val="FFFFFF"/>
                </a:solidFill>
                <a:latin typeface="Roboto"/>
                <a:cs typeface="Roboto"/>
              </a:rPr>
              <a:t>  </a:t>
            </a:r>
            <a:r>
              <a:rPr sz="1300" spc="-25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endParaRPr sz="1300">
              <a:latin typeface="Roboto"/>
              <a:cs typeface="Roboto"/>
            </a:endParaRPr>
          </a:p>
          <a:p>
            <a:pPr marL="436880" marR="5080" algn="just">
              <a:lnSpc>
                <a:spcPct val="114900"/>
              </a:lnSpc>
              <a:spcBef>
                <a:spcPts val="5"/>
              </a:spcBef>
            </a:pP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sophistication</a:t>
            </a:r>
            <a:r>
              <a:rPr sz="1300" spc="1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300" spc="1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300" spc="1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attack,</a:t>
            </a:r>
            <a:r>
              <a:rPr sz="1300" spc="1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it’s</a:t>
            </a:r>
            <a:r>
              <a:rPr sz="1300" spc="1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plausible</a:t>
            </a:r>
            <a:r>
              <a:rPr sz="1300" spc="1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that</a:t>
            </a:r>
            <a:r>
              <a:rPr sz="1300" spc="1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an</a:t>
            </a:r>
            <a:r>
              <a:rPr sz="1300" spc="1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APT</a:t>
            </a:r>
            <a:r>
              <a:rPr sz="1300" spc="1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group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might</a:t>
            </a:r>
            <a:r>
              <a:rPr sz="1300" spc="3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have</a:t>
            </a:r>
            <a:r>
              <a:rPr sz="1300" spc="3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been</a:t>
            </a:r>
            <a:r>
              <a:rPr sz="1300" spc="3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involved,</a:t>
            </a:r>
            <a:r>
              <a:rPr sz="1300" spc="3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using</a:t>
            </a:r>
            <a:r>
              <a:rPr sz="1300" spc="3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advanced</a:t>
            </a:r>
            <a:r>
              <a:rPr sz="1300" spc="3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techniques</a:t>
            </a:r>
            <a:r>
              <a:rPr sz="1300" spc="3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like </a:t>
            </a:r>
            <a:r>
              <a:rPr sz="1300" spc="-55" dirty="0">
                <a:solidFill>
                  <a:srgbClr val="FFFFFF"/>
                </a:solidFill>
                <a:latin typeface="Roboto"/>
                <a:cs typeface="Roboto"/>
              </a:rPr>
              <a:t>spear-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phishing,</a:t>
            </a:r>
            <a:r>
              <a:rPr sz="1300" spc="4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backdoors,</a:t>
            </a:r>
            <a:r>
              <a:rPr sz="1300" spc="4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300" spc="4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rootkits</a:t>
            </a:r>
            <a:r>
              <a:rPr sz="1300" spc="4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1300" spc="4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prolonged</a:t>
            </a:r>
            <a:r>
              <a:rPr sz="1300" spc="4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undetected</a:t>
            </a:r>
            <a:r>
              <a:rPr sz="1300" spc="-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access.</a:t>
            </a:r>
            <a:endParaRPr sz="1300">
              <a:latin typeface="Roboto"/>
              <a:cs typeface="Roboto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5700" y="1084456"/>
            <a:ext cx="2536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Securing</a:t>
            </a:r>
            <a:r>
              <a:rPr sz="1800" spc="-1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Digital</a:t>
            </a:r>
            <a:r>
              <a:rPr sz="1800" spc="-8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Roboto"/>
                <a:cs typeface="Roboto"/>
              </a:rPr>
              <a:t>Services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User</a:t>
            </a:r>
            <a:r>
              <a:rPr spc="10" dirty="0"/>
              <a:t> </a:t>
            </a:r>
            <a:r>
              <a:rPr dirty="0"/>
              <a:t>Data</a:t>
            </a:r>
            <a:r>
              <a:rPr spc="40" dirty="0"/>
              <a:t> </a:t>
            </a:r>
            <a:r>
              <a:rPr spc="65" dirty="0"/>
              <a:t>Protection:</a:t>
            </a:r>
            <a:r>
              <a:rPr spc="35" dirty="0"/>
              <a:t> </a:t>
            </a:r>
            <a:r>
              <a:rPr spc="120" dirty="0"/>
              <a:t>Best</a:t>
            </a:r>
            <a:r>
              <a:rPr spc="40" dirty="0"/>
              <a:t> </a:t>
            </a:r>
            <a:r>
              <a:rPr spc="120" dirty="0"/>
              <a:t>Practices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8100" y="1656938"/>
            <a:ext cx="4631690" cy="2339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8255" indent="-304800" algn="just">
              <a:lnSpc>
                <a:spcPct val="114999"/>
              </a:lnSpc>
              <a:spcBef>
                <a:spcPts val="100"/>
              </a:spcBef>
              <a:buFont typeface="Times New Roman"/>
              <a:buChar char="●"/>
              <a:tabLst>
                <a:tab pos="317500" algn="l"/>
              </a:tabLst>
            </a:pPr>
            <a:r>
              <a:rPr sz="1200" b="1" dirty="0">
                <a:solidFill>
                  <a:srgbClr val="FFFFFF"/>
                </a:solidFill>
                <a:latin typeface="Roboto"/>
                <a:cs typeface="Roboto"/>
              </a:rPr>
              <a:t>Key</a:t>
            </a:r>
            <a:r>
              <a:rPr sz="1200" b="1" spc="2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sz="1200" b="1" spc="2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Roboto"/>
                <a:cs typeface="Roboto"/>
              </a:rPr>
              <a:t>Protection</a:t>
            </a:r>
            <a:r>
              <a:rPr sz="1200" b="1" spc="20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Roboto"/>
                <a:cs typeface="Roboto"/>
              </a:rPr>
              <a:t>Practices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sz="1200" spc="2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Best</a:t>
            </a:r>
            <a:r>
              <a:rPr sz="1200" spc="2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practices</a:t>
            </a:r>
            <a:r>
              <a:rPr sz="1200" spc="2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would</a:t>
            </a:r>
            <a:r>
              <a:rPr sz="1200" spc="2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include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spc="1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implementation</a:t>
            </a:r>
            <a:r>
              <a:rPr sz="1200" spc="1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200" spc="1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Roboto"/>
                <a:cs typeface="Roboto"/>
              </a:rPr>
              <a:t>end-</a:t>
            </a:r>
            <a:r>
              <a:rPr sz="1200" spc="-85" dirty="0">
                <a:solidFill>
                  <a:srgbClr val="FFFFFF"/>
                </a:solidFill>
                <a:latin typeface="Roboto"/>
                <a:cs typeface="Roboto"/>
              </a:rPr>
              <a:t>to-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end</a:t>
            </a:r>
            <a:r>
              <a:rPr sz="1200" spc="19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encryption</a:t>
            </a:r>
            <a:r>
              <a:rPr sz="1200" spc="19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using</a:t>
            </a:r>
            <a:r>
              <a:rPr sz="1200" spc="2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protocols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such</a:t>
            </a:r>
            <a:r>
              <a:rPr sz="1200" spc="2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as</a:t>
            </a:r>
            <a:r>
              <a:rPr sz="1200" spc="2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Roboto"/>
                <a:cs typeface="Roboto"/>
              </a:rPr>
              <a:t>AES-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256,</a:t>
            </a:r>
            <a:r>
              <a:rPr sz="1200" spc="25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RSA,</a:t>
            </a:r>
            <a:r>
              <a:rPr sz="1200" spc="2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or</a:t>
            </a:r>
            <a:r>
              <a:rPr sz="1200" spc="2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ECC,</a:t>
            </a:r>
            <a:r>
              <a:rPr sz="1200" spc="25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especially</a:t>
            </a:r>
            <a:r>
              <a:rPr sz="1200" spc="2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1200" spc="2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sensitive</a:t>
            </a:r>
            <a:r>
              <a:rPr sz="1200" spc="2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user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data.</a:t>
            </a:r>
            <a:endParaRPr sz="1200">
              <a:latin typeface="Roboto"/>
              <a:cs typeface="Roboto"/>
            </a:endParaRPr>
          </a:p>
          <a:p>
            <a:pPr marL="316865" marR="5080" indent="-304800" algn="just">
              <a:lnSpc>
                <a:spcPct val="114999"/>
              </a:lnSpc>
              <a:buFont typeface="Times New Roman"/>
              <a:buChar char="●"/>
              <a:tabLst>
                <a:tab pos="316865" algn="l"/>
              </a:tabLst>
            </a:pPr>
            <a:r>
              <a:rPr sz="1200" b="1" dirty="0">
                <a:solidFill>
                  <a:srgbClr val="FFFFFF"/>
                </a:solidFill>
                <a:latin typeface="Roboto"/>
                <a:cs typeface="Roboto"/>
              </a:rPr>
              <a:t>Implementing</a:t>
            </a:r>
            <a:r>
              <a:rPr sz="1200" b="1" spc="3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Roboto"/>
                <a:cs typeface="Roboto"/>
              </a:rPr>
              <a:t>Robust</a:t>
            </a:r>
            <a:r>
              <a:rPr sz="1200" b="1" spc="3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Roboto"/>
                <a:cs typeface="Roboto"/>
              </a:rPr>
              <a:t>Security</a:t>
            </a:r>
            <a:r>
              <a:rPr sz="1200" b="1" spc="3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Roboto"/>
                <a:cs typeface="Roboto"/>
              </a:rPr>
              <a:t>Measures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sz="1200" spc="3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Conduct</a:t>
            </a:r>
            <a:r>
              <a:rPr sz="1200" spc="37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frequent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thorough</a:t>
            </a: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security</a:t>
            </a:r>
            <a:r>
              <a:rPr sz="12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audits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penetration</a:t>
            </a: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testing</a:t>
            </a: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identify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20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address</a:t>
            </a:r>
            <a:r>
              <a:rPr sz="1200" spc="-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vulnerabilities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before</a:t>
            </a:r>
            <a:r>
              <a:rPr sz="12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they</a:t>
            </a:r>
            <a:r>
              <a:rPr sz="12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can</a:t>
            </a:r>
            <a:r>
              <a:rPr sz="12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be</a:t>
            </a:r>
            <a:r>
              <a:rPr sz="12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exploited.</a:t>
            </a:r>
            <a:endParaRPr sz="1200">
              <a:latin typeface="Roboto"/>
              <a:cs typeface="Roboto"/>
            </a:endParaRPr>
          </a:p>
          <a:p>
            <a:pPr marL="316865" marR="6350" indent="-304800" algn="just">
              <a:lnSpc>
                <a:spcPct val="114999"/>
              </a:lnSpc>
              <a:buFont typeface="Times New Roman"/>
              <a:buChar char="●"/>
              <a:tabLst>
                <a:tab pos="316865" algn="l"/>
              </a:tabLst>
            </a:pPr>
            <a:r>
              <a:rPr sz="1200" b="1" dirty="0">
                <a:solidFill>
                  <a:srgbClr val="FFFFFF"/>
                </a:solidFill>
                <a:latin typeface="Roboto"/>
                <a:cs typeface="Roboto"/>
              </a:rPr>
              <a:t>Educating</a:t>
            </a:r>
            <a:r>
              <a:rPr sz="1200" b="1" spc="3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Roboto"/>
                <a:cs typeface="Roboto"/>
              </a:rPr>
              <a:t>Users</a:t>
            </a:r>
            <a:r>
              <a:rPr sz="1200" b="1" spc="3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200" b="1" spc="3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b="1" dirty="0">
                <a:solidFill>
                  <a:srgbClr val="FFFFFF"/>
                </a:solidFill>
                <a:latin typeface="Roboto"/>
                <a:cs typeface="Roboto"/>
              </a:rPr>
              <a:t>Employees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:</a:t>
            </a:r>
            <a:r>
              <a:rPr sz="1200" spc="3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Implementing</a:t>
            </a:r>
            <a:r>
              <a:rPr sz="1200" spc="3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robust</a:t>
            </a:r>
            <a:r>
              <a:rPr sz="1200" spc="3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IAM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policies,</a:t>
            </a:r>
            <a:r>
              <a:rPr sz="1200" spc="2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including</a:t>
            </a:r>
            <a:r>
              <a:rPr sz="1200" spc="20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1200" spc="2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use</a:t>
            </a:r>
            <a:r>
              <a:rPr sz="1200" spc="2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200" spc="2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Roboto"/>
                <a:cs typeface="Roboto"/>
              </a:rPr>
              <a:t>multi-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factor</a:t>
            </a:r>
            <a:r>
              <a:rPr sz="1200" spc="2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authentication</a:t>
            </a:r>
            <a:r>
              <a:rPr sz="1200" spc="204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and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least</a:t>
            </a: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privilege</a:t>
            </a: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principles,</a:t>
            </a: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control</a:t>
            </a:r>
            <a:r>
              <a:rPr sz="12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access</a:t>
            </a:r>
            <a:r>
              <a:rPr sz="12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sensitive</a:t>
            </a:r>
            <a:r>
              <a:rPr sz="12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systems </a:t>
            </a:r>
            <a:r>
              <a:rPr sz="120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1200" spc="-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Roboto"/>
                <a:cs typeface="Roboto"/>
              </a:rPr>
              <a:t>data.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1181</Words>
  <Application>Microsoft Office PowerPoint</Application>
  <PresentationFormat>On-screen Show (16:9)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Century Gothic</vt:lpstr>
      <vt:lpstr>Palatino Linotype</vt:lpstr>
      <vt:lpstr>Roboto</vt:lpstr>
      <vt:lpstr>Times New Roman</vt:lpstr>
      <vt:lpstr>Wingdings 3</vt:lpstr>
      <vt:lpstr>Ion</vt:lpstr>
      <vt:lpstr>CS50 CYBERSECURITY</vt:lpstr>
      <vt:lpstr>Final Project Presentation</vt:lpstr>
      <vt:lpstr>Snappfood Data Breach Overview</vt:lpstr>
      <vt:lpstr>Technical Aspects of the Snappfood Breach</vt:lpstr>
      <vt:lpstr>Impact of the Snappfood Breach</vt:lpstr>
      <vt:lpstr>Legal and Regulatory Responses</vt:lpstr>
      <vt:lpstr>Data Security Vulnerabilities in Snappfood's Infrastructure</vt:lpstr>
      <vt:lpstr>Global Context of Cybersecurity Breaches</vt:lpstr>
      <vt:lpstr>User Data Protection: Best Practices</vt:lpstr>
      <vt:lpstr>The Role of Regulatory Bodies in Data Security</vt:lpstr>
      <vt:lpstr>Future Implications and Preventive Strategies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Rasool Hashemi</dc:creator>
  <cp:lastModifiedBy>Administrator</cp:lastModifiedBy>
  <cp:revision>2</cp:revision>
  <dcterms:created xsi:type="dcterms:W3CDTF">2025-10-15T11:34:57Z</dcterms:created>
  <dcterms:modified xsi:type="dcterms:W3CDTF">2025-10-15T11:43:58Z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2024-02-09T00:00:00Z</vt:filetime>
  </property>
  <property fmtid="{D5CDD505-2E9C-101B-9397-08002B2CF9AE}" pid="3" name="Creator">
    <vt:lpwstr>Acrobat PDFMaker 23 for PowerPoint</vt:lpwstr>
  </property>
  <property fmtid="{D5CDD505-2E9C-101B-9397-08002B2CF9AE}" pid="4" name="LastSaved">
    <vt:filetime>2025-10-15T00:00:00Z</vt:filetime>
  </property>
  <property fmtid="{D5CDD505-2E9C-101B-9397-08002B2CF9AE}" pid="5" name="Producer">
    <vt:lpwstr>Adobe PDF Library 23.1.175</vt:lpwstr>
  </property>
</Properties>
</file>