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5B2E51D-885D-4110-9775-C2BF6B2934FC}" type="datetimeFigureOut">
              <a:rPr lang="en-IN" smtClean="0"/>
              <a:t>22-10-2024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142695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B2E51D-885D-4110-9775-C2BF6B2934FC}"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358253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B2E51D-885D-4110-9775-C2BF6B2934FC}" type="datetimeFigureOut">
              <a:rPr lang="en-IN" smtClean="0"/>
              <a:t>22-10-2024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922663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B2E51D-885D-4110-9775-C2BF6B2934FC}" type="datetimeFigureOut">
              <a:rPr lang="en-IN" smtClean="0"/>
              <a:t>22-10-2024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720EB-C013-438F-A62A-5EB05382722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7186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5B2E51D-885D-4110-9775-C2BF6B2934FC}" type="datetimeFigureOut">
              <a:rPr lang="en-IN" smtClean="0"/>
              <a:t>22-10-2024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62532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B2E51D-885D-4110-9775-C2BF6B2934FC}"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3620359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B2E51D-885D-4110-9775-C2BF6B2934FC}"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2753972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2E51D-885D-4110-9775-C2BF6B2934F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1007576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B2E51D-885D-4110-9775-C2BF6B2934FC}" type="datetimeFigureOut">
              <a:rPr lang="en-IN" smtClean="0"/>
              <a:t>22-10-2024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112247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2E51D-885D-4110-9775-C2BF6B2934F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191587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5B2E51D-885D-4110-9775-C2BF6B2934FC}" type="datetimeFigureOut">
              <a:rPr lang="en-IN" smtClean="0"/>
              <a:t>22-10-2024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159900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2E51D-885D-4110-9775-C2BF6B2934FC}"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310941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2E51D-885D-4110-9775-C2BF6B2934FC}"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397295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2E51D-885D-4110-9775-C2BF6B2934FC}"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305192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2E51D-885D-4110-9775-C2BF6B2934FC}"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2157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B2E51D-885D-4110-9775-C2BF6B2934FC}"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164849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B2E51D-885D-4110-9775-C2BF6B2934FC}"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720EB-C013-438F-A62A-5EB053827221}" type="slidenum">
              <a:rPr lang="en-IN" smtClean="0"/>
              <a:t>‹#›</a:t>
            </a:fld>
            <a:endParaRPr lang="en-IN"/>
          </a:p>
        </p:txBody>
      </p:sp>
    </p:spTree>
    <p:extLst>
      <p:ext uri="{BB962C8B-B14F-4D97-AF65-F5344CB8AC3E}">
        <p14:creationId xmlns:p14="http://schemas.microsoft.com/office/powerpoint/2010/main" val="196195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B2E51D-885D-4110-9775-C2BF6B2934FC}" type="datetimeFigureOut">
              <a:rPr lang="en-IN" smtClean="0"/>
              <a:t>22-10-2024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1720EB-C013-438F-A62A-5EB053827221}" type="slidenum">
              <a:rPr lang="en-IN" smtClean="0"/>
              <a:t>‹#›</a:t>
            </a:fld>
            <a:endParaRPr lang="en-IN"/>
          </a:p>
        </p:txBody>
      </p:sp>
    </p:spTree>
    <p:extLst>
      <p:ext uri="{BB962C8B-B14F-4D97-AF65-F5344CB8AC3E}">
        <p14:creationId xmlns:p14="http://schemas.microsoft.com/office/powerpoint/2010/main" val="213058480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CD5A-35E9-340C-D51E-FF65DBA010D1}"/>
              </a:ext>
            </a:extLst>
          </p:cNvPr>
          <p:cNvSpPr>
            <a:spLocks noGrp="1"/>
          </p:cNvSpPr>
          <p:nvPr>
            <p:ph type="ctrTitle"/>
          </p:nvPr>
        </p:nvSpPr>
        <p:spPr>
          <a:xfrm>
            <a:off x="1524000" y="1897615"/>
            <a:ext cx="9144000" cy="2387600"/>
          </a:xfrm>
        </p:spPr>
        <p:txBody>
          <a:bodyPr>
            <a:normAutofit fontScale="90000"/>
          </a:bodyPr>
          <a:lstStyle/>
          <a:p>
            <a:r>
              <a:rPr lang="en-IN" dirty="0">
                <a:latin typeface="Algerian" panose="04020705040A02060702" pitchFamily="82" charset="0"/>
              </a:rPr>
              <a:t>Loan Management System</a:t>
            </a:r>
            <a:br>
              <a:rPr lang="en-IN" dirty="0">
                <a:latin typeface="Algerian" panose="04020705040A02060702" pitchFamily="82" charset="0"/>
              </a:rPr>
            </a:br>
            <a:r>
              <a:rPr lang="en-IN" dirty="0">
                <a:latin typeface="Algerian" panose="04020705040A02060702" pitchFamily="82" charset="0"/>
              </a:rPr>
              <a:t>using MySQL</a:t>
            </a:r>
          </a:p>
        </p:txBody>
      </p:sp>
    </p:spTree>
    <p:extLst>
      <p:ext uri="{BB962C8B-B14F-4D97-AF65-F5344CB8AC3E}">
        <p14:creationId xmlns:p14="http://schemas.microsoft.com/office/powerpoint/2010/main" val="2397126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3BB771-7BD3-5A83-1FC3-EA8F7994CA2D}"/>
              </a:ext>
            </a:extLst>
          </p:cNvPr>
          <p:cNvSpPr/>
          <p:nvPr/>
        </p:nvSpPr>
        <p:spPr>
          <a:xfrm>
            <a:off x="307941" y="934279"/>
            <a:ext cx="11576115" cy="5490090"/>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pic>
        <p:nvPicPr>
          <p:cNvPr id="8" name="Picture 7">
            <a:extLst>
              <a:ext uri="{FF2B5EF4-FFF2-40B4-BE49-F238E27FC236}">
                <a16:creationId xmlns:a16="http://schemas.microsoft.com/office/drawing/2014/main" id="{83117546-7D0F-1082-D83B-72F9659CE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886" y="1420090"/>
            <a:ext cx="9488224" cy="2467319"/>
          </a:xfrm>
          <a:prstGeom prst="rect">
            <a:avLst/>
          </a:prstGeom>
        </p:spPr>
      </p:pic>
    </p:spTree>
    <p:extLst>
      <p:ext uri="{BB962C8B-B14F-4D97-AF65-F5344CB8AC3E}">
        <p14:creationId xmlns:p14="http://schemas.microsoft.com/office/powerpoint/2010/main" val="361542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FC2BDB-7032-1179-C6F3-0D870EEADAFA}"/>
              </a:ext>
            </a:extLst>
          </p:cNvPr>
          <p:cNvSpPr/>
          <p:nvPr/>
        </p:nvSpPr>
        <p:spPr>
          <a:xfrm>
            <a:off x="307942" y="433632"/>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Trigger</a:t>
            </a:r>
          </a:p>
        </p:txBody>
      </p:sp>
      <p:sp>
        <p:nvSpPr>
          <p:cNvPr id="3" name="Rectangle 2">
            <a:extLst>
              <a:ext uri="{FF2B5EF4-FFF2-40B4-BE49-F238E27FC236}">
                <a16:creationId xmlns:a16="http://schemas.microsoft.com/office/drawing/2014/main" id="{EB10C2D1-2B09-0BFC-A0E8-BD4C4D0BFC84}"/>
              </a:ext>
            </a:extLst>
          </p:cNvPr>
          <p:cNvSpPr/>
          <p:nvPr/>
        </p:nvSpPr>
        <p:spPr>
          <a:xfrm>
            <a:off x="307941" y="1530249"/>
            <a:ext cx="11576115" cy="4894119"/>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What is a Trigger?</a:t>
            </a:r>
          </a:p>
          <a:p>
            <a:endParaRPr lang="en-US" b="1" dirty="0">
              <a:solidFill>
                <a:schemeClr val="tx1"/>
              </a:solidFill>
            </a:endParaRPr>
          </a:p>
          <a:p>
            <a:r>
              <a:rPr lang="en-US" dirty="0">
                <a:solidFill>
                  <a:schemeClr val="tx1"/>
                </a:solidFill>
              </a:rPr>
              <a:t>A trigger is a special type of stored procedure in a database that automatically executes in response to specific events on a table, such as inserts, updates, or deletes.</a:t>
            </a:r>
          </a:p>
          <a:p>
            <a:endParaRPr lang="en-US" dirty="0">
              <a:solidFill>
                <a:schemeClr val="tx1"/>
              </a:solidFill>
            </a:endParaRPr>
          </a:p>
          <a:p>
            <a:r>
              <a:rPr lang="en-US" b="1" dirty="0">
                <a:solidFill>
                  <a:schemeClr val="tx1"/>
                </a:solidFill>
              </a:rPr>
              <a:t>Types of Triggers:</a:t>
            </a:r>
          </a:p>
          <a:p>
            <a:endParaRPr lang="en-US" b="1" dirty="0">
              <a:solidFill>
                <a:schemeClr val="tx1"/>
              </a:solidFill>
            </a:endParaRPr>
          </a:p>
          <a:p>
            <a:r>
              <a:rPr lang="en-US" b="1" dirty="0">
                <a:solidFill>
                  <a:schemeClr val="tx1"/>
                </a:solidFill>
              </a:rPr>
              <a:t>Row-Level Triggers: </a:t>
            </a:r>
            <a:r>
              <a:rPr lang="en-US" dirty="0">
                <a:solidFill>
                  <a:schemeClr val="tx1"/>
                </a:solidFill>
              </a:rPr>
              <a:t>Executes once for each row affected by the event (e.g., updating each row’s loan status).</a:t>
            </a:r>
          </a:p>
          <a:p>
            <a:r>
              <a:rPr lang="en-US" b="1" dirty="0">
                <a:solidFill>
                  <a:schemeClr val="tx1"/>
                </a:solidFill>
              </a:rPr>
              <a:t>Statement-Level Triggers: </a:t>
            </a:r>
            <a:r>
              <a:rPr lang="en-US" dirty="0">
                <a:solidFill>
                  <a:schemeClr val="tx1"/>
                </a:solidFill>
              </a:rPr>
              <a:t>Executes once per statement, regardless of the number of rows affected (e.g., updating the CIBIL score status).</a:t>
            </a:r>
          </a:p>
          <a:p>
            <a:endParaRPr lang="en-US" dirty="0">
              <a:solidFill>
                <a:schemeClr val="tx1"/>
              </a:solidFill>
            </a:endParaRPr>
          </a:p>
          <a:p>
            <a:r>
              <a:rPr lang="en-US" b="1" dirty="0">
                <a:solidFill>
                  <a:schemeClr val="tx1"/>
                </a:solidFill>
              </a:rPr>
              <a:t>Why Use Triggers?</a:t>
            </a:r>
          </a:p>
          <a:p>
            <a:endParaRPr lang="en-US" b="1" dirty="0">
              <a:solidFill>
                <a:schemeClr val="tx1"/>
              </a:solidFill>
            </a:endParaRPr>
          </a:p>
          <a:p>
            <a:r>
              <a:rPr lang="en-US" b="1" dirty="0">
                <a:solidFill>
                  <a:schemeClr val="tx1"/>
                </a:solidFill>
              </a:rPr>
              <a:t>Automation: </a:t>
            </a:r>
            <a:r>
              <a:rPr lang="en-US" dirty="0">
                <a:solidFill>
                  <a:schemeClr val="tx1"/>
                </a:solidFill>
              </a:rPr>
              <a:t>Automatically perform actions, such as validating or modifying data when certain conditions are met.</a:t>
            </a:r>
          </a:p>
          <a:p>
            <a:r>
              <a:rPr lang="en-US" b="1" dirty="0">
                <a:solidFill>
                  <a:schemeClr val="tx1"/>
                </a:solidFill>
              </a:rPr>
              <a:t>Data Integrity: </a:t>
            </a:r>
            <a:r>
              <a:rPr lang="en-US" dirty="0">
                <a:solidFill>
                  <a:schemeClr val="tx1"/>
                </a:solidFill>
              </a:rPr>
              <a:t>Enforce business rules and ensure data consistency within the database.</a:t>
            </a:r>
          </a:p>
          <a:p>
            <a:endParaRPr lang="en-IN" b="1" dirty="0">
              <a:solidFill>
                <a:schemeClr val="tx1"/>
              </a:solidFill>
            </a:endParaRPr>
          </a:p>
        </p:txBody>
      </p:sp>
    </p:spTree>
    <p:extLst>
      <p:ext uri="{BB962C8B-B14F-4D97-AF65-F5344CB8AC3E}">
        <p14:creationId xmlns:p14="http://schemas.microsoft.com/office/powerpoint/2010/main" val="262703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58114E-AFFD-0341-F52C-25B977F3C0EA}"/>
              </a:ext>
            </a:extLst>
          </p:cNvPr>
          <p:cNvSpPr/>
          <p:nvPr/>
        </p:nvSpPr>
        <p:spPr>
          <a:xfrm>
            <a:off x="307942" y="433632"/>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Loan Status Updates and CIBIL Score Management</a:t>
            </a:r>
          </a:p>
        </p:txBody>
      </p:sp>
      <p:sp>
        <p:nvSpPr>
          <p:cNvPr id="3" name="Rectangle 2">
            <a:extLst>
              <a:ext uri="{FF2B5EF4-FFF2-40B4-BE49-F238E27FC236}">
                <a16:creationId xmlns:a16="http://schemas.microsoft.com/office/drawing/2014/main" id="{12EB5383-7369-DBCC-6C3A-D4942F9B2F2E}"/>
              </a:ext>
            </a:extLst>
          </p:cNvPr>
          <p:cNvSpPr/>
          <p:nvPr/>
        </p:nvSpPr>
        <p:spPr>
          <a:xfrm>
            <a:off x="307941" y="1500432"/>
            <a:ext cx="11576115" cy="4923936"/>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The system manages loan processing and CIBIL score status through a set of triggers:</a:t>
            </a:r>
          </a:p>
          <a:p>
            <a:r>
              <a:rPr lang="en-US" dirty="0">
                <a:solidFill>
                  <a:schemeClr val="tx1"/>
                </a:solidFill>
              </a:rPr>
              <a:t>A row-level trigger ensures that if the loan amount is not yet assigned (null), the status is automatically set to "Loan Still Processing.“</a:t>
            </a:r>
          </a:p>
          <a:p>
            <a:endParaRPr lang="en-US" dirty="0">
              <a:solidFill>
                <a:schemeClr val="tx1"/>
              </a:solidFill>
            </a:endParaRPr>
          </a:p>
          <a:p>
            <a:r>
              <a:rPr lang="en-US" b="1" dirty="0">
                <a:solidFill>
                  <a:schemeClr val="tx1"/>
                </a:solidFill>
              </a:rPr>
              <a:t>Note: </a:t>
            </a:r>
            <a:r>
              <a:rPr lang="en-US" dirty="0">
                <a:solidFill>
                  <a:schemeClr val="tx1"/>
                </a:solidFill>
              </a:rPr>
              <a:t>The table should be created manually for triggers.</a:t>
            </a:r>
            <a:endParaRPr lang="en-US" b="1" dirty="0">
              <a:solidFill>
                <a:schemeClr val="tx1"/>
              </a:solidFill>
            </a:endParaRPr>
          </a:p>
          <a:p>
            <a:endParaRPr lang="en-US" dirty="0">
              <a:solidFill>
                <a:schemeClr val="tx1"/>
              </a:solidFill>
            </a:endParaRPr>
          </a:p>
          <a:p>
            <a:endParaRPr lang="en-IN" b="1" dirty="0">
              <a:solidFill>
                <a:schemeClr val="tx1"/>
              </a:solidFill>
            </a:endParaRPr>
          </a:p>
        </p:txBody>
      </p:sp>
      <p:pic>
        <p:nvPicPr>
          <p:cNvPr id="5" name="Picture 4">
            <a:extLst>
              <a:ext uri="{FF2B5EF4-FFF2-40B4-BE49-F238E27FC236}">
                <a16:creationId xmlns:a16="http://schemas.microsoft.com/office/drawing/2014/main" id="{720B9C4E-A8C0-5A1D-9B74-0FDFD7467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44" y="3215759"/>
            <a:ext cx="4334480" cy="2410161"/>
          </a:xfrm>
          <a:prstGeom prst="rect">
            <a:avLst/>
          </a:prstGeom>
        </p:spPr>
      </p:pic>
    </p:spTree>
    <p:extLst>
      <p:ext uri="{BB962C8B-B14F-4D97-AF65-F5344CB8AC3E}">
        <p14:creationId xmlns:p14="http://schemas.microsoft.com/office/powerpoint/2010/main" val="235078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933CF2-28D7-8F61-19D3-0EDBE3020B77}"/>
              </a:ext>
            </a:extLst>
          </p:cNvPr>
          <p:cNvSpPr/>
          <p:nvPr/>
        </p:nvSpPr>
        <p:spPr>
          <a:xfrm>
            <a:off x="307942" y="433632"/>
            <a:ext cx="11576115" cy="5907533"/>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 statement-level trigger updates customers' CIBIL scores and categorizes them:</a:t>
            </a:r>
          </a:p>
          <a:p>
            <a:endParaRPr lang="en-US" b="1" dirty="0">
              <a:solidFill>
                <a:schemeClr val="tx1"/>
              </a:solidFill>
            </a:endParaRPr>
          </a:p>
          <a:p>
            <a:pPr marL="285750" indent="-285750">
              <a:buFont typeface="Arial" panose="020B0604020202020204" pitchFamily="34" charset="0"/>
              <a:buChar char="•"/>
            </a:pPr>
            <a:r>
              <a:rPr lang="en-US" b="1" dirty="0">
                <a:solidFill>
                  <a:schemeClr val="tx1"/>
                </a:solidFill>
              </a:rPr>
              <a:t>High CIBIL score: Above 900.</a:t>
            </a:r>
          </a:p>
          <a:p>
            <a:pPr marL="285750" indent="-285750">
              <a:buFont typeface="Arial" panose="020B0604020202020204" pitchFamily="34" charset="0"/>
              <a:buChar char="•"/>
            </a:pPr>
            <a:r>
              <a:rPr lang="en-US" b="1" dirty="0">
                <a:solidFill>
                  <a:schemeClr val="tx1"/>
                </a:solidFill>
              </a:rPr>
              <a:t>No penalty: CIBIL score above 750.</a:t>
            </a:r>
          </a:p>
          <a:p>
            <a:pPr marL="285750" indent="-285750">
              <a:buFont typeface="Arial" panose="020B0604020202020204" pitchFamily="34" charset="0"/>
              <a:buChar char="•"/>
            </a:pPr>
            <a:r>
              <a:rPr lang="en-US" b="1" dirty="0">
                <a:solidFill>
                  <a:schemeClr val="tx1"/>
                </a:solidFill>
              </a:rPr>
              <a:t>Penalty customers: CIBIL score above 0 but below 750.</a:t>
            </a:r>
          </a:p>
          <a:p>
            <a:pPr marL="285750" indent="-285750">
              <a:buFont typeface="Arial" panose="020B0604020202020204" pitchFamily="34" charset="0"/>
              <a:buChar char="•"/>
            </a:pPr>
            <a:r>
              <a:rPr lang="en-US" b="1" dirty="0">
                <a:solidFill>
                  <a:schemeClr val="tx1"/>
                </a:solidFill>
              </a:rPr>
              <a:t>Reject customers: CIBIL score 0 or less; these customers are not eligible to apply for a loan.</a:t>
            </a:r>
          </a:p>
          <a:p>
            <a:endParaRPr lang="en-US" b="1" dirty="0">
              <a:solidFill>
                <a:schemeClr val="tx1"/>
              </a:solidFill>
            </a:endParaRPr>
          </a:p>
          <a:p>
            <a:endParaRPr lang="en-US" b="1" dirty="0">
              <a:solidFill>
                <a:schemeClr val="tx1"/>
              </a:solidFill>
            </a:endParaRPr>
          </a:p>
          <a:p>
            <a:endParaRPr lang="en-IN" b="1" dirty="0">
              <a:solidFill>
                <a:schemeClr val="tx1"/>
              </a:solidFill>
            </a:endParaRPr>
          </a:p>
        </p:txBody>
      </p:sp>
      <p:pic>
        <p:nvPicPr>
          <p:cNvPr id="4" name="Picture 3">
            <a:extLst>
              <a:ext uri="{FF2B5EF4-FFF2-40B4-BE49-F238E27FC236}">
                <a16:creationId xmlns:a16="http://schemas.microsoft.com/office/drawing/2014/main" id="{3923612B-31D7-21EE-ACC2-5894C6F7D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46" y="2242844"/>
            <a:ext cx="8115912" cy="3890345"/>
          </a:xfrm>
          <a:prstGeom prst="rect">
            <a:avLst/>
          </a:prstGeom>
        </p:spPr>
      </p:pic>
    </p:spTree>
    <p:extLst>
      <p:ext uri="{BB962C8B-B14F-4D97-AF65-F5344CB8AC3E}">
        <p14:creationId xmlns:p14="http://schemas.microsoft.com/office/powerpoint/2010/main" val="51423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78FB8C-08F7-315E-77CA-A4B6A344672F}"/>
              </a:ext>
            </a:extLst>
          </p:cNvPr>
          <p:cNvSpPr/>
          <p:nvPr/>
        </p:nvSpPr>
        <p:spPr>
          <a:xfrm>
            <a:off x="307942" y="397565"/>
            <a:ext cx="11576115" cy="6026803"/>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After classification, customers with rejected loan applications or those still in the "processing" stage are deleted to ensure data cleanliness.</a:t>
            </a:r>
          </a:p>
          <a:p>
            <a:endParaRPr lang="en-US" dirty="0">
              <a:solidFill>
                <a:schemeClr val="tx1"/>
              </a:solidFill>
            </a:endParaRPr>
          </a:p>
          <a:p>
            <a:r>
              <a:rPr lang="en-US" dirty="0">
                <a:solidFill>
                  <a:schemeClr val="tx1"/>
                </a:solidFill>
              </a:rPr>
              <a:t>The final CIBIL score updates, including the loan amount (converted to integers), are stored in a new table named Loan CIBIL Score Status Details.</a:t>
            </a:r>
          </a:p>
          <a:p>
            <a:endParaRPr lang="en-US" dirty="0">
              <a:solidFill>
                <a:schemeClr val="tx1"/>
              </a:solidFill>
            </a:endParaRPr>
          </a:p>
          <a:p>
            <a:endParaRPr lang="en-US" dirty="0">
              <a:solidFill>
                <a:schemeClr val="tx1"/>
              </a:solidFill>
            </a:endParaRPr>
          </a:p>
        </p:txBody>
      </p:sp>
      <p:pic>
        <p:nvPicPr>
          <p:cNvPr id="7" name="Picture 6">
            <a:extLst>
              <a:ext uri="{FF2B5EF4-FFF2-40B4-BE49-F238E27FC236}">
                <a16:creationId xmlns:a16="http://schemas.microsoft.com/office/drawing/2014/main" id="{D4695BE8-1C6D-0198-46F2-D946C5BD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4" y="1934763"/>
            <a:ext cx="7268589" cy="798498"/>
          </a:xfrm>
          <a:prstGeom prst="rect">
            <a:avLst/>
          </a:prstGeom>
        </p:spPr>
      </p:pic>
      <p:pic>
        <p:nvPicPr>
          <p:cNvPr id="9" name="Picture 8">
            <a:extLst>
              <a:ext uri="{FF2B5EF4-FFF2-40B4-BE49-F238E27FC236}">
                <a16:creationId xmlns:a16="http://schemas.microsoft.com/office/drawing/2014/main" id="{443B8257-5441-7264-818B-0A5AAD584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939" y="3252824"/>
            <a:ext cx="4486540" cy="2419688"/>
          </a:xfrm>
          <a:prstGeom prst="rect">
            <a:avLst/>
          </a:prstGeom>
        </p:spPr>
      </p:pic>
    </p:spTree>
    <p:extLst>
      <p:ext uri="{BB962C8B-B14F-4D97-AF65-F5344CB8AC3E}">
        <p14:creationId xmlns:p14="http://schemas.microsoft.com/office/powerpoint/2010/main" val="3300004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C52AA-27B9-DE5E-4584-2B5EB968A714}"/>
              </a:ext>
            </a:extLst>
          </p:cNvPr>
          <p:cNvSpPr/>
          <p:nvPr/>
        </p:nvSpPr>
        <p:spPr>
          <a:xfrm>
            <a:off x="307942" y="433632"/>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Customer Interest Analysis</a:t>
            </a:r>
          </a:p>
        </p:txBody>
      </p:sp>
      <p:sp>
        <p:nvSpPr>
          <p:cNvPr id="3" name="Rectangle 2">
            <a:extLst>
              <a:ext uri="{FF2B5EF4-FFF2-40B4-BE49-F238E27FC236}">
                <a16:creationId xmlns:a16="http://schemas.microsoft.com/office/drawing/2014/main" id="{38E27799-92C7-E6A0-9032-575183877C9C}"/>
              </a:ext>
            </a:extLst>
          </p:cNvPr>
          <p:cNvSpPr/>
          <p:nvPr/>
        </p:nvSpPr>
        <p:spPr>
          <a:xfrm>
            <a:off x="307942" y="1500432"/>
            <a:ext cx="11576115" cy="4923936"/>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Calculate Monthly and Annual Interest Amount</a:t>
            </a:r>
          </a:p>
          <a:p>
            <a:endParaRPr lang="en-US" b="1" dirty="0">
              <a:solidFill>
                <a:schemeClr val="tx1"/>
              </a:solidFill>
            </a:endParaRPr>
          </a:p>
          <a:p>
            <a:r>
              <a:rPr lang="en-US" b="1" dirty="0">
                <a:solidFill>
                  <a:schemeClr val="tx1"/>
                </a:solidFill>
              </a:rPr>
              <a:t>Use the monthly interest percentage and the loan amount to calculate:</a:t>
            </a:r>
          </a:p>
          <a:p>
            <a:r>
              <a:rPr lang="en-US" dirty="0">
                <a:solidFill>
                  <a:schemeClr val="tx1"/>
                </a:solidFill>
              </a:rPr>
              <a:t>Monthly Interest Amount = (Loan Amount * Monthly Interest Percentage) / 100</a:t>
            </a:r>
          </a:p>
          <a:p>
            <a:r>
              <a:rPr lang="en-US" dirty="0">
                <a:solidFill>
                  <a:schemeClr val="tx1"/>
                </a:solidFill>
              </a:rPr>
              <a:t>Annual Interest Amount = Monthly Interest Amount * 12</a:t>
            </a:r>
          </a:p>
          <a:p>
            <a:endParaRPr lang="en-US" dirty="0">
              <a:solidFill>
                <a:schemeClr val="tx1"/>
              </a:solidFill>
            </a:endParaRPr>
          </a:p>
          <a:p>
            <a:r>
              <a:rPr lang="en-US" dirty="0">
                <a:solidFill>
                  <a:schemeClr val="tx1"/>
                </a:solidFill>
              </a:rPr>
              <a:t>Join the Customer Interest Analysis table with the CIBIL Score Status Details table to bring together loan, interest, and CIBIL score data for further analysis.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b="1" dirty="0">
              <a:solidFill>
                <a:schemeClr val="tx1"/>
              </a:solidFill>
            </a:endParaRPr>
          </a:p>
        </p:txBody>
      </p:sp>
      <p:pic>
        <p:nvPicPr>
          <p:cNvPr id="5" name="Picture 4">
            <a:extLst>
              <a:ext uri="{FF2B5EF4-FFF2-40B4-BE49-F238E27FC236}">
                <a16:creationId xmlns:a16="http://schemas.microsoft.com/office/drawing/2014/main" id="{79337793-BF85-E664-8867-2885E7E48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26" y="4047382"/>
            <a:ext cx="8335538" cy="1705213"/>
          </a:xfrm>
          <a:prstGeom prst="rect">
            <a:avLst/>
          </a:prstGeom>
        </p:spPr>
      </p:pic>
    </p:spTree>
    <p:extLst>
      <p:ext uri="{BB962C8B-B14F-4D97-AF65-F5344CB8AC3E}">
        <p14:creationId xmlns:p14="http://schemas.microsoft.com/office/powerpoint/2010/main" val="185083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E44E01-D2A0-5687-371A-C5699DF1D1CF}"/>
              </a:ext>
            </a:extLst>
          </p:cNvPr>
          <p:cNvSpPr/>
          <p:nvPr/>
        </p:nvSpPr>
        <p:spPr>
          <a:xfrm>
            <a:off x="307942" y="564685"/>
            <a:ext cx="11576115" cy="5728629"/>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b="1" dirty="0">
              <a:solidFill>
                <a:schemeClr val="tx1"/>
              </a:solidFill>
            </a:endParaRPr>
          </a:p>
        </p:txBody>
      </p:sp>
      <p:pic>
        <p:nvPicPr>
          <p:cNvPr id="5" name="Picture 4">
            <a:extLst>
              <a:ext uri="{FF2B5EF4-FFF2-40B4-BE49-F238E27FC236}">
                <a16:creationId xmlns:a16="http://schemas.microsoft.com/office/drawing/2014/main" id="{BDAF3BCA-2E3E-CD7C-51AA-B2C6E3D6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600" y="918591"/>
            <a:ext cx="7344800" cy="2257740"/>
          </a:xfrm>
          <a:prstGeom prst="rect">
            <a:avLst/>
          </a:prstGeom>
        </p:spPr>
      </p:pic>
      <p:pic>
        <p:nvPicPr>
          <p:cNvPr id="7" name="Picture 6">
            <a:extLst>
              <a:ext uri="{FF2B5EF4-FFF2-40B4-BE49-F238E27FC236}">
                <a16:creationId xmlns:a16="http://schemas.microsoft.com/office/drawing/2014/main" id="{C5F79861-7351-FEBB-28C0-F5D5E17DF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599" y="3518291"/>
            <a:ext cx="8068801" cy="2286319"/>
          </a:xfrm>
          <a:prstGeom prst="rect">
            <a:avLst/>
          </a:prstGeom>
        </p:spPr>
      </p:pic>
    </p:spTree>
    <p:extLst>
      <p:ext uri="{BB962C8B-B14F-4D97-AF65-F5344CB8AC3E}">
        <p14:creationId xmlns:p14="http://schemas.microsoft.com/office/powerpoint/2010/main" val="221812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D6236B-46ED-148A-1A81-0DB41174D01B}"/>
              </a:ext>
            </a:extLst>
          </p:cNvPr>
          <p:cNvSpPr/>
          <p:nvPr/>
        </p:nvSpPr>
        <p:spPr>
          <a:xfrm>
            <a:off x="307942" y="433632"/>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Customer Information Update</a:t>
            </a:r>
          </a:p>
        </p:txBody>
      </p:sp>
      <p:sp>
        <p:nvSpPr>
          <p:cNvPr id="3" name="Rectangle 2">
            <a:extLst>
              <a:ext uri="{FF2B5EF4-FFF2-40B4-BE49-F238E27FC236}">
                <a16:creationId xmlns:a16="http://schemas.microsoft.com/office/drawing/2014/main" id="{37263D06-667E-C9BD-9913-B2C7449D6151}"/>
              </a:ext>
            </a:extLst>
          </p:cNvPr>
          <p:cNvSpPr/>
          <p:nvPr/>
        </p:nvSpPr>
        <p:spPr>
          <a:xfrm>
            <a:off x="307941" y="1530250"/>
            <a:ext cx="11576115" cy="4894118"/>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The Customer Info dataset is imported to the system, where the project updates the gender and age of customers based on their </a:t>
            </a:r>
            <a:r>
              <a:rPr lang="en-US" dirty="0" err="1">
                <a:solidFill>
                  <a:schemeClr val="tx1"/>
                </a:solidFill>
              </a:rPr>
              <a:t>customer_id</a:t>
            </a:r>
            <a:r>
              <a:rPr lang="en-US" dirty="0">
                <a:solidFill>
                  <a:schemeClr val="tx1"/>
                </a:solidFill>
              </a:rPr>
              <a:t>. This ensures that the data remains up-to-date and accurate for analysis and reporting.</a:t>
            </a:r>
          </a:p>
          <a:p>
            <a:endParaRPr lang="en-US" dirty="0">
              <a:solidFill>
                <a:schemeClr val="tx1"/>
              </a:solidFill>
            </a:endParaRPr>
          </a:p>
          <a:p>
            <a:endParaRPr lang="en-US"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p:txBody>
      </p:sp>
      <p:pic>
        <p:nvPicPr>
          <p:cNvPr id="5" name="Picture 4">
            <a:extLst>
              <a:ext uri="{FF2B5EF4-FFF2-40B4-BE49-F238E27FC236}">
                <a16:creationId xmlns:a16="http://schemas.microsoft.com/office/drawing/2014/main" id="{4CA22B2C-A343-80FA-65ED-C0FD482C9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38" y="2444959"/>
            <a:ext cx="6925642" cy="914528"/>
          </a:xfrm>
          <a:prstGeom prst="rect">
            <a:avLst/>
          </a:prstGeom>
        </p:spPr>
      </p:pic>
      <p:pic>
        <p:nvPicPr>
          <p:cNvPr id="7" name="Picture 6">
            <a:extLst>
              <a:ext uri="{FF2B5EF4-FFF2-40B4-BE49-F238E27FC236}">
                <a16:creationId xmlns:a16="http://schemas.microsoft.com/office/drawing/2014/main" id="{56C5C1D3-8B81-39D5-5582-25E393283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52" y="3394797"/>
            <a:ext cx="5077534" cy="485843"/>
          </a:xfrm>
          <a:prstGeom prst="rect">
            <a:avLst/>
          </a:prstGeom>
        </p:spPr>
      </p:pic>
      <p:pic>
        <p:nvPicPr>
          <p:cNvPr id="9" name="Picture 8">
            <a:extLst>
              <a:ext uri="{FF2B5EF4-FFF2-40B4-BE49-F238E27FC236}">
                <a16:creationId xmlns:a16="http://schemas.microsoft.com/office/drawing/2014/main" id="{D4D25129-EC6F-C669-00DB-E4659716D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743" y="3968852"/>
            <a:ext cx="8114991" cy="2372312"/>
          </a:xfrm>
          <a:prstGeom prst="rect">
            <a:avLst/>
          </a:prstGeom>
        </p:spPr>
      </p:pic>
    </p:spTree>
    <p:extLst>
      <p:ext uri="{BB962C8B-B14F-4D97-AF65-F5344CB8AC3E}">
        <p14:creationId xmlns:p14="http://schemas.microsoft.com/office/powerpoint/2010/main" val="3245407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057214-1BDC-75A1-F0AA-7881296FBA6D}"/>
              </a:ext>
            </a:extLst>
          </p:cNvPr>
          <p:cNvSpPr/>
          <p:nvPr/>
        </p:nvSpPr>
        <p:spPr>
          <a:xfrm>
            <a:off x="307942" y="393876"/>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Joins in SQL</a:t>
            </a:r>
          </a:p>
        </p:txBody>
      </p:sp>
      <p:sp>
        <p:nvSpPr>
          <p:cNvPr id="3" name="Rectangle 2">
            <a:extLst>
              <a:ext uri="{FF2B5EF4-FFF2-40B4-BE49-F238E27FC236}">
                <a16:creationId xmlns:a16="http://schemas.microsoft.com/office/drawing/2014/main" id="{1CB8FFA9-915F-6A94-8DBA-98FAA1FDDD1D}"/>
              </a:ext>
            </a:extLst>
          </p:cNvPr>
          <p:cNvSpPr/>
          <p:nvPr/>
        </p:nvSpPr>
        <p:spPr>
          <a:xfrm>
            <a:off x="307941" y="1510371"/>
            <a:ext cx="11576115" cy="4953753"/>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What is a Join?</a:t>
            </a:r>
          </a:p>
          <a:p>
            <a:endParaRPr lang="en-US" b="1" dirty="0">
              <a:solidFill>
                <a:schemeClr val="tx1"/>
              </a:solidFill>
            </a:endParaRPr>
          </a:p>
          <a:p>
            <a:r>
              <a:rPr lang="en-US" dirty="0">
                <a:solidFill>
                  <a:schemeClr val="tx1"/>
                </a:solidFill>
              </a:rPr>
              <a:t>A join is an SQL operation that combines rows from two or more tables based on a related column between them. Joins are essential for retrieving related data across multiple tables in a relational database.</a:t>
            </a:r>
          </a:p>
          <a:p>
            <a:endParaRPr lang="en-US" b="1" dirty="0">
              <a:solidFill>
                <a:schemeClr val="tx1"/>
              </a:solidFill>
            </a:endParaRPr>
          </a:p>
          <a:p>
            <a:r>
              <a:rPr lang="en-US" b="1" dirty="0">
                <a:solidFill>
                  <a:schemeClr val="tx1"/>
                </a:solidFill>
              </a:rPr>
              <a:t>Types of Joins:</a:t>
            </a:r>
          </a:p>
          <a:p>
            <a:endParaRPr lang="en-US" b="1" dirty="0">
              <a:solidFill>
                <a:schemeClr val="tx1"/>
              </a:solidFill>
            </a:endParaRPr>
          </a:p>
          <a:p>
            <a:r>
              <a:rPr lang="en-US" b="1" dirty="0">
                <a:solidFill>
                  <a:schemeClr val="tx1"/>
                </a:solidFill>
              </a:rPr>
              <a:t>Inner Join: </a:t>
            </a:r>
            <a:r>
              <a:rPr lang="en-US" dirty="0">
                <a:solidFill>
                  <a:schemeClr val="tx1"/>
                </a:solidFill>
              </a:rPr>
              <a:t>Returns rows with matching values in both tables.</a:t>
            </a:r>
          </a:p>
          <a:p>
            <a:endParaRPr lang="en-US" b="1" dirty="0">
              <a:solidFill>
                <a:schemeClr val="tx1"/>
              </a:solidFill>
            </a:endParaRPr>
          </a:p>
          <a:p>
            <a:r>
              <a:rPr lang="en-US" b="1" dirty="0">
                <a:solidFill>
                  <a:schemeClr val="tx1"/>
                </a:solidFill>
              </a:rPr>
              <a:t>Left Join: </a:t>
            </a:r>
            <a:r>
              <a:rPr lang="en-US" dirty="0">
                <a:solidFill>
                  <a:schemeClr val="tx1"/>
                </a:solidFill>
              </a:rPr>
              <a:t>Returns all rows from the left table and matched rows from the right. Unmatched rows return NULL for the right table.</a:t>
            </a:r>
          </a:p>
          <a:p>
            <a:endParaRPr lang="en-US" b="1" dirty="0">
              <a:solidFill>
                <a:schemeClr val="tx1"/>
              </a:solidFill>
            </a:endParaRPr>
          </a:p>
          <a:p>
            <a:r>
              <a:rPr lang="en-US" b="1" dirty="0">
                <a:solidFill>
                  <a:schemeClr val="tx1"/>
                </a:solidFill>
              </a:rPr>
              <a:t>Right Join: </a:t>
            </a:r>
            <a:r>
              <a:rPr lang="en-US" dirty="0">
                <a:solidFill>
                  <a:schemeClr val="tx1"/>
                </a:solidFill>
              </a:rPr>
              <a:t>Returns all rows from the right table and matched rows from the left. Unmatched rows return NULL for the left table.</a:t>
            </a:r>
          </a:p>
          <a:p>
            <a:endParaRPr lang="en-US" b="1" dirty="0">
              <a:solidFill>
                <a:schemeClr val="tx1"/>
              </a:solidFill>
            </a:endParaRPr>
          </a:p>
          <a:p>
            <a:r>
              <a:rPr lang="en-US" b="1" dirty="0">
                <a:solidFill>
                  <a:schemeClr val="tx1"/>
                </a:solidFill>
              </a:rPr>
              <a:t>Full Join: </a:t>
            </a:r>
            <a:r>
              <a:rPr lang="en-US" dirty="0">
                <a:solidFill>
                  <a:schemeClr val="tx1"/>
                </a:solidFill>
              </a:rPr>
              <a:t>Returns all rows when there is a match in either table. Unmatched rows return NULLs.</a:t>
            </a:r>
          </a:p>
          <a:p>
            <a:endParaRPr lang="en-IN" b="1" dirty="0">
              <a:solidFill>
                <a:schemeClr val="tx1"/>
              </a:solidFill>
            </a:endParaRPr>
          </a:p>
        </p:txBody>
      </p:sp>
    </p:spTree>
    <p:extLst>
      <p:ext uri="{BB962C8B-B14F-4D97-AF65-F5344CB8AC3E}">
        <p14:creationId xmlns:p14="http://schemas.microsoft.com/office/powerpoint/2010/main" val="8085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9477E4-7E59-528E-2EF2-4D190E8D949A}"/>
              </a:ext>
            </a:extLst>
          </p:cNvPr>
          <p:cNvSpPr/>
          <p:nvPr/>
        </p:nvSpPr>
        <p:spPr>
          <a:xfrm>
            <a:off x="307942" y="393876"/>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Joining all 5 tables</a:t>
            </a:r>
          </a:p>
        </p:txBody>
      </p:sp>
      <p:sp>
        <p:nvSpPr>
          <p:cNvPr id="3" name="Rectangle 2">
            <a:extLst>
              <a:ext uri="{FF2B5EF4-FFF2-40B4-BE49-F238E27FC236}">
                <a16:creationId xmlns:a16="http://schemas.microsoft.com/office/drawing/2014/main" id="{4CC7ADBF-D428-6A13-BAB6-1F66CB5C1C92}"/>
              </a:ext>
            </a:extLst>
          </p:cNvPr>
          <p:cNvSpPr/>
          <p:nvPr/>
        </p:nvSpPr>
        <p:spPr>
          <a:xfrm>
            <a:off x="307941" y="1480553"/>
            <a:ext cx="11576115" cy="4983571"/>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The project joins all datasets (</a:t>
            </a:r>
            <a:r>
              <a:rPr lang="en-US" dirty="0" err="1">
                <a:solidFill>
                  <a:schemeClr val="tx1"/>
                </a:solidFill>
              </a:rPr>
              <a:t>Customer_interest_analysis</a:t>
            </a:r>
            <a:r>
              <a:rPr lang="en-US" dirty="0">
                <a:solidFill>
                  <a:schemeClr val="tx1"/>
                </a:solidFill>
              </a:rPr>
              <a:t>, </a:t>
            </a:r>
            <a:r>
              <a:rPr lang="en-US" dirty="0" err="1">
                <a:solidFill>
                  <a:schemeClr val="tx1"/>
                </a:solidFill>
              </a:rPr>
              <a:t>cibil_score_Status</a:t>
            </a:r>
            <a:r>
              <a:rPr lang="en-US" dirty="0">
                <a:solidFill>
                  <a:schemeClr val="tx1"/>
                </a:solidFill>
              </a:rPr>
              <a:t>, </a:t>
            </a:r>
            <a:r>
              <a:rPr lang="en-US" dirty="0" err="1">
                <a:solidFill>
                  <a:schemeClr val="tx1"/>
                </a:solidFill>
              </a:rPr>
              <a:t>Customer_det</a:t>
            </a:r>
            <a:r>
              <a:rPr lang="en-US" dirty="0">
                <a:solidFill>
                  <a:schemeClr val="tx1"/>
                </a:solidFill>
              </a:rPr>
              <a:t>, </a:t>
            </a:r>
            <a:r>
              <a:rPr lang="en-US" dirty="0" err="1">
                <a:solidFill>
                  <a:schemeClr val="tx1"/>
                </a:solidFill>
              </a:rPr>
              <a:t>Country_state</a:t>
            </a:r>
            <a:r>
              <a:rPr lang="en-US" dirty="0">
                <a:solidFill>
                  <a:schemeClr val="tx1"/>
                </a:solidFill>
              </a:rPr>
              <a:t>, and Region tables) without repeating any fields. This creates a unified view of the data and allows the system to perform additional analysis.</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Joining 3 tables using INNER JOIN and creating it as a new table – (</a:t>
            </a:r>
            <a:r>
              <a:rPr lang="en-US" dirty="0" err="1">
                <a:solidFill>
                  <a:schemeClr val="tx1"/>
                </a:solidFill>
              </a:rPr>
              <a:t>customer_info</a:t>
            </a:r>
            <a:r>
              <a:rPr lang="en-US" dirty="0">
                <a:solidFill>
                  <a:schemeClr val="tx1"/>
                </a:solidFill>
              </a:rPr>
              <a:t>).</a:t>
            </a:r>
          </a:p>
          <a:p>
            <a:pPr marL="285750" indent="-28575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pPr marL="285750" indent="-285750">
              <a:buFont typeface="Arial" panose="020B0604020202020204" pitchFamily="34" charset="0"/>
              <a:buChar char="•"/>
            </a:pPr>
            <a:r>
              <a:rPr lang="en-IN" dirty="0">
                <a:solidFill>
                  <a:schemeClr val="tx1"/>
                </a:solidFill>
              </a:rPr>
              <a:t>Joining 2 tables using INNER JOIN and creating it as a new table – (</a:t>
            </a:r>
            <a:r>
              <a:rPr lang="en-IN" dirty="0" err="1">
                <a:solidFill>
                  <a:schemeClr val="tx1"/>
                </a:solidFill>
              </a:rPr>
              <a:t>customer_loan_info</a:t>
            </a:r>
            <a:r>
              <a:rPr lang="en-IN" dirty="0">
                <a:solidFill>
                  <a:schemeClr val="tx1"/>
                </a:solidFill>
              </a:rPr>
              <a:t>).</a:t>
            </a:r>
          </a:p>
          <a:p>
            <a:endParaRPr lang="en-IN" dirty="0">
              <a:solidFill>
                <a:schemeClr val="tx1"/>
              </a:solidFill>
            </a:endParaRPr>
          </a:p>
        </p:txBody>
      </p:sp>
      <p:pic>
        <p:nvPicPr>
          <p:cNvPr id="5" name="Picture 4">
            <a:extLst>
              <a:ext uri="{FF2B5EF4-FFF2-40B4-BE49-F238E27FC236}">
                <a16:creationId xmlns:a16="http://schemas.microsoft.com/office/drawing/2014/main" id="{58436C97-D250-1F77-B6ED-C2BD246A7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81" y="2945191"/>
            <a:ext cx="9354856" cy="1524213"/>
          </a:xfrm>
          <a:prstGeom prst="rect">
            <a:avLst/>
          </a:prstGeom>
        </p:spPr>
      </p:pic>
      <p:pic>
        <p:nvPicPr>
          <p:cNvPr id="7" name="Picture 6">
            <a:extLst>
              <a:ext uri="{FF2B5EF4-FFF2-40B4-BE49-F238E27FC236}">
                <a16:creationId xmlns:a16="http://schemas.microsoft.com/office/drawing/2014/main" id="{AF23DD78-F93E-7CD0-4EF9-D693F7A6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71" y="4986865"/>
            <a:ext cx="8992855" cy="1257475"/>
          </a:xfrm>
          <a:prstGeom prst="rect">
            <a:avLst/>
          </a:prstGeom>
        </p:spPr>
      </p:pic>
    </p:spTree>
    <p:extLst>
      <p:ext uri="{BB962C8B-B14F-4D97-AF65-F5344CB8AC3E}">
        <p14:creationId xmlns:p14="http://schemas.microsoft.com/office/powerpoint/2010/main" val="324239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4DEE26-CBF2-EB33-BD1C-6E4A5A7DE898}"/>
              </a:ext>
            </a:extLst>
          </p:cNvPr>
          <p:cNvSpPr/>
          <p:nvPr/>
        </p:nvSpPr>
        <p:spPr>
          <a:xfrm>
            <a:off x="348792" y="395926"/>
            <a:ext cx="11576115" cy="772998"/>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MySQL</a:t>
            </a:r>
          </a:p>
        </p:txBody>
      </p:sp>
      <p:sp>
        <p:nvSpPr>
          <p:cNvPr id="6" name="Rectangle 5">
            <a:extLst>
              <a:ext uri="{FF2B5EF4-FFF2-40B4-BE49-F238E27FC236}">
                <a16:creationId xmlns:a16="http://schemas.microsoft.com/office/drawing/2014/main" id="{217ED228-7C25-BCDE-1E72-62EDA6ACA8D4}"/>
              </a:ext>
            </a:extLst>
          </p:cNvPr>
          <p:cNvSpPr/>
          <p:nvPr/>
        </p:nvSpPr>
        <p:spPr>
          <a:xfrm>
            <a:off x="348792" y="1536569"/>
            <a:ext cx="11576115" cy="5015060"/>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What is MySQL?</a:t>
            </a:r>
          </a:p>
          <a:p>
            <a:pPr marL="285750" indent="-285750">
              <a:buFont typeface="Wingdings" panose="05000000000000000000" pitchFamily="2" charset="2"/>
              <a:buChar char="Ø"/>
            </a:pPr>
            <a:r>
              <a:rPr lang="en-US" b="1" dirty="0">
                <a:solidFill>
                  <a:schemeClr val="tx1"/>
                </a:solidFill>
              </a:rPr>
              <a:t>MySQL</a:t>
            </a:r>
            <a:r>
              <a:rPr lang="en-US" dirty="0">
                <a:solidFill>
                  <a:schemeClr val="tx1"/>
                </a:solidFill>
              </a:rPr>
              <a:t> is an open-source relational database management system (RDBMS) developed by </a:t>
            </a:r>
            <a:r>
              <a:rPr lang="en-US" b="1" dirty="0">
                <a:solidFill>
                  <a:schemeClr val="tx1"/>
                </a:solidFill>
              </a:rPr>
              <a:t>MySQL AB</a:t>
            </a:r>
            <a:r>
              <a:rPr lang="en-US" dirty="0">
                <a:solidFill>
                  <a:schemeClr val="tx1"/>
                </a:solidFill>
              </a:rPr>
              <a:t>, now owned by </a:t>
            </a:r>
            <a:r>
              <a:rPr lang="en-US" b="1" dirty="0">
                <a:solidFill>
                  <a:schemeClr val="tx1"/>
                </a:solidFill>
              </a:rPr>
              <a:t>Oracle Corporation</a:t>
            </a:r>
            <a:r>
              <a:rPr lang="en-US" dirty="0">
                <a:solidFill>
                  <a:schemeClr val="tx1"/>
                </a:solidFill>
              </a:rPr>
              <a:t>.</a:t>
            </a:r>
          </a:p>
          <a:p>
            <a:pPr marL="285750" indent="-285750">
              <a:buFont typeface="Wingdings" panose="05000000000000000000" pitchFamily="2" charset="2"/>
              <a:buChar char="Ø"/>
            </a:pPr>
            <a:r>
              <a:rPr lang="en-US" dirty="0">
                <a:solidFill>
                  <a:schemeClr val="tx1"/>
                </a:solidFill>
              </a:rPr>
              <a:t>It is one of the most popular databases used globally, especially for web applications.</a:t>
            </a:r>
          </a:p>
          <a:p>
            <a:pPr marL="285750" indent="-285750">
              <a:buFont typeface="Wingdings" panose="05000000000000000000" pitchFamily="2" charset="2"/>
              <a:buChar char="Ø"/>
            </a:pPr>
            <a:r>
              <a:rPr lang="en-US" dirty="0">
                <a:solidFill>
                  <a:schemeClr val="tx1"/>
                </a:solidFill>
              </a:rPr>
              <a:t>Known for its </a:t>
            </a:r>
            <a:r>
              <a:rPr lang="en-US" b="1" dirty="0">
                <a:solidFill>
                  <a:schemeClr val="tx1"/>
                </a:solidFill>
              </a:rPr>
              <a:t>speed, reliability</a:t>
            </a:r>
            <a:r>
              <a:rPr lang="en-US" dirty="0">
                <a:solidFill>
                  <a:schemeClr val="tx1"/>
                </a:solidFill>
              </a:rPr>
              <a:t>, and </a:t>
            </a:r>
            <a:r>
              <a:rPr lang="en-US" b="1" dirty="0">
                <a:solidFill>
                  <a:schemeClr val="tx1"/>
                </a:solidFill>
              </a:rPr>
              <a:t>ease of use</a:t>
            </a:r>
            <a:r>
              <a:rPr lang="en-US" dirty="0">
                <a:solidFill>
                  <a:schemeClr val="tx1"/>
                </a:solidFill>
              </a:rPr>
              <a:t>, MySQL supports large-scale databases (millions of rows) and is highly customizable.</a:t>
            </a:r>
          </a:p>
          <a:p>
            <a:r>
              <a:rPr lang="en-US" b="1" dirty="0">
                <a:solidFill>
                  <a:schemeClr val="tx1"/>
                </a:solidFill>
              </a:rPr>
              <a:t>Key Features:</a:t>
            </a:r>
          </a:p>
          <a:p>
            <a:pPr marL="285750" indent="-285750">
              <a:buFont typeface="Wingdings" panose="05000000000000000000" pitchFamily="2" charset="2"/>
              <a:buChar char="ü"/>
            </a:pPr>
            <a:r>
              <a:rPr lang="en-US" b="1" dirty="0">
                <a:solidFill>
                  <a:schemeClr val="tx1"/>
                </a:solidFill>
              </a:rPr>
              <a:t>Open-source</a:t>
            </a:r>
            <a:r>
              <a:rPr lang="en-US" dirty="0">
                <a:solidFill>
                  <a:schemeClr val="tx1"/>
                </a:solidFill>
              </a:rPr>
              <a:t>: Free to use and distribute, with a vast developer community.</a:t>
            </a:r>
          </a:p>
          <a:p>
            <a:pPr marL="285750" indent="-285750">
              <a:buFont typeface="Wingdings" panose="05000000000000000000" pitchFamily="2" charset="2"/>
              <a:buChar char="ü"/>
            </a:pPr>
            <a:r>
              <a:rPr lang="en-US" b="1" dirty="0">
                <a:solidFill>
                  <a:schemeClr val="tx1"/>
                </a:solidFill>
              </a:rPr>
              <a:t>Cross-platform</a:t>
            </a:r>
            <a:r>
              <a:rPr lang="en-US" dirty="0">
                <a:solidFill>
                  <a:schemeClr val="tx1"/>
                </a:solidFill>
              </a:rPr>
              <a:t>: Available on various operating systems (Windows, macOS, Linux).</a:t>
            </a:r>
          </a:p>
          <a:p>
            <a:endParaRPr lang="en-US" dirty="0">
              <a:solidFill>
                <a:schemeClr val="tx1"/>
              </a:solidFill>
            </a:endParaRPr>
          </a:p>
          <a:p>
            <a:r>
              <a:rPr lang="en-US" b="1" dirty="0">
                <a:solidFill>
                  <a:schemeClr val="tx1"/>
                </a:solidFill>
              </a:rPr>
              <a:t>Basic Concepts</a:t>
            </a:r>
          </a:p>
          <a:p>
            <a:pPr>
              <a:buFont typeface="Arial" panose="020B0604020202020204" pitchFamily="34" charset="0"/>
              <a:buChar char="•"/>
            </a:pPr>
            <a:r>
              <a:rPr lang="en-US" b="1" dirty="0">
                <a:solidFill>
                  <a:schemeClr val="tx1"/>
                </a:solidFill>
              </a:rPr>
              <a:t>Database</a:t>
            </a:r>
            <a:r>
              <a:rPr lang="en-US" dirty="0">
                <a:solidFill>
                  <a:schemeClr val="tx1"/>
                </a:solidFill>
              </a:rPr>
              <a:t>: Organized collection of data.</a:t>
            </a:r>
          </a:p>
          <a:p>
            <a:pPr>
              <a:buFont typeface="Arial" panose="020B0604020202020204" pitchFamily="34" charset="0"/>
              <a:buChar char="•"/>
            </a:pPr>
            <a:r>
              <a:rPr lang="en-US" b="1" dirty="0">
                <a:solidFill>
                  <a:schemeClr val="tx1"/>
                </a:solidFill>
              </a:rPr>
              <a:t>Table</a:t>
            </a:r>
            <a:r>
              <a:rPr lang="en-US" dirty="0">
                <a:solidFill>
                  <a:schemeClr val="tx1"/>
                </a:solidFill>
              </a:rPr>
              <a:t>: Collection of rows and columns (records and fields).</a:t>
            </a:r>
          </a:p>
          <a:p>
            <a:pPr>
              <a:buFont typeface="Arial" panose="020B0604020202020204" pitchFamily="34" charset="0"/>
              <a:buChar char="•"/>
            </a:pPr>
            <a:r>
              <a:rPr lang="en-US" b="1" dirty="0">
                <a:solidFill>
                  <a:schemeClr val="tx1"/>
                </a:solidFill>
              </a:rPr>
              <a:t>Schema</a:t>
            </a:r>
            <a:r>
              <a:rPr lang="en-US" dirty="0">
                <a:solidFill>
                  <a:schemeClr val="tx1"/>
                </a:solidFill>
              </a:rPr>
              <a:t>: The structure that defines the database (tables, views, etc.).</a:t>
            </a:r>
          </a:p>
          <a:p>
            <a:endParaRPr lang="en-US" dirty="0">
              <a:solidFill>
                <a:schemeClr val="tx1"/>
              </a:solidFill>
            </a:endParaRPr>
          </a:p>
          <a:p>
            <a:endParaRPr lang="en-IN" dirty="0"/>
          </a:p>
        </p:txBody>
      </p:sp>
    </p:spTree>
    <p:extLst>
      <p:ext uri="{BB962C8B-B14F-4D97-AF65-F5344CB8AC3E}">
        <p14:creationId xmlns:p14="http://schemas.microsoft.com/office/powerpoint/2010/main" val="85568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46ACE4-3AD9-845D-B535-AC6B7E75526F}"/>
              </a:ext>
            </a:extLst>
          </p:cNvPr>
          <p:cNvSpPr/>
          <p:nvPr/>
        </p:nvSpPr>
        <p:spPr>
          <a:xfrm>
            <a:off x="307942" y="393876"/>
            <a:ext cx="11576115" cy="5837959"/>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dirty="0">
                <a:solidFill>
                  <a:schemeClr val="tx1"/>
                </a:solidFill>
              </a:rPr>
              <a:t>Joining </a:t>
            </a:r>
            <a:r>
              <a:rPr lang="en-IN" dirty="0" err="1">
                <a:solidFill>
                  <a:schemeClr val="tx1"/>
                </a:solidFill>
              </a:rPr>
              <a:t>customer_info</a:t>
            </a:r>
            <a:r>
              <a:rPr lang="en-IN" dirty="0">
                <a:solidFill>
                  <a:schemeClr val="tx1"/>
                </a:solidFill>
              </a:rPr>
              <a:t> and </a:t>
            </a:r>
            <a:r>
              <a:rPr lang="en-IN" dirty="0" err="1">
                <a:solidFill>
                  <a:schemeClr val="tx1"/>
                </a:solidFill>
              </a:rPr>
              <a:t>customer_loan_info</a:t>
            </a:r>
            <a:r>
              <a:rPr lang="en-IN" dirty="0">
                <a:solidFill>
                  <a:schemeClr val="tx1"/>
                </a:solidFill>
              </a:rPr>
              <a:t> using INNER JOIN and creating it as a new table – (</a:t>
            </a:r>
            <a:r>
              <a:rPr lang="en-IN" dirty="0" err="1">
                <a:solidFill>
                  <a:schemeClr val="tx1"/>
                </a:solidFill>
              </a:rPr>
              <a:t>result_table</a:t>
            </a:r>
            <a:r>
              <a:rPr lang="en-IN" dirty="0">
                <a:solidFill>
                  <a:schemeClr val="tx1"/>
                </a:solidFill>
              </a:rPr>
              <a:t>).</a:t>
            </a:r>
          </a:p>
          <a:p>
            <a:endParaRPr lang="en-IN" b="1" dirty="0">
              <a:solidFill>
                <a:schemeClr val="tx1"/>
              </a:solidFill>
            </a:endParaRPr>
          </a:p>
          <a:p>
            <a:r>
              <a:rPr lang="en-IN" b="1" dirty="0">
                <a:solidFill>
                  <a:schemeClr val="tx1"/>
                </a:solidFill>
              </a:rPr>
              <a:t> </a:t>
            </a: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pPr marL="285750" indent="-285750">
              <a:buFont typeface="Arial" panose="020B0604020202020204" pitchFamily="34" charset="0"/>
              <a:buChar char="•"/>
            </a:pPr>
            <a:r>
              <a:rPr lang="en-IN" b="1" dirty="0">
                <a:solidFill>
                  <a:schemeClr val="tx1"/>
                </a:solidFill>
              </a:rPr>
              <a:t>Finding the Mismatched details from </a:t>
            </a:r>
            <a:r>
              <a:rPr lang="en-IN" b="1" dirty="0" err="1">
                <a:solidFill>
                  <a:schemeClr val="tx1"/>
                </a:solidFill>
              </a:rPr>
              <a:t>country_state</a:t>
            </a:r>
            <a:r>
              <a:rPr lang="en-IN" b="1" dirty="0">
                <a:solidFill>
                  <a:schemeClr val="tx1"/>
                </a:solidFill>
              </a:rPr>
              <a:t> and region tables using RIGHT JOIN:</a:t>
            </a:r>
          </a:p>
          <a:p>
            <a:pPr marL="285750" indent="-285750">
              <a:buFont typeface="Arial" panose="020B0604020202020204" pitchFamily="34" charset="0"/>
              <a:buChar char="•"/>
            </a:pPr>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p:txBody>
      </p:sp>
      <p:pic>
        <p:nvPicPr>
          <p:cNvPr id="4" name="Picture 3">
            <a:extLst>
              <a:ext uri="{FF2B5EF4-FFF2-40B4-BE49-F238E27FC236}">
                <a16:creationId xmlns:a16="http://schemas.microsoft.com/office/drawing/2014/main" id="{F52E9DF3-E90F-36DF-359E-E2F2DF1D1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25" y="1195487"/>
            <a:ext cx="9993120" cy="1505160"/>
          </a:xfrm>
          <a:prstGeom prst="rect">
            <a:avLst/>
          </a:prstGeom>
        </p:spPr>
      </p:pic>
      <p:pic>
        <p:nvPicPr>
          <p:cNvPr id="6" name="Picture 5">
            <a:extLst>
              <a:ext uri="{FF2B5EF4-FFF2-40B4-BE49-F238E27FC236}">
                <a16:creationId xmlns:a16="http://schemas.microsoft.com/office/drawing/2014/main" id="{4E332958-A4A8-72A0-B7EC-1F73A2A03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35" y="3316300"/>
            <a:ext cx="7649643" cy="762106"/>
          </a:xfrm>
          <a:prstGeom prst="rect">
            <a:avLst/>
          </a:prstGeom>
        </p:spPr>
      </p:pic>
    </p:spTree>
    <p:extLst>
      <p:ext uri="{BB962C8B-B14F-4D97-AF65-F5344CB8AC3E}">
        <p14:creationId xmlns:p14="http://schemas.microsoft.com/office/powerpoint/2010/main" val="107508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3603A5-4BA1-3AFD-D2EA-0D38753B3EA0}"/>
              </a:ext>
            </a:extLst>
          </p:cNvPr>
          <p:cNvSpPr/>
          <p:nvPr/>
        </p:nvSpPr>
        <p:spPr>
          <a:xfrm>
            <a:off x="307942" y="373998"/>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Stored Procedure</a:t>
            </a:r>
          </a:p>
        </p:txBody>
      </p:sp>
      <p:sp>
        <p:nvSpPr>
          <p:cNvPr id="3" name="Rectangle 2">
            <a:extLst>
              <a:ext uri="{FF2B5EF4-FFF2-40B4-BE49-F238E27FC236}">
                <a16:creationId xmlns:a16="http://schemas.microsoft.com/office/drawing/2014/main" id="{F4B0330A-437A-5200-43DC-053CD3E8E376}"/>
              </a:ext>
            </a:extLst>
          </p:cNvPr>
          <p:cNvSpPr/>
          <p:nvPr/>
        </p:nvSpPr>
        <p:spPr>
          <a:xfrm>
            <a:off x="307941" y="1520311"/>
            <a:ext cx="11576115" cy="4963691"/>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What is a Stored Procedure?</a:t>
            </a:r>
          </a:p>
          <a:p>
            <a:endParaRPr lang="en-US" b="1" dirty="0">
              <a:solidFill>
                <a:schemeClr val="tx1"/>
              </a:solidFill>
            </a:endParaRPr>
          </a:p>
          <a:p>
            <a:r>
              <a:rPr lang="en-US" dirty="0">
                <a:solidFill>
                  <a:schemeClr val="tx1"/>
                </a:solidFill>
              </a:rPr>
              <a:t>A stored procedure is a precompiled collection of one or more SQL statements stored in the database. It can be executed as a single call, encapsulating complex logic and enhancing performance.</a:t>
            </a:r>
          </a:p>
          <a:p>
            <a:endParaRPr lang="en-US" dirty="0">
              <a:solidFill>
                <a:schemeClr val="tx1"/>
              </a:solidFill>
            </a:endParaRPr>
          </a:p>
          <a:p>
            <a:r>
              <a:rPr lang="en-US" b="1" dirty="0">
                <a:solidFill>
                  <a:schemeClr val="tx1"/>
                </a:solidFill>
              </a:rPr>
              <a:t>Key Benefits:</a:t>
            </a:r>
          </a:p>
          <a:p>
            <a:endParaRPr lang="en-US" b="1" dirty="0">
              <a:solidFill>
                <a:schemeClr val="tx1"/>
              </a:solidFill>
            </a:endParaRPr>
          </a:p>
          <a:p>
            <a:r>
              <a:rPr lang="en-US" b="1" dirty="0">
                <a:solidFill>
                  <a:schemeClr val="tx1"/>
                </a:solidFill>
              </a:rPr>
              <a:t>Reusability: </a:t>
            </a:r>
            <a:r>
              <a:rPr lang="en-US" dirty="0">
                <a:solidFill>
                  <a:schemeClr val="tx1"/>
                </a:solidFill>
              </a:rPr>
              <a:t>Stored procedures can be reused across multiple applications and queries.</a:t>
            </a:r>
          </a:p>
          <a:p>
            <a:r>
              <a:rPr lang="en-US" b="1" dirty="0">
                <a:solidFill>
                  <a:schemeClr val="tx1"/>
                </a:solidFill>
              </a:rPr>
              <a:t>Maintainability: </a:t>
            </a:r>
            <a:r>
              <a:rPr lang="en-US" dirty="0">
                <a:solidFill>
                  <a:schemeClr val="tx1"/>
                </a:solidFill>
              </a:rPr>
              <a:t>Changes to the logic can be made in one place, without altering application code.</a:t>
            </a:r>
          </a:p>
          <a:p>
            <a:r>
              <a:rPr lang="en-US" b="1" dirty="0">
                <a:solidFill>
                  <a:schemeClr val="tx1"/>
                </a:solidFill>
              </a:rPr>
              <a:t>Performance: </a:t>
            </a:r>
            <a:r>
              <a:rPr lang="en-US" dirty="0" err="1">
                <a:solidFill>
                  <a:schemeClr val="tx1"/>
                </a:solidFill>
              </a:rPr>
              <a:t>Precompilation</a:t>
            </a:r>
            <a:r>
              <a:rPr lang="en-US" dirty="0">
                <a:solidFill>
                  <a:schemeClr val="tx1"/>
                </a:solidFill>
              </a:rPr>
              <a:t> can improve execution speed, as the database server optimizes the execution plan.</a:t>
            </a:r>
          </a:p>
          <a:p>
            <a:endParaRPr lang="en-US" dirty="0">
              <a:solidFill>
                <a:schemeClr val="tx1"/>
              </a:solidFill>
            </a:endParaRPr>
          </a:p>
          <a:p>
            <a:r>
              <a:rPr lang="en-US" b="1" dirty="0">
                <a:solidFill>
                  <a:schemeClr val="tx1"/>
                </a:solidFill>
              </a:rPr>
              <a:t>Syntax:</a:t>
            </a:r>
          </a:p>
          <a:p>
            <a:r>
              <a:rPr lang="en-US" sz="1400" dirty="0">
                <a:solidFill>
                  <a:schemeClr val="tx1"/>
                </a:solidFill>
                <a:latin typeface="Courier New" panose="02070309020205020404" pitchFamily="49" charset="0"/>
                <a:cs typeface="Courier New" panose="02070309020205020404" pitchFamily="49" charset="0"/>
              </a:rPr>
              <a:t>CREATE PROCEDURE </a:t>
            </a:r>
            <a:r>
              <a:rPr lang="en-US" sz="1400" dirty="0" err="1">
                <a:solidFill>
                  <a:schemeClr val="tx1"/>
                </a:solidFill>
                <a:latin typeface="Courier New" panose="02070309020205020404" pitchFamily="49" charset="0"/>
                <a:cs typeface="Courier New" panose="02070309020205020404" pitchFamily="49" charset="0"/>
              </a:rPr>
              <a:t>procedure_name</a:t>
            </a:r>
            <a:endParaRPr lang="en-US" sz="1400" dirty="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    [ (parameter1 datatype, parameter2 datatype, ...) ]</a:t>
            </a:r>
          </a:p>
          <a:p>
            <a:r>
              <a:rPr lang="en-US" sz="1400" dirty="0">
                <a:solidFill>
                  <a:schemeClr val="tx1"/>
                </a:solidFill>
                <a:latin typeface="Courier New" panose="02070309020205020404" pitchFamily="49" charset="0"/>
                <a:cs typeface="Courier New" panose="02070309020205020404" pitchFamily="49" charset="0"/>
              </a:rPr>
              <a:t>AS</a:t>
            </a:r>
          </a:p>
          <a:p>
            <a:r>
              <a:rPr lang="en-US" sz="1400" dirty="0">
                <a:solidFill>
                  <a:schemeClr val="tx1"/>
                </a:solidFill>
                <a:latin typeface="Courier New" panose="02070309020205020404" pitchFamily="49" charset="0"/>
                <a:cs typeface="Courier New" panose="02070309020205020404" pitchFamily="49" charset="0"/>
              </a:rPr>
              <a:t>BEGIN</a:t>
            </a:r>
          </a:p>
          <a:p>
            <a:r>
              <a:rPr lang="en-US" sz="1400" dirty="0">
                <a:solidFill>
                  <a:schemeClr val="tx1"/>
                </a:solidFill>
                <a:latin typeface="Courier New" panose="02070309020205020404" pitchFamily="49" charset="0"/>
                <a:cs typeface="Courier New" panose="02070309020205020404" pitchFamily="49" charset="0"/>
              </a:rPr>
              <a:t>    -- SQL statements</a:t>
            </a:r>
          </a:p>
          <a:p>
            <a:r>
              <a:rPr lang="en-US" sz="1400" dirty="0">
                <a:solidFill>
                  <a:schemeClr val="tx1"/>
                </a:solidFill>
                <a:latin typeface="Courier New" panose="02070309020205020404" pitchFamily="49" charset="0"/>
                <a:cs typeface="Courier New" panose="02070309020205020404" pitchFamily="49" charset="0"/>
              </a:rPr>
              <a:t>    [ RETURN; ]</a:t>
            </a:r>
          </a:p>
          <a:p>
            <a:r>
              <a:rPr lang="en-US" sz="1400" dirty="0">
                <a:solidFill>
                  <a:schemeClr val="tx1"/>
                </a:solidFill>
                <a:latin typeface="Courier New" panose="02070309020205020404" pitchFamily="49" charset="0"/>
                <a:cs typeface="Courier New" panose="02070309020205020404" pitchFamily="49" charset="0"/>
              </a:rPr>
              <a:t>END;</a:t>
            </a:r>
          </a:p>
          <a:p>
            <a:endParaRPr lang="en-US" dirty="0">
              <a:solidFill>
                <a:schemeClr val="tx1"/>
              </a:solidFill>
            </a:endParaRPr>
          </a:p>
        </p:txBody>
      </p:sp>
    </p:spTree>
    <p:extLst>
      <p:ext uri="{BB962C8B-B14F-4D97-AF65-F5344CB8AC3E}">
        <p14:creationId xmlns:p14="http://schemas.microsoft.com/office/powerpoint/2010/main" val="114832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84A1F3-0899-37FE-22F3-144C59991645}"/>
              </a:ext>
            </a:extLst>
          </p:cNvPr>
          <p:cNvSpPr/>
          <p:nvPr/>
        </p:nvSpPr>
        <p:spPr>
          <a:xfrm>
            <a:off x="307942" y="373998"/>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Final Outputs</a:t>
            </a:r>
          </a:p>
        </p:txBody>
      </p:sp>
      <p:sp>
        <p:nvSpPr>
          <p:cNvPr id="3" name="Rectangle 2">
            <a:extLst>
              <a:ext uri="{FF2B5EF4-FFF2-40B4-BE49-F238E27FC236}">
                <a16:creationId xmlns:a16="http://schemas.microsoft.com/office/drawing/2014/main" id="{EB54DD18-52B6-58BB-EECE-CA1FF0CAD1D2}"/>
              </a:ext>
            </a:extLst>
          </p:cNvPr>
          <p:cNvSpPr/>
          <p:nvPr/>
        </p:nvSpPr>
        <p:spPr>
          <a:xfrm>
            <a:off x="307941" y="1460676"/>
            <a:ext cx="11576115" cy="5023326"/>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the analysis outputs (such as mismatch detection, high CIBIL score, etc.) are stored as procedures in the database. This allows the system to perform quick lookups and automated processing for future queries and loan approvals.</a:t>
            </a:r>
          </a:p>
          <a:p>
            <a:endParaRPr lang="en-US" dirty="0">
              <a:solidFill>
                <a:schemeClr val="tx1"/>
              </a:solidFill>
            </a:endParaRPr>
          </a:p>
          <a:p>
            <a:endParaRPr lang="en-IN" dirty="0">
              <a:solidFill>
                <a:schemeClr val="tx1"/>
              </a:solidFill>
            </a:endParaRPr>
          </a:p>
        </p:txBody>
      </p:sp>
      <p:pic>
        <p:nvPicPr>
          <p:cNvPr id="5" name="Picture 4">
            <a:extLst>
              <a:ext uri="{FF2B5EF4-FFF2-40B4-BE49-F238E27FC236}">
                <a16:creationId xmlns:a16="http://schemas.microsoft.com/office/drawing/2014/main" id="{AB850B59-F1D4-FDBA-5093-8083773A1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18" y="2489160"/>
            <a:ext cx="6182588" cy="2495898"/>
          </a:xfrm>
          <a:prstGeom prst="rect">
            <a:avLst/>
          </a:prstGeom>
        </p:spPr>
      </p:pic>
    </p:spTree>
    <p:extLst>
      <p:ext uri="{BB962C8B-B14F-4D97-AF65-F5344CB8AC3E}">
        <p14:creationId xmlns:p14="http://schemas.microsoft.com/office/powerpoint/2010/main" val="723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B125E8-C02A-7766-DA18-2C334C6AF2EA}"/>
              </a:ext>
            </a:extLst>
          </p:cNvPr>
          <p:cNvSpPr/>
          <p:nvPr/>
        </p:nvSpPr>
        <p:spPr>
          <a:xfrm>
            <a:off x="307942" y="344181"/>
            <a:ext cx="11576115" cy="6156011"/>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dirty="0">
                <a:solidFill>
                  <a:schemeClr val="tx1"/>
                </a:solidFill>
              </a:rPr>
              <a:t>Output 1:</a:t>
            </a: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r>
              <a:rPr lang="en-IN" b="1" dirty="0">
                <a:solidFill>
                  <a:schemeClr val="tx1"/>
                </a:solidFill>
              </a:rPr>
              <a:t>Output 2:</a:t>
            </a:r>
          </a:p>
          <a:p>
            <a:endParaRPr lang="en-IN" b="1" dirty="0">
              <a:solidFill>
                <a:schemeClr val="tx1"/>
              </a:solidFill>
            </a:endParaRPr>
          </a:p>
        </p:txBody>
      </p:sp>
      <p:pic>
        <p:nvPicPr>
          <p:cNvPr id="4" name="Picture 3">
            <a:extLst>
              <a:ext uri="{FF2B5EF4-FFF2-40B4-BE49-F238E27FC236}">
                <a16:creationId xmlns:a16="http://schemas.microsoft.com/office/drawing/2014/main" id="{6817C849-C96F-8F5F-B4F2-D02EA72D6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60" y="694757"/>
            <a:ext cx="6171079" cy="1845257"/>
          </a:xfrm>
          <a:prstGeom prst="rect">
            <a:avLst/>
          </a:prstGeom>
        </p:spPr>
      </p:pic>
      <p:pic>
        <p:nvPicPr>
          <p:cNvPr id="6" name="Picture 5">
            <a:extLst>
              <a:ext uri="{FF2B5EF4-FFF2-40B4-BE49-F238E27FC236}">
                <a16:creationId xmlns:a16="http://schemas.microsoft.com/office/drawing/2014/main" id="{A728C06E-995F-F44E-CD63-8A81F23EE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37" y="2706807"/>
            <a:ext cx="10869589" cy="1595848"/>
          </a:xfrm>
          <a:prstGeom prst="rect">
            <a:avLst/>
          </a:prstGeom>
        </p:spPr>
      </p:pic>
      <p:pic>
        <p:nvPicPr>
          <p:cNvPr id="8" name="Picture 7">
            <a:extLst>
              <a:ext uri="{FF2B5EF4-FFF2-40B4-BE49-F238E27FC236}">
                <a16:creationId xmlns:a16="http://schemas.microsoft.com/office/drawing/2014/main" id="{BB5D96DA-2A7C-AED1-C528-60957E0DD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8869" y="675389"/>
            <a:ext cx="4710218" cy="1883991"/>
          </a:xfrm>
          <a:prstGeom prst="rect">
            <a:avLst/>
          </a:prstGeom>
        </p:spPr>
      </p:pic>
      <p:pic>
        <p:nvPicPr>
          <p:cNvPr id="10" name="Picture 9">
            <a:extLst>
              <a:ext uri="{FF2B5EF4-FFF2-40B4-BE49-F238E27FC236}">
                <a16:creationId xmlns:a16="http://schemas.microsoft.com/office/drawing/2014/main" id="{6746E000-EEAF-8389-932D-46B40EDFF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984" y="4654651"/>
            <a:ext cx="9044608" cy="1667106"/>
          </a:xfrm>
          <a:prstGeom prst="rect">
            <a:avLst/>
          </a:prstGeom>
        </p:spPr>
      </p:pic>
    </p:spTree>
    <p:extLst>
      <p:ext uri="{BB962C8B-B14F-4D97-AF65-F5344CB8AC3E}">
        <p14:creationId xmlns:p14="http://schemas.microsoft.com/office/powerpoint/2010/main" val="4216202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1D000C-BD07-715B-E782-3A1CFB629D84}"/>
              </a:ext>
            </a:extLst>
          </p:cNvPr>
          <p:cNvSpPr/>
          <p:nvPr/>
        </p:nvSpPr>
        <p:spPr>
          <a:xfrm>
            <a:off x="307942" y="373998"/>
            <a:ext cx="11576115" cy="5897593"/>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dirty="0">
                <a:solidFill>
                  <a:schemeClr val="tx1"/>
                </a:solidFill>
              </a:rPr>
              <a:t>Output 3:</a:t>
            </a: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r>
              <a:rPr lang="en-IN" b="1" dirty="0">
                <a:solidFill>
                  <a:schemeClr val="tx1"/>
                </a:solidFill>
              </a:rPr>
              <a:t>Output 4:</a:t>
            </a:r>
          </a:p>
          <a:p>
            <a:endParaRPr lang="en-IN" b="1" dirty="0">
              <a:solidFill>
                <a:schemeClr val="tx1"/>
              </a:solidFill>
            </a:endParaRPr>
          </a:p>
        </p:txBody>
      </p:sp>
      <p:pic>
        <p:nvPicPr>
          <p:cNvPr id="4" name="Picture 3">
            <a:extLst>
              <a:ext uri="{FF2B5EF4-FFF2-40B4-BE49-F238E27FC236}">
                <a16:creationId xmlns:a16="http://schemas.microsoft.com/office/drawing/2014/main" id="{B6943C90-5FC7-1F69-2581-D95E22E2D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625" y="814026"/>
            <a:ext cx="9316750" cy="2248214"/>
          </a:xfrm>
          <a:prstGeom prst="rect">
            <a:avLst/>
          </a:prstGeom>
        </p:spPr>
      </p:pic>
      <p:pic>
        <p:nvPicPr>
          <p:cNvPr id="6" name="Picture 5">
            <a:extLst>
              <a:ext uri="{FF2B5EF4-FFF2-40B4-BE49-F238E27FC236}">
                <a16:creationId xmlns:a16="http://schemas.microsoft.com/office/drawing/2014/main" id="{9EEBFDDE-169D-EEBF-C7AD-18D5F2389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97" y="3636734"/>
            <a:ext cx="11326806" cy="2248214"/>
          </a:xfrm>
          <a:prstGeom prst="rect">
            <a:avLst/>
          </a:prstGeom>
        </p:spPr>
      </p:pic>
    </p:spTree>
    <p:extLst>
      <p:ext uri="{BB962C8B-B14F-4D97-AF65-F5344CB8AC3E}">
        <p14:creationId xmlns:p14="http://schemas.microsoft.com/office/powerpoint/2010/main" val="1546061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513E89-1632-35FD-F45C-F2AA318384BC}"/>
              </a:ext>
            </a:extLst>
          </p:cNvPr>
          <p:cNvSpPr/>
          <p:nvPr/>
        </p:nvSpPr>
        <p:spPr>
          <a:xfrm>
            <a:off x="307942" y="373998"/>
            <a:ext cx="11576115" cy="5430454"/>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Conclusion:</a:t>
            </a:r>
          </a:p>
          <a:p>
            <a:endParaRPr lang="en-US" b="1" dirty="0">
              <a:solidFill>
                <a:schemeClr val="tx1"/>
              </a:solidFill>
            </a:endParaRPr>
          </a:p>
          <a:p>
            <a:r>
              <a:rPr lang="en-US" dirty="0">
                <a:solidFill>
                  <a:schemeClr val="tx1"/>
                </a:solidFill>
              </a:rPr>
              <a:t>This Loan Management System project brings together different datasets and business rules to streamline loan management. By automating the classification of customers, updating CIBIL score statuses, and calculating loan interest amounts, the system provides a comprehensive approach to managing loans and customer data efficiently.</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r>
              <a:rPr lang="en-US" sz="4000" dirty="0">
                <a:solidFill>
                  <a:schemeClr val="tx1"/>
                </a:solidFill>
              </a:rPr>
              <a:t>Thank You.</a:t>
            </a:r>
          </a:p>
          <a:p>
            <a:endParaRPr lang="en-IN" b="1" dirty="0">
              <a:solidFill>
                <a:schemeClr val="tx1"/>
              </a:solidFill>
            </a:endParaRPr>
          </a:p>
        </p:txBody>
      </p:sp>
    </p:spTree>
    <p:extLst>
      <p:ext uri="{BB962C8B-B14F-4D97-AF65-F5344CB8AC3E}">
        <p14:creationId xmlns:p14="http://schemas.microsoft.com/office/powerpoint/2010/main" val="151292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401659-B3F6-374A-E5BE-5D5BFBBA1DA1}"/>
              </a:ext>
            </a:extLst>
          </p:cNvPr>
          <p:cNvSpPr/>
          <p:nvPr/>
        </p:nvSpPr>
        <p:spPr>
          <a:xfrm>
            <a:off x="307942" y="433633"/>
            <a:ext cx="11576115" cy="772998"/>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SQL Commands Overview</a:t>
            </a:r>
          </a:p>
        </p:txBody>
      </p:sp>
      <p:sp>
        <p:nvSpPr>
          <p:cNvPr id="3" name="Rectangle 2">
            <a:extLst>
              <a:ext uri="{FF2B5EF4-FFF2-40B4-BE49-F238E27FC236}">
                <a16:creationId xmlns:a16="http://schemas.microsoft.com/office/drawing/2014/main" id="{D8C9CAF5-7378-A8A3-E234-D78EAEA78BC5}"/>
              </a:ext>
            </a:extLst>
          </p:cNvPr>
          <p:cNvSpPr/>
          <p:nvPr/>
        </p:nvSpPr>
        <p:spPr>
          <a:xfrm>
            <a:off x="307942" y="1547567"/>
            <a:ext cx="11576115" cy="4914507"/>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p:txBody>
      </p:sp>
      <p:sp>
        <p:nvSpPr>
          <p:cNvPr id="5" name="Rectangle 2">
            <a:extLst>
              <a:ext uri="{FF2B5EF4-FFF2-40B4-BE49-F238E27FC236}">
                <a16:creationId xmlns:a16="http://schemas.microsoft.com/office/drawing/2014/main" id="{CACEC3AE-3F0F-6341-14AE-7FFAA297C715}"/>
              </a:ext>
            </a:extLst>
          </p:cNvPr>
          <p:cNvSpPr>
            <a:spLocks noChangeArrowheads="1"/>
          </p:cNvSpPr>
          <p:nvPr/>
        </p:nvSpPr>
        <p:spPr bwMode="auto">
          <a:xfrm>
            <a:off x="0" y="1737503"/>
            <a:ext cx="10030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35AE5AD-1661-A328-278A-A704B30D6223}"/>
              </a:ext>
            </a:extLst>
          </p:cNvPr>
          <p:cNvSpPr>
            <a:spLocks noChangeArrowheads="1"/>
          </p:cNvSpPr>
          <p:nvPr/>
        </p:nvSpPr>
        <p:spPr bwMode="auto">
          <a:xfrm>
            <a:off x="307942" y="1737503"/>
            <a:ext cx="898194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Definition Language (DDL)</a:t>
            </a:r>
            <a:r>
              <a:rPr kumimoji="0" lang="en-US" altLang="en-US" sz="1800" b="0" i="0" u="none" strike="noStrike" cap="none" normalizeH="0" baseline="0" dirty="0">
                <a:ln>
                  <a:noFill/>
                </a:ln>
                <a:solidFill>
                  <a:schemeClr val="tx1"/>
                </a:solidFill>
                <a:effectLst/>
                <a:latin typeface="Arial" panose="020B0604020202020204" pitchFamily="34" charset="0"/>
              </a:rPr>
              <a:t>: Commands that define the structure of a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Unicode MS"/>
              </a:rPr>
              <a:t>CREATE</a:t>
            </a:r>
            <a:r>
              <a:rPr kumimoji="0" lang="en-US" altLang="en-US" b="0" i="0" u="none" strike="noStrike" cap="none" normalizeH="0" baseline="0" dirty="0">
                <a:ln>
                  <a:noFill/>
                </a:ln>
                <a:solidFill>
                  <a:schemeClr val="tx1"/>
                </a:solidFill>
                <a:effectLst/>
              </a:rPr>
              <a:t>: Create new databases, tables.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Unicode MS"/>
              </a:rPr>
              <a:t>ALTER</a:t>
            </a:r>
            <a:r>
              <a:rPr kumimoji="0" lang="en-US" altLang="en-US" b="0" i="0" u="none" strike="noStrike" cap="none" normalizeH="0" baseline="0" dirty="0">
                <a:ln>
                  <a:noFill/>
                </a:ln>
                <a:solidFill>
                  <a:schemeClr val="tx1"/>
                </a:solidFill>
                <a:effectLst/>
              </a:rPr>
              <a:t>: Modify structure of existing tables.  </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Unicode MS"/>
              </a:rPr>
              <a:t>DROP</a:t>
            </a:r>
            <a:r>
              <a:rPr kumimoji="0" lang="en-US" altLang="en-US" b="0" i="0" u="none" strike="noStrike" cap="none" normalizeH="0" baseline="0" dirty="0">
                <a:ln>
                  <a:noFill/>
                </a:ln>
                <a:solidFill>
                  <a:schemeClr val="tx1"/>
                </a:solidFill>
                <a:effectLst/>
              </a:rPr>
              <a:t>: Delete tables or databases.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CB5628F-B1F0-E955-C9DB-F0169CFC65E5}"/>
              </a:ext>
            </a:extLst>
          </p:cNvPr>
          <p:cNvSpPr>
            <a:spLocks noChangeArrowheads="1"/>
          </p:cNvSpPr>
          <p:nvPr/>
        </p:nvSpPr>
        <p:spPr bwMode="auto">
          <a:xfrm>
            <a:off x="308614" y="3491829"/>
            <a:ext cx="848180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Data Manipulation Language (DML): </a:t>
            </a:r>
            <a:r>
              <a:rPr kumimoji="0" lang="en-US" altLang="en-US" b="0" i="0" u="none" strike="noStrike" cap="none" normalizeH="0" baseline="0" dirty="0">
                <a:ln>
                  <a:noFill/>
                </a:ln>
                <a:solidFill>
                  <a:schemeClr val="tx1"/>
                </a:solidFill>
                <a:effectLst/>
                <a:latin typeface="Arial" panose="020B0604020202020204" pitchFamily="34" charset="0"/>
              </a:rPr>
              <a:t>Used to manipulate the data inside tables.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Unicode MS"/>
              </a:rPr>
              <a:t>INSERT</a:t>
            </a:r>
            <a:r>
              <a:rPr kumimoji="0" lang="en-US" altLang="en-US" b="0" i="0" u="none" strike="noStrike" cap="none" normalizeH="0" baseline="0" dirty="0">
                <a:ln>
                  <a:noFill/>
                </a:ln>
                <a:solidFill>
                  <a:schemeClr val="tx1"/>
                </a:solidFill>
                <a:effectLst/>
              </a:rPr>
              <a:t>: Add new records to a table.</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Unicode MS"/>
              </a:rPr>
              <a:t>UPDATE</a:t>
            </a:r>
            <a:r>
              <a:rPr kumimoji="0" lang="en-US" altLang="en-US" b="0" i="0" u="none" strike="noStrike" cap="none" normalizeH="0" baseline="0" dirty="0">
                <a:ln>
                  <a:noFill/>
                </a:ln>
                <a:solidFill>
                  <a:schemeClr val="tx1"/>
                </a:solidFill>
                <a:effectLst/>
              </a:rPr>
              <a:t>: Modify existing data.</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Unicode MS"/>
              </a:rPr>
              <a:t>DELETE</a:t>
            </a:r>
            <a:r>
              <a:rPr kumimoji="0" lang="en-US" altLang="en-US" b="0" i="0" u="none" strike="noStrike" cap="none" normalizeH="0" baseline="0" dirty="0">
                <a:ln>
                  <a:noFill/>
                </a:ln>
                <a:solidFill>
                  <a:schemeClr val="tx1"/>
                </a:solidFill>
                <a:effectLst/>
              </a:rPr>
              <a:t>: Remove records.</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Unicode MS"/>
              </a:rPr>
              <a:t>SELECT</a:t>
            </a:r>
            <a:r>
              <a:rPr kumimoji="0" lang="en-US" altLang="en-US" b="0" i="0" u="none" strike="noStrike" cap="none" normalizeH="0" baseline="0" dirty="0">
                <a:ln>
                  <a:noFill/>
                </a:ln>
                <a:solidFill>
                  <a:schemeClr val="tx1"/>
                </a:solidFill>
                <a:effectLst/>
              </a:rPr>
              <a:t>: Retrieve data from a table.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665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EB4EDC-7A7A-9787-73F6-23BCC870D6F1}"/>
              </a:ext>
            </a:extLst>
          </p:cNvPr>
          <p:cNvSpPr/>
          <p:nvPr/>
        </p:nvSpPr>
        <p:spPr>
          <a:xfrm>
            <a:off x="307942" y="433633"/>
            <a:ext cx="11576115" cy="772998"/>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Basic Query Example</a:t>
            </a:r>
          </a:p>
        </p:txBody>
      </p:sp>
      <p:sp>
        <p:nvSpPr>
          <p:cNvPr id="3" name="Rectangle 2">
            <a:extLst>
              <a:ext uri="{FF2B5EF4-FFF2-40B4-BE49-F238E27FC236}">
                <a16:creationId xmlns:a16="http://schemas.microsoft.com/office/drawing/2014/main" id="{1C9A1B03-1155-1E31-6C44-E93C75B0F4B5}"/>
              </a:ext>
            </a:extLst>
          </p:cNvPr>
          <p:cNvSpPr/>
          <p:nvPr/>
        </p:nvSpPr>
        <p:spPr>
          <a:xfrm>
            <a:off x="307941" y="1547567"/>
            <a:ext cx="11576115" cy="4876800"/>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SELECT Statement:</a:t>
            </a:r>
          </a:p>
          <a:p>
            <a:endParaRPr lang="en-IN" b="1" dirty="0">
              <a:solidFill>
                <a:schemeClr val="tx1"/>
              </a:solidFill>
            </a:endParaRPr>
          </a:p>
          <a:p>
            <a:r>
              <a:rPr lang="en-US" b="1" dirty="0">
                <a:solidFill>
                  <a:schemeClr val="tx1"/>
                </a:solidFill>
                <a:latin typeface="Courier New" panose="02070309020205020404" pitchFamily="49" charset="0"/>
                <a:cs typeface="Courier New" panose="02070309020205020404" pitchFamily="49" charset="0"/>
              </a:rPr>
              <a:t>SELECT column1, column2 FROM </a:t>
            </a:r>
            <a:r>
              <a:rPr lang="en-US" b="1" dirty="0" err="1">
                <a:solidFill>
                  <a:schemeClr val="tx1"/>
                </a:solidFill>
                <a:latin typeface="Courier New" panose="02070309020205020404" pitchFamily="49" charset="0"/>
                <a:cs typeface="Courier New" panose="02070309020205020404" pitchFamily="49" charset="0"/>
              </a:rPr>
              <a:t>table_name</a:t>
            </a:r>
            <a:r>
              <a:rPr lang="en-US" b="1" dirty="0">
                <a:solidFill>
                  <a:schemeClr val="tx1"/>
                </a:solidFill>
                <a:latin typeface="Courier New" panose="02070309020205020404" pitchFamily="49" charset="0"/>
                <a:cs typeface="Courier New" panose="02070309020205020404" pitchFamily="49" charset="0"/>
              </a:rPr>
              <a:t> WHERE condition;</a:t>
            </a:r>
          </a:p>
          <a:p>
            <a:endParaRPr lang="en-US" b="1" dirty="0">
              <a:solidFill>
                <a:schemeClr val="tx1"/>
              </a:solidFill>
              <a:latin typeface="Courier New" panose="02070309020205020404" pitchFamily="49" charset="0"/>
              <a:cs typeface="Courier New" panose="02070309020205020404" pitchFamily="49" charset="0"/>
            </a:endParaRPr>
          </a:p>
          <a:p>
            <a:r>
              <a:rPr lang="en-US" b="1" dirty="0">
                <a:solidFill>
                  <a:schemeClr val="tx1"/>
                </a:solidFill>
                <a:cs typeface="Courier New" panose="02070309020205020404" pitchFamily="49" charset="0"/>
              </a:rPr>
              <a:t>Example:  </a:t>
            </a:r>
            <a:r>
              <a:rPr lang="en-US" dirty="0">
                <a:solidFill>
                  <a:schemeClr val="tx1"/>
                </a:solidFill>
                <a:cs typeface="Courier New" panose="02070309020205020404" pitchFamily="49" charset="0"/>
              </a:rPr>
              <a:t>Fetch Names from Customer Table.</a:t>
            </a:r>
          </a:p>
          <a:p>
            <a:endParaRPr lang="en-US" dirty="0">
              <a:solidFill>
                <a:schemeClr val="tx1"/>
              </a:solidFill>
              <a:cs typeface="Courier New" panose="02070309020205020404" pitchFamily="49" charset="0"/>
            </a:endParaRPr>
          </a:p>
          <a:p>
            <a:r>
              <a:rPr lang="en-US" b="1" dirty="0">
                <a:solidFill>
                  <a:schemeClr val="tx1"/>
                </a:solidFill>
                <a:latin typeface="Courier New" panose="02070309020205020404" pitchFamily="49" charset="0"/>
                <a:cs typeface="Courier New" panose="02070309020205020404" pitchFamily="49" charset="0"/>
              </a:rPr>
              <a:t>SELECT name FROM customers WHERE city = 'New York’;</a:t>
            </a:r>
          </a:p>
          <a:p>
            <a:endParaRPr lang="en-US" b="1" dirty="0">
              <a:solidFill>
                <a:schemeClr val="tx1"/>
              </a:solidFill>
              <a:latin typeface="Courier New" panose="02070309020205020404" pitchFamily="49" charset="0"/>
              <a:cs typeface="Courier New" panose="02070309020205020404" pitchFamily="49" charset="0"/>
            </a:endParaRPr>
          </a:p>
          <a:p>
            <a:r>
              <a:rPr lang="en-US" b="1" u="sng" dirty="0">
                <a:solidFill>
                  <a:schemeClr val="tx1"/>
                </a:solidFill>
                <a:cs typeface="Courier New" panose="02070309020205020404" pitchFamily="49" charset="0"/>
              </a:rPr>
              <a:t>Filtering with WHERE Clause:</a:t>
            </a:r>
          </a:p>
          <a:p>
            <a:endParaRPr lang="en-US" b="1" dirty="0">
              <a:solidFill>
                <a:schemeClr val="tx1"/>
              </a:solidFill>
              <a:cs typeface="Courier New" panose="02070309020205020404" pitchFamily="49" charset="0"/>
            </a:endParaRPr>
          </a:p>
          <a:p>
            <a:r>
              <a:rPr lang="en-US" dirty="0">
                <a:solidFill>
                  <a:schemeClr val="tx1"/>
                </a:solidFill>
                <a:cs typeface="Courier New" panose="02070309020205020404" pitchFamily="49" charset="0"/>
              </a:rPr>
              <a:t>Operators: =, &gt;, &lt;, &gt;=, &lt;=, &lt;&gt;</a:t>
            </a:r>
          </a:p>
          <a:p>
            <a:r>
              <a:rPr lang="en-US" dirty="0">
                <a:solidFill>
                  <a:schemeClr val="tx1"/>
                </a:solidFill>
                <a:cs typeface="Courier New" panose="02070309020205020404" pitchFamily="49" charset="0"/>
              </a:rPr>
              <a:t>Combine filters with AND, OR, NOT.</a:t>
            </a:r>
          </a:p>
          <a:p>
            <a:endParaRPr lang="en-US" dirty="0">
              <a:solidFill>
                <a:schemeClr val="tx1"/>
              </a:solidFill>
              <a:cs typeface="Courier New" panose="02070309020205020404" pitchFamily="49" charset="0"/>
            </a:endParaRPr>
          </a:p>
          <a:p>
            <a:r>
              <a:rPr lang="en-US" b="1" u="sng" dirty="0">
                <a:solidFill>
                  <a:schemeClr val="tx1"/>
                </a:solidFill>
                <a:cs typeface="Courier New" panose="02070309020205020404" pitchFamily="49" charset="0"/>
              </a:rPr>
              <a:t>Aggregate Functions: </a:t>
            </a:r>
          </a:p>
          <a:p>
            <a:endParaRPr lang="en-US" b="1" u="sng" dirty="0">
              <a:solidFill>
                <a:schemeClr val="tx1"/>
              </a:solidFill>
              <a:cs typeface="Courier New" panose="02070309020205020404" pitchFamily="49" charset="0"/>
            </a:endParaRPr>
          </a:p>
          <a:p>
            <a:r>
              <a:rPr lang="en-US" b="1" dirty="0">
                <a:solidFill>
                  <a:schemeClr val="tx1"/>
                </a:solidFill>
                <a:cs typeface="Courier New" panose="02070309020205020404" pitchFamily="49" charset="0"/>
              </a:rPr>
              <a:t>Used to summarize data.</a:t>
            </a:r>
          </a:p>
          <a:p>
            <a:r>
              <a:rPr lang="en-US" dirty="0">
                <a:solidFill>
                  <a:schemeClr val="tx1"/>
                </a:solidFill>
                <a:cs typeface="Courier New" panose="02070309020205020404" pitchFamily="49" charset="0"/>
              </a:rPr>
              <a:t>COUNT(), SUM(), AVG(), MAX(), MIN()</a:t>
            </a:r>
          </a:p>
          <a:p>
            <a:endParaRPr lang="en-US" dirty="0">
              <a:solidFill>
                <a:schemeClr val="tx1"/>
              </a:solidFill>
              <a:cs typeface="Courier New" panose="02070309020205020404" pitchFamily="49" charset="0"/>
            </a:endParaRPr>
          </a:p>
          <a:p>
            <a:endParaRPr lang="en-US" b="1" dirty="0">
              <a:solidFill>
                <a:schemeClr val="tx1"/>
              </a:solidFill>
              <a:cs typeface="Courier New" panose="02070309020205020404" pitchFamily="49" charset="0"/>
            </a:endParaRPr>
          </a:p>
          <a:p>
            <a:endParaRPr lang="en-US" b="1" dirty="0">
              <a:solidFill>
                <a:schemeClr val="tx1"/>
              </a:solidFill>
              <a:cs typeface="Courier New" panose="02070309020205020404" pitchFamily="49" charset="0"/>
            </a:endParaRPr>
          </a:p>
          <a:p>
            <a:endParaRPr lang="en-IN" b="1" dirty="0">
              <a:solidFill>
                <a:schemeClr val="tx1"/>
              </a:solidFill>
            </a:endParaRPr>
          </a:p>
        </p:txBody>
      </p:sp>
    </p:spTree>
    <p:extLst>
      <p:ext uri="{BB962C8B-B14F-4D97-AF65-F5344CB8AC3E}">
        <p14:creationId xmlns:p14="http://schemas.microsoft.com/office/powerpoint/2010/main" val="247379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ACA792-5365-809E-C2BB-0F75236CE37C}"/>
              </a:ext>
            </a:extLst>
          </p:cNvPr>
          <p:cNvSpPr/>
          <p:nvPr/>
        </p:nvSpPr>
        <p:spPr>
          <a:xfrm>
            <a:off x="307942" y="433633"/>
            <a:ext cx="11576115" cy="772998"/>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Constraints</a:t>
            </a:r>
          </a:p>
        </p:txBody>
      </p:sp>
      <p:sp>
        <p:nvSpPr>
          <p:cNvPr id="4" name="Rectangle 3">
            <a:extLst>
              <a:ext uri="{FF2B5EF4-FFF2-40B4-BE49-F238E27FC236}">
                <a16:creationId xmlns:a16="http://schemas.microsoft.com/office/drawing/2014/main" id="{FE58BAB4-3FD2-AB46-FC6A-ADA62352AA0A}"/>
              </a:ext>
            </a:extLst>
          </p:cNvPr>
          <p:cNvSpPr/>
          <p:nvPr/>
        </p:nvSpPr>
        <p:spPr>
          <a:xfrm>
            <a:off x="307942" y="1528713"/>
            <a:ext cx="11576115" cy="4895653"/>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v"/>
            </a:pPr>
            <a:r>
              <a:rPr lang="en-US" b="1" dirty="0">
                <a:solidFill>
                  <a:schemeClr val="tx1"/>
                </a:solidFill>
              </a:rPr>
              <a:t>PRIMARY KEY: </a:t>
            </a:r>
            <a:r>
              <a:rPr lang="en-US" dirty="0">
                <a:solidFill>
                  <a:schemeClr val="tx1"/>
                </a:solidFill>
              </a:rPr>
              <a:t>Unique identifier for each record.</a:t>
            </a:r>
          </a:p>
          <a:p>
            <a:pPr marL="285750" indent="-285750">
              <a:buFont typeface="Wingdings" panose="05000000000000000000" pitchFamily="2" charset="2"/>
              <a:buChar char="v"/>
            </a:pPr>
            <a:r>
              <a:rPr lang="en-US" b="1" dirty="0">
                <a:solidFill>
                  <a:schemeClr val="tx1"/>
                </a:solidFill>
              </a:rPr>
              <a:t>FOREIGN KEY: </a:t>
            </a:r>
            <a:r>
              <a:rPr lang="en-US" dirty="0">
                <a:solidFill>
                  <a:schemeClr val="tx1"/>
                </a:solidFill>
              </a:rPr>
              <a:t>Links two tables.</a:t>
            </a:r>
          </a:p>
          <a:p>
            <a:pPr marL="285750" indent="-285750">
              <a:buFont typeface="Wingdings" panose="05000000000000000000" pitchFamily="2" charset="2"/>
              <a:buChar char="v"/>
            </a:pPr>
            <a:r>
              <a:rPr lang="en-US" b="1" dirty="0">
                <a:solidFill>
                  <a:schemeClr val="tx1"/>
                </a:solidFill>
              </a:rPr>
              <a:t>NOT NULL: </a:t>
            </a:r>
            <a:r>
              <a:rPr lang="en-US" dirty="0">
                <a:solidFill>
                  <a:schemeClr val="tx1"/>
                </a:solidFill>
              </a:rPr>
              <a:t>Ensures a column cannot have a NULL value.</a:t>
            </a:r>
          </a:p>
          <a:p>
            <a:pPr marL="285750" indent="-285750">
              <a:buFont typeface="Wingdings" panose="05000000000000000000" pitchFamily="2" charset="2"/>
              <a:buChar char="v"/>
            </a:pPr>
            <a:r>
              <a:rPr lang="en-US" b="1" dirty="0">
                <a:solidFill>
                  <a:schemeClr val="tx1"/>
                </a:solidFill>
              </a:rPr>
              <a:t>UNIQUE: </a:t>
            </a:r>
            <a:r>
              <a:rPr lang="en-US" dirty="0">
                <a:solidFill>
                  <a:schemeClr val="tx1"/>
                </a:solidFill>
              </a:rPr>
              <a:t>Ensures all values in a column are different.</a:t>
            </a:r>
          </a:p>
          <a:p>
            <a:pPr marL="285750" indent="-285750">
              <a:buFont typeface="Wingdings" panose="05000000000000000000" pitchFamily="2" charset="2"/>
              <a:buChar char="v"/>
            </a:pPr>
            <a:endParaRPr lang="en-US" dirty="0">
              <a:solidFill>
                <a:schemeClr val="tx1"/>
              </a:solidFill>
            </a:endParaRPr>
          </a:p>
          <a:p>
            <a:r>
              <a:rPr lang="en-IN" sz="2400" b="1" dirty="0">
                <a:solidFill>
                  <a:schemeClr val="tx1"/>
                </a:solidFill>
              </a:rPr>
              <a:t>Sorting Results: ORDER BY</a:t>
            </a:r>
          </a:p>
          <a:p>
            <a:endParaRPr lang="en-IN" b="1" dirty="0">
              <a:solidFill>
                <a:schemeClr val="tx1"/>
              </a:solidFill>
            </a:endParaRPr>
          </a:p>
          <a:p>
            <a:r>
              <a:rPr lang="en-IN" b="1" dirty="0">
                <a:solidFill>
                  <a:schemeClr val="tx1"/>
                </a:solidFill>
              </a:rPr>
              <a:t>Syntax:</a:t>
            </a:r>
          </a:p>
          <a:p>
            <a:endParaRPr lang="en-IN" b="1" dirty="0">
              <a:solidFill>
                <a:schemeClr val="tx1"/>
              </a:solidFill>
            </a:endParaRPr>
          </a:p>
          <a:p>
            <a:r>
              <a:rPr lang="en-US" b="1" dirty="0">
                <a:solidFill>
                  <a:schemeClr val="tx1"/>
                </a:solidFill>
                <a:latin typeface="Courier New" panose="02070309020205020404" pitchFamily="49" charset="0"/>
                <a:cs typeface="Courier New" panose="02070309020205020404" pitchFamily="49" charset="0"/>
              </a:rPr>
              <a:t>SELECT column1, column2 FROM </a:t>
            </a:r>
            <a:r>
              <a:rPr lang="en-US" b="1" dirty="0" err="1">
                <a:solidFill>
                  <a:schemeClr val="tx1"/>
                </a:solidFill>
                <a:latin typeface="Courier New" panose="02070309020205020404" pitchFamily="49" charset="0"/>
                <a:cs typeface="Courier New" panose="02070309020205020404" pitchFamily="49" charset="0"/>
              </a:rPr>
              <a:t>table_name</a:t>
            </a:r>
            <a:r>
              <a:rPr lang="en-US" b="1" dirty="0">
                <a:solidFill>
                  <a:schemeClr val="tx1"/>
                </a:solidFill>
                <a:latin typeface="Courier New" panose="02070309020205020404" pitchFamily="49" charset="0"/>
                <a:cs typeface="Courier New" panose="02070309020205020404" pitchFamily="49" charset="0"/>
              </a:rPr>
              <a:t> ORDER BY column1 ASC|DESC;</a:t>
            </a:r>
          </a:p>
          <a:p>
            <a:endParaRPr lang="en-US" b="1"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cs typeface="Courier New" panose="02070309020205020404" pitchFamily="49" charset="0"/>
              </a:rPr>
              <a:t>Default Sorting is Ascending (ASC).</a:t>
            </a:r>
          </a:p>
          <a:p>
            <a:endParaRPr lang="en-IN" b="1" dirty="0">
              <a:solidFill>
                <a:schemeClr val="tx1"/>
              </a:solidFill>
            </a:endParaRPr>
          </a:p>
        </p:txBody>
      </p:sp>
    </p:spTree>
    <p:extLst>
      <p:ext uri="{BB962C8B-B14F-4D97-AF65-F5344CB8AC3E}">
        <p14:creationId xmlns:p14="http://schemas.microsoft.com/office/powerpoint/2010/main" val="47992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50359-D273-F9C3-9ABA-04B244AD3A62}"/>
              </a:ext>
            </a:extLst>
          </p:cNvPr>
          <p:cNvSpPr/>
          <p:nvPr/>
        </p:nvSpPr>
        <p:spPr>
          <a:xfrm>
            <a:off x="307942" y="433632"/>
            <a:ext cx="11576115" cy="1187778"/>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PROJECT</a:t>
            </a:r>
          </a:p>
          <a:p>
            <a:pPr algn="ctr"/>
            <a:r>
              <a:rPr lang="en-IN" sz="4000" b="1" dirty="0">
                <a:solidFill>
                  <a:schemeClr val="tx1"/>
                </a:solidFill>
              </a:rPr>
              <a:t>Loan Management System</a:t>
            </a:r>
          </a:p>
        </p:txBody>
      </p:sp>
      <p:sp>
        <p:nvSpPr>
          <p:cNvPr id="3" name="Rectangle 2">
            <a:extLst>
              <a:ext uri="{FF2B5EF4-FFF2-40B4-BE49-F238E27FC236}">
                <a16:creationId xmlns:a16="http://schemas.microsoft.com/office/drawing/2014/main" id="{2D60C37C-A2A1-EEF7-633D-0F69F41A1E11}"/>
              </a:ext>
            </a:extLst>
          </p:cNvPr>
          <p:cNvSpPr/>
          <p:nvPr/>
        </p:nvSpPr>
        <p:spPr>
          <a:xfrm>
            <a:off x="307941" y="1977510"/>
            <a:ext cx="11576115" cy="4446858"/>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Project Summary:</a:t>
            </a:r>
          </a:p>
          <a:p>
            <a:endParaRPr lang="en-US" dirty="0">
              <a:solidFill>
                <a:schemeClr val="tx1"/>
              </a:solidFill>
            </a:endParaRPr>
          </a:p>
          <a:p>
            <a:r>
              <a:rPr lang="en-US" dirty="0">
                <a:solidFill>
                  <a:schemeClr val="tx1"/>
                </a:solidFill>
              </a:rPr>
              <a:t>The Loan Management System project is designed to manage and automate various aspects of loan processing and customer data management. By working with key datasets and applying criteria-based classifications, triggers, and stored procedures, this system efficiently handles loan applications, customer statuses, and interest calculations.</a:t>
            </a:r>
          </a:p>
          <a:p>
            <a:endParaRPr lang="en-US" dirty="0">
              <a:solidFill>
                <a:schemeClr val="tx1"/>
              </a:solidFill>
            </a:endParaRPr>
          </a:p>
          <a:p>
            <a:r>
              <a:rPr lang="en-US" b="1" dirty="0">
                <a:solidFill>
                  <a:schemeClr val="tx1"/>
                </a:solidFill>
              </a:rPr>
              <a:t>Objective:</a:t>
            </a:r>
          </a:p>
          <a:p>
            <a:r>
              <a:rPr lang="en-US" dirty="0">
                <a:solidFill>
                  <a:schemeClr val="tx1"/>
                </a:solidFill>
              </a:rPr>
              <a:t>The project aims to:</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Analyze customer income status to categorize customers based on their financial standing.</a:t>
            </a:r>
          </a:p>
          <a:p>
            <a:pPr marL="285750" indent="-285750">
              <a:buFont typeface="Arial" panose="020B0604020202020204" pitchFamily="34" charset="0"/>
              <a:buChar char="•"/>
            </a:pPr>
            <a:r>
              <a:rPr lang="en-US" dirty="0">
                <a:solidFill>
                  <a:schemeClr val="tx1"/>
                </a:solidFill>
              </a:rPr>
              <a:t>Calculate loan amounts, monthly and annual interest, and update customer CIBIL scores.</a:t>
            </a:r>
          </a:p>
          <a:p>
            <a:pPr marL="285750" indent="-285750">
              <a:buFont typeface="Arial" panose="020B0604020202020204" pitchFamily="34" charset="0"/>
              <a:buChar char="•"/>
            </a:pPr>
            <a:r>
              <a:rPr lang="en-US" dirty="0">
                <a:solidFill>
                  <a:schemeClr val="tx1"/>
                </a:solidFill>
              </a:rPr>
              <a:t>Automate the loan approval process by using triggers for real-time status updates and by filtering customers based on defined criteria.</a:t>
            </a:r>
          </a:p>
        </p:txBody>
      </p:sp>
    </p:spTree>
    <p:extLst>
      <p:ext uri="{BB962C8B-B14F-4D97-AF65-F5344CB8AC3E}">
        <p14:creationId xmlns:p14="http://schemas.microsoft.com/office/powerpoint/2010/main" val="320549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5C785-60EB-75D5-0677-EC627F84A2CF}"/>
              </a:ext>
            </a:extLst>
          </p:cNvPr>
          <p:cNvSpPr/>
          <p:nvPr/>
        </p:nvSpPr>
        <p:spPr>
          <a:xfrm>
            <a:off x="307942" y="433632"/>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Customer Income Status Analysis</a:t>
            </a:r>
          </a:p>
        </p:txBody>
      </p:sp>
      <p:sp>
        <p:nvSpPr>
          <p:cNvPr id="3" name="Rectangle 2">
            <a:extLst>
              <a:ext uri="{FF2B5EF4-FFF2-40B4-BE49-F238E27FC236}">
                <a16:creationId xmlns:a16="http://schemas.microsoft.com/office/drawing/2014/main" id="{0FB6F323-78BF-185F-CDE3-8FB423B2D06B}"/>
              </a:ext>
            </a:extLst>
          </p:cNvPr>
          <p:cNvSpPr/>
          <p:nvPr/>
        </p:nvSpPr>
        <p:spPr>
          <a:xfrm>
            <a:off x="307941" y="1609762"/>
            <a:ext cx="11576115" cy="4814605"/>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Ø"/>
            </a:pPr>
            <a:r>
              <a:rPr lang="en-US" dirty="0">
                <a:solidFill>
                  <a:schemeClr val="tx1"/>
                </a:solidFill>
              </a:rPr>
              <a:t>Import the Customer Income table containing applicant income data to the database.</a:t>
            </a:r>
          </a:p>
          <a:p>
            <a:endParaRPr lang="en-US" dirty="0">
              <a:solidFill>
                <a:schemeClr val="tx1"/>
              </a:solidFill>
            </a:endParaRPr>
          </a:p>
          <a:p>
            <a:endParaRPr lang="en-US"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r>
              <a:rPr lang="en-US" dirty="0">
                <a:solidFill>
                  <a:schemeClr val="tx1"/>
                </a:solidFill>
              </a:rPr>
              <a:t>Customers are categorized into different grades based on the following criteria:</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Grade A: Applicant income &gt; 15,000</a:t>
            </a:r>
          </a:p>
          <a:p>
            <a:pPr marL="285750" indent="-285750">
              <a:buFont typeface="Arial" panose="020B0604020202020204" pitchFamily="34" charset="0"/>
              <a:buChar char="•"/>
            </a:pPr>
            <a:r>
              <a:rPr lang="en-US" dirty="0">
                <a:solidFill>
                  <a:schemeClr val="tx1"/>
                </a:solidFill>
              </a:rPr>
              <a:t>Grade B: Applicant income &gt; 9,000</a:t>
            </a:r>
          </a:p>
          <a:p>
            <a:pPr marL="285750" indent="-285750">
              <a:buFont typeface="Arial" panose="020B0604020202020204" pitchFamily="34" charset="0"/>
              <a:buChar char="•"/>
            </a:pPr>
            <a:r>
              <a:rPr lang="en-US" dirty="0">
                <a:solidFill>
                  <a:schemeClr val="tx1"/>
                </a:solidFill>
              </a:rPr>
              <a:t>Middle Class: Applicant income &gt; 5,000</a:t>
            </a:r>
          </a:p>
          <a:p>
            <a:pPr marL="285750" indent="-285750">
              <a:buFont typeface="Arial" panose="020B0604020202020204" pitchFamily="34" charset="0"/>
              <a:buChar char="•"/>
            </a:pPr>
            <a:r>
              <a:rPr lang="en-US" dirty="0">
                <a:solidFill>
                  <a:schemeClr val="tx1"/>
                </a:solidFill>
              </a:rPr>
              <a:t>Low Class: Applicant income ≤ 5,000</a:t>
            </a:r>
          </a:p>
          <a:p>
            <a:endParaRPr lang="en-US" dirty="0">
              <a:solidFill>
                <a:schemeClr val="tx1"/>
              </a:solidFill>
            </a:endParaRPr>
          </a:p>
          <a:p>
            <a:r>
              <a:rPr lang="en-US" dirty="0">
                <a:solidFill>
                  <a:schemeClr val="tx1"/>
                </a:solidFill>
              </a:rPr>
              <a:t>After categorization, create a new table called Customer Income Status which stores the categorized income data. This table is then used for further calculations and analysis in the project.</a:t>
            </a:r>
          </a:p>
          <a:p>
            <a:endParaRPr lang="en-US" dirty="0">
              <a:solidFill>
                <a:schemeClr val="tx1"/>
              </a:solidFill>
            </a:endParaRPr>
          </a:p>
          <a:p>
            <a:endParaRPr lang="en-IN" b="1" dirty="0">
              <a:solidFill>
                <a:schemeClr val="tx1"/>
              </a:solidFill>
            </a:endParaRPr>
          </a:p>
        </p:txBody>
      </p:sp>
      <p:pic>
        <p:nvPicPr>
          <p:cNvPr id="5" name="Picture 4">
            <a:extLst>
              <a:ext uri="{FF2B5EF4-FFF2-40B4-BE49-F238E27FC236}">
                <a16:creationId xmlns:a16="http://schemas.microsoft.com/office/drawing/2014/main" id="{4C7C4B15-8B27-FA7D-E902-7F4B07B87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96" y="2094139"/>
            <a:ext cx="2557233" cy="1334861"/>
          </a:xfrm>
          <a:prstGeom prst="rect">
            <a:avLst/>
          </a:prstGeom>
        </p:spPr>
      </p:pic>
      <p:pic>
        <p:nvPicPr>
          <p:cNvPr id="7" name="Picture 6">
            <a:extLst>
              <a:ext uri="{FF2B5EF4-FFF2-40B4-BE49-F238E27FC236}">
                <a16:creationId xmlns:a16="http://schemas.microsoft.com/office/drawing/2014/main" id="{8BD4A3EF-5F25-2D19-EB19-17ED1ED4D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84" y="2370989"/>
            <a:ext cx="7525566" cy="781159"/>
          </a:xfrm>
          <a:prstGeom prst="rect">
            <a:avLst/>
          </a:prstGeom>
        </p:spPr>
      </p:pic>
    </p:spTree>
    <p:extLst>
      <p:ext uri="{BB962C8B-B14F-4D97-AF65-F5344CB8AC3E}">
        <p14:creationId xmlns:p14="http://schemas.microsoft.com/office/powerpoint/2010/main" val="143502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E15BCC-163A-61DB-71CB-0CE7735C8078}"/>
              </a:ext>
            </a:extLst>
          </p:cNvPr>
          <p:cNvSpPr/>
          <p:nvPr/>
        </p:nvSpPr>
        <p:spPr>
          <a:xfrm>
            <a:off x="307942" y="433632"/>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Customer Income Status Analysis</a:t>
            </a:r>
          </a:p>
        </p:txBody>
      </p:sp>
      <p:sp>
        <p:nvSpPr>
          <p:cNvPr id="3" name="Rectangle 2">
            <a:extLst>
              <a:ext uri="{FF2B5EF4-FFF2-40B4-BE49-F238E27FC236}">
                <a16:creationId xmlns:a16="http://schemas.microsoft.com/office/drawing/2014/main" id="{33F55738-5AAA-DA2D-852B-CF2A503B9821}"/>
              </a:ext>
            </a:extLst>
          </p:cNvPr>
          <p:cNvSpPr/>
          <p:nvPr/>
        </p:nvSpPr>
        <p:spPr>
          <a:xfrm>
            <a:off x="307941" y="1430858"/>
            <a:ext cx="11576115" cy="4993510"/>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create table </a:t>
            </a:r>
            <a:r>
              <a:rPr lang="en-US" dirty="0" err="1">
                <a:solidFill>
                  <a:schemeClr val="tx1"/>
                </a:solidFill>
                <a:latin typeface="Courier New" panose="02070309020205020404" pitchFamily="49" charset="0"/>
                <a:cs typeface="Courier New" panose="02070309020205020404" pitchFamily="49" charset="0"/>
              </a:rPr>
              <a:t>customer_income_status</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select *, case when </a:t>
            </a:r>
            <a:r>
              <a:rPr lang="en-US" dirty="0" err="1">
                <a:solidFill>
                  <a:schemeClr val="tx1"/>
                </a:solidFill>
                <a:latin typeface="Courier New" panose="02070309020205020404" pitchFamily="49" charset="0"/>
                <a:cs typeface="Courier New" panose="02070309020205020404" pitchFamily="49" charset="0"/>
              </a:rPr>
              <a:t>applicantincome</a:t>
            </a:r>
            <a:r>
              <a:rPr lang="en-US" dirty="0">
                <a:solidFill>
                  <a:schemeClr val="tx1"/>
                </a:solidFill>
                <a:latin typeface="Courier New" panose="02070309020205020404" pitchFamily="49" charset="0"/>
                <a:cs typeface="Courier New" panose="02070309020205020404" pitchFamily="49" charset="0"/>
              </a:rPr>
              <a:t> &gt; 15000 then "Grade A Customer“</a:t>
            </a:r>
          </a:p>
          <a:p>
            <a:r>
              <a:rPr lang="en-US" dirty="0">
                <a:solidFill>
                  <a:schemeClr val="tx1"/>
                </a:solidFill>
                <a:latin typeface="Courier New" panose="02070309020205020404" pitchFamily="49" charset="0"/>
                <a:cs typeface="Courier New" panose="02070309020205020404" pitchFamily="49" charset="0"/>
              </a:rPr>
              <a:t>when </a:t>
            </a:r>
            <a:r>
              <a:rPr lang="en-US" dirty="0" err="1">
                <a:solidFill>
                  <a:schemeClr val="tx1"/>
                </a:solidFill>
                <a:latin typeface="Courier New" panose="02070309020205020404" pitchFamily="49" charset="0"/>
                <a:cs typeface="Courier New" panose="02070309020205020404" pitchFamily="49" charset="0"/>
              </a:rPr>
              <a:t>applicantincome</a:t>
            </a:r>
            <a:r>
              <a:rPr lang="en-US" dirty="0">
                <a:solidFill>
                  <a:schemeClr val="tx1"/>
                </a:solidFill>
                <a:latin typeface="Courier New" panose="02070309020205020404" pitchFamily="49" charset="0"/>
                <a:cs typeface="Courier New" panose="02070309020205020404" pitchFamily="49" charset="0"/>
              </a:rPr>
              <a:t> &gt; 9000 then "Grade B Customer“</a:t>
            </a:r>
          </a:p>
          <a:p>
            <a:r>
              <a:rPr lang="en-US" dirty="0">
                <a:solidFill>
                  <a:schemeClr val="tx1"/>
                </a:solidFill>
                <a:latin typeface="Courier New" panose="02070309020205020404" pitchFamily="49" charset="0"/>
                <a:cs typeface="Courier New" panose="02070309020205020404" pitchFamily="49" charset="0"/>
              </a:rPr>
              <a:t>when </a:t>
            </a:r>
            <a:r>
              <a:rPr lang="en-US" dirty="0" err="1">
                <a:solidFill>
                  <a:schemeClr val="tx1"/>
                </a:solidFill>
                <a:latin typeface="Courier New" panose="02070309020205020404" pitchFamily="49" charset="0"/>
                <a:cs typeface="Courier New" panose="02070309020205020404" pitchFamily="49" charset="0"/>
              </a:rPr>
              <a:t>applicantincome</a:t>
            </a:r>
            <a:r>
              <a:rPr lang="en-US" dirty="0">
                <a:solidFill>
                  <a:schemeClr val="tx1"/>
                </a:solidFill>
                <a:latin typeface="Courier New" panose="02070309020205020404" pitchFamily="49" charset="0"/>
                <a:cs typeface="Courier New" panose="02070309020205020404" pitchFamily="49" charset="0"/>
              </a:rPr>
              <a:t> &gt; 5000 then "Middle Class Customer“</a:t>
            </a:r>
          </a:p>
          <a:p>
            <a:r>
              <a:rPr lang="en-US" dirty="0">
                <a:solidFill>
                  <a:schemeClr val="tx1"/>
                </a:solidFill>
                <a:latin typeface="Courier New" panose="02070309020205020404" pitchFamily="49" charset="0"/>
                <a:cs typeface="Courier New" panose="02070309020205020404" pitchFamily="49" charset="0"/>
              </a:rPr>
              <a:t>else "Low Class </a:t>
            </a:r>
            <a:r>
              <a:rPr lang="en-US" dirty="0" err="1">
                <a:solidFill>
                  <a:schemeClr val="tx1"/>
                </a:solidFill>
                <a:latin typeface="Courier New" panose="02070309020205020404" pitchFamily="49" charset="0"/>
                <a:cs typeface="Courier New" panose="02070309020205020404" pitchFamily="49" charset="0"/>
              </a:rPr>
              <a:t>Customer"end</a:t>
            </a:r>
            <a:r>
              <a:rPr lang="en-US" dirty="0">
                <a:solidFill>
                  <a:schemeClr val="tx1"/>
                </a:solidFill>
                <a:latin typeface="Courier New" panose="02070309020205020404" pitchFamily="49" charset="0"/>
                <a:cs typeface="Courier New" panose="02070309020205020404" pitchFamily="49" charset="0"/>
              </a:rPr>
              <a:t> as Grade from </a:t>
            </a:r>
            <a:r>
              <a:rPr lang="en-US" dirty="0" err="1">
                <a:solidFill>
                  <a:schemeClr val="tx1"/>
                </a:solidFill>
                <a:latin typeface="Courier New" panose="02070309020205020404" pitchFamily="49" charset="0"/>
                <a:cs typeface="Courier New" panose="02070309020205020404" pitchFamily="49" charset="0"/>
              </a:rPr>
              <a:t>customer_income</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endParaRPr lang="en-IN" dirty="0">
              <a:solidFill>
                <a:schemeClr val="tx1"/>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ACD9024C-8DBE-8300-0E18-3301F7F4E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68" y="3429000"/>
            <a:ext cx="7783011" cy="2400635"/>
          </a:xfrm>
          <a:prstGeom prst="rect">
            <a:avLst/>
          </a:prstGeom>
        </p:spPr>
      </p:pic>
    </p:spTree>
    <p:extLst>
      <p:ext uri="{BB962C8B-B14F-4D97-AF65-F5344CB8AC3E}">
        <p14:creationId xmlns:p14="http://schemas.microsoft.com/office/powerpoint/2010/main" val="8533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D1CF9F-47D7-82C2-568D-3ECCA8F3B8C5}"/>
              </a:ext>
            </a:extLst>
          </p:cNvPr>
          <p:cNvSpPr/>
          <p:nvPr/>
        </p:nvSpPr>
        <p:spPr>
          <a:xfrm>
            <a:off x="307942" y="433632"/>
            <a:ext cx="11576115" cy="739185"/>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Monthly Interest Percentage Calculation</a:t>
            </a:r>
          </a:p>
        </p:txBody>
      </p:sp>
      <p:sp>
        <p:nvSpPr>
          <p:cNvPr id="5" name="Rectangle 4">
            <a:extLst>
              <a:ext uri="{FF2B5EF4-FFF2-40B4-BE49-F238E27FC236}">
                <a16:creationId xmlns:a16="http://schemas.microsoft.com/office/drawing/2014/main" id="{C5122BD0-1EB7-08A4-CD86-0FBD6AB21EEF}"/>
              </a:ext>
            </a:extLst>
          </p:cNvPr>
          <p:cNvSpPr/>
          <p:nvPr/>
        </p:nvSpPr>
        <p:spPr>
          <a:xfrm>
            <a:off x="307941" y="1530249"/>
            <a:ext cx="11576115" cy="4894119"/>
          </a:xfrm>
          <a:prstGeom prst="rect">
            <a:avLst/>
          </a:prstGeom>
          <a:solidFill>
            <a:schemeClr val="bg1"/>
          </a:solidFill>
          <a:ln>
            <a:solidFill>
              <a:schemeClr val="bg1"/>
            </a:solid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Based on the applicant's income and their property area (urban, rural, semi-rural, etc.), the system applies different interest rates:</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Rural → 3%</a:t>
            </a:r>
          </a:p>
          <a:p>
            <a:pPr marL="285750" indent="-285750">
              <a:buFont typeface="Arial" panose="020B0604020202020204" pitchFamily="34" charset="0"/>
              <a:buChar char="•"/>
            </a:pPr>
            <a:r>
              <a:rPr lang="en-US" dirty="0">
                <a:solidFill>
                  <a:schemeClr val="tx1"/>
                </a:solidFill>
              </a:rPr>
              <a:t>Semi-rural → 3.5%</a:t>
            </a:r>
          </a:p>
          <a:p>
            <a:pPr marL="285750" indent="-285750">
              <a:buFont typeface="Arial" panose="020B0604020202020204" pitchFamily="34" charset="0"/>
              <a:buChar char="•"/>
            </a:pPr>
            <a:r>
              <a:rPr lang="en-US" dirty="0">
                <a:solidFill>
                  <a:schemeClr val="tx1"/>
                </a:solidFill>
              </a:rPr>
              <a:t>Urban → 5%</a:t>
            </a:r>
          </a:p>
          <a:p>
            <a:pPr marL="285750" indent="-285750">
              <a:buFont typeface="Arial" panose="020B0604020202020204" pitchFamily="34" charset="0"/>
              <a:buChar char="•"/>
            </a:pPr>
            <a:r>
              <a:rPr lang="en-US" dirty="0">
                <a:solidFill>
                  <a:schemeClr val="tx1"/>
                </a:solidFill>
              </a:rPr>
              <a:t>Semi-urban → 2.5%</a:t>
            </a:r>
          </a:p>
          <a:p>
            <a:pPr marL="285750" indent="-285750">
              <a:buFont typeface="Arial" panose="020B0604020202020204" pitchFamily="34" charset="0"/>
              <a:buChar char="•"/>
            </a:pPr>
            <a:r>
              <a:rPr lang="en-US" dirty="0">
                <a:solidFill>
                  <a:schemeClr val="tx1"/>
                </a:solidFill>
              </a:rPr>
              <a:t>Otherwise → 7%</a:t>
            </a:r>
          </a:p>
          <a:p>
            <a:endParaRPr lang="en-US" dirty="0">
              <a:solidFill>
                <a:schemeClr val="tx1"/>
              </a:solidFill>
            </a:endParaRPr>
          </a:p>
          <a:p>
            <a:endParaRPr lang="en-US" dirty="0">
              <a:solidFill>
                <a:schemeClr val="tx1"/>
              </a:solidFill>
            </a:endParaRPr>
          </a:p>
          <a:p>
            <a:endParaRPr lang="en-IN" b="1" dirty="0">
              <a:solidFill>
                <a:schemeClr val="tx1"/>
              </a:solidFill>
            </a:endParaRPr>
          </a:p>
        </p:txBody>
      </p:sp>
      <p:pic>
        <p:nvPicPr>
          <p:cNvPr id="7" name="Picture 6">
            <a:extLst>
              <a:ext uri="{FF2B5EF4-FFF2-40B4-BE49-F238E27FC236}">
                <a16:creationId xmlns:a16="http://schemas.microsoft.com/office/drawing/2014/main" id="{855CA143-EEDB-EAD8-B021-58E92447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56" y="3977308"/>
            <a:ext cx="5175166" cy="1943371"/>
          </a:xfrm>
          <a:prstGeom prst="rect">
            <a:avLst/>
          </a:prstGeom>
        </p:spPr>
      </p:pic>
    </p:spTree>
    <p:extLst>
      <p:ext uri="{BB962C8B-B14F-4D97-AF65-F5344CB8AC3E}">
        <p14:creationId xmlns:p14="http://schemas.microsoft.com/office/powerpoint/2010/main" val="24712164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200</TotalTime>
  <Words>1598</Words>
  <Application>Microsoft Office PowerPoint</Application>
  <PresentationFormat>Widescreen</PresentationFormat>
  <Paragraphs>257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Arial Unicode MS</vt:lpstr>
      <vt:lpstr>Century Gothic</vt:lpstr>
      <vt:lpstr>Courier New</vt:lpstr>
      <vt:lpstr>Wingdings</vt:lpstr>
      <vt:lpstr>Vapor Trail</vt:lpstr>
      <vt:lpstr>Loan Management System using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salman</dc:creator>
  <cp:lastModifiedBy>Mohammed salman</cp:lastModifiedBy>
  <cp:revision>3</cp:revision>
  <dcterms:created xsi:type="dcterms:W3CDTF">2024-10-21T06:09:38Z</dcterms:created>
  <dcterms:modified xsi:type="dcterms:W3CDTF">2024-10-22T16:42:07Z</dcterms:modified>
</cp:coreProperties>
</file>