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0" r:id="rId3"/>
    <p:sldId id="261" r:id="rId4"/>
    <p:sldId id="262" r:id="rId5"/>
    <p:sldId id="263" r:id="rId6"/>
    <p:sldId id="264" r:id="rId7"/>
    <p:sldId id="265" r:id="rId8"/>
    <p:sldId id="266" r:id="rId9"/>
    <p:sldId id="267" r:id="rId10"/>
    <p:sldId id="268" r:id="rId11"/>
    <p:sldId id="259" r:id="rId12"/>
  </p:sldIdLst>
  <p:sldSz cx="12192000" cy="6858000"/>
  <p:notesSz cx="6858000" cy="9144000"/>
  <p:embeddedFontLs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842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34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06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39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906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77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35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556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5989739"/>
          </a:xfrm>
          <a:prstGeom prst="rect">
            <a:avLst/>
          </a:prstGeom>
          <a:noFill/>
          <a:ln>
            <a:noFill/>
          </a:ln>
        </p:spPr>
      </p:pic>
      <p:sp>
        <p:nvSpPr>
          <p:cNvPr id="99" name="Google Shape;99;p1"/>
          <p:cNvSpPr txBox="1"/>
          <p:nvPr/>
        </p:nvSpPr>
        <p:spPr>
          <a:xfrm>
            <a:off x="2174146" y="3189480"/>
            <a:ext cx="784370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2400" b="0" i="0" u="none" strike="noStrike" cap="none" dirty="0">
                <a:solidFill>
                  <a:schemeClr val="dk1"/>
                </a:solidFill>
                <a:latin typeface="Calibri"/>
                <a:ea typeface="Calibri"/>
                <a:cs typeface="Calibri"/>
                <a:sym typeface="Calibri"/>
              </a:rPr>
            </a:br>
            <a:r>
              <a:rPr lang="en-US" sz="2400" b="1" i="0" u="none" strike="noStrike" dirty="0">
                <a:solidFill>
                  <a:srgbClr val="000000"/>
                </a:solidFill>
                <a:effectLst/>
                <a:latin typeface="Roboto" panose="02000000000000000000" pitchFamily="2" charset="0"/>
              </a:rPr>
              <a:t>Enhancing Search Engine Relevance for Video Subtitles</a:t>
            </a:r>
            <a:endParaRPr sz="1800" dirty="0"/>
          </a:p>
        </p:txBody>
      </p:sp>
      <p:sp>
        <p:nvSpPr>
          <p:cNvPr id="2" name="TextBox 1">
            <a:extLst>
              <a:ext uri="{FF2B5EF4-FFF2-40B4-BE49-F238E27FC236}">
                <a16:creationId xmlns:a16="http://schemas.microsoft.com/office/drawing/2014/main" id="{690504DA-C374-484F-860A-B27DE692EA5C}"/>
              </a:ext>
            </a:extLst>
          </p:cNvPr>
          <p:cNvSpPr txBox="1"/>
          <p:nvPr/>
        </p:nvSpPr>
        <p:spPr>
          <a:xfrm>
            <a:off x="503339" y="5108895"/>
            <a:ext cx="2827090" cy="523220"/>
          </a:xfrm>
          <a:prstGeom prst="rect">
            <a:avLst/>
          </a:prstGeom>
          <a:noFill/>
        </p:spPr>
        <p:txBody>
          <a:bodyPr wrap="square" rtlCol="0">
            <a:spAutoFit/>
          </a:bodyPr>
          <a:lstStyle/>
          <a:p>
            <a:r>
              <a:rPr lang="en-IN" dirty="0"/>
              <a:t>Team ID : T211124</a:t>
            </a:r>
          </a:p>
          <a:p>
            <a:r>
              <a:rPr lang="en-IN" dirty="0"/>
              <a:t>Intern ID : IN1240335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p:cNvSpPr txBox="1">
            <a:spLocks noGrp="1"/>
          </p:cNvSpPr>
          <p:nvPr>
            <p:ph type="body" idx="1"/>
          </p:nvPr>
        </p:nvSpPr>
        <p:spPr>
          <a:xfrm>
            <a:off x="838200" y="2048895"/>
            <a:ext cx="10515600" cy="4809105"/>
          </a:xfrm>
          <a:prstGeom prst="rect">
            <a:avLst/>
          </a:prstGeom>
          <a:noFill/>
          <a:ln>
            <a:noFill/>
          </a:ln>
        </p:spPr>
        <p:txBody>
          <a:bodyPr spcFirstLastPara="1" wrap="square" lIns="91425" tIns="45700" rIns="91425" bIns="45700" anchor="t" anchorCtr="0">
            <a:normAutofit/>
          </a:bodyPr>
          <a:lstStyle/>
          <a:p>
            <a:pPr marL="97790" lvl="0" indent="0" algn="l" rtl="0">
              <a:lnSpc>
                <a:spcPct val="90000"/>
              </a:lnSpc>
              <a:spcBef>
                <a:spcPts val="1000"/>
              </a:spcBef>
              <a:spcAft>
                <a:spcPts val="0"/>
              </a:spcAft>
              <a:buClr>
                <a:schemeClr val="dk1"/>
              </a:buClr>
              <a:buSzPct val="100000"/>
              <a:buNone/>
            </a:pPr>
            <a:endParaRPr lang="en-IN" sz="1800" dirty="0"/>
          </a:p>
          <a:p>
            <a:pPr marL="97790" lvl="0" indent="0" algn="l" rtl="0">
              <a:lnSpc>
                <a:spcPct val="90000"/>
              </a:lnSpc>
              <a:spcBef>
                <a:spcPts val="1000"/>
              </a:spcBef>
              <a:spcAft>
                <a:spcPts val="0"/>
              </a:spcAft>
              <a:buClr>
                <a:schemeClr val="dk1"/>
              </a:buClr>
              <a:buSzPct val="100000"/>
              <a:buNone/>
            </a:pPr>
            <a:r>
              <a:rPr lang="en-IN" sz="2000" dirty="0"/>
              <a:t>Though the search results may not be highly accurate, the search engine implemented in this project still retrieves documents with similarity scores between 0.5 and 0.6 from which the correct document with respect to the user query is present.</a:t>
            </a:r>
          </a:p>
          <a:p>
            <a:pPr marL="97790" lvl="0" indent="0" algn="l" rtl="0">
              <a:lnSpc>
                <a:spcPct val="90000"/>
              </a:lnSpc>
              <a:spcBef>
                <a:spcPts val="1000"/>
              </a:spcBef>
              <a:spcAft>
                <a:spcPts val="0"/>
              </a:spcAft>
              <a:buClr>
                <a:schemeClr val="dk1"/>
              </a:buClr>
              <a:buSzPct val="100000"/>
              <a:buNone/>
            </a:pPr>
            <a:r>
              <a:rPr lang="en-US" sz="2000" dirty="0"/>
              <a:t>In conclusion by delving into the nuanced meaning and context of user queries and documents, semantic search engines offer more relevant and meaningful search results, ultimately enhancing the user experience and facilitating deeper comprehension of information.</a:t>
            </a:r>
            <a:endParaRPr lang="en-IN" sz="2000" dirty="0"/>
          </a:p>
        </p:txBody>
      </p:sp>
    </p:spTree>
    <p:extLst>
      <p:ext uri="{BB962C8B-B14F-4D97-AF65-F5344CB8AC3E}">
        <p14:creationId xmlns:p14="http://schemas.microsoft.com/office/powerpoint/2010/main" val="409431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IN" sz="3200" b="1" dirty="0"/>
              <a:t>Business Problem</a:t>
            </a:r>
          </a:p>
          <a:p>
            <a:pPr marL="228600" lvl="0" indent="-130810" algn="l" rtl="0">
              <a:lnSpc>
                <a:spcPct val="90000"/>
              </a:lnSpc>
              <a:spcBef>
                <a:spcPts val="1000"/>
              </a:spcBef>
              <a:spcAft>
                <a:spcPts val="0"/>
              </a:spcAft>
              <a:buClr>
                <a:schemeClr val="dk1"/>
              </a:buClr>
              <a:buSzPct val="100000"/>
              <a:buNone/>
            </a:pPr>
            <a:r>
              <a:rPr lang="en-US" sz="2000" dirty="0"/>
              <a:t>In today's world of online content, good search engines are super important for helping people find what they need. For Google, making sure their search works well is really important. This project is all about making video subtitles easier to find when you're searching, so everyone can enjoy videos more easily.</a:t>
            </a:r>
          </a:p>
          <a:p>
            <a:pPr marL="0" marR="0" lvl="0" indent="0" algn="l" defTabSz="914400" rtl="0" eaLnBrk="1" fontAlgn="auto" latinLnBrk="0" hangingPunct="1">
              <a:lnSpc>
                <a:spcPct val="90000"/>
              </a:lnSpc>
              <a:spcBef>
                <a:spcPts val="0"/>
              </a:spcBef>
              <a:spcAft>
                <a:spcPts val="0"/>
              </a:spcAft>
              <a:buClr>
                <a:srgbClr val="000000"/>
              </a:buClr>
              <a:buSzPct val="100000"/>
              <a:buFont typeface="Arial"/>
              <a:buNone/>
              <a:tabLst/>
              <a:defRPr/>
            </a:pPr>
            <a:endParaRPr kumimoji="0" lang="en-IN" sz="2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0"/>
              </a:spcBef>
              <a:spcAft>
                <a:spcPts val="0"/>
              </a:spcAft>
              <a:buClr>
                <a:srgbClr val="000000"/>
              </a:buClr>
              <a:buSzPct val="100000"/>
              <a:buFont typeface="Arial"/>
              <a:buNone/>
              <a:tabLst/>
              <a:defRPr/>
            </a:pPr>
            <a:r>
              <a:rPr lang="en-IN" sz="3200" b="1" dirty="0">
                <a:solidFill>
                  <a:srgbClr val="000000"/>
                </a:solidFill>
              </a:rPr>
              <a:t>Objective</a:t>
            </a:r>
            <a:endParaRPr kumimoji="0" lang="en-IN" sz="3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228600" lvl="0" indent="-130810" algn="l" rtl="0">
              <a:lnSpc>
                <a:spcPct val="90000"/>
              </a:lnSpc>
              <a:spcBef>
                <a:spcPts val="1000"/>
              </a:spcBef>
              <a:spcAft>
                <a:spcPts val="0"/>
              </a:spcAft>
              <a:buClr>
                <a:schemeClr val="dk1"/>
              </a:buClr>
              <a:buSzPct val="100000"/>
              <a:buNone/>
            </a:pPr>
            <a:r>
              <a:rPr lang="en-US" sz="2000" dirty="0"/>
              <a:t>The main aim is to use natural language processing and machine learning to improve the accuracy and relevance of search results. My focus is on building a </a:t>
            </a:r>
            <a:r>
              <a:rPr lang="en-US" sz="2000" b="1" dirty="0"/>
              <a:t>Semantic Search Engine </a:t>
            </a:r>
            <a:r>
              <a:rPr lang="en-US" sz="2000" dirty="0"/>
              <a:t>here in this project.</a:t>
            </a:r>
            <a:endParaRPr sz="2000" dirty="0"/>
          </a:p>
        </p:txBody>
      </p:sp>
    </p:spTree>
    <p:extLst>
      <p:ext uri="{BB962C8B-B14F-4D97-AF65-F5344CB8AC3E}">
        <p14:creationId xmlns:p14="http://schemas.microsoft.com/office/powerpoint/2010/main" val="357572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Summary of the Data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2000" dirty="0"/>
              <a:t>The database, stored in a file named '</a:t>
            </a:r>
            <a:r>
              <a:rPr lang="en-US" sz="2000" b="1" dirty="0" err="1"/>
              <a:t>eng_subtitles_database.db</a:t>
            </a:r>
            <a:r>
              <a:rPr lang="en-US" sz="2000" dirty="0"/>
              <a:t>', comprises a sample of </a:t>
            </a:r>
            <a:r>
              <a:rPr lang="en-US" sz="2000" b="1" dirty="0"/>
              <a:t>82,498 </a:t>
            </a:r>
            <a:r>
              <a:rPr lang="en-US" sz="2000" dirty="0"/>
              <a:t>subtitle files sourced from </a:t>
            </a:r>
            <a:r>
              <a:rPr lang="en-US" sz="2000" b="1" dirty="0"/>
              <a:t>opensubtitles.org</a:t>
            </a:r>
            <a:r>
              <a:rPr lang="en-US" sz="2000" dirty="0"/>
              <a:t>. </a:t>
            </a:r>
          </a:p>
          <a:p>
            <a:pPr marL="228600" lvl="0" indent="-130810" algn="l" rtl="0">
              <a:lnSpc>
                <a:spcPct val="90000"/>
              </a:lnSpc>
              <a:spcBef>
                <a:spcPts val="1000"/>
              </a:spcBef>
              <a:spcAft>
                <a:spcPts val="0"/>
              </a:spcAft>
              <a:buClr>
                <a:schemeClr val="dk1"/>
              </a:buClr>
              <a:buSzPct val="100000"/>
              <a:buNone/>
            </a:pPr>
            <a:r>
              <a:rPr lang="en-US" sz="2000" dirty="0"/>
              <a:t>These subtitles predominantly correspond to </a:t>
            </a:r>
            <a:r>
              <a:rPr lang="en-US" sz="2000" b="1" dirty="0"/>
              <a:t>movies and TV series</a:t>
            </a:r>
            <a:r>
              <a:rPr lang="en-US" sz="2000" dirty="0"/>
              <a:t> released between </a:t>
            </a:r>
            <a:r>
              <a:rPr lang="en-US" sz="2000" b="1" dirty="0"/>
              <a:t>1990 and 2024</a:t>
            </a:r>
            <a:r>
              <a:rPr lang="en-US" sz="2000" dirty="0"/>
              <a:t>. </a:t>
            </a:r>
          </a:p>
          <a:p>
            <a:pPr marL="228600" lvl="0" indent="-130810" algn="l" rtl="0">
              <a:lnSpc>
                <a:spcPct val="90000"/>
              </a:lnSpc>
              <a:spcBef>
                <a:spcPts val="1000"/>
              </a:spcBef>
              <a:spcAft>
                <a:spcPts val="0"/>
              </a:spcAft>
              <a:buClr>
                <a:schemeClr val="dk1"/>
              </a:buClr>
              <a:buSzPct val="100000"/>
              <a:buNone/>
            </a:pPr>
            <a:r>
              <a:rPr lang="en-US" sz="2000" dirty="0"/>
              <a:t>Each subtitle file is uniquely identified by a reference ID labeled '</a:t>
            </a:r>
            <a:r>
              <a:rPr lang="en-US" sz="2000" b="1" dirty="0"/>
              <a:t>num</a:t>
            </a:r>
            <a:r>
              <a:rPr lang="en-US" sz="2000" dirty="0"/>
              <a:t>', which can be used to retrieve additional details from opensubtitles.org via the link format: </a:t>
            </a:r>
            <a:r>
              <a:rPr lang="en-US" sz="2000" b="1" dirty="0"/>
              <a:t>https://www.opensubtitles.org/en/subtitles/{num}</a:t>
            </a:r>
            <a:r>
              <a:rPr lang="en-US" sz="2000" dirty="0"/>
              <a:t>.</a:t>
            </a:r>
            <a:r>
              <a:rPr lang="en-US" sz="2000" b="1" dirty="0"/>
              <a:t> </a:t>
            </a:r>
          </a:p>
          <a:p>
            <a:pPr marL="228600" lvl="0" indent="-130810" algn="l" rtl="0">
              <a:lnSpc>
                <a:spcPct val="90000"/>
              </a:lnSpc>
              <a:spcBef>
                <a:spcPts val="1000"/>
              </a:spcBef>
              <a:spcAft>
                <a:spcPts val="0"/>
              </a:spcAft>
              <a:buClr>
                <a:schemeClr val="dk1"/>
              </a:buClr>
              <a:buSzPct val="100000"/>
              <a:buNone/>
            </a:pPr>
            <a:r>
              <a:rPr lang="en-US" sz="2000" dirty="0"/>
              <a:t>The database consists of a single table named '</a:t>
            </a:r>
            <a:r>
              <a:rPr lang="en-US" sz="2000" b="1" dirty="0" err="1"/>
              <a:t>zipfiles</a:t>
            </a:r>
            <a:r>
              <a:rPr lang="en-US" sz="2000" dirty="0"/>
              <a:t>', containing three columns: </a:t>
            </a:r>
          </a:p>
          <a:p>
            <a:pPr marL="1355090" lvl="2">
              <a:spcBef>
                <a:spcPts val="1000"/>
              </a:spcBef>
              <a:buSzPct val="100000"/>
              <a:buFont typeface="Wingdings" panose="05000000000000000000" pitchFamily="2" charset="2"/>
              <a:buChar char="§"/>
            </a:pPr>
            <a:r>
              <a:rPr lang="en-US" dirty="0"/>
              <a:t>'num' for the unique subtitle ID</a:t>
            </a:r>
          </a:p>
          <a:p>
            <a:pPr marL="1355090" lvl="2">
              <a:spcBef>
                <a:spcPts val="1000"/>
              </a:spcBef>
              <a:buSzPct val="100000"/>
              <a:buFont typeface="Wingdings" panose="05000000000000000000" pitchFamily="2" charset="2"/>
              <a:buChar char="§"/>
            </a:pPr>
            <a:r>
              <a:rPr lang="en-US" dirty="0"/>
              <a:t>'name' for the subtitle file name</a:t>
            </a:r>
          </a:p>
          <a:p>
            <a:pPr marL="1355090" lvl="2">
              <a:spcBef>
                <a:spcPts val="1000"/>
              </a:spcBef>
              <a:buSzPct val="100000"/>
              <a:buFont typeface="Wingdings" panose="05000000000000000000" pitchFamily="2" charset="2"/>
              <a:buChar char="§"/>
            </a:pPr>
            <a:r>
              <a:rPr lang="en-US" dirty="0"/>
              <a:t>'content' for the compressed subtitle content encoded in 'latin-1' format.</a:t>
            </a:r>
            <a:endParaRPr kumimoji="0" lang="en-IN" sz="36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05454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Types of Search Engines</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2000" b="1" u="sng" dirty="0"/>
              <a:t>Keyword Based Search Engines:</a:t>
            </a:r>
          </a:p>
          <a:p>
            <a:pPr marL="228600" lvl="0" indent="-130810" algn="l" rtl="0">
              <a:lnSpc>
                <a:spcPct val="90000"/>
              </a:lnSpc>
              <a:spcBef>
                <a:spcPts val="1000"/>
              </a:spcBef>
              <a:spcAft>
                <a:spcPts val="0"/>
              </a:spcAft>
              <a:buClr>
                <a:schemeClr val="dk1"/>
              </a:buClr>
              <a:buSzPct val="100000"/>
              <a:buNone/>
            </a:pPr>
            <a:r>
              <a:rPr lang="en-US" sz="2000" dirty="0"/>
              <a:t>Keyword-based search engines operate by matching exact keywords between user queries and indexed documents. They rely on direct matches to retrieve relevant results.</a:t>
            </a:r>
          </a:p>
          <a:p>
            <a:pPr marL="228600" lvl="0" indent="-130810" algn="l" rtl="0">
              <a:lnSpc>
                <a:spcPct val="90000"/>
              </a:lnSpc>
              <a:spcBef>
                <a:spcPts val="1000"/>
              </a:spcBef>
              <a:spcAft>
                <a:spcPts val="0"/>
              </a:spcAft>
              <a:buClr>
                <a:schemeClr val="dk1"/>
              </a:buClr>
              <a:buSzPct val="100000"/>
              <a:buNone/>
            </a:pPr>
            <a:endParaRPr lang="en-US" sz="2000" dirty="0"/>
          </a:p>
          <a:p>
            <a:pPr marL="228600" lvl="0" indent="-130810" algn="l" rtl="0">
              <a:lnSpc>
                <a:spcPct val="90000"/>
              </a:lnSpc>
              <a:spcBef>
                <a:spcPts val="1000"/>
              </a:spcBef>
              <a:spcAft>
                <a:spcPts val="0"/>
              </a:spcAft>
              <a:buClr>
                <a:schemeClr val="dk1"/>
              </a:buClr>
              <a:buSzPct val="100000"/>
              <a:buNone/>
            </a:pPr>
            <a:r>
              <a:rPr lang="en-US" sz="2000" b="1" u="sng" dirty="0"/>
              <a:t>Semantic Search Engines:</a:t>
            </a:r>
          </a:p>
          <a:p>
            <a:pPr marL="228600" lvl="0" indent="-130810" algn="l" rtl="0">
              <a:lnSpc>
                <a:spcPct val="90000"/>
              </a:lnSpc>
              <a:spcBef>
                <a:spcPts val="1000"/>
              </a:spcBef>
              <a:spcAft>
                <a:spcPts val="0"/>
              </a:spcAft>
              <a:buClr>
                <a:schemeClr val="dk1"/>
              </a:buClr>
              <a:buSzPct val="100000"/>
              <a:buNone/>
            </a:pPr>
            <a:r>
              <a:rPr lang="en-US" sz="2000" dirty="0"/>
              <a:t>Unlike keyword-based search engines, semantic search engines analyze the meaning and context of both user queries and documents. They aim to understand the intent behind the query and the content of the documents, allowing for more nuanced and relevant search results.</a:t>
            </a:r>
          </a:p>
          <a:p>
            <a:pPr marL="228600" lvl="0" indent="-130810" algn="l" rtl="0">
              <a:lnSpc>
                <a:spcPct val="90000"/>
              </a:lnSpc>
              <a:spcBef>
                <a:spcPts val="1000"/>
              </a:spcBef>
              <a:spcAft>
                <a:spcPts val="0"/>
              </a:spcAft>
              <a:buClr>
                <a:schemeClr val="dk1"/>
              </a:buClr>
              <a:buSzPct val="100000"/>
              <a:buNone/>
            </a:pPr>
            <a:endParaRPr lang="en-US" sz="2000" dirty="0"/>
          </a:p>
          <a:p>
            <a:pPr marL="228600" lvl="0" indent="-130810" algn="l" rtl="0">
              <a:lnSpc>
                <a:spcPct val="90000"/>
              </a:lnSpc>
              <a:spcBef>
                <a:spcPts val="1000"/>
              </a:spcBef>
              <a:spcAft>
                <a:spcPts val="0"/>
              </a:spcAft>
              <a:buClr>
                <a:schemeClr val="dk1"/>
              </a:buClr>
              <a:buSzPct val="100000"/>
              <a:buNone/>
            </a:pPr>
            <a:r>
              <a:rPr lang="en-US" sz="2000" b="1" dirty="0"/>
              <a:t>“Semantic search engines strive to offer more relevant and meaningful search results by considering the broader context surrounding the query.”</a:t>
            </a:r>
            <a:endParaRPr lang="en-IN" sz="2000" b="1" dirty="0"/>
          </a:p>
        </p:txBody>
      </p:sp>
    </p:spTree>
    <p:extLst>
      <p:ext uri="{BB962C8B-B14F-4D97-AF65-F5344CB8AC3E}">
        <p14:creationId xmlns:p14="http://schemas.microsoft.com/office/powerpoint/2010/main" val="366140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Workflow</a:t>
            </a:r>
            <a:endParaRPr b="1" dirty="0">
              <a:solidFill>
                <a:srgbClr val="FF0000"/>
              </a:solidFill>
            </a:endParaRPr>
          </a:p>
        </p:txBody>
      </p:sp>
      <p:sp>
        <p:nvSpPr>
          <p:cNvPr id="111" name="Google Shape;111;p4"/>
          <p:cNvSpPr txBox="1">
            <a:spLocks noGrp="1"/>
          </p:cNvSpPr>
          <p:nvPr>
            <p:ph type="body" idx="1"/>
          </p:nvPr>
        </p:nvSpPr>
        <p:spPr>
          <a:xfrm>
            <a:off x="684880" y="1461263"/>
            <a:ext cx="10515600" cy="4809105"/>
          </a:xfrm>
          <a:prstGeom prst="rect">
            <a:avLst/>
          </a:prstGeom>
          <a:noFill/>
          <a:ln>
            <a:noFill/>
          </a:ln>
        </p:spPr>
        <p:txBody>
          <a:bodyPr spcFirstLastPara="1" wrap="square" lIns="91425" tIns="45700" rIns="91425" bIns="45700" anchor="t" anchorCtr="0">
            <a:normAutofit fontScale="85000" lnSpcReduction="20000"/>
          </a:bodyPr>
          <a:lstStyle/>
          <a:p>
            <a:pPr marL="228600" lvl="0" indent="-130810" algn="l" rtl="0">
              <a:lnSpc>
                <a:spcPct val="90000"/>
              </a:lnSpc>
              <a:spcBef>
                <a:spcPts val="1000"/>
              </a:spcBef>
              <a:spcAft>
                <a:spcPts val="0"/>
              </a:spcAft>
              <a:buClr>
                <a:schemeClr val="dk1"/>
              </a:buClr>
              <a:buSzPct val="100000"/>
              <a:buNone/>
            </a:pPr>
            <a:r>
              <a:rPr lang="en-IN" sz="2400" b="1" u="sng" dirty="0"/>
              <a:t>Part 1 : Ingesting Documents</a:t>
            </a:r>
          </a:p>
          <a:p>
            <a:pPr marL="554990" lvl="0" indent="-457200" algn="l" rtl="0">
              <a:lnSpc>
                <a:spcPct val="90000"/>
              </a:lnSpc>
              <a:spcBef>
                <a:spcPts val="1000"/>
              </a:spcBef>
              <a:spcAft>
                <a:spcPts val="0"/>
              </a:spcAft>
              <a:buClr>
                <a:schemeClr val="dk1"/>
              </a:buClr>
              <a:buSzPct val="100000"/>
              <a:buAutoNum type="arabicPeriod"/>
            </a:pPr>
            <a:r>
              <a:rPr lang="en-IN" sz="2000" b="1" dirty="0"/>
              <a:t>Reading the data</a:t>
            </a:r>
          </a:p>
          <a:p>
            <a:pPr marL="1012190" lvl="1" indent="-457200">
              <a:spcBef>
                <a:spcPts val="1000"/>
              </a:spcBef>
              <a:buSzPct val="100000"/>
              <a:buFont typeface="Arial" panose="020B0604020202020204" pitchFamily="34" charset="0"/>
              <a:buChar char="•"/>
            </a:pPr>
            <a:r>
              <a:rPr lang="en-IN" sz="1600" dirty="0"/>
              <a:t>Reading the tables from the database (</a:t>
            </a:r>
            <a:r>
              <a:rPr lang="en-IN" sz="1600" dirty="0" err="1"/>
              <a:t>zipfiles</a:t>
            </a:r>
            <a:r>
              <a:rPr lang="en-IN" sz="1600" dirty="0"/>
              <a:t> table)</a:t>
            </a:r>
          </a:p>
          <a:p>
            <a:pPr marL="1012190" lvl="1" indent="-457200">
              <a:spcBef>
                <a:spcPts val="1000"/>
              </a:spcBef>
              <a:buSzPct val="100000"/>
              <a:buFont typeface="Arial" panose="020B0604020202020204" pitchFamily="34" charset="0"/>
              <a:buChar char="•"/>
            </a:pPr>
            <a:r>
              <a:rPr lang="en-IN" sz="1600" dirty="0"/>
              <a:t>Reading the columns of the table (</a:t>
            </a:r>
            <a:r>
              <a:rPr lang="en-IN" sz="1600" dirty="0" err="1"/>
              <a:t>num</a:t>
            </a:r>
            <a:r>
              <a:rPr lang="en-IN" sz="1600" dirty="0"/>
              <a:t>, name, content)</a:t>
            </a:r>
          </a:p>
          <a:p>
            <a:pPr marL="1012190" lvl="1" indent="-457200">
              <a:spcBef>
                <a:spcPts val="1000"/>
              </a:spcBef>
              <a:buSzPct val="100000"/>
              <a:buFont typeface="Arial" panose="020B0604020202020204" pitchFamily="34" charset="0"/>
              <a:buChar char="•"/>
            </a:pPr>
            <a:r>
              <a:rPr lang="en-IN" sz="1600" dirty="0"/>
              <a:t>Loading the Database into a Pandas </a:t>
            </a:r>
            <a:r>
              <a:rPr lang="en-IN" sz="1600" dirty="0" err="1"/>
              <a:t>Dataframe</a:t>
            </a:r>
            <a:endParaRPr lang="en-IN" sz="1600" dirty="0"/>
          </a:p>
          <a:p>
            <a:pPr marL="1012190" lvl="1" indent="-457200">
              <a:spcBef>
                <a:spcPts val="1000"/>
              </a:spcBef>
              <a:buSzPct val="100000"/>
              <a:buFont typeface="Arial" panose="020B0604020202020204" pitchFamily="34" charset="0"/>
              <a:buChar char="•"/>
            </a:pPr>
            <a:r>
              <a:rPr lang="en-IN" sz="1600" dirty="0"/>
              <a:t>Decoding the entire ‘content’ column from the </a:t>
            </a:r>
            <a:r>
              <a:rPr lang="en-IN" sz="1600" dirty="0" err="1"/>
              <a:t>dataframe</a:t>
            </a:r>
            <a:endParaRPr lang="en-IN" sz="1600" dirty="0"/>
          </a:p>
          <a:p>
            <a:pPr marL="1012190" lvl="1" indent="-457200">
              <a:spcBef>
                <a:spcPts val="1000"/>
              </a:spcBef>
              <a:buSzPct val="100000"/>
              <a:buFont typeface="Arial" panose="020B0604020202020204" pitchFamily="34" charset="0"/>
              <a:buChar char="•"/>
            </a:pPr>
            <a:r>
              <a:rPr lang="en-IN" sz="1600" dirty="0"/>
              <a:t>Choosing random 30000 samples from the </a:t>
            </a:r>
            <a:r>
              <a:rPr lang="en-IN" sz="1600" dirty="0" err="1"/>
              <a:t>dataframe</a:t>
            </a:r>
            <a:r>
              <a:rPr lang="en-IN" sz="1600" dirty="0"/>
              <a:t> to work with</a:t>
            </a:r>
          </a:p>
          <a:p>
            <a:pPr marL="1012190" lvl="1" indent="-457200">
              <a:spcBef>
                <a:spcPts val="1000"/>
              </a:spcBef>
              <a:buSzPct val="100000"/>
              <a:buFont typeface="Arial" panose="020B0604020202020204" pitchFamily="34" charset="0"/>
              <a:buChar char="•"/>
            </a:pPr>
            <a:endParaRPr lang="en-IN" sz="1600" dirty="0"/>
          </a:p>
          <a:p>
            <a:pPr marL="554990" lvl="0" indent="-457200" algn="l" rtl="0">
              <a:lnSpc>
                <a:spcPct val="90000"/>
              </a:lnSpc>
              <a:spcBef>
                <a:spcPts val="1000"/>
              </a:spcBef>
              <a:spcAft>
                <a:spcPts val="0"/>
              </a:spcAft>
              <a:buClr>
                <a:schemeClr val="dk1"/>
              </a:buClr>
              <a:buSzPct val="100000"/>
              <a:buAutoNum type="arabicPeriod"/>
            </a:pPr>
            <a:r>
              <a:rPr lang="en-IN" sz="2000" b="1" dirty="0"/>
              <a:t>Preprocessing the subtitle content</a:t>
            </a:r>
          </a:p>
          <a:p>
            <a:pPr marL="1012190" lvl="1" indent="-457200">
              <a:spcBef>
                <a:spcPts val="1000"/>
              </a:spcBef>
              <a:buSzPct val="100000"/>
              <a:buFont typeface="Arial" panose="020B0604020202020204" pitchFamily="34" charset="0"/>
              <a:buChar char="•"/>
            </a:pPr>
            <a:r>
              <a:rPr lang="en-IN" sz="1600" dirty="0"/>
              <a:t>Removing timestamps</a:t>
            </a:r>
          </a:p>
          <a:p>
            <a:pPr marL="1012190" lvl="1" indent="-457200">
              <a:spcBef>
                <a:spcPts val="1000"/>
              </a:spcBef>
              <a:buSzPct val="100000"/>
              <a:buFont typeface="Arial" panose="020B0604020202020204" pitchFamily="34" charset="0"/>
              <a:buChar char="•"/>
            </a:pPr>
            <a:r>
              <a:rPr lang="en-IN" sz="1600" dirty="0"/>
              <a:t>Removing website links</a:t>
            </a:r>
          </a:p>
          <a:p>
            <a:pPr marL="1012190" lvl="1" indent="-457200">
              <a:spcBef>
                <a:spcPts val="1000"/>
              </a:spcBef>
              <a:buSzPct val="100000"/>
              <a:buFont typeface="Arial" panose="020B0604020202020204" pitchFamily="34" charset="0"/>
              <a:buChar char="•"/>
            </a:pPr>
            <a:r>
              <a:rPr lang="en-IN" sz="1600" dirty="0"/>
              <a:t>Removing special characters</a:t>
            </a:r>
          </a:p>
          <a:p>
            <a:pPr marL="1012190" lvl="1" indent="-457200">
              <a:spcBef>
                <a:spcPts val="1000"/>
              </a:spcBef>
              <a:buSzPct val="100000"/>
              <a:buFont typeface="Arial" panose="020B0604020202020204" pitchFamily="34" charset="0"/>
              <a:buChar char="•"/>
            </a:pPr>
            <a:r>
              <a:rPr lang="en-IN" sz="1600" dirty="0"/>
              <a:t>Lowercase Conversion</a:t>
            </a:r>
          </a:p>
          <a:p>
            <a:pPr marL="1012190" lvl="1" indent="-457200">
              <a:spcBef>
                <a:spcPts val="1000"/>
              </a:spcBef>
              <a:buSzPct val="100000"/>
              <a:buFont typeface="Arial" panose="020B0604020202020204" pitchFamily="34" charset="0"/>
              <a:buChar char="•"/>
            </a:pPr>
            <a:r>
              <a:rPr lang="en-IN" sz="1600" dirty="0"/>
              <a:t>Tokenization</a:t>
            </a:r>
          </a:p>
          <a:p>
            <a:pPr marL="1012190" lvl="1" indent="-457200">
              <a:spcBef>
                <a:spcPts val="1000"/>
              </a:spcBef>
              <a:buSzPct val="100000"/>
              <a:buFont typeface="Arial" panose="020B0604020202020204" pitchFamily="34" charset="0"/>
              <a:buChar char="•"/>
            </a:pPr>
            <a:r>
              <a:rPr lang="en-IN" sz="1600" dirty="0" err="1"/>
              <a:t>Lemmetization</a:t>
            </a:r>
            <a:endParaRPr lang="en-IN" sz="1600" dirty="0"/>
          </a:p>
          <a:p>
            <a:pPr marL="1012190" lvl="1" indent="-457200">
              <a:spcBef>
                <a:spcPts val="1000"/>
              </a:spcBef>
              <a:buSzPct val="100000"/>
              <a:buFont typeface="Arial" panose="020B0604020202020204" pitchFamily="34" charset="0"/>
              <a:buChar char="•"/>
            </a:pPr>
            <a:r>
              <a:rPr lang="en-IN" sz="1600" dirty="0"/>
              <a:t>Joining the tokens back to get the cleaned form of the subtitle content</a:t>
            </a:r>
          </a:p>
          <a:p>
            <a:pPr marL="97790" lvl="0" indent="0" algn="l" rtl="0">
              <a:lnSpc>
                <a:spcPct val="90000"/>
              </a:lnSpc>
              <a:spcBef>
                <a:spcPts val="1000"/>
              </a:spcBef>
              <a:spcAft>
                <a:spcPts val="0"/>
              </a:spcAft>
              <a:buClr>
                <a:schemeClr val="dk1"/>
              </a:buClr>
              <a:buSzPct val="100000"/>
              <a:buNone/>
            </a:pPr>
            <a:endParaRPr lang="en-IN" sz="2000" dirty="0"/>
          </a:p>
        </p:txBody>
      </p:sp>
    </p:spTree>
    <p:extLst>
      <p:ext uri="{BB962C8B-B14F-4D97-AF65-F5344CB8AC3E}">
        <p14:creationId xmlns:p14="http://schemas.microsoft.com/office/powerpoint/2010/main" val="306973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Workflow (contd.)</a:t>
            </a:r>
            <a:endParaRPr b="1" dirty="0">
              <a:solidFill>
                <a:srgbClr val="FF0000"/>
              </a:solidFill>
            </a:endParaRPr>
          </a:p>
        </p:txBody>
      </p:sp>
      <p:sp>
        <p:nvSpPr>
          <p:cNvPr id="111" name="Google Shape;111;p4"/>
          <p:cNvSpPr txBox="1">
            <a:spLocks noGrp="1"/>
          </p:cNvSpPr>
          <p:nvPr>
            <p:ph type="body" idx="1"/>
          </p:nvPr>
        </p:nvSpPr>
        <p:spPr>
          <a:xfrm>
            <a:off x="684880" y="1461263"/>
            <a:ext cx="10515600" cy="4809105"/>
          </a:xfrm>
          <a:prstGeom prst="rect">
            <a:avLst/>
          </a:prstGeom>
          <a:noFill/>
          <a:ln>
            <a:noFill/>
          </a:ln>
        </p:spPr>
        <p:txBody>
          <a:bodyPr spcFirstLastPara="1" wrap="square" lIns="91425" tIns="45700" rIns="91425" bIns="45700" anchor="t" anchorCtr="0">
            <a:normAutofit lnSpcReduction="10000"/>
          </a:bodyPr>
          <a:lstStyle/>
          <a:p>
            <a:pPr marL="228600" lvl="0" indent="-130810" algn="l" rtl="0">
              <a:lnSpc>
                <a:spcPct val="90000"/>
              </a:lnSpc>
              <a:spcBef>
                <a:spcPts val="1000"/>
              </a:spcBef>
              <a:spcAft>
                <a:spcPts val="0"/>
              </a:spcAft>
              <a:buClr>
                <a:schemeClr val="dk1"/>
              </a:buClr>
              <a:buSzPct val="100000"/>
              <a:buNone/>
            </a:pPr>
            <a:r>
              <a:rPr lang="en-IN" sz="2400" b="1" u="sng" dirty="0"/>
              <a:t>Part 1 : Ingesting Documents</a:t>
            </a:r>
          </a:p>
          <a:p>
            <a:pPr marL="554990" lvl="0" indent="-457200" algn="l" rtl="0">
              <a:lnSpc>
                <a:spcPct val="90000"/>
              </a:lnSpc>
              <a:spcBef>
                <a:spcPts val="1000"/>
              </a:spcBef>
              <a:spcAft>
                <a:spcPts val="0"/>
              </a:spcAft>
              <a:buClr>
                <a:schemeClr val="dk1"/>
              </a:buClr>
              <a:buSzPct val="100000"/>
              <a:buAutoNum type="arabicPeriod" startAt="3"/>
            </a:pPr>
            <a:r>
              <a:rPr lang="en-IN" sz="2000" b="1" dirty="0"/>
              <a:t>Chunking the subtitle content</a:t>
            </a:r>
          </a:p>
          <a:p>
            <a:pPr marL="840740" lvl="1" indent="-285750">
              <a:spcBef>
                <a:spcPts val="1000"/>
              </a:spcBef>
              <a:buSzPct val="100000"/>
              <a:buFont typeface="Arial" panose="020B0604020202020204" pitchFamily="34" charset="0"/>
              <a:buChar char="•"/>
            </a:pPr>
            <a:r>
              <a:rPr lang="en-IN" sz="1600" dirty="0"/>
              <a:t>Chunking the subtitle content such that each of the chunks for a subtitle file has 100 tokens with an overlapping window of 50 tokens</a:t>
            </a:r>
          </a:p>
          <a:p>
            <a:pPr marL="97790" lvl="0" indent="0" algn="l" rtl="0">
              <a:lnSpc>
                <a:spcPct val="90000"/>
              </a:lnSpc>
              <a:spcBef>
                <a:spcPts val="1000"/>
              </a:spcBef>
              <a:spcAft>
                <a:spcPts val="0"/>
              </a:spcAft>
              <a:buClr>
                <a:schemeClr val="dk1"/>
              </a:buClr>
              <a:buSzPct val="100000"/>
              <a:buNone/>
            </a:pPr>
            <a:r>
              <a:rPr lang="en-IN" sz="2000" b="1" dirty="0"/>
              <a:t>4.     Vectorization</a:t>
            </a:r>
          </a:p>
          <a:p>
            <a:pPr marL="554990" lvl="1" indent="0">
              <a:spcBef>
                <a:spcPts val="1000"/>
              </a:spcBef>
              <a:buSzPct val="100000"/>
              <a:buNone/>
            </a:pPr>
            <a:r>
              <a:rPr lang="en-IN" sz="1600" dirty="0"/>
              <a:t>Experimenting different vectorization techniques on the cleaned chunked subtitle content like</a:t>
            </a:r>
          </a:p>
          <a:p>
            <a:pPr marL="840740" lvl="1" indent="-285750">
              <a:spcBef>
                <a:spcPts val="1000"/>
              </a:spcBef>
              <a:buSzPct val="100000"/>
              <a:buFont typeface="Arial" panose="020B0604020202020204" pitchFamily="34" charset="0"/>
              <a:buChar char="•"/>
            </a:pPr>
            <a:r>
              <a:rPr lang="en-IN" sz="1600" dirty="0"/>
              <a:t>TF-IDF (helpful for keyword based search engine where exact match finding is used)</a:t>
            </a:r>
          </a:p>
          <a:p>
            <a:pPr marL="840740" lvl="1" indent="-285750">
              <a:spcBef>
                <a:spcPts val="1000"/>
              </a:spcBef>
              <a:buSzPct val="100000"/>
              <a:buFont typeface="Arial" panose="020B0604020202020204" pitchFamily="34" charset="0"/>
              <a:buChar char="•"/>
            </a:pPr>
            <a:r>
              <a:rPr lang="en-IN" sz="1600" dirty="0" err="1"/>
              <a:t>BoW</a:t>
            </a:r>
            <a:r>
              <a:rPr lang="en-IN" sz="1600" dirty="0"/>
              <a:t> (helpful for keyword based search engine)</a:t>
            </a:r>
          </a:p>
          <a:p>
            <a:pPr marL="840740" lvl="1" indent="-285750">
              <a:spcBef>
                <a:spcPts val="1000"/>
              </a:spcBef>
              <a:buSzPct val="100000"/>
              <a:buFont typeface="Arial" panose="020B0604020202020204" pitchFamily="34" charset="0"/>
              <a:buChar char="•"/>
            </a:pPr>
            <a:r>
              <a:rPr lang="en-IN" sz="1600" dirty="0"/>
              <a:t>Bert Based Sentence Transformer ( used model – ‘all-MiniLM-L6-v2’) (helpful for semantic search engine as it extracts semantic information)</a:t>
            </a:r>
          </a:p>
          <a:p>
            <a:pPr marL="97790" lvl="0" indent="0" algn="l" rtl="0">
              <a:lnSpc>
                <a:spcPct val="90000"/>
              </a:lnSpc>
              <a:spcBef>
                <a:spcPts val="1000"/>
              </a:spcBef>
              <a:spcAft>
                <a:spcPts val="0"/>
              </a:spcAft>
              <a:buClr>
                <a:schemeClr val="dk1"/>
              </a:buClr>
              <a:buSzPct val="100000"/>
              <a:buNone/>
            </a:pPr>
            <a:r>
              <a:rPr lang="en-IN" sz="2000" b="1" dirty="0"/>
              <a:t>5.     Creating a </a:t>
            </a:r>
            <a:r>
              <a:rPr lang="en-IN" sz="2000" b="1" dirty="0" err="1"/>
              <a:t>ChromaDB</a:t>
            </a:r>
            <a:r>
              <a:rPr lang="en-IN" sz="2000" b="1" dirty="0"/>
              <a:t> collection</a:t>
            </a:r>
          </a:p>
          <a:p>
            <a:pPr marL="840740" lvl="1" indent="-285750">
              <a:spcBef>
                <a:spcPts val="1000"/>
              </a:spcBef>
              <a:buSzPct val="100000"/>
              <a:buFont typeface="Arial" panose="020B0604020202020204" pitchFamily="34" charset="0"/>
              <a:buChar char="•"/>
            </a:pPr>
            <a:r>
              <a:rPr lang="en-US" sz="1600" dirty="0"/>
              <a:t>The created </a:t>
            </a:r>
            <a:r>
              <a:rPr lang="en-US" sz="1600" dirty="0" err="1"/>
              <a:t>bert</a:t>
            </a:r>
            <a:r>
              <a:rPr lang="en-US" sz="1600" dirty="0"/>
              <a:t> embeddings along with their respective file ids and their names are stored in a </a:t>
            </a:r>
            <a:r>
              <a:rPr lang="en-US" sz="1600" dirty="0" err="1"/>
              <a:t>ChromaDB</a:t>
            </a:r>
            <a:r>
              <a:rPr lang="en-US" sz="1600" dirty="0"/>
              <a:t> (a Vector Database) collection for future file retrievals (Note: TF-IDF/</a:t>
            </a:r>
            <a:r>
              <a:rPr lang="en-US" sz="1600" dirty="0" err="1"/>
              <a:t>BoW</a:t>
            </a:r>
            <a:r>
              <a:rPr lang="en-US" sz="1600" dirty="0"/>
              <a:t> can be inserted into the collection for Keyword Based Search Engine)</a:t>
            </a:r>
          </a:p>
          <a:p>
            <a:pPr marL="840740" lvl="1" indent="-285750">
              <a:spcBef>
                <a:spcPts val="1000"/>
              </a:spcBef>
              <a:buSzPct val="100000"/>
              <a:buFont typeface="Arial" panose="020B0604020202020204" pitchFamily="34" charset="0"/>
              <a:buChar char="•"/>
            </a:pPr>
            <a:r>
              <a:rPr lang="en-US" sz="1600" dirty="0"/>
              <a:t>The similarity measure is set up to be cosine similarity for the collection</a:t>
            </a:r>
            <a:endParaRPr lang="en-IN" sz="1600" dirty="0"/>
          </a:p>
        </p:txBody>
      </p:sp>
    </p:spTree>
    <p:extLst>
      <p:ext uri="{BB962C8B-B14F-4D97-AF65-F5344CB8AC3E}">
        <p14:creationId xmlns:p14="http://schemas.microsoft.com/office/powerpoint/2010/main" val="47426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Workflow (contd.)</a:t>
            </a:r>
            <a:endParaRPr b="1" dirty="0">
              <a:solidFill>
                <a:srgbClr val="FF0000"/>
              </a:solidFill>
            </a:endParaRPr>
          </a:p>
        </p:txBody>
      </p:sp>
      <p:sp>
        <p:nvSpPr>
          <p:cNvPr id="111" name="Google Shape;111;p4"/>
          <p:cNvSpPr txBox="1">
            <a:spLocks noGrp="1"/>
          </p:cNvSpPr>
          <p:nvPr>
            <p:ph type="body" idx="1"/>
          </p:nvPr>
        </p:nvSpPr>
        <p:spPr>
          <a:xfrm>
            <a:off x="684880" y="1461263"/>
            <a:ext cx="10515600" cy="4809105"/>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IN" sz="2400" b="1" u="sng" dirty="0"/>
              <a:t>Part 2 : Retrieving Documents</a:t>
            </a:r>
          </a:p>
          <a:p>
            <a:pPr marL="97790" lvl="0" indent="0" algn="l" rtl="0">
              <a:lnSpc>
                <a:spcPct val="90000"/>
              </a:lnSpc>
              <a:spcBef>
                <a:spcPts val="1000"/>
              </a:spcBef>
              <a:spcAft>
                <a:spcPts val="0"/>
              </a:spcAft>
              <a:buClr>
                <a:schemeClr val="dk1"/>
              </a:buClr>
              <a:buSzPct val="100000"/>
              <a:buNone/>
            </a:pPr>
            <a:endParaRPr lang="en-IN" sz="1800" dirty="0"/>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IN" sz="1800" dirty="0"/>
              <a:t>User’s search query is </a:t>
            </a:r>
            <a:r>
              <a:rPr lang="en-IN" sz="1800" dirty="0" err="1"/>
              <a:t>preprocessed</a:t>
            </a:r>
            <a:r>
              <a:rPr lang="en-IN" sz="1800" dirty="0"/>
              <a:t> using the same function used to preprocess the subtitle files.</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IN" sz="1800" dirty="0"/>
              <a:t>Embedding of the </a:t>
            </a:r>
            <a:r>
              <a:rPr lang="en-IN" sz="1800" dirty="0" err="1"/>
              <a:t>preprocessed</a:t>
            </a:r>
            <a:r>
              <a:rPr lang="en-IN" sz="1800" dirty="0"/>
              <a:t> query is generated using the same vectorization method used on the subtitle files.</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IN" sz="1800" dirty="0"/>
              <a:t>In this case, since a </a:t>
            </a:r>
            <a:r>
              <a:rPr lang="en-IN" sz="1800" b="1" dirty="0"/>
              <a:t>Semantic Search Engine </a:t>
            </a:r>
            <a:r>
              <a:rPr lang="en-IN" sz="1800" dirty="0"/>
              <a:t>is created, Bert based Sentence Transformer is used.</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IN" sz="1800" dirty="0"/>
              <a:t>Cosine </a:t>
            </a:r>
            <a:r>
              <a:rPr lang="en-US" sz="1800" dirty="0"/>
              <a:t>distance is computed to derive the similarity scores between embeddings of documents and user search query embedding.</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US" sz="1800" dirty="0"/>
              <a:t>Top 10 results, that is, documents with the highest 10 similarity scores are retrieved for the user’s query.</a:t>
            </a:r>
          </a:p>
          <a:p>
            <a:pPr marL="97790" lvl="0" indent="0" algn="l" rtl="0">
              <a:lnSpc>
                <a:spcPct val="90000"/>
              </a:lnSpc>
              <a:spcBef>
                <a:spcPts val="1000"/>
              </a:spcBef>
              <a:spcAft>
                <a:spcPts val="0"/>
              </a:spcAft>
              <a:buClr>
                <a:schemeClr val="dk1"/>
              </a:buClr>
              <a:buSzPct val="100000"/>
              <a:buNone/>
            </a:pPr>
            <a:endParaRPr lang="en-IN" sz="1600" dirty="0"/>
          </a:p>
        </p:txBody>
      </p:sp>
    </p:spTree>
    <p:extLst>
      <p:ext uri="{BB962C8B-B14F-4D97-AF65-F5344CB8AC3E}">
        <p14:creationId xmlns:p14="http://schemas.microsoft.com/office/powerpoint/2010/main" val="46866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Results </a:t>
            </a:r>
            <a:endParaRPr b="1" dirty="0">
              <a:solidFill>
                <a:srgbClr val="FF0000"/>
              </a:solidFill>
            </a:endParaRPr>
          </a:p>
        </p:txBody>
      </p:sp>
      <p:sp>
        <p:nvSpPr>
          <p:cNvPr id="111" name="Google Shape;111;p4"/>
          <p:cNvSpPr txBox="1">
            <a:spLocks noGrp="1"/>
          </p:cNvSpPr>
          <p:nvPr>
            <p:ph type="body" idx="1"/>
          </p:nvPr>
        </p:nvSpPr>
        <p:spPr>
          <a:xfrm>
            <a:off x="684880" y="1461263"/>
            <a:ext cx="10515600" cy="4809105"/>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IN" sz="2400" b="1" u="sng" dirty="0"/>
              <a:t>Without the usage of a </a:t>
            </a:r>
            <a:r>
              <a:rPr lang="en-IN" sz="2400" b="1" u="sng" dirty="0" err="1"/>
              <a:t>streamlit</a:t>
            </a:r>
            <a:r>
              <a:rPr lang="en-IN" sz="2400" b="1" u="sng" dirty="0"/>
              <a:t> app</a:t>
            </a:r>
          </a:p>
          <a:p>
            <a:pPr marL="97790" lvl="0" indent="0" algn="l" rtl="0">
              <a:lnSpc>
                <a:spcPct val="90000"/>
              </a:lnSpc>
              <a:spcBef>
                <a:spcPts val="1000"/>
              </a:spcBef>
              <a:spcAft>
                <a:spcPts val="0"/>
              </a:spcAft>
              <a:buClr>
                <a:schemeClr val="dk1"/>
              </a:buClr>
              <a:buSzPct val="100000"/>
              <a:buNone/>
            </a:pPr>
            <a:endParaRPr lang="en-IN" sz="1800" dirty="0"/>
          </a:p>
          <a:p>
            <a:pPr marL="97790" lvl="0" indent="0" algn="l" rtl="0">
              <a:lnSpc>
                <a:spcPct val="90000"/>
              </a:lnSpc>
              <a:spcBef>
                <a:spcPts val="1000"/>
              </a:spcBef>
              <a:spcAft>
                <a:spcPts val="0"/>
              </a:spcAft>
              <a:buClr>
                <a:schemeClr val="dk1"/>
              </a:buClr>
              <a:buSzPct val="100000"/>
              <a:buNone/>
            </a:pPr>
            <a:endParaRPr lang="en-IN" sz="1600" dirty="0"/>
          </a:p>
        </p:txBody>
      </p:sp>
      <p:pic>
        <p:nvPicPr>
          <p:cNvPr id="3" name="Picture 2">
            <a:extLst>
              <a:ext uri="{FF2B5EF4-FFF2-40B4-BE49-F238E27FC236}">
                <a16:creationId xmlns:a16="http://schemas.microsoft.com/office/drawing/2014/main" id="{D1673B1B-CE82-02FB-7633-762244981DFB}"/>
              </a:ext>
            </a:extLst>
          </p:cNvPr>
          <p:cNvPicPr>
            <a:picLocks noChangeAspect="1"/>
          </p:cNvPicPr>
          <p:nvPr/>
        </p:nvPicPr>
        <p:blipFill rotWithShape="1">
          <a:blip r:embed="rId3"/>
          <a:srcRect l="3440" t="22154" r="1193" b="17209"/>
          <a:stretch/>
        </p:blipFill>
        <p:spPr>
          <a:xfrm>
            <a:off x="352339" y="2139193"/>
            <a:ext cx="11627141" cy="3959604"/>
          </a:xfrm>
          <a:prstGeom prst="rect">
            <a:avLst/>
          </a:prstGeom>
        </p:spPr>
      </p:pic>
    </p:spTree>
    <p:extLst>
      <p:ext uri="{BB962C8B-B14F-4D97-AF65-F5344CB8AC3E}">
        <p14:creationId xmlns:p14="http://schemas.microsoft.com/office/powerpoint/2010/main" val="162194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1357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Results </a:t>
            </a:r>
            <a:endParaRPr b="1" dirty="0">
              <a:solidFill>
                <a:srgbClr val="FF0000"/>
              </a:solidFill>
            </a:endParaRPr>
          </a:p>
        </p:txBody>
      </p:sp>
      <p:sp>
        <p:nvSpPr>
          <p:cNvPr id="111" name="Google Shape;111;p4"/>
          <p:cNvSpPr txBox="1">
            <a:spLocks noGrp="1"/>
          </p:cNvSpPr>
          <p:nvPr>
            <p:ph type="body" idx="1"/>
          </p:nvPr>
        </p:nvSpPr>
        <p:spPr>
          <a:xfrm>
            <a:off x="684880" y="1224793"/>
            <a:ext cx="10515600" cy="5045575"/>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IN" sz="2400" b="1" u="sng" dirty="0"/>
              <a:t>Using </a:t>
            </a:r>
            <a:r>
              <a:rPr lang="en-IN" sz="2400" b="1" u="sng" dirty="0" err="1"/>
              <a:t>streamlit</a:t>
            </a:r>
            <a:r>
              <a:rPr lang="en-IN" sz="2400" b="1" u="sng" dirty="0"/>
              <a:t> app</a:t>
            </a:r>
          </a:p>
          <a:p>
            <a:pPr marL="97790" lvl="0" indent="0" algn="l" rtl="0">
              <a:lnSpc>
                <a:spcPct val="90000"/>
              </a:lnSpc>
              <a:spcBef>
                <a:spcPts val="1000"/>
              </a:spcBef>
              <a:spcAft>
                <a:spcPts val="0"/>
              </a:spcAft>
              <a:buClr>
                <a:schemeClr val="dk1"/>
              </a:buClr>
              <a:buSzPct val="100000"/>
              <a:buNone/>
            </a:pPr>
            <a:endParaRPr lang="en-IN" sz="1800" dirty="0"/>
          </a:p>
          <a:p>
            <a:pPr marL="97790" lvl="0" indent="0" algn="l" rtl="0">
              <a:lnSpc>
                <a:spcPct val="90000"/>
              </a:lnSpc>
              <a:spcBef>
                <a:spcPts val="1000"/>
              </a:spcBef>
              <a:spcAft>
                <a:spcPts val="0"/>
              </a:spcAft>
              <a:buClr>
                <a:schemeClr val="dk1"/>
              </a:buClr>
              <a:buSzPct val="100000"/>
              <a:buNone/>
            </a:pPr>
            <a:endParaRPr lang="en-IN" sz="1600" dirty="0"/>
          </a:p>
        </p:txBody>
      </p:sp>
      <p:pic>
        <p:nvPicPr>
          <p:cNvPr id="3" name="Picture 2">
            <a:extLst>
              <a:ext uri="{FF2B5EF4-FFF2-40B4-BE49-F238E27FC236}">
                <a16:creationId xmlns:a16="http://schemas.microsoft.com/office/drawing/2014/main" id="{8C7848B4-0AEA-74A2-CE7A-06E73AA4673F}"/>
              </a:ext>
            </a:extLst>
          </p:cNvPr>
          <p:cNvPicPr>
            <a:picLocks noChangeAspect="1"/>
          </p:cNvPicPr>
          <p:nvPr/>
        </p:nvPicPr>
        <p:blipFill rotWithShape="1">
          <a:blip r:embed="rId3"/>
          <a:srcRect b="32214"/>
          <a:stretch/>
        </p:blipFill>
        <p:spPr>
          <a:xfrm>
            <a:off x="376474" y="1861564"/>
            <a:ext cx="11439052" cy="4008503"/>
          </a:xfrm>
          <a:prstGeom prst="rect">
            <a:avLst/>
          </a:prstGeom>
        </p:spPr>
      </p:pic>
    </p:spTree>
    <p:extLst>
      <p:ext uri="{BB962C8B-B14F-4D97-AF65-F5344CB8AC3E}">
        <p14:creationId xmlns:p14="http://schemas.microsoft.com/office/powerpoint/2010/main" val="5722179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799</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Libre Baskerville</vt:lpstr>
      <vt:lpstr>Wingdings</vt:lpstr>
      <vt:lpstr>Roboto</vt:lpstr>
      <vt:lpstr>Office Theme</vt:lpstr>
      <vt:lpstr>PowerPoint Presentation</vt:lpstr>
      <vt:lpstr>Agenda</vt:lpstr>
      <vt:lpstr>Summary of the Data</vt:lpstr>
      <vt:lpstr>Types of Search Engines</vt:lpstr>
      <vt:lpstr>Workflow</vt:lpstr>
      <vt:lpstr>Workflow (contd.)</vt:lpstr>
      <vt:lpstr>Workflow (contd.)</vt:lpstr>
      <vt:lpstr>Results </vt:lpstr>
      <vt:lpstr>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Samyukta B - [CB.SC.I5DAS20128], Amrita Vishwa Vidyapeetham.</cp:lastModifiedBy>
  <cp:revision>26</cp:revision>
  <dcterms:created xsi:type="dcterms:W3CDTF">2021-02-16T05:19:01Z</dcterms:created>
  <dcterms:modified xsi:type="dcterms:W3CDTF">2024-04-23T06:31:55Z</dcterms:modified>
</cp:coreProperties>
</file>