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640186-72A1-4186-82DD-6640E5610F2D}"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A965E-0303-4FDB-A031-F37C56E27549}" type="slidenum">
              <a:rPr lang="en-US" smtClean="0"/>
              <a:t>‹#›</a:t>
            </a:fld>
            <a:endParaRPr lang="en-US"/>
          </a:p>
        </p:txBody>
      </p:sp>
    </p:spTree>
    <p:extLst>
      <p:ext uri="{BB962C8B-B14F-4D97-AF65-F5344CB8AC3E}">
        <p14:creationId xmlns:p14="http://schemas.microsoft.com/office/powerpoint/2010/main" val="2627734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40186-72A1-4186-82DD-6640E5610F2D}"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A965E-0303-4FDB-A031-F37C56E27549}" type="slidenum">
              <a:rPr lang="en-US" smtClean="0"/>
              <a:t>‹#›</a:t>
            </a:fld>
            <a:endParaRPr lang="en-US"/>
          </a:p>
        </p:txBody>
      </p:sp>
    </p:spTree>
    <p:extLst>
      <p:ext uri="{BB962C8B-B14F-4D97-AF65-F5344CB8AC3E}">
        <p14:creationId xmlns:p14="http://schemas.microsoft.com/office/powerpoint/2010/main" val="2565884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40186-72A1-4186-82DD-6640E5610F2D}"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A965E-0303-4FDB-A031-F37C56E27549}" type="slidenum">
              <a:rPr lang="en-US" smtClean="0"/>
              <a:t>‹#›</a:t>
            </a:fld>
            <a:endParaRPr lang="en-US"/>
          </a:p>
        </p:txBody>
      </p:sp>
    </p:spTree>
    <p:extLst>
      <p:ext uri="{BB962C8B-B14F-4D97-AF65-F5344CB8AC3E}">
        <p14:creationId xmlns:p14="http://schemas.microsoft.com/office/powerpoint/2010/main" val="1134927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40186-72A1-4186-82DD-6640E5610F2D}"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A965E-0303-4FDB-A031-F37C56E27549}" type="slidenum">
              <a:rPr lang="en-US" smtClean="0"/>
              <a:t>‹#›</a:t>
            </a:fld>
            <a:endParaRPr lang="en-US"/>
          </a:p>
        </p:txBody>
      </p:sp>
    </p:spTree>
    <p:extLst>
      <p:ext uri="{BB962C8B-B14F-4D97-AF65-F5344CB8AC3E}">
        <p14:creationId xmlns:p14="http://schemas.microsoft.com/office/powerpoint/2010/main" val="520147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640186-72A1-4186-82DD-6640E5610F2D}"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A965E-0303-4FDB-A031-F37C56E27549}" type="slidenum">
              <a:rPr lang="en-US" smtClean="0"/>
              <a:t>‹#›</a:t>
            </a:fld>
            <a:endParaRPr lang="en-US"/>
          </a:p>
        </p:txBody>
      </p:sp>
    </p:spTree>
    <p:extLst>
      <p:ext uri="{BB962C8B-B14F-4D97-AF65-F5344CB8AC3E}">
        <p14:creationId xmlns:p14="http://schemas.microsoft.com/office/powerpoint/2010/main" val="319314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640186-72A1-4186-82DD-6640E5610F2D}"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A965E-0303-4FDB-A031-F37C56E27549}" type="slidenum">
              <a:rPr lang="en-US" smtClean="0"/>
              <a:t>‹#›</a:t>
            </a:fld>
            <a:endParaRPr lang="en-US"/>
          </a:p>
        </p:txBody>
      </p:sp>
    </p:spTree>
    <p:extLst>
      <p:ext uri="{BB962C8B-B14F-4D97-AF65-F5344CB8AC3E}">
        <p14:creationId xmlns:p14="http://schemas.microsoft.com/office/powerpoint/2010/main" val="322761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640186-72A1-4186-82DD-6640E5610F2D}" type="datetimeFigureOut">
              <a:rPr lang="en-US" smtClean="0"/>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A965E-0303-4FDB-A031-F37C56E27549}" type="slidenum">
              <a:rPr lang="en-US" smtClean="0"/>
              <a:t>‹#›</a:t>
            </a:fld>
            <a:endParaRPr lang="en-US"/>
          </a:p>
        </p:txBody>
      </p:sp>
    </p:spTree>
    <p:extLst>
      <p:ext uri="{BB962C8B-B14F-4D97-AF65-F5344CB8AC3E}">
        <p14:creationId xmlns:p14="http://schemas.microsoft.com/office/powerpoint/2010/main" val="97529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640186-72A1-4186-82DD-6640E5610F2D}" type="datetimeFigureOut">
              <a:rPr lang="en-US" smtClean="0"/>
              <a:t>7/31/2022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9A965E-0303-4FDB-A031-F37C56E27549}" type="slidenum">
              <a:rPr lang="en-US" smtClean="0"/>
              <a:t>‹#›</a:t>
            </a:fld>
            <a:endParaRPr lang="en-US"/>
          </a:p>
        </p:txBody>
      </p:sp>
    </p:spTree>
    <p:extLst>
      <p:ext uri="{BB962C8B-B14F-4D97-AF65-F5344CB8AC3E}">
        <p14:creationId xmlns:p14="http://schemas.microsoft.com/office/powerpoint/2010/main" val="54852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40186-72A1-4186-82DD-6640E5610F2D}" type="datetimeFigureOut">
              <a:rPr lang="en-US" smtClean="0"/>
              <a:t>7/31/2022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9A965E-0303-4FDB-A031-F37C56E27549}" type="slidenum">
              <a:rPr lang="en-US" smtClean="0"/>
              <a:t>‹#›</a:t>
            </a:fld>
            <a:endParaRPr lang="en-US"/>
          </a:p>
        </p:txBody>
      </p:sp>
    </p:spTree>
    <p:extLst>
      <p:ext uri="{BB962C8B-B14F-4D97-AF65-F5344CB8AC3E}">
        <p14:creationId xmlns:p14="http://schemas.microsoft.com/office/powerpoint/2010/main" val="298108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640186-72A1-4186-82DD-6640E5610F2D}"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A965E-0303-4FDB-A031-F37C56E27549}" type="slidenum">
              <a:rPr lang="en-US" smtClean="0"/>
              <a:t>‹#›</a:t>
            </a:fld>
            <a:endParaRPr lang="en-US"/>
          </a:p>
        </p:txBody>
      </p:sp>
    </p:spTree>
    <p:extLst>
      <p:ext uri="{BB962C8B-B14F-4D97-AF65-F5344CB8AC3E}">
        <p14:creationId xmlns:p14="http://schemas.microsoft.com/office/powerpoint/2010/main" val="1822053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640186-72A1-4186-82DD-6640E5610F2D}"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A965E-0303-4FDB-A031-F37C56E27549}" type="slidenum">
              <a:rPr lang="en-US" smtClean="0"/>
              <a:t>‹#›</a:t>
            </a:fld>
            <a:endParaRPr lang="en-US"/>
          </a:p>
        </p:txBody>
      </p:sp>
    </p:spTree>
    <p:extLst>
      <p:ext uri="{BB962C8B-B14F-4D97-AF65-F5344CB8AC3E}">
        <p14:creationId xmlns:p14="http://schemas.microsoft.com/office/powerpoint/2010/main" val="461720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40186-72A1-4186-82DD-6640E5610F2D}" type="datetimeFigureOut">
              <a:rPr lang="en-US" smtClean="0"/>
              <a:t>7/31/2022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A965E-0303-4FDB-A031-F37C56E27549}" type="slidenum">
              <a:rPr lang="en-US" smtClean="0"/>
              <a:t>‹#›</a:t>
            </a:fld>
            <a:endParaRPr lang="en-US"/>
          </a:p>
        </p:txBody>
      </p:sp>
    </p:spTree>
    <p:extLst>
      <p:ext uri="{BB962C8B-B14F-4D97-AF65-F5344CB8AC3E}">
        <p14:creationId xmlns:p14="http://schemas.microsoft.com/office/powerpoint/2010/main" val="1970225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b="1" dirty="0">
                <a:latin typeface="+mn-lt"/>
                <a:cs typeface="Times New Roman" panose="02020603050405020304" pitchFamily="18" charset="0"/>
              </a:rPr>
              <a:t>GOVERNORS STATE UNIVERSITY</a:t>
            </a:r>
            <a:r>
              <a:rPr lang="en-US" sz="3200" dirty="0">
                <a:latin typeface="+mn-lt"/>
                <a:cs typeface="Times New Roman" panose="02020603050405020304" pitchFamily="18" charset="0"/>
              </a:rPr>
              <a:t/>
            </a:r>
            <a:br>
              <a:rPr lang="en-US" sz="3200" dirty="0">
                <a:latin typeface="+mn-lt"/>
                <a:cs typeface="Times New Roman" panose="02020603050405020304" pitchFamily="18" charset="0"/>
              </a:rPr>
            </a:br>
            <a:r>
              <a:rPr lang="en-US" sz="3200" b="1" dirty="0">
                <a:latin typeface="+mn-lt"/>
                <a:cs typeface="Times New Roman" panose="02020603050405020304" pitchFamily="18" charset="0"/>
              </a:rPr>
              <a:t>CPSC-8845-01_22SU: Advanced Database Concepts</a:t>
            </a:r>
            <a:r>
              <a:rPr lang="en-US" sz="3200" dirty="0">
                <a:latin typeface="+mn-lt"/>
                <a:cs typeface="Times New Roman" panose="02020603050405020304" pitchFamily="18" charset="0"/>
              </a:rPr>
              <a:t/>
            </a:r>
            <a:br>
              <a:rPr lang="en-US" sz="3200" dirty="0">
                <a:latin typeface="+mn-lt"/>
                <a:cs typeface="Times New Roman" panose="02020603050405020304" pitchFamily="18" charset="0"/>
              </a:rPr>
            </a:br>
            <a:r>
              <a:rPr lang="en-US" sz="3200" b="1" dirty="0">
                <a:latin typeface="+mn-lt"/>
                <a:cs typeface="Times New Roman" panose="02020603050405020304" pitchFamily="18" charset="0"/>
              </a:rPr>
              <a:t>PROJECT</a:t>
            </a:r>
            <a:r>
              <a:rPr lang="en-US" sz="3200" dirty="0">
                <a:latin typeface="+mn-lt"/>
                <a:cs typeface="Times New Roman" panose="02020603050405020304" pitchFamily="18" charset="0"/>
              </a:rPr>
              <a:t/>
            </a:r>
            <a:br>
              <a:rPr lang="en-US" sz="3200" dirty="0">
                <a:latin typeface="+mn-lt"/>
                <a:cs typeface="Times New Roman" panose="02020603050405020304" pitchFamily="18" charset="0"/>
              </a:rPr>
            </a:br>
            <a:r>
              <a:rPr lang="en-US" sz="3200" b="1" dirty="0">
                <a:solidFill>
                  <a:srgbClr val="00B0F0"/>
                </a:solidFill>
              </a:rPr>
              <a:t>MOVIE TICKET RESERVATION </a:t>
            </a:r>
            <a:r>
              <a:rPr lang="en-US" sz="3200" b="1" dirty="0" smtClean="0">
                <a:solidFill>
                  <a:srgbClr val="00B0F0"/>
                </a:solidFill>
              </a:rPr>
              <a:t>SYSTEM</a:t>
            </a:r>
            <a:endParaRPr lang="en-US" sz="3200" dirty="0">
              <a:solidFill>
                <a:srgbClr val="00B0F0"/>
              </a:solidFill>
              <a:latin typeface="+mn-lt"/>
              <a:cs typeface="Times New Roman" panose="02020603050405020304" pitchFamily="18" charset="0"/>
            </a:endParaRPr>
          </a:p>
        </p:txBody>
      </p:sp>
      <p:sp>
        <p:nvSpPr>
          <p:cNvPr id="3" name="Subtitle 2"/>
          <p:cNvSpPr>
            <a:spLocks noGrp="1"/>
          </p:cNvSpPr>
          <p:nvPr>
            <p:ph type="subTitle" idx="1"/>
          </p:nvPr>
        </p:nvSpPr>
        <p:spPr>
          <a:xfrm>
            <a:off x="1524000" y="3878764"/>
            <a:ext cx="9144000" cy="1655762"/>
          </a:xfrm>
        </p:spPr>
        <p:txBody>
          <a:bodyPr/>
          <a:lstStyle/>
          <a:p>
            <a:r>
              <a:rPr lang="en-US" dirty="0"/>
              <a:t>Student Name: Sanjay Boga</a:t>
            </a:r>
          </a:p>
          <a:p>
            <a:r>
              <a:rPr lang="en-US" dirty="0"/>
              <a:t>Student ID: 1241032</a:t>
            </a:r>
          </a:p>
          <a:p>
            <a:r>
              <a:rPr lang="en-US" dirty="0"/>
              <a:t>Instructor: Yili </a:t>
            </a:r>
            <a:r>
              <a:rPr lang="en-US" dirty="0" smtClean="0"/>
              <a:t>Tseng</a:t>
            </a:r>
            <a:endParaRPr lang="en-US" dirty="0"/>
          </a:p>
        </p:txBody>
      </p:sp>
    </p:spTree>
    <p:extLst>
      <p:ext uri="{BB962C8B-B14F-4D97-AF65-F5344CB8AC3E}">
        <p14:creationId xmlns:p14="http://schemas.microsoft.com/office/powerpoint/2010/main" val="2166066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B0F0"/>
                </a:solidFill>
                <a:latin typeface="+mn-lt"/>
              </a:rPr>
              <a:t>Functions</a:t>
            </a:r>
            <a:endParaRPr lang="en-US" sz="4000" dirty="0">
              <a:solidFill>
                <a:srgbClr val="00B0F0"/>
              </a:solidFill>
              <a:latin typeface="+mn-lt"/>
            </a:endParaRPr>
          </a:p>
        </p:txBody>
      </p:sp>
      <p:pic>
        <p:nvPicPr>
          <p:cNvPr id="4" name="Content Placeholder 3"/>
          <p:cNvPicPr>
            <a:picLocks noGrp="1"/>
          </p:cNvPicPr>
          <p:nvPr>
            <p:ph idx="1"/>
          </p:nvPr>
        </p:nvPicPr>
        <p:blipFill>
          <a:blip r:embed="rId2"/>
          <a:stretch>
            <a:fillRect/>
          </a:stretch>
        </p:blipFill>
        <p:spPr>
          <a:xfrm>
            <a:off x="3918285" y="2412582"/>
            <a:ext cx="4943475" cy="2628900"/>
          </a:xfrm>
          <a:prstGeom prst="rect">
            <a:avLst/>
          </a:prstGeom>
        </p:spPr>
      </p:pic>
    </p:spTree>
    <p:extLst>
      <p:ext uri="{BB962C8B-B14F-4D97-AF65-F5344CB8AC3E}">
        <p14:creationId xmlns:p14="http://schemas.microsoft.com/office/powerpoint/2010/main" val="1169587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B0F0"/>
                </a:solidFill>
                <a:latin typeface="+mn-lt"/>
              </a:rPr>
              <a:t>Trigger</a:t>
            </a:r>
            <a:endParaRPr lang="en-US" sz="4000" dirty="0">
              <a:solidFill>
                <a:srgbClr val="00B0F0"/>
              </a:solidFill>
              <a:latin typeface="+mn-lt"/>
            </a:endParaRPr>
          </a:p>
        </p:txBody>
      </p:sp>
      <p:pic>
        <p:nvPicPr>
          <p:cNvPr id="4" name="Content Placeholder 3"/>
          <p:cNvPicPr>
            <a:picLocks noGrp="1"/>
          </p:cNvPicPr>
          <p:nvPr>
            <p:ph idx="1"/>
          </p:nvPr>
        </p:nvPicPr>
        <p:blipFill>
          <a:blip r:embed="rId2"/>
          <a:stretch>
            <a:fillRect/>
          </a:stretch>
        </p:blipFill>
        <p:spPr>
          <a:xfrm>
            <a:off x="838200" y="1976479"/>
            <a:ext cx="5086350" cy="2533650"/>
          </a:xfrm>
          <a:prstGeom prst="rect">
            <a:avLst/>
          </a:prstGeom>
        </p:spPr>
      </p:pic>
      <p:pic>
        <p:nvPicPr>
          <p:cNvPr id="5" name="Picture 4"/>
          <p:cNvPicPr/>
          <p:nvPr/>
        </p:nvPicPr>
        <p:blipFill>
          <a:blip r:embed="rId3"/>
          <a:stretch>
            <a:fillRect/>
          </a:stretch>
        </p:blipFill>
        <p:spPr>
          <a:xfrm>
            <a:off x="6781800" y="2700589"/>
            <a:ext cx="4572000" cy="1962150"/>
          </a:xfrm>
          <a:prstGeom prst="rect">
            <a:avLst/>
          </a:prstGeom>
        </p:spPr>
      </p:pic>
    </p:spTree>
    <p:extLst>
      <p:ext uri="{BB962C8B-B14F-4D97-AF65-F5344CB8AC3E}">
        <p14:creationId xmlns:p14="http://schemas.microsoft.com/office/powerpoint/2010/main" val="3402713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B0F0"/>
                </a:solidFill>
                <a:latin typeface="+mn-lt"/>
              </a:rPr>
              <a:t>Web Application Using ASP .Net C</a:t>
            </a:r>
            <a:r>
              <a:rPr lang="en-US" sz="4000" b="1" dirty="0" smtClean="0">
                <a:solidFill>
                  <a:srgbClr val="00B0F0"/>
                </a:solidFill>
                <a:latin typeface="+mn-lt"/>
              </a:rPr>
              <a:t>#:</a:t>
            </a:r>
            <a:endParaRPr lang="en-US" sz="4000" dirty="0">
              <a:solidFill>
                <a:srgbClr val="00B0F0"/>
              </a:solidFill>
              <a:latin typeface="+mn-lt"/>
            </a:endParaRPr>
          </a:p>
        </p:txBody>
      </p:sp>
      <p:pic>
        <p:nvPicPr>
          <p:cNvPr id="4" name="Content Placeholder 3"/>
          <p:cNvPicPr>
            <a:picLocks noGrp="1"/>
          </p:cNvPicPr>
          <p:nvPr>
            <p:ph idx="1"/>
          </p:nvPr>
        </p:nvPicPr>
        <p:blipFill>
          <a:blip r:embed="rId2"/>
          <a:stretch>
            <a:fillRect/>
          </a:stretch>
        </p:blipFill>
        <p:spPr>
          <a:xfrm>
            <a:off x="2226255" y="2282825"/>
            <a:ext cx="7739489" cy="4351338"/>
          </a:xfrm>
          <a:prstGeom prst="rect">
            <a:avLst/>
          </a:prstGeom>
        </p:spPr>
      </p:pic>
      <p:sp>
        <p:nvSpPr>
          <p:cNvPr id="5" name="TextBox 4"/>
          <p:cNvSpPr txBox="1"/>
          <p:nvPr/>
        </p:nvSpPr>
        <p:spPr>
          <a:xfrm>
            <a:off x="838200" y="1479884"/>
            <a:ext cx="4344972" cy="707886"/>
          </a:xfrm>
          <a:prstGeom prst="rect">
            <a:avLst/>
          </a:prstGeom>
          <a:noFill/>
        </p:spPr>
        <p:txBody>
          <a:bodyPr wrap="none" rtlCol="0">
            <a:spAutoFit/>
          </a:bodyPr>
          <a:lstStyle/>
          <a:p>
            <a:r>
              <a:rPr lang="en-US" sz="4000" dirty="0" smtClean="0"/>
              <a:t>Module 1 – Register</a:t>
            </a:r>
            <a:endParaRPr lang="en-US" sz="4000" dirty="0"/>
          </a:p>
        </p:txBody>
      </p:sp>
    </p:spTree>
    <p:extLst>
      <p:ext uri="{BB962C8B-B14F-4D97-AF65-F5344CB8AC3E}">
        <p14:creationId xmlns:p14="http://schemas.microsoft.com/office/powerpoint/2010/main" val="1237735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921041" y="1552073"/>
            <a:ext cx="8943475" cy="4716379"/>
          </a:xfrm>
          <a:prstGeom prst="rect">
            <a:avLst/>
          </a:prstGeom>
        </p:spPr>
      </p:pic>
      <p:sp>
        <p:nvSpPr>
          <p:cNvPr id="5" name="TextBox 4"/>
          <p:cNvSpPr txBox="1"/>
          <p:nvPr/>
        </p:nvSpPr>
        <p:spPr>
          <a:xfrm>
            <a:off x="854723" y="589548"/>
            <a:ext cx="5538055" cy="707886"/>
          </a:xfrm>
          <a:prstGeom prst="rect">
            <a:avLst/>
          </a:prstGeom>
          <a:noFill/>
        </p:spPr>
        <p:txBody>
          <a:bodyPr wrap="none" rtlCol="0">
            <a:spAutoFit/>
          </a:bodyPr>
          <a:lstStyle/>
          <a:p>
            <a:r>
              <a:rPr lang="en-US" sz="4000" dirty="0" smtClean="0"/>
              <a:t>Module 2 – Latest Movies</a:t>
            </a:r>
            <a:endParaRPr lang="en-US" sz="4000" dirty="0"/>
          </a:p>
        </p:txBody>
      </p:sp>
    </p:spTree>
    <p:extLst>
      <p:ext uri="{BB962C8B-B14F-4D97-AF65-F5344CB8AC3E}">
        <p14:creationId xmlns:p14="http://schemas.microsoft.com/office/powerpoint/2010/main" val="274208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226255" y="1825625"/>
            <a:ext cx="7739489" cy="4351338"/>
          </a:xfrm>
          <a:prstGeom prst="rect">
            <a:avLst/>
          </a:prstGeom>
        </p:spPr>
      </p:pic>
      <p:sp>
        <p:nvSpPr>
          <p:cNvPr id="5" name="TextBox 4"/>
          <p:cNvSpPr txBox="1"/>
          <p:nvPr/>
        </p:nvSpPr>
        <p:spPr>
          <a:xfrm>
            <a:off x="938462" y="637674"/>
            <a:ext cx="5347298" cy="707886"/>
          </a:xfrm>
          <a:prstGeom prst="rect">
            <a:avLst/>
          </a:prstGeom>
          <a:noFill/>
        </p:spPr>
        <p:txBody>
          <a:bodyPr wrap="none" rtlCol="0">
            <a:spAutoFit/>
          </a:bodyPr>
          <a:lstStyle/>
          <a:p>
            <a:r>
              <a:rPr lang="en-US" sz="4000" dirty="0" smtClean="0"/>
              <a:t>Module 3 – Book Movies</a:t>
            </a:r>
            <a:endParaRPr lang="en-US" sz="4000" dirty="0"/>
          </a:p>
        </p:txBody>
      </p:sp>
    </p:spTree>
    <p:extLst>
      <p:ext uri="{BB962C8B-B14F-4D97-AF65-F5344CB8AC3E}">
        <p14:creationId xmlns:p14="http://schemas.microsoft.com/office/powerpoint/2010/main" val="1546916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mn-lt"/>
              </a:rPr>
              <a:t>Module 4 – Add New Movies</a:t>
            </a:r>
            <a:endParaRPr lang="en-US" sz="4000" dirty="0">
              <a:latin typeface="+mn-lt"/>
            </a:endParaRPr>
          </a:p>
        </p:txBody>
      </p:sp>
      <p:pic>
        <p:nvPicPr>
          <p:cNvPr id="4" name="Content Placeholder 3"/>
          <p:cNvPicPr>
            <a:picLocks noGrp="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3632118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00B0F0"/>
                </a:solidFill>
                <a:latin typeface="+mn-lt"/>
              </a:rPr>
              <a:t>Thank You</a:t>
            </a:r>
            <a:endParaRPr lang="en-US" sz="4000" b="1" dirty="0">
              <a:solidFill>
                <a:srgbClr val="00B0F0"/>
              </a:solidFill>
              <a:latin typeface="+mn-lt"/>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19122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00B0F0"/>
                </a:solidFill>
                <a:latin typeface="+mn-lt"/>
              </a:rPr>
              <a:t>Introduction</a:t>
            </a:r>
            <a:endParaRPr lang="en-US" sz="4000" dirty="0">
              <a:solidFill>
                <a:srgbClr val="00B0F0"/>
              </a:solidFill>
              <a:latin typeface="+mn-lt"/>
            </a:endParaRPr>
          </a:p>
        </p:txBody>
      </p:sp>
      <p:sp>
        <p:nvSpPr>
          <p:cNvPr id="3" name="Content Placeholder 2"/>
          <p:cNvSpPr>
            <a:spLocks noGrp="1"/>
          </p:cNvSpPr>
          <p:nvPr>
            <p:ph idx="1"/>
          </p:nvPr>
        </p:nvSpPr>
        <p:spPr/>
        <p:txBody>
          <a:bodyPr>
            <a:normAutofit/>
          </a:bodyPr>
          <a:lstStyle/>
          <a:p>
            <a:pPr algn="just"/>
            <a:r>
              <a:rPr lang="en-US" sz="1800" dirty="0"/>
              <a:t>During last era, motion pictures became very widely known. It demonstrates our cultures, and innumerable movies are launched every year by large international companies such as Netflix, Amazon, HBO, and others. Earlier, the one and only way to watch a film was in a "cinema," and humans became obsessed to even bluescreen. Theses days, thanks to the world of technological advancements, it becomes much simpler to watch a film. </a:t>
            </a:r>
          </a:p>
          <a:p>
            <a:pPr algn="just"/>
            <a:r>
              <a:rPr lang="en-US" sz="1800" dirty="0"/>
              <a:t>Having followed the tremendous feedback from moviegoers over the last few decades, a new industry, movie ticket booking, has emerged as a subset of the same industry. With the expansion of cinema across the globe, distributing and purchasing tickets has become one of the most difficult tasks. To address this issue, a movie ticket reservation system has been implemented. This allows moviegoers to purchase movie tickets in a matter of minutes from anywhere in the world. The objective of movie ticket reservation system is provide moviegoers with a service that allows them to reserve seats in movie theaters anywhere and at any moment. Movie information is publicly available. The customer can quickly learn about the new cinema and then decide.</a:t>
            </a:r>
          </a:p>
          <a:p>
            <a:pPr algn="just"/>
            <a:r>
              <a:rPr lang="en-US" sz="1800" dirty="0"/>
              <a:t>It is a mechanism that is accessible through the internet. Moviegoers  can purchase tickets online and cancel their seats at a later date. To improve the reimbursement feature, all consumers must sign up to become a member before purchasing a ticket. </a:t>
            </a:r>
          </a:p>
        </p:txBody>
      </p:sp>
    </p:spTree>
    <p:extLst>
      <p:ext uri="{BB962C8B-B14F-4D97-AF65-F5344CB8AC3E}">
        <p14:creationId xmlns:p14="http://schemas.microsoft.com/office/powerpoint/2010/main" val="37470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B0F0"/>
                </a:solidFill>
                <a:latin typeface="+mn-lt"/>
              </a:rPr>
              <a:t>UML </a:t>
            </a:r>
            <a:r>
              <a:rPr lang="en-US" sz="4000" b="1" dirty="0" smtClean="0">
                <a:solidFill>
                  <a:srgbClr val="00B0F0"/>
                </a:solidFill>
                <a:latin typeface="+mn-lt"/>
              </a:rPr>
              <a:t>Diagram</a:t>
            </a:r>
            <a:endParaRPr lang="en-US" sz="4000" dirty="0">
              <a:solidFill>
                <a:srgbClr val="00B0F0"/>
              </a:solidFill>
              <a:latin typeface="+mn-lt"/>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09732" y="1935252"/>
            <a:ext cx="6972535" cy="4132084"/>
          </a:xfrm>
          <a:prstGeom prst="rect">
            <a:avLst/>
          </a:prstGeom>
        </p:spPr>
      </p:pic>
    </p:spTree>
    <p:extLst>
      <p:ext uri="{BB962C8B-B14F-4D97-AF65-F5344CB8AC3E}">
        <p14:creationId xmlns:p14="http://schemas.microsoft.com/office/powerpoint/2010/main" val="1050082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31421674"/>
              </p:ext>
            </p:extLst>
          </p:nvPr>
        </p:nvGraphicFramePr>
        <p:xfrm>
          <a:off x="1515979" y="360949"/>
          <a:ext cx="9180095" cy="5816013"/>
        </p:xfrm>
        <a:graphic>
          <a:graphicData uri="http://schemas.openxmlformats.org/drawingml/2006/table">
            <a:tbl>
              <a:tblPr firstRow="1" firstCol="1" bandRow="1">
                <a:tableStyleId>{5C22544A-7EE6-4342-B048-85BDC9FD1C3A}</a:tableStyleId>
              </a:tblPr>
              <a:tblGrid>
                <a:gridCol w="1674018"/>
                <a:gridCol w="3181123"/>
                <a:gridCol w="4324954"/>
              </a:tblGrid>
              <a:tr h="200553">
                <a:tc>
                  <a:txBody>
                    <a:bodyPr/>
                    <a:lstStyle/>
                    <a:p>
                      <a:pPr marL="0" marR="0">
                        <a:lnSpc>
                          <a:spcPct val="107000"/>
                        </a:lnSpc>
                        <a:spcBef>
                          <a:spcPts val="0"/>
                        </a:spcBef>
                        <a:spcAft>
                          <a:spcPts val="0"/>
                        </a:spcAft>
                      </a:pPr>
                      <a:r>
                        <a:rPr lang="en-US" sz="900" dirty="0">
                          <a:effectLst/>
                        </a:rPr>
                        <a:t>Table Name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nSpc>
                          <a:spcPct val="107000"/>
                        </a:lnSpc>
                        <a:spcBef>
                          <a:spcPts val="0"/>
                        </a:spcBef>
                        <a:spcAft>
                          <a:spcPts val="0"/>
                        </a:spcAft>
                      </a:pPr>
                      <a:r>
                        <a:rPr lang="en-US" sz="900">
                          <a:effectLst/>
                        </a:rPr>
                        <a:t>Columns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nSpc>
                          <a:spcPct val="107000"/>
                        </a:lnSpc>
                        <a:spcBef>
                          <a:spcPts val="0"/>
                        </a:spcBef>
                        <a:spcAft>
                          <a:spcPts val="0"/>
                        </a:spcAft>
                      </a:pPr>
                      <a:r>
                        <a:rPr lang="en-US" sz="900">
                          <a:effectLst/>
                        </a:rPr>
                        <a:t>Description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r>
              <a:tr h="601658">
                <a:tc>
                  <a:txBody>
                    <a:bodyPr/>
                    <a:lstStyle/>
                    <a:p>
                      <a:pPr marL="0" marR="0">
                        <a:lnSpc>
                          <a:spcPct val="107000"/>
                        </a:lnSpc>
                        <a:spcBef>
                          <a:spcPts val="0"/>
                        </a:spcBef>
                        <a:spcAft>
                          <a:spcPts val="0"/>
                        </a:spcAft>
                      </a:pPr>
                      <a:r>
                        <a:rPr lang="en-US" sz="900">
                          <a:effectLst/>
                        </a:rPr>
                        <a:t>Genres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nSpc>
                          <a:spcPct val="107000"/>
                        </a:lnSpc>
                        <a:spcBef>
                          <a:spcPts val="0"/>
                        </a:spcBef>
                        <a:spcAft>
                          <a:spcPts val="0"/>
                        </a:spcAft>
                      </a:pPr>
                      <a:r>
                        <a:rPr lang="en-US" sz="900">
                          <a:effectLst/>
                        </a:rPr>
                        <a:t>GenreID , GenreName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gn="just">
                        <a:lnSpc>
                          <a:spcPct val="107000"/>
                        </a:lnSpc>
                        <a:spcBef>
                          <a:spcPts val="0"/>
                        </a:spcBef>
                        <a:spcAft>
                          <a:spcPts val="0"/>
                        </a:spcAft>
                      </a:pPr>
                      <a:r>
                        <a:rPr lang="en-US" sz="900">
                          <a:effectLst/>
                        </a:rPr>
                        <a:t>This table uses to store information related to category of movies such as action, horror or crime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r>
              <a:tr h="802208">
                <a:tc>
                  <a:txBody>
                    <a:bodyPr/>
                    <a:lstStyle/>
                    <a:p>
                      <a:pPr marL="0" marR="0">
                        <a:lnSpc>
                          <a:spcPct val="107000"/>
                        </a:lnSpc>
                        <a:spcBef>
                          <a:spcPts val="0"/>
                        </a:spcBef>
                        <a:spcAft>
                          <a:spcPts val="0"/>
                        </a:spcAft>
                      </a:pPr>
                      <a:r>
                        <a:rPr lang="en-US" sz="900">
                          <a:effectLst/>
                        </a:rPr>
                        <a:t>Movies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nSpc>
                          <a:spcPct val="107000"/>
                        </a:lnSpc>
                        <a:spcBef>
                          <a:spcPts val="0"/>
                        </a:spcBef>
                        <a:spcAft>
                          <a:spcPts val="0"/>
                        </a:spcAft>
                      </a:pPr>
                      <a:r>
                        <a:rPr lang="en-US" sz="900">
                          <a:effectLst/>
                        </a:rPr>
                        <a:t>MovieID, Title, Description, </a:t>
                      </a:r>
                    </a:p>
                    <a:p>
                      <a:pPr marL="0" marR="0">
                        <a:lnSpc>
                          <a:spcPct val="107000"/>
                        </a:lnSpc>
                        <a:spcBef>
                          <a:spcPts val="0"/>
                        </a:spcBef>
                        <a:spcAft>
                          <a:spcPts val="0"/>
                        </a:spcAft>
                      </a:pPr>
                      <a:r>
                        <a:rPr lang="en-US" sz="900">
                          <a:effectLst/>
                        </a:rPr>
                        <a:t>Language, ReleaseDate, Director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gn="just">
                        <a:lnSpc>
                          <a:spcPct val="107000"/>
                        </a:lnSpc>
                        <a:spcBef>
                          <a:spcPts val="0"/>
                        </a:spcBef>
                        <a:spcAft>
                          <a:spcPts val="0"/>
                        </a:spcAft>
                      </a:pPr>
                      <a:r>
                        <a:rPr lang="en-US" sz="900" dirty="0">
                          <a:effectLst/>
                        </a:rPr>
                        <a:t>Movies table stores the basic but essential information related to specific movie such as movie name, who is the director, when did it got released and many more.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r>
              <a:tr h="802208">
                <a:tc>
                  <a:txBody>
                    <a:bodyPr/>
                    <a:lstStyle/>
                    <a:p>
                      <a:pPr marL="0" marR="0">
                        <a:lnSpc>
                          <a:spcPct val="107000"/>
                        </a:lnSpc>
                        <a:spcBef>
                          <a:spcPts val="0"/>
                        </a:spcBef>
                        <a:spcAft>
                          <a:spcPts val="0"/>
                        </a:spcAft>
                      </a:pPr>
                      <a:r>
                        <a:rPr lang="en-US" sz="900">
                          <a:effectLst/>
                        </a:rPr>
                        <a:t>Actor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nSpc>
                          <a:spcPct val="107000"/>
                        </a:lnSpc>
                        <a:spcBef>
                          <a:spcPts val="0"/>
                        </a:spcBef>
                        <a:spcAft>
                          <a:spcPts val="0"/>
                        </a:spcAft>
                      </a:pPr>
                      <a:r>
                        <a:rPr lang="en-US" sz="900" dirty="0">
                          <a:effectLst/>
                        </a:rPr>
                        <a:t>ActorID, FirstName, LastName,</a:t>
                      </a:r>
                    </a:p>
                    <a:p>
                      <a:pPr marL="0" marR="0">
                        <a:lnSpc>
                          <a:spcPct val="107000"/>
                        </a:lnSpc>
                        <a:spcBef>
                          <a:spcPts val="0"/>
                        </a:spcBef>
                        <a:spcAft>
                          <a:spcPts val="0"/>
                        </a:spcAft>
                      </a:pPr>
                      <a:r>
                        <a:rPr lang="en-US" sz="900" dirty="0">
                          <a:effectLst/>
                        </a:rPr>
                        <a:t>Nationality, DOB</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gn="just">
                        <a:lnSpc>
                          <a:spcPct val="107000"/>
                        </a:lnSpc>
                        <a:spcBef>
                          <a:spcPts val="0"/>
                        </a:spcBef>
                        <a:spcAft>
                          <a:spcPts val="0"/>
                        </a:spcAft>
                      </a:pPr>
                      <a:r>
                        <a:rPr lang="en-US" sz="900" dirty="0">
                          <a:effectLst/>
                        </a:rPr>
                        <a:t>This table stores the actors details who has worked as a primary lead actor in the respective movie which is linked by another table called MovieActor.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r>
              <a:tr h="401104">
                <a:tc>
                  <a:txBody>
                    <a:bodyPr/>
                    <a:lstStyle/>
                    <a:p>
                      <a:pPr marL="0" marR="0">
                        <a:lnSpc>
                          <a:spcPct val="107000"/>
                        </a:lnSpc>
                        <a:spcBef>
                          <a:spcPts val="0"/>
                        </a:spcBef>
                        <a:spcAft>
                          <a:spcPts val="0"/>
                        </a:spcAft>
                      </a:pPr>
                      <a:r>
                        <a:rPr lang="en-US" sz="900">
                          <a:effectLst/>
                        </a:rPr>
                        <a:t>Ratings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nSpc>
                          <a:spcPct val="107000"/>
                        </a:lnSpc>
                        <a:spcBef>
                          <a:spcPts val="0"/>
                        </a:spcBef>
                        <a:spcAft>
                          <a:spcPts val="0"/>
                        </a:spcAft>
                      </a:pPr>
                      <a:r>
                        <a:rPr lang="en-US" sz="900">
                          <a:effectLst/>
                        </a:rPr>
                        <a:t>RatingID, MovieID, Stars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gn="just">
                        <a:lnSpc>
                          <a:spcPct val="107000"/>
                        </a:lnSpc>
                        <a:spcBef>
                          <a:spcPts val="0"/>
                        </a:spcBef>
                        <a:spcAft>
                          <a:spcPts val="0"/>
                        </a:spcAft>
                      </a:pPr>
                      <a:r>
                        <a:rPr lang="en-US" sz="900">
                          <a:effectLst/>
                        </a:rPr>
                        <a:t>This table keep holds of number of stars/rating received by IMDB or users.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r>
              <a:tr h="802208">
                <a:tc>
                  <a:txBody>
                    <a:bodyPr/>
                    <a:lstStyle/>
                    <a:p>
                      <a:pPr marL="0" marR="0">
                        <a:lnSpc>
                          <a:spcPct val="107000"/>
                        </a:lnSpc>
                        <a:spcBef>
                          <a:spcPts val="0"/>
                        </a:spcBef>
                        <a:spcAft>
                          <a:spcPts val="0"/>
                        </a:spcAft>
                      </a:pPr>
                      <a:r>
                        <a:rPr lang="en-US" sz="900">
                          <a:effectLst/>
                        </a:rPr>
                        <a:t>MovieGenres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nSpc>
                          <a:spcPct val="107000"/>
                        </a:lnSpc>
                        <a:spcBef>
                          <a:spcPts val="0"/>
                        </a:spcBef>
                        <a:spcAft>
                          <a:spcPts val="0"/>
                        </a:spcAft>
                      </a:pPr>
                      <a:r>
                        <a:rPr lang="en-US" sz="900">
                          <a:effectLst/>
                        </a:rPr>
                        <a:t>MovieID, GenreID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gn="just">
                        <a:lnSpc>
                          <a:spcPct val="107000"/>
                        </a:lnSpc>
                        <a:spcBef>
                          <a:spcPts val="0"/>
                        </a:spcBef>
                        <a:spcAft>
                          <a:spcPts val="0"/>
                        </a:spcAft>
                      </a:pPr>
                      <a:r>
                        <a:rPr lang="en-US" sz="900">
                          <a:effectLst/>
                        </a:rPr>
                        <a:t>This schema shows the link between two table i.e. movie and genres and link both of them using foreign key to fetch the category of gerne movie belongs to.</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r>
              <a:tr h="802208">
                <a:tc>
                  <a:txBody>
                    <a:bodyPr/>
                    <a:lstStyle/>
                    <a:p>
                      <a:pPr marL="0" marR="0">
                        <a:lnSpc>
                          <a:spcPct val="107000"/>
                        </a:lnSpc>
                        <a:spcBef>
                          <a:spcPts val="0"/>
                        </a:spcBef>
                        <a:spcAft>
                          <a:spcPts val="0"/>
                        </a:spcAft>
                      </a:pPr>
                      <a:r>
                        <a:rPr lang="en-US" sz="900">
                          <a:effectLst/>
                        </a:rPr>
                        <a:t>MovieActor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nSpc>
                          <a:spcPct val="107000"/>
                        </a:lnSpc>
                        <a:spcBef>
                          <a:spcPts val="0"/>
                        </a:spcBef>
                        <a:spcAft>
                          <a:spcPts val="0"/>
                        </a:spcAft>
                      </a:pPr>
                      <a:r>
                        <a:rPr lang="en-US" sz="900">
                          <a:effectLst/>
                        </a:rPr>
                        <a:t>MovieID, ActorID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gn="just">
                        <a:lnSpc>
                          <a:spcPct val="107000"/>
                        </a:lnSpc>
                        <a:spcBef>
                          <a:spcPts val="0"/>
                        </a:spcBef>
                        <a:spcAft>
                          <a:spcPts val="0"/>
                        </a:spcAft>
                      </a:pPr>
                      <a:r>
                        <a:rPr lang="en-US" sz="900">
                          <a:effectLst/>
                        </a:rPr>
                        <a:t>MovieActor is a relational table between actor and movie which link up using foreign key to fetch the lead actor working in respective films.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r>
              <a:tr h="802208">
                <a:tc>
                  <a:txBody>
                    <a:bodyPr/>
                    <a:lstStyle/>
                    <a:p>
                      <a:pPr marL="0" marR="0">
                        <a:lnSpc>
                          <a:spcPct val="107000"/>
                        </a:lnSpc>
                        <a:spcBef>
                          <a:spcPts val="0"/>
                        </a:spcBef>
                        <a:spcAft>
                          <a:spcPts val="0"/>
                        </a:spcAft>
                      </a:pPr>
                      <a:r>
                        <a:rPr lang="en-US" sz="900">
                          <a:effectLst/>
                        </a:rPr>
                        <a:t>User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nSpc>
                          <a:spcPct val="107000"/>
                        </a:lnSpc>
                        <a:spcBef>
                          <a:spcPts val="0"/>
                        </a:spcBef>
                        <a:spcAft>
                          <a:spcPts val="0"/>
                        </a:spcAft>
                      </a:pPr>
                      <a:r>
                        <a:rPr lang="en-US" sz="900">
                          <a:effectLst/>
                        </a:rPr>
                        <a:t>UserID, FirstName, LastName, Email, Created_Date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gn="just">
                        <a:lnSpc>
                          <a:spcPct val="107000"/>
                        </a:lnSpc>
                        <a:spcBef>
                          <a:spcPts val="0"/>
                        </a:spcBef>
                        <a:spcAft>
                          <a:spcPts val="0"/>
                        </a:spcAft>
                      </a:pPr>
                      <a:r>
                        <a:rPr lang="en-US" sz="900">
                          <a:effectLst/>
                        </a:rPr>
                        <a:t>This is the user details table which is specific to our application. Talkies allows the user to first register in our portal and then allow to book the movie tickets.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r>
              <a:tr h="601658">
                <a:tc>
                  <a:txBody>
                    <a:bodyPr/>
                    <a:lstStyle/>
                    <a:p>
                      <a:pPr marL="0" marR="0">
                        <a:lnSpc>
                          <a:spcPct val="107000"/>
                        </a:lnSpc>
                        <a:spcBef>
                          <a:spcPts val="0"/>
                        </a:spcBef>
                        <a:spcAft>
                          <a:spcPts val="0"/>
                        </a:spcAft>
                      </a:pPr>
                      <a:r>
                        <a:rPr lang="en-US" sz="900">
                          <a:effectLst/>
                        </a:rPr>
                        <a:t>BookedMovies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nSpc>
                          <a:spcPct val="107000"/>
                        </a:lnSpc>
                        <a:spcBef>
                          <a:spcPts val="0"/>
                        </a:spcBef>
                        <a:spcAft>
                          <a:spcPts val="0"/>
                        </a:spcAft>
                      </a:pPr>
                      <a:r>
                        <a:rPr lang="en-US" sz="900">
                          <a:effectLst/>
                        </a:rPr>
                        <a:t>BookingID, Name, MovieID, MovieName, Number_of_Seat, Seats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c>
                  <a:txBody>
                    <a:bodyPr/>
                    <a:lstStyle/>
                    <a:p>
                      <a:pPr marL="0" marR="0" algn="just">
                        <a:lnSpc>
                          <a:spcPct val="107000"/>
                        </a:lnSpc>
                        <a:spcBef>
                          <a:spcPts val="0"/>
                        </a:spcBef>
                        <a:spcAft>
                          <a:spcPts val="0"/>
                        </a:spcAft>
                      </a:pPr>
                      <a:r>
                        <a:rPr lang="en-US" sz="900" dirty="0">
                          <a:effectLst/>
                        </a:rPr>
                        <a:t>This table is used to stored the booking details when user book any movies.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7363" marR="57363" marT="0" marB="0"/>
                </a:tc>
              </a:tr>
            </a:tbl>
          </a:graphicData>
        </a:graphic>
      </p:graphicFrame>
    </p:spTree>
    <p:extLst>
      <p:ext uri="{BB962C8B-B14F-4D97-AF65-F5344CB8AC3E}">
        <p14:creationId xmlns:p14="http://schemas.microsoft.com/office/powerpoint/2010/main" val="2175289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B0F0"/>
                </a:solidFill>
                <a:latin typeface="+mn-lt"/>
              </a:rPr>
              <a:t>Tables</a:t>
            </a:r>
            <a:endParaRPr lang="en-US" dirty="0">
              <a:solidFill>
                <a:srgbClr val="00B0F0"/>
              </a:solidFill>
              <a:latin typeface="+mn-lt"/>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86392"/>
            <a:ext cx="5309937" cy="2628649"/>
          </a:xfrm>
          <a:prstGeom prst="rect">
            <a:avLst/>
          </a:prstGeom>
          <a:noFill/>
          <a:ln>
            <a:noFill/>
          </a:ln>
        </p:spPr>
      </p:pic>
      <p:sp>
        <p:nvSpPr>
          <p:cNvPr id="3" name="TextBox 2"/>
          <p:cNvSpPr txBox="1"/>
          <p:nvPr/>
        </p:nvSpPr>
        <p:spPr>
          <a:xfrm>
            <a:off x="2794945" y="5141413"/>
            <a:ext cx="1645194" cy="369332"/>
          </a:xfrm>
          <a:prstGeom prst="rect">
            <a:avLst/>
          </a:prstGeom>
          <a:noFill/>
        </p:spPr>
        <p:txBody>
          <a:bodyPr wrap="none" rtlCol="0">
            <a:spAutoFit/>
          </a:bodyPr>
          <a:lstStyle/>
          <a:p>
            <a:r>
              <a:rPr lang="en-US" dirty="0" smtClean="0"/>
              <a:t>Table 1: Movies</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882063" y="2743200"/>
            <a:ext cx="4572000" cy="2171841"/>
          </a:xfrm>
          <a:prstGeom prst="rect">
            <a:avLst/>
          </a:prstGeom>
          <a:noFill/>
          <a:ln>
            <a:noFill/>
          </a:ln>
        </p:spPr>
      </p:pic>
      <p:sp>
        <p:nvSpPr>
          <p:cNvPr id="7" name="TextBox 6"/>
          <p:cNvSpPr txBox="1"/>
          <p:nvPr/>
        </p:nvSpPr>
        <p:spPr>
          <a:xfrm>
            <a:off x="8975167" y="5141413"/>
            <a:ext cx="1558247" cy="369332"/>
          </a:xfrm>
          <a:prstGeom prst="rect">
            <a:avLst/>
          </a:prstGeom>
          <a:noFill/>
        </p:spPr>
        <p:txBody>
          <a:bodyPr wrap="none" rtlCol="0">
            <a:spAutoFit/>
          </a:bodyPr>
          <a:lstStyle/>
          <a:p>
            <a:r>
              <a:rPr lang="en-US" dirty="0" smtClean="0"/>
              <a:t>Table 2: Actors</a:t>
            </a:r>
            <a:endParaRPr lang="en-US" dirty="0"/>
          </a:p>
        </p:txBody>
      </p:sp>
    </p:spTree>
    <p:extLst>
      <p:ext uri="{BB962C8B-B14F-4D97-AF65-F5344CB8AC3E}">
        <p14:creationId xmlns:p14="http://schemas.microsoft.com/office/powerpoint/2010/main" val="2529818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4467225" cy="1724025"/>
          </a:xfrm>
          <a:prstGeom prst="rect">
            <a:avLst/>
          </a:prstGeom>
          <a:noFill/>
          <a:ln>
            <a:noFill/>
          </a:ln>
        </p:spPr>
      </p:pic>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4411692"/>
            <a:ext cx="2152950" cy="1152381"/>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687637"/>
            <a:ext cx="1562100" cy="962025"/>
          </a:xfrm>
          <a:prstGeom prst="rect">
            <a:avLst/>
          </a:prstGeom>
          <a:noFill/>
          <a:ln>
            <a:noFill/>
          </a:ln>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9820275" y="2397125"/>
            <a:ext cx="1533525" cy="1152525"/>
          </a:xfrm>
          <a:prstGeom prst="rect">
            <a:avLst/>
          </a:prstGeom>
          <a:noFill/>
          <a:ln>
            <a:noFill/>
          </a:ln>
        </p:spPr>
      </p:pic>
      <p:pic>
        <p:nvPicPr>
          <p:cNvPr id="8" name="Picture 7"/>
          <p:cNvPicPr/>
          <p:nvPr/>
        </p:nvPicPr>
        <p:blipFill>
          <a:blip r:embed="rId6">
            <a:extLst>
              <a:ext uri="{28A0092B-C50C-407E-A947-70E740481C1C}">
                <a14:useLocalDpi xmlns:a14="http://schemas.microsoft.com/office/drawing/2010/main" val="0"/>
              </a:ext>
            </a:extLst>
          </a:blip>
          <a:srcRect/>
          <a:stretch>
            <a:fillRect/>
          </a:stretch>
        </p:blipFill>
        <p:spPr bwMode="auto">
          <a:xfrm>
            <a:off x="9820274" y="4411692"/>
            <a:ext cx="1533525" cy="1152525"/>
          </a:xfrm>
          <a:prstGeom prst="rect">
            <a:avLst/>
          </a:prstGeom>
          <a:noFill/>
          <a:ln>
            <a:noFill/>
          </a:ln>
        </p:spPr>
      </p:pic>
      <p:pic>
        <p:nvPicPr>
          <p:cNvPr id="9" name="Picture 8"/>
          <p:cNvPicPr/>
          <p:nvPr/>
        </p:nvPicPr>
        <p:blipFill>
          <a:blip r:embed="rId7">
            <a:extLst>
              <a:ext uri="{28A0092B-C50C-407E-A947-70E740481C1C}">
                <a14:useLocalDpi xmlns:a14="http://schemas.microsoft.com/office/drawing/2010/main" val="0"/>
              </a:ext>
            </a:extLst>
          </a:blip>
          <a:srcRect/>
          <a:stretch>
            <a:fillRect/>
          </a:stretch>
        </p:blipFill>
        <p:spPr bwMode="auto">
          <a:xfrm>
            <a:off x="3986362" y="4792548"/>
            <a:ext cx="4838700" cy="771525"/>
          </a:xfrm>
          <a:prstGeom prst="rect">
            <a:avLst/>
          </a:prstGeom>
          <a:noFill/>
          <a:ln>
            <a:noFill/>
          </a:ln>
        </p:spPr>
      </p:pic>
      <p:sp>
        <p:nvSpPr>
          <p:cNvPr id="3" name="Rectangle 2"/>
          <p:cNvSpPr/>
          <p:nvPr/>
        </p:nvSpPr>
        <p:spPr>
          <a:xfrm>
            <a:off x="2168553" y="3617101"/>
            <a:ext cx="2347887" cy="369332"/>
          </a:xfrm>
          <a:prstGeom prst="rect">
            <a:avLst/>
          </a:prstGeom>
        </p:spPr>
        <p:txBody>
          <a:bodyPr wrap="none">
            <a:spAutoFit/>
          </a:bodyPr>
          <a:lstStyle/>
          <a:p>
            <a:r>
              <a:rPr lang="en-US" dirty="0"/>
              <a:t>Table </a:t>
            </a:r>
            <a:r>
              <a:rPr lang="en-US" dirty="0" smtClean="0"/>
              <a:t>3: BookedMovies</a:t>
            </a:r>
            <a:endParaRPr lang="en-US" dirty="0"/>
          </a:p>
        </p:txBody>
      </p:sp>
      <p:sp>
        <p:nvSpPr>
          <p:cNvPr id="10" name="Rectangle 9"/>
          <p:cNvSpPr/>
          <p:nvPr/>
        </p:nvSpPr>
        <p:spPr>
          <a:xfrm>
            <a:off x="6810775" y="3801767"/>
            <a:ext cx="1630383" cy="369332"/>
          </a:xfrm>
          <a:prstGeom prst="rect">
            <a:avLst/>
          </a:prstGeom>
        </p:spPr>
        <p:txBody>
          <a:bodyPr wrap="none">
            <a:spAutoFit/>
          </a:bodyPr>
          <a:lstStyle/>
          <a:p>
            <a:r>
              <a:rPr lang="en-US" dirty="0"/>
              <a:t>Table </a:t>
            </a:r>
            <a:r>
              <a:rPr lang="en-US" dirty="0" smtClean="0"/>
              <a:t>4: Genres</a:t>
            </a:r>
            <a:endParaRPr lang="en-US" dirty="0"/>
          </a:p>
        </p:txBody>
      </p:sp>
      <p:sp>
        <p:nvSpPr>
          <p:cNvPr id="11" name="Rectangle 10"/>
          <p:cNvSpPr/>
          <p:nvPr/>
        </p:nvSpPr>
        <p:spPr>
          <a:xfrm>
            <a:off x="9431719" y="3681352"/>
            <a:ext cx="2310633" cy="369332"/>
          </a:xfrm>
          <a:prstGeom prst="rect">
            <a:avLst/>
          </a:prstGeom>
        </p:spPr>
        <p:txBody>
          <a:bodyPr wrap="none">
            <a:spAutoFit/>
          </a:bodyPr>
          <a:lstStyle/>
          <a:p>
            <a:r>
              <a:rPr lang="en-US" dirty="0"/>
              <a:t>Table </a:t>
            </a:r>
            <a:r>
              <a:rPr lang="en-US" dirty="0" smtClean="0"/>
              <a:t>5: MoviesGenres</a:t>
            </a:r>
            <a:endParaRPr lang="en-US" dirty="0"/>
          </a:p>
        </p:txBody>
      </p:sp>
      <p:sp>
        <p:nvSpPr>
          <p:cNvPr id="12" name="Rectangle 11"/>
          <p:cNvSpPr/>
          <p:nvPr/>
        </p:nvSpPr>
        <p:spPr>
          <a:xfrm>
            <a:off x="1092078" y="5620000"/>
            <a:ext cx="1559145" cy="369332"/>
          </a:xfrm>
          <a:prstGeom prst="rect">
            <a:avLst/>
          </a:prstGeom>
        </p:spPr>
        <p:txBody>
          <a:bodyPr wrap="none">
            <a:spAutoFit/>
          </a:bodyPr>
          <a:lstStyle/>
          <a:p>
            <a:r>
              <a:rPr lang="en-US" dirty="0"/>
              <a:t>Table </a:t>
            </a:r>
            <a:r>
              <a:rPr lang="en-US" dirty="0" smtClean="0"/>
              <a:t>6: Rating</a:t>
            </a:r>
            <a:endParaRPr lang="en-US" dirty="0"/>
          </a:p>
        </p:txBody>
      </p:sp>
      <p:sp>
        <p:nvSpPr>
          <p:cNvPr id="13" name="Rectangle 12"/>
          <p:cNvSpPr/>
          <p:nvPr/>
        </p:nvSpPr>
        <p:spPr>
          <a:xfrm>
            <a:off x="5583115" y="5620000"/>
            <a:ext cx="2008114" cy="369332"/>
          </a:xfrm>
          <a:prstGeom prst="rect">
            <a:avLst/>
          </a:prstGeom>
        </p:spPr>
        <p:txBody>
          <a:bodyPr wrap="none">
            <a:spAutoFit/>
          </a:bodyPr>
          <a:lstStyle/>
          <a:p>
            <a:r>
              <a:rPr lang="en-US" dirty="0"/>
              <a:t>Table </a:t>
            </a:r>
            <a:r>
              <a:rPr lang="en-US" dirty="0" smtClean="0"/>
              <a:t>7: User_Table</a:t>
            </a:r>
            <a:endParaRPr lang="en-US" dirty="0"/>
          </a:p>
        </p:txBody>
      </p:sp>
      <p:sp>
        <p:nvSpPr>
          <p:cNvPr id="14" name="Rectangle 13"/>
          <p:cNvSpPr/>
          <p:nvPr/>
        </p:nvSpPr>
        <p:spPr>
          <a:xfrm>
            <a:off x="9491652" y="5620000"/>
            <a:ext cx="2062937" cy="369332"/>
          </a:xfrm>
          <a:prstGeom prst="rect">
            <a:avLst/>
          </a:prstGeom>
        </p:spPr>
        <p:txBody>
          <a:bodyPr wrap="none">
            <a:spAutoFit/>
          </a:bodyPr>
          <a:lstStyle/>
          <a:p>
            <a:r>
              <a:rPr lang="en-US" dirty="0"/>
              <a:t>Table </a:t>
            </a:r>
            <a:r>
              <a:rPr lang="en-US" dirty="0" smtClean="0"/>
              <a:t>8: MovieActor</a:t>
            </a:r>
            <a:endParaRPr lang="en-US" dirty="0"/>
          </a:p>
        </p:txBody>
      </p:sp>
    </p:spTree>
    <p:extLst>
      <p:ext uri="{BB962C8B-B14F-4D97-AF65-F5344CB8AC3E}">
        <p14:creationId xmlns:p14="http://schemas.microsoft.com/office/powerpoint/2010/main" val="2096267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B0F0"/>
                </a:solidFill>
                <a:latin typeface="+mn-lt"/>
              </a:rPr>
              <a:t>Implementation of key constraint, entity integrity constraint, and referential integrity</a:t>
            </a:r>
            <a:r>
              <a:rPr lang="en-US" sz="4000" b="1" dirty="0" smtClean="0">
                <a:solidFill>
                  <a:srgbClr val="00B0F0"/>
                </a:solidFill>
                <a:latin typeface="+mn-lt"/>
              </a:rPr>
              <a:t>:</a:t>
            </a:r>
            <a:endParaRPr lang="en-US" sz="4000" dirty="0">
              <a:solidFill>
                <a:srgbClr val="00B0F0"/>
              </a:solidFill>
              <a:latin typeface="+mn-lt"/>
            </a:endParaRPr>
          </a:p>
        </p:txBody>
      </p:sp>
      <p:graphicFrame>
        <p:nvGraphicFramePr>
          <p:cNvPr id="4" name="Content Placeholder 3"/>
          <p:cNvGraphicFramePr>
            <a:graphicFrameLocks noGrp="1"/>
          </p:cNvGraphicFramePr>
          <p:nvPr>
            <p:ph idx="1"/>
          </p:nvPr>
        </p:nvGraphicFramePr>
        <p:xfrm>
          <a:off x="3127375" y="1938336"/>
          <a:ext cx="5937250" cy="4125915"/>
        </p:xfrm>
        <a:graphic>
          <a:graphicData uri="http://schemas.openxmlformats.org/drawingml/2006/table">
            <a:tbl>
              <a:tblPr firstRow="1" firstCol="1" bandRow="1">
                <a:tableStyleId>{5C22544A-7EE6-4342-B048-85BDC9FD1C3A}</a:tableStyleId>
              </a:tblPr>
              <a:tblGrid>
                <a:gridCol w="1187450"/>
                <a:gridCol w="1187450"/>
                <a:gridCol w="1187450"/>
                <a:gridCol w="1187450"/>
                <a:gridCol w="1187450"/>
              </a:tblGrid>
              <a:tr h="0">
                <a:tc>
                  <a:txBody>
                    <a:bodyPr/>
                    <a:lstStyle/>
                    <a:p>
                      <a:pPr marL="0" marR="0">
                        <a:lnSpc>
                          <a:spcPct val="107000"/>
                        </a:lnSpc>
                        <a:spcBef>
                          <a:spcPts val="0"/>
                        </a:spcBef>
                        <a:spcAft>
                          <a:spcPts val="0"/>
                        </a:spcAft>
                      </a:pPr>
                      <a:r>
                        <a:rPr lang="en-US" sz="1100">
                          <a:effectLst/>
                        </a:rPr>
                        <a:t>Table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Foreign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Check Constrains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ACTORS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ACTORID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NATIONALITY IN ('American', 'Indian')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ACTORID</a:t>
                      </a:r>
                    </a:p>
                    <a:p>
                      <a:pPr marL="0" marR="0">
                        <a:lnSpc>
                          <a:spcPct val="107000"/>
                        </a:lnSpc>
                        <a:spcBef>
                          <a:spcPts val="0"/>
                        </a:spcBef>
                        <a:spcAft>
                          <a:spcPts val="0"/>
                        </a:spcAft>
                      </a:pPr>
                      <a:r>
                        <a:rPr lang="en-US" sz="1100">
                          <a:effectLst/>
                        </a:rPr>
                        <a:t>FIRSTNAME</a:t>
                      </a:r>
                    </a:p>
                    <a:p>
                      <a:pPr marL="0" marR="0">
                        <a:lnSpc>
                          <a:spcPct val="107000"/>
                        </a:lnSpc>
                        <a:spcBef>
                          <a:spcPts val="0"/>
                        </a:spcBef>
                        <a:spcAft>
                          <a:spcPts val="0"/>
                        </a:spcAft>
                      </a:pPr>
                      <a:r>
                        <a:rPr lang="en-US" sz="1100">
                          <a:effectLst/>
                        </a:rPr>
                        <a:t>LASTNAME</a:t>
                      </a:r>
                    </a:p>
                    <a:p>
                      <a:pPr marL="0" marR="0">
                        <a:lnSpc>
                          <a:spcPct val="107000"/>
                        </a:lnSpc>
                        <a:spcBef>
                          <a:spcPts val="0"/>
                        </a:spcBef>
                        <a:spcAft>
                          <a:spcPts val="0"/>
                        </a:spcAft>
                      </a:pPr>
                      <a:r>
                        <a:rPr lang="en-US" sz="1100">
                          <a:effectLst/>
                        </a:rPr>
                        <a:t>NATIONALITY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MOVIEGENRES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MOVIEID</a:t>
                      </a:r>
                    </a:p>
                    <a:p>
                      <a:pPr marL="0" marR="0">
                        <a:lnSpc>
                          <a:spcPct val="107000"/>
                        </a:lnSpc>
                        <a:spcBef>
                          <a:spcPts val="0"/>
                        </a:spcBef>
                        <a:spcAft>
                          <a:spcPts val="0"/>
                        </a:spcAft>
                      </a:pPr>
                      <a:r>
                        <a:rPr lang="en-US" sz="1100">
                          <a:effectLst/>
                        </a:rPr>
                        <a:t>GENREID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USER_TABLE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USERID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USERID</a:t>
                      </a:r>
                    </a:p>
                    <a:p>
                      <a:pPr marL="0" marR="0">
                        <a:lnSpc>
                          <a:spcPct val="107000"/>
                        </a:lnSpc>
                        <a:spcBef>
                          <a:spcPts val="0"/>
                        </a:spcBef>
                        <a:spcAft>
                          <a:spcPts val="0"/>
                        </a:spcAft>
                      </a:pPr>
                      <a:r>
                        <a:rPr lang="en-US" sz="1100">
                          <a:effectLst/>
                        </a:rPr>
                        <a:t>FIRSTNAME</a:t>
                      </a:r>
                    </a:p>
                    <a:p>
                      <a:pPr marL="0" marR="0">
                        <a:lnSpc>
                          <a:spcPct val="107000"/>
                        </a:lnSpc>
                        <a:spcBef>
                          <a:spcPts val="0"/>
                        </a:spcBef>
                        <a:spcAft>
                          <a:spcPts val="0"/>
                        </a:spcAft>
                      </a:pPr>
                      <a:r>
                        <a:rPr lang="en-US" sz="1100">
                          <a:effectLst/>
                        </a:rPr>
                        <a:t>EMAIL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BOOKEDMOVIES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BOOKINGID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MOVIEID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GENRES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GENREID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GENRENAME IN ('Action', 'Horror', 'Crime')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GENREID</a:t>
                      </a:r>
                    </a:p>
                    <a:p>
                      <a:pPr marL="0" marR="0">
                        <a:lnSpc>
                          <a:spcPct val="107000"/>
                        </a:lnSpc>
                        <a:spcBef>
                          <a:spcPts val="0"/>
                        </a:spcBef>
                        <a:spcAft>
                          <a:spcPts val="0"/>
                        </a:spcAft>
                      </a:pPr>
                      <a:r>
                        <a:rPr lang="en-US" sz="1100">
                          <a:effectLst/>
                        </a:rPr>
                        <a:t>GENRENAME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MOVIEACTOR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MOVIEID</a:t>
                      </a:r>
                    </a:p>
                    <a:p>
                      <a:pPr marL="0" marR="0">
                        <a:lnSpc>
                          <a:spcPct val="107000"/>
                        </a:lnSpc>
                        <a:spcBef>
                          <a:spcPts val="0"/>
                        </a:spcBef>
                        <a:spcAft>
                          <a:spcPts val="0"/>
                        </a:spcAft>
                      </a:pPr>
                      <a:r>
                        <a:rPr lang="en-US" sz="1100">
                          <a:effectLst/>
                        </a:rPr>
                        <a:t>ACTORID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MOVIES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MOVIEID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MOVIEID</a:t>
                      </a:r>
                    </a:p>
                    <a:p>
                      <a:pPr marL="0" marR="0">
                        <a:lnSpc>
                          <a:spcPct val="107000"/>
                        </a:lnSpc>
                        <a:spcBef>
                          <a:spcPts val="0"/>
                        </a:spcBef>
                        <a:spcAft>
                          <a:spcPts val="0"/>
                        </a:spcAft>
                      </a:pPr>
                      <a:r>
                        <a:rPr lang="en-US" sz="1100">
                          <a:effectLst/>
                        </a:rPr>
                        <a:t>TITLE</a:t>
                      </a:r>
                    </a:p>
                    <a:p>
                      <a:pPr marL="0" marR="0">
                        <a:lnSpc>
                          <a:spcPct val="107000"/>
                        </a:lnSpc>
                        <a:spcBef>
                          <a:spcPts val="0"/>
                        </a:spcBef>
                        <a:spcAft>
                          <a:spcPts val="0"/>
                        </a:spcAft>
                      </a:pPr>
                      <a:r>
                        <a:rPr lang="en-US" sz="1100">
                          <a:effectLst/>
                        </a:rPr>
                        <a:t>LANGUAGE</a:t>
                      </a:r>
                    </a:p>
                    <a:p>
                      <a:pPr marL="0" marR="0">
                        <a:lnSpc>
                          <a:spcPct val="107000"/>
                        </a:lnSpc>
                        <a:spcBef>
                          <a:spcPts val="0"/>
                        </a:spcBef>
                        <a:spcAft>
                          <a:spcPts val="0"/>
                        </a:spcAft>
                      </a:pPr>
                      <a:r>
                        <a:rPr lang="en-US" sz="1100">
                          <a:effectLst/>
                        </a:rPr>
                        <a:t>RELEASE_DATE</a:t>
                      </a:r>
                    </a:p>
                    <a:p>
                      <a:pPr marL="0" marR="0">
                        <a:lnSpc>
                          <a:spcPct val="107000"/>
                        </a:lnSpc>
                        <a:spcBef>
                          <a:spcPts val="0"/>
                        </a:spcBef>
                        <a:spcAft>
                          <a:spcPts val="0"/>
                        </a:spcAft>
                      </a:pPr>
                      <a:r>
                        <a:rPr lang="en-US" sz="1100">
                          <a:effectLst/>
                        </a:rPr>
                        <a:t>DIRECTOR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100">
                          <a:effectLst/>
                        </a:rPr>
                        <a:t>RATING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RATINGID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MOVIEID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STARS &gt;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RATINGID</a:t>
                      </a:r>
                    </a:p>
                    <a:p>
                      <a:pPr marL="0" marR="0">
                        <a:lnSpc>
                          <a:spcPct val="107000"/>
                        </a:lnSpc>
                        <a:spcBef>
                          <a:spcPts val="0"/>
                        </a:spcBef>
                        <a:spcAft>
                          <a:spcPts val="0"/>
                        </a:spcAft>
                      </a:pPr>
                      <a:r>
                        <a:rPr lang="en-US" sz="1100" dirty="0">
                          <a:effectLst/>
                        </a:rPr>
                        <a:t>STARS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114132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rgbClr val="00B0F0"/>
                </a:solidFill>
                <a:latin typeface="+mn-lt"/>
              </a:rPr>
              <a:t>Views</a:t>
            </a:r>
            <a:endParaRPr lang="en-US" dirty="0">
              <a:solidFill>
                <a:srgbClr val="00B0F0"/>
              </a:solidFill>
              <a:latin typeface="+mn-lt"/>
            </a:endParaRPr>
          </a:p>
        </p:txBody>
      </p:sp>
      <p:pic>
        <p:nvPicPr>
          <p:cNvPr id="5" name="Picture 4"/>
          <p:cNvPicPr/>
          <p:nvPr/>
        </p:nvPicPr>
        <p:blipFill>
          <a:blip r:embed="rId2"/>
          <a:stretch>
            <a:fillRect/>
          </a:stretch>
        </p:blipFill>
        <p:spPr>
          <a:xfrm>
            <a:off x="704849" y="1690688"/>
            <a:ext cx="5391150" cy="3086100"/>
          </a:xfrm>
          <a:prstGeom prst="rect">
            <a:avLst/>
          </a:prstGeom>
        </p:spPr>
      </p:pic>
      <p:pic>
        <p:nvPicPr>
          <p:cNvPr id="4" name="Content Placeholder 3"/>
          <p:cNvPicPr>
            <a:picLocks noGrp="1"/>
          </p:cNvPicPr>
          <p:nvPr>
            <p:ph idx="1"/>
          </p:nvPr>
        </p:nvPicPr>
        <p:blipFill>
          <a:blip r:embed="rId3"/>
          <a:stretch>
            <a:fillRect/>
          </a:stretch>
        </p:blipFill>
        <p:spPr>
          <a:xfrm>
            <a:off x="2581275" y="3233738"/>
            <a:ext cx="9610725" cy="2457450"/>
          </a:xfrm>
          <a:prstGeom prst="rect">
            <a:avLst/>
          </a:prstGeom>
        </p:spPr>
      </p:pic>
    </p:spTree>
    <p:extLst>
      <p:ext uri="{BB962C8B-B14F-4D97-AF65-F5344CB8AC3E}">
        <p14:creationId xmlns:p14="http://schemas.microsoft.com/office/powerpoint/2010/main" val="1609497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B0F0"/>
                </a:solidFill>
                <a:latin typeface="+mn-lt"/>
              </a:rPr>
              <a:t>Stored </a:t>
            </a:r>
            <a:r>
              <a:rPr lang="en-US" sz="4000" b="1" dirty="0" smtClean="0">
                <a:solidFill>
                  <a:srgbClr val="00B0F0"/>
                </a:solidFill>
                <a:latin typeface="+mn-lt"/>
              </a:rPr>
              <a:t>Procedure</a:t>
            </a:r>
            <a:endParaRPr lang="en-US" sz="4000" dirty="0">
              <a:solidFill>
                <a:srgbClr val="00B0F0"/>
              </a:solidFill>
              <a:latin typeface="+mn-lt"/>
            </a:endParaRPr>
          </a:p>
        </p:txBody>
      </p:sp>
      <p:pic>
        <p:nvPicPr>
          <p:cNvPr id="4" name="Content Placeholder 3"/>
          <p:cNvPicPr>
            <a:picLocks noGrp="1"/>
          </p:cNvPicPr>
          <p:nvPr>
            <p:ph idx="1"/>
          </p:nvPr>
        </p:nvPicPr>
        <p:blipFill>
          <a:blip r:embed="rId2"/>
          <a:stretch>
            <a:fillRect/>
          </a:stretch>
        </p:blipFill>
        <p:spPr>
          <a:xfrm>
            <a:off x="838200" y="1690688"/>
            <a:ext cx="5172075" cy="2305050"/>
          </a:xfrm>
          <a:prstGeom prst="rect">
            <a:avLst/>
          </a:prstGeom>
        </p:spPr>
      </p:pic>
      <p:pic>
        <p:nvPicPr>
          <p:cNvPr id="5" name="Picture 4"/>
          <p:cNvPicPr/>
          <p:nvPr/>
        </p:nvPicPr>
        <p:blipFill>
          <a:blip r:embed="rId3"/>
          <a:stretch>
            <a:fillRect/>
          </a:stretch>
        </p:blipFill>
        <p:spPr>
          <a:xfrm>
            <a:off x="6292264" y="1490663"/>
            <a:ext cx="5286375" cy="5010150"/>
          </a:xfrm>
          <a:prstGeom prst="rect">
            <a:avLst/>
          </a:prstGeom>
        </p:spPr>
      </p:pic>
    </p:spTree>
    <p:extLst>
      <p:ext uri="{BB962C8B-B14F-4D97-AF65-F5344CB8AC3E}">
        <p14:creationId xmlns:p14="http://schemas.microsoft.com/office/powerpoint/2010/main" val="3498781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457</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GOVERNORS STATE UNIVERSITY CPSC-8845-01_22SU: Advanced Database Concepts PROJECT MOVIE TICKET RESERVATION SYSTEM</vt:lpstr>
      <vt:lpstr>Introduction</vt:lpstr>
      <vt:lpstr>UML Diagram</vt:lpstr>
      <vt:lpstr>PowerPoint Presentation</vt:lpstr>
      <vt:lpstr>Tables</vt:lpstr>
      <vt:lpstr>PowerPoint Presentation</vt:lpstr>
      <vt:lpstr>Implementation of key constraint, entity integrity constraint, and referential integrity:</vt:lpstr>
      <vt:lpstr>Views</vt:lpstr>
      <vt:lpstr>Stored Procedure</vt:lpstr>
      <vt:lpstr>Functions</vt:lpstr>
      <vt:lpstr>Trigger</vt:lpstr>
      <vt:lpstr>Web Application Using ASP .Net C#:</vt:lpstr>
      <vt:lpstr>PowerPoint Presentation</vt:lpstr>
      <vt:lpstr>PowerPoint Presentation</vt:lpstr>
      <vt:lpstr>Module 4 – Add New Movies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GOVERNORS STATE UNIVERSITY CPSC-8845-01_22SU: Advanced Database Concepts PROJECT MOVIE TICKET RESERVATION SYSTEM</dc:title>
  <dc:creator>sanjay boga</dc:creator>
  <cp:lastModifiedBy>sanjay boga</cp:lastModifiedBy>
  <cp:revision>6</cp:revision>
  <dcterms:created xsi:type="dcterms:W3CDTF">2022-07-31T22:34:45Z</dcterms:created>
  <dcterms:modified xsi:type="dcterms:W3CDTF">2022-07-31T22:48:31Z</dcterms:modified>
</cp:coreProperties>
</file>