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60" r:id="rId4"/>
  </p:sldMasterIdLst>
  <p:notesMasterIdLst>
    <p:notesMasterId r:id="rId18"/>
  </p:notesMasterIdLst>
  <p:handoutMasterIdLst>
    <p:handoutMasterId r:id="rId19"/>
  </p:handoutMasterIdLst>
  <p:sldIdLst>
    <p:sldId id="256" r:id="rId5"/>
    <p:sldId id="271" r:id="rId6"/>
    <p:sldId id="272" r:id="rId7"/>
    <p:sldId id="273" r:id="rId8"/>
    <p:sldId id="274" r:id="rId9"/>
    <p:sldId id="275" r:id="rId10"/>
    <p:sldId id="276" r:id="rId11"/>
    <p:sldId id="280" r:id="rId12"/>
    <p:sldId id="277" r:id="rId13"/>
    <p:sldId id="278" r:id="rId14"/>
    <p:sldId id="279" r:id="rId15"/>
    <p:sldId id="281"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71"/>
            <p14:sldId id="272"/>
            <p14:sldId id="273"/>
            <p14:sldId id="274"/>
            <p14:sldId id="275"/>
            <p14:sldId id="276"/>
            <p14:sldId id="280"/>
            <p14:sldId id="277"/>
            <p14:sldId id="278"/>
            <p14:sldId id="279"/>
            <p14:sldId id="281"/>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80" d="100"/>
          <a:sy n="80" d="100"/>
        </p:scale>
        <p:origin x="37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Click to 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4/6/2022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Click to 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4/6/2022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8042" y="1777934"/>
            <a:ext cx="10515600" cy="2387600"/>
          </a:xfrm>
        </p:spPr>
        <p:txBody>
          <a:bodyPr anchor="ctr" anchorCtr="0">
            <a:normAutofit fontScale="90000"/>
          </a:bodyPr>
          <a:lstStyle/>
          <a:p>
            <a:pPr algn="ctr"/>
            <a:r>
              <a:rPr lang="en-US" sz="4800" b="1" dirty="0" smtClean="0">
                <a:solidFill>
                  <a:schemeClr val="bg1"/>
                </a:solidFill>
                <a:latin typeface="Calibri" panose="020F0502020204030204" pitchFamily="34" charset="0"/>
                <a:cs typeface="Calibri" panose="020F0502020204030204" pitchFamily="34" charset="0"/>
              </a:rPr>
              <a:t>CPSC-6576 DATABASE DESIGN ADMIN SQL</a:t>
            </a:r>
            <a:br>
              <a:rPr lang="en-US" sz="4800" b="1" dirty="0" smtClean="0">
                <a:solidFill>
                  <a:schemeClr val="bg1"/>
                </a:solidFill>
                <a:latin typeface="Calibri" panose="020F0502020204030204" pitchFamily="34" charset="0"/>
                <a:cs typeface="Calibri" panose="020F0502020204030204" pitchFamily="34" charset="0"/>
              </a:rPr>
            </a:br>
            <a:r>
              <a:rPr lang="en-US" sz="4800" dirty="0" smtClean="0">
                <a:solidFill>
                  <a:schemeClr val="bg1"/>
                </a:solidFill>
                <a:latin typeface="Calibri" panose="020F0502020204030204" pitchFamily="34" charset="0"/>
                <a:cs typeface="Calibri" panose="020F0502020204030204" pitchFamily="34" charset="0"/>
              </a:rPr>
              <a:t/>
            </a:r>
            <a:br>
              <a:rPr lang="en-US" sz="4800" dirty="0" smtClean="0">
                <a:solidFill>
                  <a:schemeClr val="bg1"/>
                </a:solidFill>
                <a:latin typeface="Calibri" panose="020F0502020204030204" pitchFamily="34" charset="0"/>
                <a:cs typeface="Calibri" panose="020F0502020204030204" pitchFamily="34" charset="0"/>
              </a:rPr>
            </a:br>
            <a:r>
              <a:rPr lang="en-US" sz="4800" b="1" dirty="0" smtClean="0">
                <a:solidFill>
                  <a:schemeClr val="bg1"/>
                </a:solidFill>
                <a:latin typeface="Calibri" panose="020F0502020204030204" pitchFamily="34" charset="0"/>
                <a:cs typeface="Calibri" panose="020F0502020204030204" pitchFamily="34" charset="0"/>
              </a:rPr>
              <a:t>PROJECT</a:t>
            </a:r>
            <a:br>
              <a:rPr lang="en-US" sz="4800" b="1" dirty="0" smtClean="0">
                <a:solidFill>
                  <a:schemeClr val="bg1"/>
                </a:solidFill>
                <a:latin typeface="Calibri" panose="020F0502020204030204" pitchFamily="34" charset="0"/>
                <a:cs typeface="Calibri" panose="020F0502020204030204" pitchFamily="34" charset="0"/>
              </a:rPr>
            </a:br>
            <a:r>
              <a:rPr lang="en-US" sz="4800" dirty="0" smtClean="0">
                <a:solidFill>
                  <a:schemeClr val="bg1"/>
                </a:solidFill>
                <a:latin typeface="Calibri" panose="020F0502020204030204" pitchFamily="34" charset="0"/>
                <a:cs typeface="Calibri" panose="020F0502020204030204" pitchFamily="34" charset="0"/>
              </a:rPr>
              <a:t/>
            </a:r>
            <a:br>
              <a:rPr lang="en-US" sz="4800" dirty="0" smtClean="0">
                <a:solidFill>
                  <a:schemeClr val="bg1"/>
                </a:solidFill>
                <a:latin typeface="Calibri" panose="020F0502020204030204" pitchFamily="34" charset="0"/>
                <a:cs typeface="Calibri" panose="020F0502020204030204" pitchFamily="34" charset="0"/>
              </a:rPr>
            </a:br>
            <a:r>
              <a:rPr lang="en-US" sz="4800" b="1" dirty="0" smtClean="0">
                <a:solidFill>
                  <a:schemeClr val="bg1"/>
                </a:solidFill>
                <a:latin typeface="Calibri" panose="020F0502020204030204" pitchFamily="34" charset="0"/>
                <a:cs typeface="Calibri" panose="020F0502020204030204" pitchFamily="34" charset="0"/>
              </a:rPr>
              <a:t>STUDENT ACADEMIC DETAILS</a:t>
            </a:r>
            <a:r>
              <a:rPr lang="en-US" sz="4800" dirty="0" smtClean="0">
                <a:latin typeface="Calibri" panose="020F0502020204030204" pitchFamily="34" charset="0"/>
                <a:cs typeface="Calibri" panose="020F0502020204030204" pitchFamily="34" charset="0"/>
              </a:rPr>
              <a:t/>
            </a:r>
            <a:br>
              <a:rPr lang="en-US" sz="4800" dirty="0" smtClean="0">
                <a:latin typeface="Calibri" panose="020F0502020204030204" pitchFamily="34" charset="0"/>
                <a:cs typeface="Calibri" panose="020F0502020204030204" pitchFamily="34" charset="0"/>
              </a:rPr>
            </a:br>
            <a:endParaRPr lang="en-US" sz="4800" dirty="0">
              <a:solidFill>
                <a:schemeClr val="bg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4294967295"/>
          </p:nvPr>
        </p:nvSpPr>
        <p:spPr>
          <a:xfrm>
            <a:off x="939841" y="4749874"/>
            <a:ext cx="9582736" cy="1137793"/>
          </a:xfrm>
        </p:spPr>
        <p:txBody>
          <a:bodyPr>
            <a:normAutofit fontScale="77500" lnSpcReduction="20000"/>
          </a:bodyPr>
          <a:lstStyle/>
          <a:p>
            <a:pPr marL="0" indent="0" algn="r">
              <a:buNone/>
            </a:pPr>
            <a:r>
              <a:rPr lang="en-US" sz="2400" b="1" dirty="0" smtClean="0">
                <a:solidFill>
                  <a:schemeClr val="bg1"/>
                </a:solidFill>
                <a:latin typeface="+mj-lt"/>
              </a:rPr>
              <a:t>SANJAY BOGA</a:t>
            </a:r>
          </a:p>
          <a:p>
            <a:pPr marL="0" indent="0" algn="r">
              <a:buNone/>
            </a:pPr>
            <a:r>
              <a:rPr lang="en-US" sz="2400" b="1" dirty="0" smtClean="0">
                <a:solidFill>
                  <a:schemeClr val="bg1"/>
                </a:solidFill>
                <a:latin typeface="+mj-lt"/>
              </a:rPr>
              <a:t>1241032</a:t>
            </a:r>
            <a:endParaRPr lang="en-US" sz="2400" b="1"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a:t>
            </a:r>
            <a:endParaRPr lang="en-US" dirty="0"/>
          </a:p>
        </p:txBody>
      </p:sp>
      <p:sp>
        <p:nvSpPr>
          <p:cNvPr id="3" name="Content Placeholder 2"/>
          <p:cNvSpPr>
            <a:spLocks noGrp="1"/>
          </p:cNvSpPr>
          <p:nvPr>
            <p:ph sz="quarter" idx="10"/>
          </p:nvPr>
        </p:nvSpPr>
        <p:spPr/>
        <p:txBody>
          <a:bodyPr>
            <a:normAutofit/>
          </a:bodyPr>
          <a:lstStyle/>
          <a:p>
            <a:pPr algn="just"/>
            <a:r>
              <a:rPr lang="en-US" sz="1400" dirty="0"/>
              <a:t>A trigger is a type of stored procedure that executes automatically when an event occurs in a database table</a:t>
            </a:r>
          </a:p>
        </p:txBody>
      </p:sp>
      <p:graphicFrame>
        <p:nvGraphicFramePr>
          <p:cNvPr id="9" name="Table 8"/>
          <p:cNvGraphicFramePr>
            <a:graphicFrameLocks noGrp="1"/>
          </p:cNvGraphicFramePr>
          <p:nvPr/>
        </p:nvGraphicFramePr>
        <p:xfrm>
          <a:off x="539750" y="3219319"/>
          <a:ext cx="4416425" cy="406915"/>
        </p:xfrm>
        <a:graphic>
          <a:graphicData uri="http://schemas.openxmlformats.org/drawingml/2006/table">
            <a:tbl>
              <a:tblPr>
                <a:tableStyleId>{5C22544A-7EE6-4342-B048-85BDC9FD1C3A}</a:tableStyleId>
              </a:tblPr>
              <a:tblGrid>
                <a:gridCol w="4416425"/>
              </a:tblGrid>
              <a:tr h="406915">
                <a:tc>
                  <a:txBody>
                    <a:bodyPr/>
                    <a:lstStyle/>
                    <a:p>
                      <a:pPr marL="0" marR="0">
                        <a:lnSpc>
                          <a:spcPct val="115000"/>
                        </a:lnSpc>
                        <a:spcBef>
                          <a:spcPts val="0"/>
                        </a:spcBef>
                        <a:spcAft>
                          <a:spcPts val="0"/>
                        </a:spcAft>
                      </a:pPr>
                      <a:r>
                        <a:rPr lang="en-US" sz="900" dirty="0">
                          <a:effectLst/>
                        </a:rPr>
                        <a:t>Insert into Course_Info values</a:t>
                      </a:r>
                      <a:endParaRPr lang="en-US" sz="800" dirty="0">
                        <a:effectLst/>
                      </a:endParaRPr>
                    </a:p>
                    <a:p>
                      <a:pPr marL="0" marR="0">
                        <a:lnSpc>
                          <a:spcPct val="115000"/>
                        </a:lnSpc>
                        <a:spcBef>
                          <a:spcPts val="0"/>
                        </a:spcBef>
                        <a:spcAft>
                          <a:spcPts val="0"/>
                        </a:spcAft>
                      </a:pPr>
                      <a:r>
                        <a:rPr lang="en-US" sz="900" dirty="0">
                          <a:effectLst/>
                        </a:rPr>
                        <a:t>(8810,'Formal Languages and Automata','X Tang');</a:t>
                      </a:r>
                      <a:endParaRPr lang="en-US" sz="800" dirty="0">
                        <a:effectLst/>
                        <a:latin typeface="Arial" panose="020B0604020202020204" pitchFamily="34" charset="0"/>
                        <a:ea typeface="Arial" panose="020B0604020202020204" pitchFamily="34" charset="0"/>
                      </a:endParaRPr>
                    </a:p>
                  </a:txBody>
                  <a:tcPr marL="47184" marR="47184" marT="47184" marB="47184"/>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45565415"/>
              </p:ext>
            </p:extLst>
          </p:nvPr>
        </p:nvGraphicFramePr>
        <p:xfrm>
          <a:off x="521207" y="4230254"/>
          <a:ext cx="4416425" cy="250642"/>
        </p:xfrm>
        <a:graphic>
          <a:graphicData uri="http://schemas.openxmlformats.org/drawingml/2006/table">
            <a:tbl>
              <a:tblPr>
                <a:tableStyleId>{5C22544A-7EE6-4342-B048-85BDC9FD1C3A}</a:tableStyleId>
              </a:tblPr>
              <a:tblGrid>
                <a:gridCol w="4416425"/>
              </a:tblGrid>
              <a:tr h="250642">
                <a:tc>
                  <a:txBody>
                    <a:bodyPr/>
                    <a:lstStyle/>
                    <a:p>
                      <a:pPr marL="0" marR="0">
                        <a:lnSpc>
                          <a:spcPct val="115000"/>
                        </a:lnSpc>
                        <a:spcBef>
                          <a:spcPts val="0"/>
                        </a:spcBef>
                        <a:spcAft>
                          <a:spcPts val="0"/>
                        </a:spcAft>
                      </a:pPr>
                      <a:r>
                        <a:rPr lang="en-US" sz="900" dirty="0">
                          <a:effectLst/>
                        </a:rPr>
                        <a:t>select * from [dbo].[Course_AuditsLogs]</a:t>
                      </a:r>
                      <a:endParaRPr lang="en-US" sz="800" dirty="0">
                        <a:effectLst/>
                        <a:latin typeface="Arial" panose="020B0604020202020204" pitchFamily="34" charset="0"/>
                        <a:ea typeface="Arial" panose="020B0604020202020204" pitchFamily="34" charset="0"/>
                      </a:endParaRPr>
                    </a:p>
                  </a:txBody>
                  <a:tcPr marL="47184" marR="47184" marT="47184" marB="47184"/>
                </a:tc>
              </a:tr>
            </a:tbl>
          </a:graphicData>
        </a:graphic>
      </p:graphicFrame>
      <p:pic>
        <p:nvPicPr>
          <p:cNvPr id="11" name="image8.png"/>
          <p:cNvPicPr/>
          <p:nvPr/>
        </p:nvPicPr>
        <p:blipFill>
          <a:blip r:embed="rId2"/>
          <a:srcRect/>
          <a:stretch>
            <a:fillRect/>
          </a:stretch>
        </p:blipFill>
        <p:spPr>
          <a:xfrm>
            <a:off x="539496" y="5084916"/>
            <a:ext cx="5610225" cy="438150"/>
          </a:xfrm>
          <a:prstGeom prst="rect">
            <a:avLst/>
          </a:prstGeom>
          <a:ln/>
        </p:spPr>
      </p:pic>
      <p:graphicFrame>
        <p:nvGraphicFramePr>
          <p:cNvPr id="12" name="Table 11"/>
          <p:cNvGraphicFramePr>
            <a:graphicFrameLocks noGrp="1"/>
          </p:cNvGraphicFramePr>
          <p:nvPr>
            <p:extLst>
              <p:ext uri="{D42A27DB-BD31-4B8C-83A1-F6EECF244321}">
                <p14:modId xmlns:p14="http://schemas.microsoft.com/office/powerpoint/2010/main" val="3248838259"/>
              </p:ext>
            </p:extLst>
          </p:nvPr>
        </p:nvGraphicFramePr>
        <p:xfrm>
          <a:off x="7060866" y="1591750"/>
          <a:ext cx="4416425" cy="3935166"/>
        </p:xfrm>
        <a:graphic>
          <a:graphicData uri="http://schemas.openxmlformats.org/drawingml/2006/table">
            <a:tbl>
              <a:tblPr>
                <a:tableStyleId>{5C22544A-7EE6-4342-B048-85BDC9FD1C3A}</a:tableStyleId>
              </a:tblPr>
              <a:tblGrid>
                <a:gridCol w="4416425"/>
              </a:tblGrid>
              <a:tr h="3818886">
                <a:tc>
                  <a:txBody>
                    <a:bodyPr/>
                    <a:lstStyle/>
                    <a:p>
                      <a:pPr marL="0" marR="0">
                        <a:lnSpc>
                          <a:spcPct val="115000"/>
                        </a:lnSpc>
                        <a:spcBef>
                          <a:spcPts val="0"/>
                        </a:spcBef>
                        <a:spcAft>
                          <a:spcPts val="0"/>
                        </a:spcAft>
                      </a:pPr>
                      <a:r>
                        <a:rPr lang="en-US" sz="1000" dirty="0">
                          <a:effectLst/>
                        </a:rPr>
                        <a:t>CREATE TRIGGER Trigger_Course_Info</a:t>
                      </a:r>
                      <a:br>
                        <a:rPr lang="en-US" sz="1000" dirty="0">
                          <a:effectLst/>
                        </a:rPr>
                      </a:br>
                      <a:r>
                        <a:rPr lang="en-US" sz="1000" dirty="0">
                          <a:effectLst/>
                        </a:rPr>
                        <a:t>ON [dbo].[Course_Info]</a:t>
                      </a:r>
                      <a:br>
                        <a:rPr lang="en-US" sz="1000" dirty="0">
                          <a:effectLst/>
                        </a:rPr>
                      </a:br>
                      <a:r>
                        <a:rPr lang="en-US" sz="1000" dirty="0">
                          <a:effectLst/>
                        </a:rPr>
                        <a:t>AFTER INSERT, DELETE</a:t>
                      </a:r>
                      <a:br>
                        <a:rPr lang="en-US" sz="1000" dirty="0">
                          <a:effectLst/>
                        </a:rPr>
                      </a:br>
                      <a:r>
                        <a:rPr lang="en-US" sz="1000" dirty="0">
                          <a:effectLst/>
                        </a:rPr>
                        <a:t>AS</a:t>
                      </a:r>
                      <a:br>
                        <a:rPr lang="en-US" sz="1000" dirty="0">
                          <a:effectLst/>
                        </a:rPr>
                      </a:br>
                      <a:r>
                        <a:rPr lang="en-US" sz="1000" dirty="0">
                          <a:effectLst/>
                        </a:rPr>
                        <a:t>BEGIN</a:t>
                      </a:r>
                      <a:br>
                        <a:rPr lang="en-US" sz="1000" dirty="0">
                          <a:effectLst/>
                        </a:rPr>
                      </a:br>
                      <a:r>
                        <a:rPr lang="en-US" sz="1000" dirty="0">
                          <a:effectLst/>
                        </a:rPr>
                        <a:t>    SET NOCOUNT ON;</a:t>
                      </a:r>
                      <a:br>
                        <a:rPr lang="en-US" sz="1000" dirty="0">
                          <a:effectLst/>
                        </a:rPr>
                      </a:br>
                      <a:r>
                        <a:rPr lang="en-US" sz="1000" dirty="0">
                          <a:effectLst/>
                        </a:rPr>
                        <a:t>    INSERT INTO [dbo].[Course_AuditsLogs](</a:t>
                      </a:r>
                      <a:br>
                        <a:rPr lang="en-US" sz="1000" dirty="0">
                          <a:effectLst/>
                        </a:rPr>
                      </a:br>
                      <a:r>
                        <a:rPr lang="en-US" sz="1000" dirty="0">
                          <a:effectLst/>
                        </a:rPr>
                        <a:t>        Course_Code, Course_Name, Instructor, Updated_ON, </a:t>
                      </a:r>
                      <a:br>
                        <a:rPr lang="en-US" sz="1000" dirty="0">
                          <a:effectLst/>
                        </a:rPr>
                      </a:br>
                      <a:r>
                        <a:rPr lang="en-US" sz="1000" dirty="0">
                          <a:effectLst/>
                        </a:rPr>
                        <a:t>        Operation</a:t>
                      </a:r>
                      <a:br>
                        <a:rPr lang="en-US" sz="1000" dirty="0">
                          <a:effectLst/>
                        </a:rPr>
                      </a:br>
                      <a:r>
                        <a:rPr lang="en-US" sz="1000" dirty="0">
                          <a:effectLst/>
                        </a:rPr>
                        <a:t>    )</a:t>
                      </a:r>
                      <a:br>
                        <a:rPr lang="en-US" sz="1000" dirty="0">
                          <a:effectLst/>
                        </a:rPr>
                      </a:br>
                      <a:r>
                        <a:rPr lang="en-US" sz="1000" dirty="0">
                          <a:effectLst/>
                        </a:rPr>
                        <a:t>    SELECT</a:t>
                      </a:r>
                      <a:br>
                        <a:rPr lang="en-US" sz="1000" dirty="0">
                          <a:effectLst/>
                        </a:rPr>
                      </a:br>
                      <a:r>
                        <a:rPr lang="en-US" sz="1000" dirty="0">
                          <a:effectLst/>
                        </a:rPr>
                        <a:t>        i.Course_Code, Course_Name, Instructor, GETDATE(),</a:t>
                      </a:r>
                      <a:br>
                        <a:rPr lang="en-US" sz="1000" dirty="0">
                          <a:effectLst/>
                        </a:rPr>
                      </a:br>
                      <a:r>
                        <a:rPr lang="en-US" sz="1000" dirty="0">
                          <a:effectLst/>
                        </a:rPr>
                        <a:t>        'INS'</a:t>
                      </a:r>
                      <a:br>
                        <a:rPr lang="en-US" sz="1000" dirty="0">
                          <a:effectLst/>
                        </a:rPr>
                      </a:br>
                      <a:r>
                        <a:rPr lang="en-US" sz="1000" dirty="0">
                          <a:effectLst/>
                        </a:rPr>
                        <a:t>    FROM</a:t>
                      </a:r>
                      <a:br>
                        <a:rPr lang="en-US" sz="1000" dirty="0">
                          <a:effectLst/>
                        </a:rPr>
                      </a:br>
                      <a:r>
                        <a:rPr lang="en-US" sz="1000" dirty="0">
                          <a:effectLst/>
                        </a:rPr>
                        <a:t>        inserted i</a:t>
                      </a:r>
                      <a:br>
                        <a:rPr lang="en-US" sz="1000" dirty="0">
                          <a:effectLst/>
                        </a:rPr>
                      </a:br>
                      <a:r>
                        <a:rPr lang="en-US" sz="1000" dirty="0">
                          <a:effectLst/>
                        </a:rPr>
                        <a:t>    UNION ALL</a:t>
                      </a:r>
                      <a:br>
                        <a:rPr lang="en-US" sz="1000" dirty="0">
                          <a:effectLst/>
                        </a:rPr>
                      </a:br>
                      <a:r>
                        <a:rPr lang="en-US" sz="1000" dirty="0">
                          <a:effectLst/>
                        </a:rPr>
                        <a:t>    SELECT</a:t>
                      </a:r>
                      <a:br>
                        <a:rPr lang="en-US" sz="1000" dirty="0">
                          <a:effectLst/>
                        </a:rPr>
                      </a:br>
                      <a:r>
                        <a:rPr lang="en-US" sz="1000" dirty="0">
                          <a:effectLst/>
                        </a:rPr>
                        <a:t>        d.Course_Code, Course_Name, Instructor, GETDATE(),</a:t>
                      </a:r>
                      <a:br>
                        <a:rPr lang="en-US" sz="1000" dirty="0">
                          <a:effectLst/>
                        </a:rPr>
                      </a:br>
                      <a:r>
                        <a:rPr lang="en-US" sz="1000" dirty="0">
                          <a:effectLst/>
                        </a:rPr>
                        <a:t>        'DEL'</a:t>
                      </a:r>
                      <a:br>
                        <a:rPr lang="en-US" sz="1000" dirty="0">
                          <a:effectLst/>
                        </a:rPr>
                      </a:br>
                      <a:r>
                        <a:rPr lang="en-US" sz="1000" dirty="0">
                          <a:effectLst/>
                        </a:rPr>
                        <a:t>    FROM</a:t>
                      </a:r>
                      <a:br>
                        <a:rPr lang="en-US" sz="1000" dirty="0">
                          <a:effectLst/>
                        </a:rPr>
                      </a:br>
                      <a:r>
                        <a:rPr lang="en-US" sz="1000" dirty="0">
                          <a:effectLst/>
                        </a:rPr>
                        <a:t>        deleted d;</a:t>
                      </a:r>
                      <a:br>
                        <a:rPr lang="en-US" sz="1000" dirty="0">
                          <a:effectLst/>
                        </a:rPr>
                      </a:br>
                      <a:r>
                        <a:rPr lang="en-US" sz="1000" dirty="0">
                          <a:effectLst/>
                        </a:rPr>
                        <a:t>END</a:t>
                      </a:r>
                      <a:endParaRPr lang="en-US" sz="800" dirty="0">
                        <a:effectLst/>
                        <a:latin typeface="Arial" panose="020B0604020202020204" pitchFamily="34" charset="0"/>
                        <a:ea typeface="Arial" panose="020B0604020202020204" pitchFamily="34" charset="0"/>
                      </a:endParaRPr>
                    </a:p>
                  </a:txBody>
                  <a:tcPr marL="47184" marR="47184" marT="47184" marB="47184"/>
                </a:tc>
              </a:tr>
            </a:tbl>
          </a:graphicData>
        </a:graphic>
      </p:graphicFrame>
    </p:spTree>
    <p:extLst>
      <p:ext uri="{BB962C8B-B14F-4D97-AF65-F5344CB8AC3E}">
        <p14:creationId xmlns:p14="http://schemas.microsoft.com/office/powerpoint/2010/main" val="1282758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endParaRPr lang="en-US" dirty="0"/>
          </a:p>
        </p:txBody>
      </p:sp>
      <p:sp>
        <p:nvSpPr>
          <p:cNvPr id="3" name="Content Placeholder 2"/>
          <p:cNvSpPr>
            <a:spLocks noGrp="1"/>
          </p:cNvSpPr>
          <p:nvPr>
            <p:ph sz="quarter" idx="10"/>
          </p:nvPr>
        </p:nvSpPr>
        <p:spPr/>
        <p:txBody>
          <a:bodyPr>
            <a:normAutofit/>
          </a:bodyPr>
          <a:lstStyle/>
          <a:p>
            <a:pPr algn="just"/>
            <a:r>
              <a:rPr lang="en-US" sz="1400" dirty="0"/>
              <a:t>SQL Server functions are database objects that contain a set of SQL statements to perform a specific task.</a:t>
            </a:r>
          </a:p>
        </p:txBody>
      </p:sp>
      <p:graphicFrame>
        <p:nvGraphicFramePr>
          <p:cNvPr id="4" name="Table 3"/>
          <p:cNvGraphicFramePr>
            <a:graphicFrameLocks noGrp="1"/>
          </p:cNvGraphicFramePr>
          <p:nvPr>
            <p:extLst>
              <p:ext uri="{D42A27DB-BD31-4B8C-83A1-F6EECF244321}">
                <p14:modId xmlns:p14="http://schemas.microsoft.com/office/powerpoint/2010/main" val="2834993569"/>
              </p:ext>
            </p:extLst>
          </p:nvPr>
        </p:nvGraphicFramePr>
        <p:xfrm>
          <a:off x="7108992" y="1632105"/>
          <a:ext cx="4416425" cy="3584646"/>
        </p:xfrm>
        <a:graphic>
          <a:graphicData uri="http://schemas.openxmlformats.org/drawingml/2006/table">
            <a:tbl>
              <a:tblPr>
                <a:tableStyleId>{5C22544A-7EE6-4342-B048-85BDC9FD1C3A}</a:tableStyleId>
              </a:tblPr>
              <a:tblGrid>
                <a:gridCol w="4416425"/>
              </a:tblGrid>
              <a:tr h="3063564">
                <a:tc>
                  <a:txBody>
                    <a:bodyPr/>
                    <a:lstStyle/>
                    <a:p>
                      <a:pPr marL="0" marR="0">
                        <a:lnSpc>
                          <a:spcPct val="115000"/>
                        </a:lnSpc>
                        <a:spcBef>
                          <a:spcPts val="0"/>
                        </a:spcBef>
                        <a:spcAft>
                          <a:spcPts val="0"/>
                        </a:spcAft>
                      </a:pPr>
                      <a:r>
                        <a:rPr lang="en-US" sz="1000" dirty="0">
                          <a:effectLst/>
                        </a:rPr>
                        <a:t>CREATE FUNCTION [dbo].[Get_StudentDetailsWithPercentage_Function] ()</a:t>
                      </a:r>
                      <a:br>
                        <a:rPr lang="en-US" sz="1000" dirty="0">
                          <a:effectLst/>
                        </a:rPr>
                      </a:br>
                      <a:r>
                        <a:rPr lang="en-US" sz="1000" dirty="0">
                          <a:effectLst/>
                        </a:rPr>
                        <a:t>RETURNS TABLE AS</a:t>
                      </a:r>
                      <a:br>
                        <a:rPr lang="en-US" sz="1000" dirty="0">
                          <a:effectLst/>
                        </a:rPr>
                      </a:br>
                      <a:r>
                        <a:rPr lang="en-US" sz="1000" dirty="0">
                          <a:effectLst/>
                        </a:rPr>
                        <a:t>RETURN</a:t>
                      </a:r>
                      <a:br>
                        <a:rPr lang="en-US" sz="1000" dirty="0">
                          <a:effectLst/>
                        </a:rPr>
                      </a:br>
                      <a:r>
                        <a:rPr lang="en-US" sz="1000" dirty="0">
                          <a:effectLst/>
                        </a:rPr>
                        <a:t>	SELECT s.Student_ID,s.Student_Name,c.Course_Name,m.Marks, [dbo].[CalPercentage_Function](m.Marks,50) as Percentage</a:t>
                      </a:r>
                      <a:br>
                        <a:rPr lang="en-US" sz="1000" dirty="0">
                          <a:effectLst/>
                        </a:rPr>
                      </a:br>
                      <a:r>
                        <a:rPr lang="en-US" sz="1000" dirty="0">
                          <a:effectLst/>
                        </a:rPr>
                        <a:t>	FROM </a:t>
                      </a:r>
                      <a:br>
                        <a:rPr lang="en-US" sz="1000" dirty="0">
                          <a:effectLst/>
                        </a:rPr>
                      </a:br>
                      <a:r>
                        <a:rPr lang="en-US" sz="1000" dirty="0">
                          <a:effectLst/>
                        </a:rPr>
                        <a:t>	Student_Info s</a:t>
                      </a:r>
                      <a:br>
                        <a:rPr lang="en-US" sz="1000" dirty="0">
                          <a:effectLst/>
                        </a:rPr>
                      </a:br>
                      <a:r>
                        <a:rPr lang="en-US" sz="1000" dirty="0">
                          <a:effectLst/>
                        </a:rPr>
                        <a:t>	JOIN</a:t>
                      </a:r>
                      <a:br>
                        <a:rPr lang="en-US" sz="1000" dirty="0">
                          <a:effectLst/>
                        </a:rPr>
                      </a:br>
                      <a:r>
                        <a:rPr lang="en-US" sz="1000" dirty="0">
                          <a:effectLst/>
                        </a:rPr>
                        <a:t>	Department d</a:t>
                      </a:r>
                      <a:br>
                        <a:rPr lang="en-US" sz="1000" dirty="0">
                          <a:effectLst/>
                        </a:rPr>
                      </a:br>
                      <a:r>
                        <a:rPr lang="en-US" sz="1000" dirty="0">
                          <a:effectLst/>
                        </a:rPr>
                        <a:t>	ON</a:t>
                      </a:r>
                      <a:br>
                        <a:rPr lang="en-US" sz="1000" dirty="0">
                          <a:effectLst/>
                        </a:rPr>
                      </a:br>
                      <a:r>
                        <a:rPr lang="en-US" sz="1000" dirty="0">
                          <a:effectLst/>
                        </a:rPr>
                        <a:t>	s.Department_No = d.Department_No</a:t>
                      </a:r>
                      <a:br>
                        <a:rPr lang="en-US" sz="1000" dirty="0">
                          <a:effectLst/>
                        </a:rPr>
                      </a:br>
                      <a:r>
                        <a:rPr lang="en-US" sz="1000" dirty="0">
                          <a:effectLst/>
                        </a:rPr>
                        <a:t>	JOIN</a:t>
                      </a:r>
                      <a:br>
                        <a:rPr lang="en-US" sz="1000" dirty="0">
                          <a:effectLst/>
                        </a:rPr>
                      </a:br>
                      <a:r>
                        <a:rPr lang="en-US" sz="1000" dirty="0">
                          <a:effectLst/>
                        </a:rPr>
                        <a:t>	Marks_Info m</a:t>
                      </a:r>
                      <a:br>
                        <a:rPr lang="en-US" sz="1000" dirty="0">
                          <a:effectLst/>
                        </a:rPr>
                      </a:br>
                      <a:r>
                        <a:rPr lang="en-US" sz="1000" dirty="0">
                          <a:effectLst/>
                        </a:rPr>
                        <a:t>	ON</a:t>
                      </a:r>
                      <a:br>
                        <a:rPr lang="en-US" sz="1000" dirty="0">
                          <a:effectLst/>
                        </a:rPr>
                      </a:br>
                      <a:r>
                        <a:rPr lang="en-US" sz="1000" dirty="0">
                          <a:effectLst/>
                        </a:rPr>
                        <a:t>	m.Student_ID=s.Student_ID</a:t>
                      </a:r>
                      <a:br>
                        <a:rPr lang="en-US" sz="1000" dirty="0">
                          <a:effectLst/>
                        </a:rPr>
                      </a:br>
                      <a:r>
                        <a:rPr lang="en-US" sz="1000" dirty="0">
                          <a:effectLst/>
                        </a:rPr>
                        <a:t>	JOIN</a:t>
                      </a:r>
                      <a:br>
                        <a:rPr lang="en-US" sz="1000" dirty="0">
                          <a:effectLst/>
                        </a:rPr>
                      </a:br>
                      <a:r>
                        <a:rPr lang="en-US" sz="1000" dirty="0">
                          <a:effectLst/>
                        </a:rPr>
                        <a:t>	Course_Info c </a:t>
                      </a:r>
                      <a:br>
                        <a:rPr lang="en-US" sz="1000" dirty="0">
                          <a:effectLst/>
                        </a:rPr>
                      </a:br>
                      <a:r>
                        <a:rPr lang="en-US" sz="1000" dirty="0">
                          <a:effectLst/>
                        </a:rPr>
                        <a:t>	ON</a:t>
                      </a:r>
                      <a:br>
                        <a:rPr lang="en-US" sz="1000" dirty="0">
                          <a:effectLst/>
                        </a:rPr>
                      </a:br>
                      <a:r>
                        <a:rPr lang="en-US" sz="1000" dirty="0">
                          <a:effectLst/>
                        </a:rPr>
                        <a:t>	c.Course_Code = m.Course_Code</a:t>
                      </a:r>
                      <a:endParaRPr lang="en-US" sz="900" dirty="0">
                        <a:effectLst/>
                        <a:latin typeface="Arial" panose="020B0604020202020204" pitchFamily="34" charset="0"/>
                        <a:ea typeface="Arial" panose="020B0604020202020204" pitchFamily="34" charset="0"/>
                      </a:endParaRPr>
                    </a:p>
                  </a:txBody>
                  <a:tcPr marL="47184" marR="47184" marT="47184" marB="47184"/>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21037354"/>
              </p:ext>
            </p:extLst>
          </p:nvPr>
        </p:nvGraphicFramePr>
        <p:xfrm>
          <a:off x="539623" y="2687676"/>
          <a:ext cx="4416425" cy="254706"/>
        </p:xfrm>
        <a:graphic>
          <a:graphicData uri="http://schemas.openxmlformats.org/drawingml/2006/table">
            <a:tbl>
              <a:tblPr>
                <a:tableStyleId>{5C22544A-7EE6-4342-B048-85BDC9FD1C3A}</a:tableStyleId>
              </a:tblPr>
              <a:tblGrid>
                <a:gridCol w="4416425"/>
              </a:tblGrid>
              <a:tr h="250642">
                <a:tc>
                  <a:txBody>
                    <a:bodyPr/>
                    <a:lstStyle/>
                    <a:p>
                      <a:pPr marL="0" marR="0">
                        <a:lnSpc>
                          <a:spcPct val="115000"/>
                        </a:lnSpc>
                        <a:spcBef>
                          <a:spcPts val="0"/>
                        </a:spcBef>
                        <a:spcAft>
                          <a:spcPts val="0"/>
                        </a:spcAft>
                      </a:pPr>
                      <a:r>
                        <a:rPr lang="en-US" sz="1000" dirty="0">
                          <a:effectLst/>
                        </a:rPr>
                        <a:t>select * from [dbo].[Get_StudentDetailsWithPercentage_Function]()</a:t>
                      </a:r>
                      <a:endParaRPr lang="en-US" sz="900" dirty="0">
                        <a:effectLst/>
                        <a:latin typeface="Arial" panose="020B0604020202020204" pitchFamily="34" charset="0"/>
                        <a:ea typeface="Arial" panose="020B0604020202020204" pitchFamily="34" charset="0"/>
                      </a:endParaRPr>
                    </a:p>
                  </a:txBody>
                  <a:tcPr marL="47184" marR="47184" marT="47184" marB="47184"/>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65319831"/>
              </p:ext>
            </p:extLst>
          </p:nvPr>
        </p:nvGraphicFramePr>
        <p:xfrm>
          <a:off x="521207" y="3280049"/>
          <a:ext cx="4416425" cy="2877826"/>
        </p:xfrm>
        <a:graphic>
          <a:graphicData uri="http://schemas.openxmlformats.org/drawingml/2006/table">
            <a:tbl>
              <a:tblPr>
                <a:tableStyleId>{5C22544A-7EE6-4342-B048-85BDC9FD1C3A}</a:tableStyleId>
              </a:tblPr>
              <a:tblGrid>
                <a:gridCol w="685429"/>
                <a:gridCol w="953948"/>
                <a:gridCol w="1526316"/>
                <a:gridCol w="572369"/>
                <a:gridCol w="678363"/>
              </a:tblGrid>
              <a:tr h="250241">
                <a:tc>
                  <a:txBody>
                    <a:bodyPr/>
                    <a:lstStyle/>
                    <a:p>
                      <a:pPr marL="0" marR="0">
                        <a:lnSpc>
                          <a:spcPct val="115000"/>
                        </a:lnSpc>
                        <a:spcBef>
                          <a:spcPts val="0"/>
                        </a:spcBef>
                        <a:spcAft>
                          <a:spcPts val="0"/>
                        </a:spcAft>
                      </a:pPr>
                      <a:r>
                        <a:rPr lang="en-US" sz="900" dirty="0">
                          <a:effectLst/>
                        </a:rPr>
                        <a:t>Student_ID</a:t>
                      </a:r>
                      <a:endParaRPr lang="en-US" sz="800" dirty="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Student_Name</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Course_Name</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Marks</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Percentage</a:t>
                      </a:r>
                      <a:endParaRPr lang="en-US" sz="800">
                        <a:effectLst/>
                        <a:latin typeface="Arial" panose="020B0604020202020204" pitchFamily="34" charset="0"/>
                        <a:ea typeface="Arial" panose="020B0604020202020204" pitchFamily="34" charset="0"/>
                      </a:endParaRPr>
                    </a:p>
                  </a:txBody>
                  <a:tcPr marL="47109" marR="47109" marT="47109" marB="47109" anchor="b"/>
                </a:tc>
              </a:tr>
              <a:tr h="250241">
                <a:tc>
                  <a:txBody>
                    <a:bodyPr/>
                    <a:lstStyle/>
                    <a:p>
                      <a:pPr marL="0" marR="0">
                        <a:lnSpc>
                          <a:spcPct val="115000"/>
                        </a:lnSpc>
                        <a:spcBef>
                          <a:spcPts val="0"/>
                        </a:spcBef>
                        <a:spcAft>
                          <a:spcPts val="0"/>
                        </a:spcAft>
                      </a:pPr>
                      <a:r>
                        <a:rPr lang="en-US" sz="900">
                          <a:effectLst/>
                        </a:rPr>
                        <a:t>S032</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Sanjay Boga</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Big Data Analytics</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48</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96</a:t>
                      </a:r>
                      <a:endParaRPr lang="en-US" sz="800">
                        <a:effectLst/>
                        <a:latin typeface="Arial" panose="020B0604020202020204" pitchFamily="34" charset="0"/>
                        <a:ea typeface="Arial" panose="020B0604020202020204" pitchFamily="34" charset="0"/>
                      </a:endParaRPr>
                    </a:p>
                  </a:txBody>
                  <a:tcPr marL="47109" marR="47109" marT="47109" marB="47109" anchor="b"/>
                </a:tc>
              </a:tr>
              <a:tr h="250241">
                <a:tc>
                  <a:txBody>
                    <a:bodyPr/>
                    <a:lstStyle/>
                    <a:p>
                      <a:pPr marL="0" marR="0">
                        <a:lnSpc>
                          <a:spcPct val="115000"/>
                        </a:lnSpc>
                        <a:spcBef>
                          <a:spcPts val="0"/>
                        </a:spcBef>
                        <a:spcAft>
                          <a:spcPts val="0"/>
                        </a:spcAft>
                      </a:pPr>
                      <a:r>
                        <a:rPr lang="en-US" sz="900">
                          <a:effectLst/>
                        </a:rPr>
                        <a:t>S270</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Urjitha Dhadigam</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dirty="0">
                          <a:effectLst/>
                        </a:rPr>
                        <a:t>Big Data Analytics</a:t>
                      </a:r>
                      <a:endParaRPr lang="en-US" sz="800" dirty="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45</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90</a:t>
                      </a:r>
                      <a:endParaRPr lang="en-US" sz="800">
                        <a:effectLst/>
                        <a:latin typeface="Arial" panose="020B0604020202020204" pitchFamily="34" charset="0"/>
                        <a:ea typeface="Arial" panose="020B0604020202020204" pitchFamily="34" charset="0"/>
                      </a:endParaRPr>
                    </a:p>
                  </a:txBody>
                  <a:tcPr marL="47109" marR="47109" marT="47109" marB="47109" anchor="b"/>
                </a:tc>
              </a:tr>
              <a:tr h="250241">
                <a:tc>
                  <a:txBody>
                    <a:bodyPr/>
                    <a:lstStyle/>
                    <a:p>
                      <a:pPr marL="0" marR="0">
                        <a:lnSpc>
                          <a:spcPct val="115000"/>
                        </a:lnSpc>
                        <a:spcBef>
                          <a:spcPts val="0"/>
                        </a:spcBef>
                        <a:spcAft>
                          <a:spcPts val="0"/>
                        </a:spcAft>
                      </a:pPr>
                      <a:r>
                        <a:rPr lang="en-US" sz="900">
                          <a:effectLst/>
                        </a:rPr>
                        <a:t>S100</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Manjusha</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Computer Programming Java</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38</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76</a:t>
                      </a:r>
                      <a:endParaRPr lang="en-US" sz="800">
                        <a:effectLst/>
                        <a:latin typeface="Arial" panose="020B0604020202020204" pitchFamily="34" charset="0"/>
                        <a:ea typeface="Arial" panose="020B0604020202020204" pitchFamily="34" charset="0"/>
                      </a:endParaRPr>
                    </a:p>
                  </a:txBody>
                  <a:tcPr marL="47109" marR="47109" marT="47109" marB="47109" anchor="b"/>
                </a:tc>
              </a:tr>
              <a:tr h="250241">
                <a:tc>
                  <a:txBody>
                    <a:bodyPr/>
                    <a:lstStyle/>
                    <a:p>
                      <a:pPr marL="0" marR="0">
                        <a:lnSpc>
                          <a:spcPct val="115000"/>
                        </a:lnSpc>
                        <a:spcBef>
                          <a:spcPts val="0"/>
                        </a:spcBef>
                        <a:spcAft>
                          <a:spcPts val="0"/>
                        </a:spcAft>
                      </a:pPr>
                      <a:r>
                        <a:rPr lang="en-US" sz="900">
                          <a:effectLst/>
                        </a:rPr>
                        <a:t>S101</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Nigam</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Computer Programming Java</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42</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84</a:t>
                      </a:r>
                      <a:endParaRPr lang="en-US" sz="800">
                        <a:effectLst/>
                        <a:latin typeface="Arial" panose="020B0604020202020204" pitchFamily="34" charset="0"/>
                        <a:ea typeface="Arial" panose="020B0604020202020204" pitchFamily="34" charset="0"/>
                      </a:endParaRPr>
                    </a:p>
                  </a:txBody>
                  <a:tcPr marL="47109" marR="47109" marT="47109" marB="47109" anchor="b"/>
                </a:tc>
              </a:tr>
              <a:tr h="250241">
                <a:tc>
                  <a:txBody>
                    <a:bodyPr/>
                    <a:lstStyle/>
                    <a:p>
                      <a:pPr marL="0" marR="0">
                        <a:lnSpc>
                          <a:spcPct val="115000"/>
                        </a:lnSpc>
                        <a:spcBef>
                          <a:spcPts val="0"/>
                        </a:spcBef>
                        <a:spcAft>
                          <a:spcPts val="0"/>
                        </a:spcAft>
                      </a:pPr>
                      <a:r>
                        <a:rPr lang="en-US" sz="900">
                          <a:effectLst/>
                        </a:rPr>
                        <a:t>S102</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Suresh Rathod</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Database Design Admin SQL</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41</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82</a:t>
                      </a:r>
                      <a:endParaRPr lang="en-US" sz="800">
                        <a:effectLst/>
                        <a:latin typeface="Arial" panose="020B0604020202020204" pitchFamily="34" charset="0"/>
                        <a:ea typeface="Arial" panose="020B0604020202020204" pitchFamily="34" charset="0"/>
                      </a:endParaRPr>
                    </a:p>
                  </a:txBody>
                  <a:tcPr marL="47109" marR="47109" marT="47109" marB="47109" anchor="b"/>
                </a:tc>
              </a:tr>
              <a:tr h="250241">
                <a:tc>
                  <a:txBody>
                    <a:bodyPr/>
                    <a:lstStyle/>
                    <a:p>
                      <a:pPr marL="0" marR="0">
                        <a:lnSpc>
                          <a:spcPct val="115000"/>
                        </a:lnSpc>
                        <a:spcBef>
                          <a:spcPts val="0"/>
                        </a:spcBef>
                        <a:spcAft>
                          <a:spcPts val="0"/>
                        </a:spcAft>
                      </a:pPr>
                      <a:r>
                        <a:rPr lang="en-US" sz="900">
                          <a:effectLst/>
                        </a:rPr>
                        <a:t>S103</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Arpitha</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Database Design Admin SQL</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50</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100</a:t>
                      </a:r>
                      <a:endParaRPr lang="en-US" sz="800">
                        <a:effectLst/>
                        <a:latin typeface="Arial" panose="020B0604020202020204" pitchFamily="34" charset="0"/>
                        <a:ea typeface="Arial" panose="020B0604020202020204" pitchFamily="34" charset="0"/>
                      </a:endParaRPr>
                    </a:p>
                  </a:txBody>
                  <a:tcPr marL="47109" marR="47109" marT="47109" marB="47109" anchor="b"/>
                </a:tc>
              </a:tr>
              <a:tr h="250241">
                <a:tc>
                  <a:txBody>
                    <a:bodyPr/>
                    <a:lstStyle/>
                    <a:p>
                      <a:pPr marL="0" marR="0">
                        <a:lnSpc>
                          <a:spcPct val="115000"/>
                        </a:lnSpc>
                        <a:spcBef>
                          <a:spcPts val="0"/>
                        </a:spcBef>
                        <a:spcAft>
                          <a:spcPts val="0"/>
                        </a:spcAft>
                      </a:pPr>
                      <a:r>
                        <a:rPr lang="en-US" sz="900">
                          <a:effectLst/>
                        </a:rPr>
                        <a:t>S998</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a:effectLst/>
                        </a:rPr>
                        <a:t>D Mahendran</a:t>
                      </a:r>
                      <a:endParaRPr lang="en-US" sz="80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dirty="0">
                          <a:effectLst/>
                        </a:rPr>
                        <a:t>Database Design Admin SQL</a:t>
                      </a:r>
                      <a:endParaRPr lang="en-US" sz="800" dirty="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dirty="0">
                          <a:effectLst/>
                        </a:rPr>
                        <a:t>43</a:t>
                      </a:r>
                      <a:endParaRPr lang="en-US" sz="800" dirty="0">
                        <a:effectLst/>
                        <a:latin typeface="Arial" panose="020B0604020202020204" pitchFamily="34" charset="0"/>
                        <a:ea typeface="Arial" panose="020B0604020202020204" pitchFamily="34" charset="0"/>
                      </a:endParaRPr>
                    </a:p>
                  </a:txBody>
                  <a:tcPr marL="47109" marR="47109" marT="47109" marB="47109" anchor="b"/>
                </a:tc>
                <a:tc>
                  <a:txBody>
                    <a:bodyPr/>
                    <a:lstStyle/>
                    <a:p>
                      <a:pPr marL="0" marR="0">
                        <a:lnSpc>
                          <a:spcPct val="115000"/>
                        </a:lnSpc>
                        <a:spcBef>
                          <a:spcPts val="0"/>
                        </a:spcBef>
                        <a:spcAft>
                          <a:spcPts val="0"/>
                        </a:spcAft>
                      </a:pPr>
                      <a:r>
                        <a:rPr lang="en-US" sz="900" dirty="0">
                          <a:effectLst/>
                        </a:rPr>
                        <a:t>86</a:t>
                      </a:r>
                      <a:endParaRPr lang="en-US" sz="800" dirty="0">
                        <a:effectLst/>
                        <a:latin typeface="Arial" panose="020B0604020202020204" pitchFamily="34" charset="0"/>
                        <a:ea typeface="Arial" panose="020B0604020202020204" pitchFamily="34" charset="0"/>
                      </a:endParaRPr>
                    </a:p>
                  </a:txBody>
                  <a:tcPr marL="47109" marR="47109" marT="47109" marB="47109" anchor="b"/>
                </a:tc>
              </a:tr>
            </a:tbl>
          </a:graphicData>
        </a:graphic>
      </p:graphicFrame>
    </p:spTree>
    <p:extLst>
      <p:ext uri="{BB962C8B-B14F-4D97-AF65-F5344CB8AC3E}">
        <p14:creationId xmlns:p14="http://schemas.microsoft.com/office/powerpoint/2010/main" val="125567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	</a:t>
            </a:r>
            <a:endParaRPr lang="en-US" dirty="0"/>
          </a:p>
        </p:txBody>
      </p:sp>
      <p:sp>
        <p:nvSpPr>
          <p:cNvPr id="3" name="Content Placeholder 2"/>
          <p:cNvSpPr>
            <a:spLocks noGrp="1"/>
          </p:cNvSpPr>
          <p:nvPr>
            <p:ph sz="quarter" idx="10"/>
          </p:nvPr>
        </p:nvSpPr>
        <p:spPr/>
        <p:txBody>
          <a:bodyPr>
            <a:normAutofit/>
          </a:bodyPr>
          <a:lstStyle/>
          <a:p>
            <a:pPr algn="just"/>
            <a:r>
              <a:rPr lang="en-US" sz="1400" dirty="0"/>
              <a:t>A SQL stored procedure (SP) is a collection of SQL statements and SQL command logic that is compiled and stored in a database. We can create SQL queries to be stored and executed on the server using stored procedures in SQL. Caching and reusing stored procedures is also possible. The primary goal of stored procedures is to hide direct SQL queries from the code and improve the performance of database operations like select, update, and delete data.</a:t>
            </a:r>
          </a:p>
        </p:txBody>
      </p:sp>
      <p:graphicFrame>
        <p:nvGraphicFramePr>
          <p:cNvPr id="4" name="Table 3"/>
          <p:cNvGraphicFramePr>
            <a:graphicFrameLocks noGrp="1"/>
          </p:cNvGraphicFramePr>
          <p:nvPr>
            <p:extLst>
              <p:ext uri="{D42A27DB-BD31-4B8C-83A1-F6EECF244321}">
                <p14:modId xmlns:p14="http://schemas.microsoft.com/office/powerpoint/2010/main" val="1476841869"/>
              </p:ext>
            </p:extLst>
          </p:nvPr>
        </p:nvGraphicFramePr>
        <p:xfrm>
          <a:off x="6519444" y="1505514"/>
          <a:ext cx="4416425" cy="1918914"/>
        </p:xfrm>
        <a:graphic>
          <a:graphicData uri="http://schemas.openxmlformats.org/drawingml/2006/table">
            <a:tbl>
              <a:tblPr>
                <a:tableStyleId>{5C22544A-7EE6-4342-B048-85BDC9FD1C3A}</a:tableStyleId>
              </a:tblPr>
              <a:tblGrid>
                <a:gridCol w="4416425"/>
              </a:tblGrid>
              <a:tr h="1657103">
                <a:tc>
                  <a:txBody>
                    <a:bodyPr/>
                    <a:lstStyle/>
                    <a:p>
                      <a:pPr marL="0" marR="0">
                        <a:lnSpc>
                          <a:spcPct val="115000"/>
                        </a:lnSpc>
                        <a:spcBef>
                          <a:spcPts val="0"/>
                        </a:spcBef>
                        <a:spcAft>
                          <a:spcPts val="0"/>
                        </a:spcAft>
                      </a:pPr>
                      <a:r>
                        <a:rPr lang="en-US" sz="1050" dirty="0">
                          <a:effectLst/>
                        </a:rPr>
                        <a:t>CREATE PROCEDURE SP_FunctionCall_Search_StudentDetails </a:t>
                      </a:r>
                      <a:br>
                        <a:rPr lang="en-US" sz="1050" dirty="0">
                          <a:effectLst/>
                        </a:rPr>
                      </a:br>
                      <a:r>
                        <a:rPr lang="en-US" sz="1050" dirty="0" smtClean="0">
                          <a:effectLst/>
                        </a:rPr>
                        <a:t>          @</a:t>
                      </a:r>
                      <a:r>
                        <a:rPr lang="en-US" sz="1050" dirty="0">
                          <a:effectLst/>
                        </a:rPr>
                        <a:t>Student_ID nvarchar(10) NULL</a:t>
                      </a:r>
                      <a:br>
                        <a:rPr lang="en-US" sz="1050" dirty="0">
                          <a:effectLst/>
                        </a:rPr>
                      </a:br>
                      <a:r>
                        <a:rPr lang="en-US" sz="1050" dirty="0">
                          <a:effectLst/>
                        </a:rPr>
                        <a:t>AS</a:t>
                      </a:r>
                      <a:br>
                        <a:rPr lang="en-US" sz="1050" dirty="0">
                          <a:effectLst/>
                        </a:rPr>
                      </a:br>
                      <a:r>
                        <a:rPr lang="en-US" sz="1050" dirty="0">
                          <a:effectLst/>
                        </a:rPr>
                        <a:t>BEGIN	</a:t>
                      </a:r>
                      <a:br>
                        <a:rPr lang="en-US" sz="1050" dirty="0">
                          <a:effectLst/>
                        </a:rPr>
                      </a:br>
                      <a:r>
                        <a:rPr lang="en-US" sz="1050" dirty="0">
                          <a:effectLst/>
                        </a:rPr>
                        <a:t>	SET NOCOUNT ON;</a:t>
                      </a:r>
                      <a:br>
                        <a:rPr lang="en-US" sz="1050" dirty="0">
                          <a:effectLst/>
                        </a:rPr>
                      </a:br>
                      <a:r>
                        <a:rPr lang="en-US" sz="1050" dirty="0">
                          <a:effectLst/>
                        </a:rPr>
                        <a:t/>
                      </a:r>
                      <a:br>
                        <a:rPr lang="en-US" sz="1050" dirty="0">
                          <a:effectLst/>
                        </a:rPr>
                      </a:br>
                      <a:r>
                        <a:rPr lang="en-US" sz="1050" dirty="0">
                          <a:effectLst/>
                        </a:rPr>
                        <a:t>	SELECT * from [dbo].[Search_StudentDetailsFunction]</a:t>
                      </a:r>
                      <a:endParaRPr lang="en-US" sz="1000" dirty="0">
                        <a:effectLst/>
                      </a:endParaRPr>
                    </a:p>
                    <a:p>
                      <a:pPr marL="0" marR="0">
                        <a:lnSpc>
                          <a:spcPct val="115000"/>
                        </a:lnSpc>
                        <a:spcBef>
                          <a:spcPts val="0"/>
                        </a:spcBef>
                        <a:spcAft>
                          <a:spcPts val="0"/>
                        </a:spcAft>
                      </a:pPr>
                      <a:r>
                        <a:rPr lang="en-US" sz="1050" dirty="0">
                          <a:effectLst/>
                        </a:rPr>
                        <a:t>(@Student_ID);</a:t>
                      </a:r>
                      <a:br>
                        <a:rPr lang="en-US" sz="1050" dirty="0">
                          <a:effectLst/>
                        </a:rPr>
                      </a:br>
                      <a:r>
                        <a:rPr lang="en-US" sz="1050" dirty="0">
                          <a:effectLst/>
                        </a:rPr>
                        <a:t>END</a:t>
                      </a:r>
                      <a:br>
                        <a:rPr lang="en-US" sz="1050" dirty="0">
                          <a:effectLst/>
                        </a:rPr>
                      </a:br>
                      <a:r>
                        <a:rPr lang="en-US" sz="1050" dirty="0">
                          <a:effectLst/>
                        </a:rPr>
                        <a:t>GO</a:t>
                      </a:r>
                      <a:endParaRPr lang="en-US" sz="1000" dirty="0">
                        <a:effectLst/>
                        <a:latin typeface="Arial" panose="020B0604020202020204" pitchFamily="34" charset="0"/>
                        <a:ea typeface="Arial" panose="020B0604020202020204" pitchFamily="34" charset="0"/>
                      </a:endParaRPr>
                    </a:p>
                  </a:txBody>
                  <a:tcPr marL="47184" marR="47184" marT="47184" marB="47184"/>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22695866"/>
              </p:ext>
            </p:extLst>
          </p:nvPr>
        </p:nvGraphicFramePr>
        <p:xfrm>
          <a:off x="6547789" y="3841806"/>
          <a:ext cx="4416425" cy="429966"/>
        </p:xfrm>
        <a:graphic>
          <a:graphicData uri="http://schemas.openxmlformats.org/drawingml/2006/table">
            <a:tbl>
              <a:tblPr>
                <a:tableStyleId>{5C22544A-7EE6-4342-B048-85BDC9FD1C3A}</a:tableStyleId>
              </a:tblPr>
              <a:tblGrid>
                <a:gridCol w="4416425"/>
              </a:tblGrid>
              <a:tr h="406915">
                <a:tc>
                  <a:txBody>
                    <a:bodyPr/>
                    <a:lstStyle/>
                    <a:p>
                      <a:pPr marL="0" marR="0">
                        <a:lnSpc>
                          <a:spcPct val="115000"/>
                        </a:lnSpc>
                        <a:spcBef>
                          <a:spcPts val="0"/>
                        </a:spcBef>
                        <a:spcAft>
                          <a:spcPts val="0"/>
                        </a:spcAft>
                      </a:pPr>
                      <a:r>
                        <a:rPr lang="en-US" sz="1000" dirty="0">
                          <a:effectLst/>
                        </a:rPr>
                        <a:t>EXEC [dbo].[SP_FunctionCall_Search_StudentDetails]</a:t>
                      </a:r>
                      <a:br>
                        <a:rPr lang="en-US" sz="1000" dirty="0">
                          <a:effectLst/>
                        </a:rPr>
                      </a:br>
                      <a:r>
                        <a:rPr lang="en-US" sz="1000" dirty="0">
                          <a:effectLst/>
                        </a:rPr>
                        <a:t>@Student_ID = 'S032'</a:t>
                      </a:r>
                      <a:endParaRPr lang="en-US" sz="900" dirty="0">
                        <a:effectLst/>
                        <a:latin typeface="Arial" panose="020B0604020202020204" pitchFamily="34" charset="0"/>
                        <a:ea typeface="Arial" panose="020B0604020202020204" pitchFamily="34" charset="0"/>
                      </a:endParaRPr>
                    </a:p>
                  </a:txBody>
                  <a:tcPr marL="47184" marR="47184" marT="47184" marB="47184"/>
                </a:tc>
              </a:tr>
            </a:tbl>
          </a:graphicData>
        </a:graphic>
      </p:graphicFrame>
      <p:pic>
        <p:nvPicPr>
          <p:cNvPr id="6" name="image4.png"/>
          <p:cNvPicPr/>
          <p:nvPr/>
        </p:nvPicPr>
        <p:blipFill>
          <a:blip r:embed="rId2"/>
          <a:srcRect/>
          <a:stretch>
            <a:fillRect/>
          </a:stretch>
        </p:blipFill>
        <p:spPr>
          <a:xfrm>
            <a:off x="5020614" y="5025898"/>
            <a:ext cx="5943600" cy="774700"/>
          </a:xfrm>
          <a:prstGeom prst="rect">
            <a:avLst/>
          </a:prstGeom>
          <a:ln/>
        </p:spPr>
      </p:pic>
    </p:spTree>
    <p:extLst>
      <p:ext uri="{BB962C8B-B14F-4D97-AF65-F5344CB8AC3E}">
        <p14:creationId xmlns:p14="http://schemas.microsoft.com/office/powerpoint/2010/main" val="2169374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113330" cy="640080"/>
          </a:xfrm>
        </p:spPr>
        <p:txBody>
          <a:bodyPr/>
          <a:lstStyle/>
          <a:p>
            <a:pPr algn="ctr"/>
            <a:r>
              <a:rPr lang="en-US" dirty="0" smtClean="0"/>
              <a:t>Thank You!</a:t>
            </a:r>
            <a:endParaRPr lang="en-US" dirty="0"/>
          </a:p>
        </p:txBody>
      </p:sp>
      <p:sp>
        <p:nvSpPr>
          <p:cNvPr id="3" name="Content Placeholder 2"/>
          <p:cNvSpPr>
            <a:spLocks noGrp="1"/>
          </p:cNvSpPr>
          <p:nvPr>
            <p:ph sz="quarter" idx="10"/>
          </p:nvPr>
        </p:nvSpPr>
        <p:spPr>
          <a:xfrm>
            <a:off x="3836149" y="2638766"/>
            <a:ext cx="4416552" cy="3977640"/>
          </a:xfrm>
        </p:spPr>
        <p:txBody>
          <a:bodyPr>
            <a:normAutofit/>
          </a:bodyPr>
          <a:lstStyle/>
          <a:p>
            <a:pPr algn="ctr"/>
            <a:r>
              <a:rPr lang="en-US" sz="2000" b="1" dirty="0" smtClean="0"/>
              <a:t>STUDENT ACADEMIC DETAILS</a:t>
            </a:r>
          </a:p>
          <a:p>
            <a:pPr algn="ctr"/>
            <a:r>
              <a:rPr lang="en-US" sz="1400" dirty="0" smtClean="0"/>
              <a:t>SANJAY BOGA (1241032)</a:t>
            </a:r>
          </a:p>
          <a:p>
            <a:pPr algn="ctr"/>
            <a:r>
              <a:rPr lang="en-US" sz="1400" dirty="0" smtClean="0"/>
              <a:t>Ms. Computer Science</a:t>
            </a:r>
          </a:p>
          <a:p>
            <a:pPr algn="ctr"/>
            <a:endParaRPr lang="en-US" sz="1400" dirty="0"/>
          </a:p>
        </p:txBody>
      </p:sp>
    </p:spTree>
    <p:extLst>
      <p:ext uri="{BB962C8B-B14F-4D97-AF65-F5344CB8AC3E}">
        <p14:creationId xmlns:p14="http://schemas.microsoft.com/office/powerpoint/2010/main" val="1268618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Introduction</a:t>
            </a:r>
            <a:endParaRPr lang="en-US" dirty="0"/>
          </a:p>
        </p:txBody>
      </p:sp>
      <p:sp>
        <p:nvSpPr>
          <p:cNvPr id="4" name="Content Placeholder 3"/>
          <p:cNvSpPr>
            <a:spLocks noGrp="1"/>
          </p:cNvSpPr>
          <p:nvPr>
            <p:ph sz="quarter" idx="10"/>
          </p:nvPr>
        </p:nvSpPr>
        <p:spPr/>
        <p:txBody>
          <a:bodyPr>
            <a:noAutofit/>
          </a:bodyPr>
          <a:lstStyle/>
          <a:p>
            <a:pPr algn="just"/>
            <a:r>
              <a:rPr lang="en-US" sz="1400" dirty="0"/>
              <a:t>Student academic details is essential for the smooth operation of any university with a large student population. It is a useful database system for university departments because it allows them to store and view information about any student who is currently enrolled in which course. This is built with SQL server, which aids in the management of a university's student list. It also saves individual students' course-by-course grades, among other things.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073" y="1311442"/>
            <a:ext cx="10058400" cy="5280660"/>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Diagram</a:t>
            </a:r>
            <a:endParaRPr lang="en-US" dirty="0"/>
          </a:p>
        </p:txBody>
      </p:sp>
      <p:sp>
        <p:nvSpPr>
          <p:cNvPr id="3" name="Content Placeholder 2"/>
          <p:cNvSpPr>
            <a:spLocks noGrp="1"/>
          </p:cNvSpPr>
          <p:nvPr>
            <p:ph sz="quarter" idx="10"/>
          </p:nvPr>
        </p:nvSpPr>
        <p:spPr/>
        <p:txBody>
          <a:bodyPr>
            <a:noAutofit/>
          </a:bodyPr>
          <a:lstStyle/>
          <a:p>
            <a:pPr algn="just"/>
            <a:r>
              <a:rPr lang="en-US" sz="1400" dirty="0"/>
              <a:t>In the above ERD, We have 4 Entities i.e. Course, Student, Marks and Department. The course has 3 attributes which are Course_Code, Course_Name and Instructor. A student also has 3 attributes those are Student_ID, Student Name and Department_No. Marks Entity consist of 3 attributes that are Course_Code, Student_ID and Marks. Finally, Department composes of only 2 attributes i.e. Department_No and Department_Name. The diagram above depicts three total relationships: one - to - many between Course Info and Marks Info, Department and Student Info, and Student Info with Marks </a:t>
            </a:r>
            <a:r>
              <a:rPr lang="en-US" sz="1400" dirty="0" smtClean="0"/>
              <a:t>Info</a:t>
            </a:r>
            <a:r>
              <a:rPr lang="en-US" sz="1400" dirty="0"/>
              <a:t>.</a:t>
            </a:r>
          </a:p>
        </p:txBody>
      </p:sp>
      <p:pic>
        <p:nvPicPr>
          <p:cNvPr id="5" name="image14.png"/>
          <p:cNvPicPr/>
          <p:nvPr/>
        </p:nvPicPr>
        <p:blipFill>
          <a:blip r:embed="rId2"/>
          <a:srcRect/>
          <a:stretch>
            <a:fillRect/>
          </a:stretch>
        </p:blipFill>
        <p:spPr>
          <a:xfrm>
            <a:off x="5040269" y="1758655"/>
            <a:ext cx="6907088" cy="3535240"/>
          </a:xfrm>
          <a:prstGeom prst="rect">
            <a:avLst/>
          </a:prstGeom>
          <a:ln/>
        </p:spPr>
      </p:pic>
    </p:spTree>
    <p:extLst>
      <p:ext uri="{BB962C8B-B14F-4D97-AF65-F5344CB8AC3E}">
        <p14:creationId xmlns:p14="http://schemas.microsoft.com/office/powerpoint/2010/main" val="186556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Normalisation</a:t>
            </a:r>
            <a:endParaRPr lang="en-US" dirty="0"/>
          </a:p>
        </p:txBody>
      </p:sp>
      <p:sp>
        <p:nvSpPr>
          <p:cNvPr id="3" name="Content Placeholder 2"/>
          <p:cNvSpPr>
            <a:spLocks noGrp="1"/>
          </p:cNvSpPr>
          <p:nvPr>
            <p:ph sz="quarter" idx="10"/>
          </p:nvPr>
        </p:nvSpPr>
        <p:spPr>
          <a:xfrm>
            <a:off x="521207" y="3694925"/>
            <a:ext cx="11097288" cy="2799776"/>
          </a:xfrm>
        </p:spPr>
        <p:txBody>
          <a:bodyPr>
            <a:normAutofit/>
          </a:bodyPr>
          <a:lstStyle/>
          <a:p>
            <a:pPr algn="just"/>
            <a:r>
              <a:rPr lang="en-US" sz="1400" dirty="0"/>
              <a:t>It, also known as database normalization, is the process of organizing data into database tables. Normalization practices must be followed when creating a good database design. A database system that lacks normalization may even be slow, inefficient, and fail to produce the expected results. Normalization reduces data redundancy and reliance on inconsistent data</a:t>
            </a:r>
          </a:p>
          <a:p>
            <a:pPr algn="just"/>
            <a:r>
              <a:rPr lang="en-US" sz="1400" dirty="0" smtClean="0"/>
              <a:t>To </a:t>
            </a:r>
            <a:r>
              <a:rPr lang="en-US" sz="1400" dirty="0"/>
              <a:t>reduce duplication or redundancy of data in </a:t>
            </a:r>
            <a:r>
              <a:rPr lang="en-US" sz="1400" b="1" dirty="0"/>
              <a:t>CPSC_6576_Student_Academic_Details</a:t>
            </a:r>
            <a:r>
              <a:rPr lang="en-US" sz="1400" dirty="0"/>
              <a:t>, we must perform normalisation on the below data.</a:t>
            </a:r>
          </a:p>
          <a:p>
            <a:pPr algn="just"/>
            <a:endParaRPr lang="en-US" sz="1400" dirty="0"/>
          </a:p>
          <a:p>
            <a:pPr algn="just"/>
            <a:endParaRPr lang="en-US" sz="1400" dirty="0"/>
          </a:p>
        </p:txBody>
      </p:sp>
      <p:pic>
        <p:nvPicPr>
          <p:cNvPr id="4" name="image11.png"/>
          <p:cNvPicPr/>
          <p:nvPr/>
        </p:nvPicPr>
        <p:blipFill>
          <a:blip r:embed="rId2"/>
          <a:srcRect/>
          <a:stretch>
            <a:fillRect/>
          </a:stretch>
        </p:blipFill>
        <p:spPr>
          <a:xfrm>
            <a:off x="1427667" y="1315292"/>
            <a:ext cx="9284368" cy="2152477"/>
          </a:xfrm>
          <a:prstGeom prst="rect">
            <a:avLst/>
          </a:prstGeom>
          <a:ln/>
        </p:spPr>
      </p:pic>
    </p:spTree>
    <p:extLst>
      <p:ext uri="{BB962C8B-B14F-4D97-AF65-F5344CB8AC3E}">
        <p14:creationId xmlns:p14="http://schemas.microsoft.com/office/powerpoint/2010/main" val="3213188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a:t>
            </a:r>
            <a:endParaRPr lang="en-US" dirty="0"/>
          </a:p>
        </p:txBody>
      </p:sp>
      <p:sp>
        <p:nvSpPr>
          <p:cNvPr id="3" name="Content Placeholder 2"/>
          <p:cNvSpPr>
            <a:spLocks noGrp="1"/>
          </p:cNvSpPr>
          <p:nvPr>
            <p:ph sz="quarter" idx="10"/>
          </p:nvPr>
        </p:nvSpPr>
        <p:spPr>
          <a:xfrm>
            <a:off x="659812" y="1408196"/>
            <a:ext cx="4416552" cy="3977640"/>
          </a:xfrm>
        </p:spPr>
        <p:txBody>
          <a:bodyPr>
            <a:normAutofit/>
          </a:bodyPr>
          <a:lstStyle/>
          <a:p>
            <a:pPr algn="just"/>
            <a:r>
              <a:rPr lang="en-US" sz="1400" dirty="0"/>
              <a:t>If a database table contains no repeating fields/columns, it is said to be in 1NF.</a:t>
            </a:r>
          </a:p>
          <a:p>
            <a:pPr algn="just"/>
            <a:endParaRPr lang="en-US" sz="1400" dirty="0"/>
          </a:p>
        </p:txBody>
      </p:sp>
      <p:pic>
        <p:nvPicPr>
          <p:cNvPr id="4" name="image5.png"/>
          <p:cNvPicPr/>
          <p:nvPr/>
        </p:nvPicPr>
        <p:blipFill>
          <a:blip r:embed="rId2"/>
          <a:srcRect/>
          <a:stretch>
            <a:fillRect/>
          </a:stretch>
        </p:blipFill>
        <p:spPr>
          <a:xfrm>
            <a:off x="6902517" y="1637548"/>
            <a:ext cx="4700498" cy="1333500"/>
          </a:xfrm>
          <a:prstGeom prst="rect">
            <a:avLst/>
          </a:prstGeom>
          <a:ln/>
        </p:spPr>
      </p:pic>
      <p:pic>
        <p:nvPicPr>
          <p:cNvPr id="5" name="image3.png"/>
          <p:cNvPicPr/>
          <p:nvPr/>
        </p:nvPicPr>
        <p:blipFill>
          <a:blip r:embed="rId3"/>
          <a:srcRect/>
          <a:stretch>
            <a:fillRect/>
          </a:stretch>
        </p:blipFill>
        <p:spPr>
          <a:xfrm>
            <a:off x="4680284" y="3593632"/>
            <a:ext cx="6922731" cy="1792204"/>
          </a:xfrm>
          <a:prstGeom prst="rect">
            <a:avLst/>
          </a:prstGeom>
          <a:ln/>
        </p:spPr>
      </p:pic>
    </p:spTree>
    <p:extLst>
      <p:ext uri="{BB962C8B-B14F-4D97-AF65-F5344CB8AC3E}">
        <p14:creationId xmlns:p14="http://schemas.microsoft.com/office/powerpoint/2010/main" val="1260066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a:t>
            </a:r>
            <a:endParaRPr lang="en-US" dirty="0"/>
          </a:p>
        </p:txBody>
      </p:sp>
      <p:sp>
        <p:nvSpPr>
          <p:cNvPr id="3" name="Content Placeholder 2"/>
          <p:cNvSpPr>
            <a:spLocks noGrp="1"/>
          </p:cNvSpPr>
          <p:nvPr>
            <p:ph sz="quarter" idx="10"/>
          </p:nvPr>
        </p:nvSpPr>
        <p:spPr/>
        <p:txBody>
          <a:bodyPr>
            <a:normAutofit/>
          </a:bodyPr>
          <a:lstStyle/>
          <a:p>
            <a:pPr algn="just"/>
            <a:r>
              <a:rPr lang="en-US" sz="1400" dirty="0"/>
              <a:t>If a database table is in 1NF and only contains </a:t>
            </a:r>
            <a:endParaRPr lang="en-US" sz="1400" dirty="0" smtClean="0"/>
          </a:p>
          <a:p>
            <a:pPr algn="just"/>
            <a:r>
              <a:rPr lang="en-US" sz="1400" dirty="0" smtClean="0"/>
              <a:t>fields/columns </a:t>
            </a:r>
            <a:r>
              <a:rPr lang="en-US" sz="1400" dirty="0"/>
              <a:t>that are functionally dependent </a:t>
            </a:r>
            <a:endParaRPr lang="en-US" sz="1400" dirty="0" smtClean="0"/>
          </a:p>
          <a:p>
            <a:pPr algn="just"/>
            <a:r>
              <a:rPr lang="en-US" sz="1400" dirty="0" smtClean="0"/>
              <a:t>on </a:t>
            </a:r>
            <a:r>
              <a:rPr lang="en-US" sz="1400" dirty="0"/>
              <a:t>the primary key, it is said to be in 2NF.</a:t>
            </a:r>
          </a:p>
          <a:p>
            <a:pPr algn="just"/>
            <a:endParaRPr lang="en-US" sz="1400" dirty="0"/>
          </a:p>
        </p:txBody>
      </p:sp>
      <p:pic>
        <p:nvPicPr>
          <p:cNvPr id="4" name="image5.png"/>
          <p:cNvPicPr/>
          <p:nvPr/>
        </p:nvPicPr>
        <p:blipFill>
          <a:blip r:embed="rId2"/>
          <a:srcRect/>
          <a:stretch>
            <a:fillRect/>
          </a:stretch>
        </p:blipFill>
        <p:spPr>
          <a:xfrm>
            <a:off x="7279105" y="1435607"/>
            <a:ext cx="4297781" cy="1379781"/>
          </a:xfrm>
          <a:prstGeom prst="rect">
            <a:avLst/>
          </a:prstGeom>
          <a:ln/>
        </p:spPr>
      </p:pic>
      <p:pic>
        <p:nvPicPr>
          <p:cNvPr id="5" name="image7.png"/>
          <p:cNvPicPr/>
          <p:nvPr/>
        </p:nvPicPr>
        <p:blipFill>
          <a:blip r:embed="rId3"/>
          <a:srcRect/>
          <a:stretch>
            <a:fillRect/>
          </a:stretch>
        </p:blipFill>
        <p:spPr>
          <a:xfrm>
            <a:off x="4463716" y="1435606"/>
            <a:ext cx="2730707" cy="1993393"/>
          </a:xfrm>
          <a:prstGeom prst="rect">
            <a:avLst/>
          </a:prstGeom>
          <a:ln/>
        </p:spPr>
      </p:pic>
      <p:pic>
        <p:nvPicPr>
          <p:cNvPr id="6" name="image9.png"/>
          <p:cNvPicPr/>
          <p:nvPr/>
        </p:nvPicPr>
        <p:blipFill>
          <a:blip r:embed="rId4"/>
          <a:srcRect/>
          <a:stretch>
            <a:fillRect/>
          </a:stretch>
        </p:blipFill>
        <p:spPr>
          <a:xfrm>
            <a:off x="4463716" y="3525253"/>
            <a:ext cx="7211679" cy="2235467"/>
          </a:xfrm>
          <a:prstGeom prst="rect">
            <a:avLst/>
          </a:prstGeom>
          <a:ln/>
        </p:spPr>
      </p:pic>
    </p:spTree>
    <p:extLst>
      <p:ext uri="{BB962C8B-B14F-4D97-AF65-F5344CB8AC3E}">
        <p14:creationId xmlns:p14="http://schemas.microsoft.com/office/powerpoint/2010/main" val="3159977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a:t>
            </a:r>
            <a:endParaRPr lang="en-US" dirty="0"/>
          </a:p>
        </p:txBody>
      </p:sp>
      <p:sp>
        <p:nvSpPr>
          <p:cNvPr id="3" name="Content Placeholder 2"/>
          <p:cNvSpPr>
            <a:spLocks noGrp="1"/>
          </p:cNvSpPr>
          <p:nvPr>
            <p:ph sz="quarter" idx="10"/>
          </p:nvPr>
        </p:nvSpPr>
        <p:spPr/>
        <p:txBody>
          <a:bodyPr>
            <a:normAutofit/>
          </a:bodyPr>
          <a:lstStyle/>
          <a:p>
            <a:pPr algn="just"/>
            <a:r>
              <a:rPr lang="en-US" sz="1400" dirty="0"/>
              <a:t>A database table is said to be in 3NF if it is in 2NF and all non-key fields are dependent on the primary key or A table is also said to be in 3NF if it is in 2NF and none of the table's fields is transitively functionally dependent on the primary key.</a:t>
            </a:r>
          </a:p>
          <a:p>
            <a:pPr algn="just"/>
            <a:endParaRPr lang="en-US" sz="1400" dirty="0"/>
          </a:p>
        </p:txBody>
      </p:sp>
      <p:pic>
        <p:nvPicPr>
          <p:cNvPr id="4" name="image5.png"/>
          <p:cNvPicPr/>
          <p:nvPr/>
        </p:nvPicPr>
        <p:blipFill>
          <a:blip r:embed="rId2"/>
          <a:srcRect/>
          <a:stretch>
            <a:fillRect/>
          </a:stretch>
        </p:blipFill>
        <p:spPr>
          <a:xfrm>
            <a:off x="5240754" y="2448647"/>
            <a:ext cx="3790950" cy="1009650"/>
          </a:xfrm>
          <a:prstGeom prst="rect">
            <a:avLst/>
          </a:prstGeom>
          <a:ln/>
        </p:spPr>
      </p:pic>
      <p:pic>
        <p:nvPicPr>
          <p:cNvPr id="5" name="image7.png"/>
          <p:cNvPicPr/>
          <p:nvPr/>
        </p:nvPicPr>
        <p:blipFill>
          <a:blip r:embed="rId3"/>
          <a:srcRect/>
          <a:stretch>
            <a:fillRect/>
          </a:stretch>
        </p:blipFill>
        <p:spPr>
          <a:xfrm>
            <a:off x="9316411" y="1952625"/>
            <a:ext cx="2238375" cy="1581150"/>
          </a:xfrm>
          <a:prstGeom prst="rect">
            <a:avLst/>
          </a:prstGeom>
          <a:ln/>
        </p:spPr>
      </p:pic>
      <p:pic>
        <p:nvPicPr>
          <p:cNvPr id="6" name="image13.png"/>
          <p:cNvPicPr/>
          <p:nvPr/>
        </p:nvPicPr>
        <p:blipFill>
          <a:blip r:embed="rId4"/>
          <a:srcRect/>
          <a:stretch>
            <a:fillRect/>
          </a:stretch>
        </p:blipFill>
        <p:spPr>
          <a:xfrm>
            <a:off x="8535361" y="4126992"/>
            <a:ext cx="3019425" cy="1581150"/>
          </a:xfrm>
          <a:prstGeom prst="rect">
            <a:avLst/>
          </a:prstGeom>
          <a:ln/>
        </p:spPr>
      </p:pic>
      <p:pic>
        <p:nvPicPr>
          <p:cNvPr id="7" name="image2.png"/>
          <p:cNvPicPr/>
          <p:nvPr/>
        </p:nvPicPr>
        <p:blipFill>
          <a:blip r:embed="rId5"/>
          <a:srcRect/>
          <a:stretch>
            <a:fillRect/>
          </a:stretch>
        </p:blipFill>
        <p:spPr>
          <a:xfrm>
            <a:off x="5597942" y="4698492"/>
            <a:ext cx="2295525" cy="1009650"/>
          </a:xfrm>
          <a:prstGeom prst="rect">
            <a:avLst/>
          </a:prstGeom>
          <a:ln/>
        </p:spPr>
      </p:pic>
    </p:spTree>
    <p:extLst>
      <p:ext uri="{BB962C8B-B14F-4D97-AF65-F5344CB8AC3E}">
        <p14:creationId xmlns:p14="http://schemas.microsoft.com/office/powerpoint/2010/main" val="3415754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sz="quarter" idx="10"/>
          </p:nvPr>
        </p:nvSpPr>
        <p:spPr>
          <a:xfrm>
            <a:off x="539496" y="1435607"/>
            <a:ext cx="4416552" cy="5097539"/>
          </a:xfrm>
        </p:spPr>
        <p:txBody>
          <a:bodyPr>
            <a:normAutofit lnSpcReduction="10000"/>
          </a:bodyPr>
          <a:lstStyle/>
          <a:p>
            <a:pPr algn="just"/>
            <a:r>
              <a:rPr lang="en-US" sz="1400" dirty="0"/>
              <a:t>SQL constraints are used to define the regulations that guide the data in a table. Constraints are used to restrict the types of data that can be entered into a table</a:t>
            </a:r>
            <a:r>
              <a:rPr lang="en-US" sz="1400" dirty="0" smtClean="0"/>
              <a:t>.</a:t>
            </a:r>
          </a:p>
          <a:p>
            <a:pPr algn="just"/>
            <a:r>
              <a:rPr lang="en-US" sz="1400" dirty="0" smtClean="0"/>
              <a:t>Table 1: </a:t>
            </a:r>
            <a:r>
              <a:rPr lang="en-US" sz="1400" b="1" dirty="0"/>
              <a:t>Key </a:t>
            </a:r>
            <a:r>
              <a:rPr lang="en-US" sz="1400" b="1" dirty="0" smtClean="0"/>
              <a:t>Constraints, </a:t>
            </a:r>
            <a:r>
              <a:rPr lang="en-US" sz="1400" b="1" dirty="0"/>
              <a:t>Entity Key </a:t>
            </a:r>
            <a:r>
              <a:rPr lang="en-US" sz="1400" b="1" dirty="0" smtClean="0"/>
              <a:t>Constraints, </a:t>
            </a:r>
            <a:r>
              <a:rPr lang="en-US" sz="1400" b="1" dirty="0"/>
              <a:t>Check </a:t>
            </a:r>
            <a:r>
              <a:rPr lang="en-US" sz="1400" b="1" dirty="0" smtClean="0"/>
              <a:t>Constraints (Course_Name)</a:t>
            </a:r>
          </a:p>
          <a:p>
            <a:pPr algn="just"/>
            <a:r>
              <a:rPr lang="en-US" sz="1400" dirty="0" smtClean="0"/>
              <a:t>Table 2: </a:t>
            </a:r>
            <a:r>
              <a:rPr lang="en-US" sz="1400" b="1" dirty="0"/>
              <a:t>Key Constraints, Referential Integrity </a:t>
            </a:r>
            <a:r>
              <a:rPr lang="en-US" sz="1400" b="1" dirty="0" smtClean="0"/>
              <a:t>Constraints</a:t>
            </a:r>
            <a:r>
              <a:rPr lang="en-US" sz="1400" b="1" dirty="0"/>
              <a:t>, Check </a:t>
            </a:r>
            <a:r>
              <a:rPr lang="en-US" sz="1400" b="1" dirty="0" smtClean="0"/>
              <a:t>Constraints(Marks)</a:t>
            </a:r>
          </a:p>
          <a:p>
            <a:pPr algn="just"/>
            <a:r>
              <a:rPr lang="en-US" sz="1400" dirty="0" smtClean="0"/>
              <a:t>Table 3: </a:t>
            </a:r>
            <a:r>
              <a:rPr lang="en-US" sz="1400" b="1" dirty="0"/>
              <a:t>Key Constraints, Entity Key </a:t>
            </a:r>
            <a:r>
              <a:rPr lang="en-US" sz="1400" b="1" dirty="0" smtClean="0"/>
              <a:t>Constraints, Referential </a:t>
            </a:r>
            <a:r>
              <a:rPr lang="en-US" sz="1400" b="1" dirty="0"/>
              <a:t>Integrity Constraints, Check </a:t>
            </a:r>
            <a:r>
              <a:rPr lang="en-US" sz="1400" b="1" dirty="0" smtClean="0"/>
              <a:t>Constraints(Student_Name)</a:t>
            </a:r>
          </a:p>
          <a:p>
            <a:pPr algn="just"/>
            <a:r>
              <a:rPr lang="en-US" sz="1400" dirty="0"/>
              <a:t>Table </a:t>
            </a:r>
            <a:r>
              <a:rPr lang="en-US" sz="1400" dirty="0" smtClean="0"/>
              <a:t>4: </a:t>
            </a:r>
            <a:r>
              <a:rPr lang="en-US" sz="1400" b="1" dirty="0"/>
              <a:t>Key Key Constraints, Entity Key </a:t>
            </a:r>
            <a:r>
              <a:rPr lang="en-US" sz="1400" b="1" dirty="0" smtClean="0"/>
              <a:t>Constraints</a:t>
            </a:r>
          </a:p>
        </p:txBody>
      </p:sp>
      <p:pic>
        <p:nvPicPr>
          <p:cNvPr id="4" name="image5.png"/>
          <p:cNvPicPr/>
          <p:nvPr/>
        </p:nvPicPr>
        <p:blipFill>
          <a:blip r:embed="rId2"/>
          <a:srcRect/>
          <a:stretch>
            <a:fillRect/>
          </a:stretch>
        </p:blipFill>
        <p:spPr>
          <a:xfrm>
            <a:off x="5240754" y="2448647"/>
            <a:ext cx="3790950" cy="1009650"/>
          </a:xfrm>
          <a:prstGeom prst="rect">
            <a:avLst/>
          </a:prstGeom>
          <a:ln/>
        </p:spPr>
      </p:pic>
      <p:pic>
        <p:nvPicPr>
          <p:cNvPr id="5" name="image7.png"/>
          <p:cNvPicPr/>
          <p:nvPr/>
        </p:nvPicPr>
        <p:blipFill>
          <a:blip r:embed="rId3"/>
          <a:srcRect/>
          <a:stretch>
            <a:fillRect/>
          </a:stretch>
        </p:blipFill>
        <p:spPr>
          <a:xfrm>
            <a:off x="9316411" y="1952625"/>
            <a:ext cx="2238375" cy="1581150"/>
          </a:xfrm>
          <a:prstGeom prst="rect">
            <a:avLst/>
          </a:prstGeom>
          <a:ln/>
        </p:spPr>
      </p:pic>
      <p:pic>
        <p:nvPicPr>
          <p:cNvPr id="6" name="image13.png"/>
          <p:cNvPicPr/>
          <p:nvPr/>
        </p:nvPicPr>
        <p:blipFill>
          <a:blip r:embed="rId4"/>
          <a:srcRect/>
          <a:stretch>
            <a:fillRect/>
          </a:stretch>
        </p:blipFill>
        <p:spPr>
          <a:xfrm>
            <a:off x="8535361" y="4126992"/>
            <a:ext cx="3019425" cy="1581150"/>
          </a:xfrm>
          <a:prstGeom prst="rect">
            <a:avLst/>
          </a:prstGeom>
          <a:ln/>
        </p:spPr>
      </p:pic>
      <p:pic>
        <p:nvPicPr>
          <p:cNvPr id="7" name="image2.png"/>
          <p:cNvPicPr/>
          <p:nvPr/>
        </p:nvPicPr>
        <p:blipFill>
          <a:blip r:embed="rId5"/>
          <a:srcRect/>
          <a:stretch>
            <a:fillRect/>
          </a:stretch>
        </p:blipFill>
        <p:spPr>
          <a:xfrm>
            <a:off x="5597942" y="4698492"/>
            <a:ext cx="2295525" cy="1009650"/>
          </a:xfrm>
          <a:prstGeom prst="rect">
            <a:avLst/>
          </a:prstGeom>
          <a:ln/>
        </p:spPr>
      </p:pic>
      <p:sp>
        <p:nvSpPr>
          <p:cNvPr id="8" name="TextBox 7"/>
          <p:cNvSpPr txBox="1"/>
          <p:nvPr/>
        </p:nvSpPr>
        <p:spPr>
          <a:xfrm>
            <a:off x="6545650" y="3533775"/>
            <a:ext cx="1181157" cy="307777"/>
          </a:xfrm>
          <a:prstGeom prst="rect">
            <a:avLst/>
          </a:prstGeom>
          <a:noFill/>
        </p:spPr>
        <p:txBody>
          <a:bodyPr wrap="none" rtlCol="0">
            <a:spAutoFit/>
          </a:bodyPr>
          <a:lstStyle/>
          <a:p>
            <a:r>
              <a:rPr lang="en-US" sz="1400" b="1" dirty="0"/>
              <a:t>Course_Info</a:t>
            </a:r>
            <a:endParaRPr lang="en-US" sz="1400" dirty="0"/>
          </a:p>
        </p:txBody>
      </p:sp>
      <p:sp>
        <p:nvSpPr>
          <p:cNvPr id="9" name="TextBox 8"/>
          <p:cNvSpPr txBox="1"/>
          <p:nvPr/>
        </p:nvSpPr>
        <p:spPr>
          <a:xfrm>
            <a:off x="6155125" y="5694000"/>
            <a:ext cx="1627625" cy="307777"/>
          </a:xfrm>
          <a:prstGeom prst="rect">
            <a:avLst/>
          </a:prstGeom>
          <a:noFill/>
        </p:spPr>
        <p:txBody>
          <a:bodyPr wrap="none" rtlCol="0">
            <a:spAutoFit/>
          </a:bodyPr>
          <a:lstStyle/>
          <a:p>
            <a:r>
              <a:rPr lang="en-US" sz="1400" b="1" dirty="0" smtClean="0"/>
              <a:t>Department_Info</a:t>
            </a:r>
            <a:endParaRPr lang="en-US" sz="1400" dirty="0"/>
          </a:p>
        </p:txBody>
      </p:sp>
      <p:sp>
        <p:nvSpPr>
          <p:cNvPr id="10" name="TextBox 9"/>
          <p:cNvSpPr txBox="1"/>
          <p:nvPr/>
        </p:nvSpPr>
        <p:spPr>
          <a:xfrm>
            <a:off x="9845019" y="3522606"/>
            <a:ext cx="1121846" cy="307777"/>
          </a:xfrm>
          <a:prstGeom prst="rect">
            <a:avLst/>
          </a:prstGeom>
          <a:noFill/>
        </p:spPr>
        <p:txBody>
          <a:bodyPr wrap="none" rtlCol="0">
            <a:spAutoFit/>
          </a:bodyPr>
          <a:lstStyle/>
          <a:p>
            <a:r>
              <a:rPr lang="en-US" sz="1400" b="1" dirty="0" smtClean="0"/>
              <a:t>Makrs_Info</a:t>
            </a:r>
            <a:endParaRPr lang="en-US" sz="1400" dirty="0"/>
          </a:p>
        </p:txBody>
      </p:sp>
      <p:sp>
        <p:nvSpPr>
          <p:cNvPr id="11" name="TextBox 10"/>
          <p:cNvSpPr txBox="1"/>
          <p:nvPr/>
        </p:nvSpPr>
        <p:spPr>
          <a:xfrm>
            <a:off x="9454494" y="5712063"/>
            <a:ext cx="1265411" cy="307777"/>
          </a:xfrm>
          <a:prstGeom prst="rect">
            <a:avLst/>
          </a:prstGeom>
          <a:noFill/>
        </p:spPr>
        <p:txBody>
          <a:bodyPr wrap="none" rtlCol="0">
            <a:spAutoFit/>
          </a:bodyPr>
          <a:lstStyle/>
          <a:p>
            <a:r>
              <a:rPr lang="en-US" sz="1400" b="1" dirty="0" smtClean="0"/>
              <a:t>Student_Info</a:t>
            </a:r>
            <a:endParaRPr lang="en-US" sz="1400" dirty="0"/>
          </a:p>
        </p:txBody>
      </p:sp>
    </p:spTree>
    <p:extLst>
      <p:ext uri="{BB962C8B-B14F-4D97-AF65-F5344CB8AC3E}">
        <p14:creationId xmlns:p14="http://schemas.microsoft.com/office/powerpoint/2010/main" val="1195843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sz="quarter" idx="10"/>
          </p:nvPr>
        </p:nvSpPr>
        <p:spPr/>
        <p:txBody>
          <a:bodyPr>
            <a:normAutofit/>
          </a:bodyPr>
          <a:lstStyle/>
          <a:p>
            <a:pPr algn="just"/>
            <a:r>
              <a:rPr lang="en-US" sz="1400" dirty="0"/>
              <a:t>A view is a virtual table in SQL that is based on the result set of a SQL statement. Views are used to focus on the concrete columns for the purposes for which they were designed. Views may also be used for security purposes. They filter out columns in the underlying tables that you don't want certain users to see</a:t>
            </a:r>
            <a:r>
              <a:rPr lang="en-US" sz="1400" dirty="0" smtClean="0"/>
              <a:t>.</a:t>
            </a: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054856904"/>
              </p:ext>
            </p:extLst>
          </p:nvPr>
        </p:nvGraphicFramePr>
        <p:xfrm>
          <a:off x="6723982" y="1542137"/>
          <a:ext cx="4416424" cy="751926"/>
        </p:xfrm>
        <a:graphic>
          <a:graphicData uri="http://schemas.openxmlformats.org/drawingml/2006/table">
            <a:tbl>
              <a:tblPr>
                <a:tableStyleId>{5C22544A-7EE6-4342-B048-85BDC9FD1C3A}</a:tableStyleId>
              </a:tblPr>
              <a:tblGrid>
                <a:gridCol w="1104106"/>
                <a:gridCol w="1104106"/>
                <a:gridCol w="1104106"/>
                <a:gridCol w="1104106"/>
              </a:tblGrid>
              <a:tr h="250642">
                <a:tc>
                  <a:txBody>
                    <a:bodyPr/>
                    <a:lstStyle/>
                    <a:p>
                      <a:pPr marL="0" marR="0">
                        <a:lnSpc>
                          <a:spcPct val="115000"/>
                        </a:lnSpc>
                        <a:spcBef>
                          <a:spcPts val="0"/>
                        </a:spcBef>
                        <a:spcAft>
                          <a:spcPts val="0"/>
                        </a:spcAft>
                      </a:pPr>
                      <a:r>
                        <a:rPr lang="en-US" sz="900" dirty="0">
                          <a:effectLst/>
                        </a:rPr>
                        <a:t>Student_ID</a:t>
                      </a:r>
                      <a:endParaRPr lang="en-US" sz="800" dirty="0">
                        <a:effectLst/>
                        <a:latin typeface="Arial" panose="020B0604020202020204" pitchFamily="34" charset="0"/>
                        <a:ea typeface="Arial" panose="020B0604020202020204" pitchFamily="34" charset="0"/>
                      </a:endParaRPr>
                    </a:p>
                  </a:txBody>
                  <a:tcPr marL="47184" marR="47184" marT="47184" marB="47184"/>
                </a:tc>
                <a:tc>
                  <a:txBody>
                    <a:bodyPr/>
                    <a:lstStyle/>
                    <a:p>
                      <a:pPr marL="0" marR="0">
                        <a:lnSpc>
                          <a:spcPct val="115000"/>
                        </a:lnSpc>
                        <a:spcBef>
                          <a:spcPts val="0"/>
                        </a:spcBef>
                        <a:spcAft>
                          <a:spcPts val="0"/>
                        </a:spcAft>
                      </a:pPr>
                      <a:r>
                        <a:rPr lang="en-US" sz="900">
                          <a:effectLst/>
                        </a:rPr>
                        <a:t>Student_Name</a:t>
                      </a:r>
                      <a:endParaRPr lang="en-US" sz="800">
                        <a:effectLst/>
                        <a:latin typeface="Arial" panose="020B0604020202020204" pitchFamily="34" charset="0"/>
                        <a:ea typeface="Arial" panose="020B0604020202020204" pitchFamily="34" charset="0"/>
                      </a:endParaRPr>
                    </a:p>
                  </a:txBody>
                  <a:tcPr marL="47184" marR="47184" marT="47184" marB="47184"/>
                </a:tc>
                <a:tc>
                  <a:txBody>
                    <a:bodyPr/>
                    <a:lstStyle/>
                    <a:p>
                      <a:pPr marL="0" marR="0">
                        <a:lnSpc>
                          <a:spcPct val="115000"/>
                        </a:lnSpc>
                        <a:spcBef>
                          <a:spcPts val="0"/>
                        </a:spcBef>
                        <a:spcAft>
                          <a:spcPts val="0"/>
                        </a:spcAft>
                      </a:pPr>
                      <a:r>
                        <a:rPr lang="en-US" sz="900">
                          <a:effectLst/>
                        </a:rPr>
                        <a:t>Department_No</a:t>
                      </a:r>
                      <a:endParaRPr lang="en-US" sz="800">
                        <a:effectLst/>
                        <a:latin typeface="Arial" panose="020B0604020202020204" pitchFamily="34" charset="0"/>
                        <a:ea typeface="Arial" panose="020B0604020202020204" pitchFamily="34" charset="0"/>
                      </a:endParaRPr>
                    </a:p>
                  </a:txBody>
                  <a:tcPr marL="47184" marR="47184" marT="47184" marB="47184"/>
                </a:tc>
                <a:tc>
                  <a:txBody>
                    <a:bodyPr/>
                    <a:lstStyle/>
                    <a:p>
                      <a:pPr marL="0" marR="0">
                        <a:lnSpc>
                          <a:spcPct val="115000"/>
                        </a:lnSpc>
                        <a:spcBef>
                          <a:spcPts val="0"/>
                        </a:spcBef>
                        <a:spcAft>
                          <a:spcPts val="0"/>
                        </a:spcAft>
                      </a:pPr>
                      <a:r>
                        <a:rPr lang="en-US" sz="900">
                          <a:effectLst/>
                        </a:rPr>
                        <a:t>Department_Name</a:t>
                      </a:r>
                      <a:endParaRPr lang="en-US" sz="800">
                        <a:effectLst/>
                        <a:latin typeface="Arial" panose="020B0604020202020204" pitchFamily="34" charset="0"/>
                        <a:ea typeface="Arial" panose="020B0604020202020204" pitchFamily="34" charset="0"/>
                      </a:endParaRPr>
                    </a:p>
                  </a:txBody>
                  <a:tcPr marL="47184" marR="47184" marT="47184" marB="47184"/>
                </a:tc>
              </a:tr>
              <a:tr h="250642">
                <a:tc>
                  <a:txBody>
                    <a:bodyPr/>
                    <a:lstStyle/>
                    <a:p>
                      <a:pPr marL="0" marR="0">
                        <a:lnSpc>
                          <a:spcPct val="115000"/>
                        </a:lnSpc>
                        <a:spcBef>
                          <a:spcPts val="0"/>
                        </a:spcBef>
                        <a:spcAft>
                          <a:spcPts val="0"/>
                        </a:spcAft>
                      </a:pPr>
                      <a:r>
                        <a:rPr lang="en-US" sz="900">
                          <a:effectLst/>
                        </a:rPr>
                        <a:t>S032</a:t>
                      </a:r>
                      <a:endParaRPr lang="en-US" sz="800">
                        <a:effectLst/>
                        <a:latin typeface="Arial" panose="020B0604020202020204" pitchFamily="34" charset="0"/>
                        <a:ea typeface="Arial" panose="020B0604020202020204" pitchFamily="34" charset="0"/>
                      </a:endParaRPr>
                    </a:p>
                  </a:txBody>
                  <a:tcPr marL="47184" marR="47184" marT="47184" marB="47184"/>
                </a:tc>
                <a:tc>
                  <a:txBody>
                    <a:bodyPr/>
                    <a:lstStyle/>
                    <a:p>
                      <a:pPr marL="0" marR="0">
                        <a:lnSpc>
                          <a:spcPct val="115000"/>
                        </a:lnSpc>
                        <a:spcBef>
                          <a:spcPts val="0"/>
                        </a:spcBef>
                        <a:spcAft>
                          <a:spcPts val="0"/>
                        </a:spcAft>
                      </a:pPr>
                      <a:r>
                        <a:rPr lang="en-US" sz="900">
                          <a:effectLst/>
                        </a:rPr>
                        <a:t>Sanjay Boga</a:t>
                      </a:r>
                      <a:endParaRPr lang="en-US" sz="800">
                        <a:effectLst/>
                        <a:latin typeface="Arial" panose="020B0604020202020204" pitchFamily="34" charset="0"/>
                        <a:ea typeface="Arial" panose="020B0604020202020204" pitchFamily="34" charset="0"/>
                      </a:endParaRPr>
                    </a:p>
                  </a:txBody>
                  <a:tcPr marL="47184" marR="47184" marT="47184" marB="47184"/>
                </a:tc>
                <a:tc>
                  <a:txBody>
                    <a:bodyPr/>
                    <a:lstStyle/>
                    <a:p>
                      <a:pPr marL="0" marR="0">
                        <a:lnSpc>
                          <a:spcPct val="115000"/>
                        </a:lnSpc>
                        <a:spcBef>
                          <a:spcPts val="0"/>
                        </a:spcBef>
                        <a:spcAft>
                          <a:spcPts val="0"/>
                        </a:spcAft>
                      </a:pPr>
                      <a:r>
                        <a:rPr lang="en-US" sz="900" dirty="0">
                          <a:effectLst/>
                        </a:rPr>
                        <a:t>D01</a:t>
                      </a:r>
                      <a:endParaRPr lang="en-US" sz="800" dirty="0">
                        <a:effectLst/>
                        <a:latin typeface="Arial" panose="020B0604020202020204" pitchFamily="34" charset="0"/>
                        <a:ea typeface="Arial" panose="020B0604020202020204" pitchFamily="34" charset="0"/>
                      </a:endParaRPr>
                    </a:p>
                  </a:txBody>
                  <a:tcPr marL="47184" marR="47184" marT="47184" marB="47184"/>
                </a:tc>
                <a:tc>
                  <a:txBody>
                    <a:bodyPr/>
                    <a:lstStyle/>
                    <a:p>
                      <a:pPr marL="0" marR="0">
                        <a:lnSpc>
                          <a:spcPct val="115000"/>
                        </a:lnSpc>
                        <a:spcBef>
                          <a:spcPts val="0"/>
                        </a:spcBef>
                        <a:spcAft>
                          <a:spcPts val="0"/>
                        </a:spcAft>
                      </a:pPr>
                      <a:r>
                        <a:rPr lang="en-US" sz="900">
                          <a:effectLst/>
                        </a:rPr>
                        <a:t>Computer Science</a:t>
                      </a:r>
                      <a:endParaRPr lang="en-US" sz="800">
                        <a:effectLst/>
                        <a:latin typeface="Arial" panose="020B0604020202020204" pitchFamily="34" charset="0"/>
                        <a:ea typeface="Arial" panose="020B0604020202020204" pitchFamily="34" charset="0"/>
                      </a:endParaRPr>
                    </a:p>
                  </a:txBody>
                  <a:tcPr marL="47184" marR="47184" marT="47184" marB="47184"/>
                </a:tc>
              </a:tr>
              <a:tr h="250642">
                <a:tc>
                  <a:txBody>
                    <a:bodyPr/>
                    <a:lstStyle/>
                    <a:p>
                      <a:pPr marL="0" marR="0">
                        <a:lnSpc>
                          <a:spcPct val="115000"/>
                        </a:lnSpc>
                        <a:spcBef>
                          <a:spcPts val="0"/>
                        </a:spcBef>
                        <a:spcAft>
                          <a:spcPts val="0"/>
                        </a:spcAft>
                      </a:pPr>
                      <a:r>
                        <a:rPr lang="en-US" sz="900">
                          <a:effectLst/>
                        </a:rPr>
                        <a:t>S270</a:t>
                      </a:r>
                      <a:endParaRPr lang="en-US" sz="800">
                        <a:effectLst/>
                        <a:latin typeface="Arial" panose="020B0604020202020204" pitchFamily="34" charset="0"/>
                        <a:ea typeface="Arial" panose="020B0604020202020204" pitchFamily="34" charset="0"/>
                      </a:endParaRPr>
                    </a:p>
                  </a:txBody>
                  <a:tcPr marL="47184" marR="47184" marT="47184" marB="47184"/>
                </a:tc>
                <a:tc>
                  <a:txBody>
                    <a:bodyPr/>
                    <a:lstStyle/>
                    <a:p>
                      <a:pPr marL="0" marR="0">
                        <a:lnSpc>
                          <a:spcPct val="115000"/>
                        </a:lnSpc>
                        <a:spcBef>
                          <a:spcPts val="0"/>
                        </a:spcBef>
                        <a:spcAft>
                          <a:spcPts val="0"/>
                        </a:spcAft>
                      </a:pPr>
                      <a:r>
                        <a:rPr lang="en-US" sz="900">
                          <a:effectLst/>
                        </a:rPr>
                        <a:t>Urjitha Dhadigam</a:t>
                      </a:r>
                      <a:endParaRPr lang="en-US" sz="800">
                        <a:effectLst/>
                        <a:latin typeface="Arial" panose="020B0604020202020204" pitchFamily="34" charset="0"/>
                        <a:ea typeface="Arial" panose="020B0604020202020204" pitchFamily="34" charset="0"/>
                      </a:endParaRPr>
                    </a:p>
                  </a:txBody>
                  <a:tcPr marL="47184" marR="47184" marT="47184" marB="47184"/>
                </a:tc>
                <a:tc>
                  <a:txBody>
                    <a:bodyPr/>
                    <a:lstStyle/>
                    <a:p>
                      <a:pPr marL="0" marR="0">
                        <a:lnSpc>
                          <a:spcPct val="115000"/>
                        </a:lnSpc>
                        <a:spcBef>
                          <a:spcPts val="0"/>
                        </a:spcBef>
                        <a:spcAft>
                          <a:spcPts val="0"/>
                        </a:spcAft>
                      </a:pPr>
                      <a:r>
                        <a:rPr lang="en-US" sz="900" dirty="0">
                          <a:effectLst/>
                        </a:rPr>
                        <a:t>D01</a:t>
                      </a:r>
                      <a:endParaRPr lang="en-US" sz="800" dirty="0">
                        <a:effectLst/>
                        <a:latin typeface="Arial" panose="020B0604020202020204" pitchFamily="34" charset="0"/>
                        <a:ea typeface="Arial" panose="020B0604020202020204" pitchFamily="34" charset="0"/>
                      </a:endParaRPr>
                    </a:p>
                  </a:txBody>
                  <a:tcPr marL="47184" marR="47184" marT="47184" marB="47184"/>
                </a:tc>
                <a:tc>
                  <a:txBody>
                    <a:bodyPr/>
                    <a:lstStyle/>
                    <a:p>
                      <a:pPr marL="0" marR="0">
                        <a:lnSpc>
                          <a:spcPct val="115000"/>
                        </a:lnSpc>
                        <a:spcBef>
                          <a:spcPts val="0"/>
                        </a:spcBef>
                        <a:spcAft>
                          <a:spcPts val="0"/>
                        </a:spcAft>
                      </a:pPr>
                      <a:r>
                        <a:rPr lang="en-US" sz="900" dirty="0">
                          <a:effectLst/>
                        </a:rPr>
                        <a:t>Computer Science</a:t>
                      </a:r>
                      <a:endParaRPr lang="en-US" sz="800" dirty="0">
                        <a:effectLst/>
                        <a:latin typeface="Arial" panose="020B0604020202020204" pitchFamily="34" charset="0"/>
                        <a:ea typeface="Arial" panose="020B0604020202020204" pitchFamily="34" charset="0"/>
                      </a:endParaRPr>
                    </a:p>
                  </a:txBody>
                  <a:tcPr marL="47184" marR="47184" marT="47184" marB="47184"/>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02494898"/>
              </p:ext>
            </p:extLst>
          </p:nvPr>
        </p:nvGraphicFramePr>
        <p:xfrm>
          <a:off x="6723982" y="2998706"/>
          <a:ext cx="4416424" cy="1002568"/>
        </p:xfrm>
        <a:graphic>
          <a:graphicData uri="http://schemas.openxmlformats.org/drawingml/2006/table">
            <a:tbl>
              <a:tblPr>
                <a:tableStyleId>{5C22544A-7EE6-4342-B048-85BDC9FD1C3A}</a:tableStyleId>
              </a:tblPr>
              <a:tblGrid>
                <a:gridCol w="1104106"/>
                <a:gridCol w="1104106"/>
                <a:gridCol w="1104106"/>
                <a:gridCol w="1104106"/>
              </a:tblGrid>
              <a:tr h="250642">
                <a:tc>
                  <a:txBody>
                    <a:bodyPr/>
                    <a:lstStyle/>
                    <a:p>
                      <a:pPr marL="0" marR="0">
                        <a:lnSpc>
                          <a:spcPct val="115000"/>
                        </a:lnSpc>
                        <a:spcBef>
                          <a:spcPts val="0"/>
                        </a:spcBef>
                        <a:spcAft>
                          <a:spcPts val="0"/>
                        </a:spcAft>
                      </a:pPr>
                      <a:r>
                        <a:rPr lang="en-US" sz="900" dirty="0">
                          <a:effectLst/>
                        </a:rPr>
                        <a:t>Student_ID</a:t>
                      </a:r>
                      <a:endParaRPr lang="en-US" sz="800" dirty="0">
                        <a:effectLst/>
                        <a:latin typeface="Arial" panose="020B0604020202020204" pitchFamily="34" charset="0"/>
                        <a:ea typeface="Arial" panose="020B0604020202020204" pitchFamily="34" charset="0"/>
                      </a:endParaRPr>
                    </a:p>
                  </a:txBody>
                  <a:tcPr marL="47184" marR="47184" marT="47184" marB="47184" anchor="b"/>
                </a:tc>
                <a:tc>
                  <a:txBody>
                    <a:bodyPr/>
                    <a:lstStyle/>
                    <a:p>
                      <a:pPr marL="0" marR="0">
                        <a:lnSpc>
                          <a:spcPct val="115000"/>
                        </a:lnSpc>
                        <a:spcBef>
                          <a:spcPts val="0"/>
                        </a:spcBef>
                        <a:spcAft>
                          <a:spcPts val="0"/>
                        </a:spcAft>
                      </a:pPr>
                      <a:r>
                        <a:rPr lang="en-US" sz="900">
                          <a:effectLst/>
                        </a:rPr>
                        <a:t>Student_Name</a:t>
                      </a:r>
                      <a:endParaRPr lang="en-US" sz="800">
                        <a:effectLst/>
                        <a:latin typeface="Arial" panose="020B0604020202020204" pitchFamily="34" charset="0"/>
                        <a:ea typeface="Arial" panose="020B0604020202020204" pitchFamily="34" charset="0"/>
                      </a:endParaRPr>
                    </a:p>
                  </a:txBody>
                  <a:tcPr marL="47184" marR="47184" marT="47184" marB="47184" anchor="b"/>
                </a:tc>
                <a:tc>
                  <a:txBody>
                    <a:bodyPr/>
                    <a:lstStyle/>
                    <a:p>
                      <a:pPr marL="0" marR="0">
                        <a:lnSpc>
                          <a:spcPct val="115000"/>
                        </a:lnSpc>
                        <a:spcBef>
                          <a:spcPts val="0"/>
                        </a:spcBef>
                        <a:spcAft>
                          <a:spcPts val="0"/>
                        </a:spcAft>
                      </a:pPr>
                      <a:r>
                        <a:rPr lang="en-US" sz="900">
                          <a:effectLst/>
                        </a:rPr>
                        <a:t>Department_No</a:t>
                      </a:r>
                      <a:endParaRPr lang="en-US" sz="800">
                        <a:effectLst/>
                        <a:latin typeface="Arial" panose="020B0604020202020204" pitchFamily="34" charset="0"/>
                        <a:ea typeface="Arial" panose="020B0604020202020204" pitchFamily="34" charset="0"/>
                      </a:endParaRPr>
                    </a:p>
                  </a:txBody>
                  <a:tcPr marL="47184" marR="47184" marT="47184" marB="47184" anchor="b"/>
                </a:tc>
                <a:tc>
                  <a:txBody>
                    <a:bodyPr/>
                    <a:lstStyle/>
                    <a:p>
                      <a:pPr marL="0" marR="0">
                        <a:lnSpc>
                          <a:spcPct val="115000"/>
                        </a:lnSpc>
                        <a:spcBef>
                          <a:spcPts val="0"/>
                        </a:spcBef>
                        <a:spcAft>
                          <a:spcPts val="0"/>
                        </a:spcAft>
                      </a:pPr>
                      <a:r>
                        <a:rPr lang="en-US" sz="900" dirty="0">
                          <a:effectLst/>
                        </a:rPr>
                        <a:t>Department_Name</a:t>
                      </a:r>
                      <a:endParaRPr lang="en-US" sz="800" dirty="0">
                        <a:effectLst/>
                        <a:latin typeface="Arial" panose="020B0604020202020204" pitchFamily="34" charset="0"/>
                        <a:ea typeface="Arial" panose="020B0604020202020204" pitchFamily="34" charset="0"/>
                      </a:endParaRPr>
                    </a:p>
                  </a:txBody>
                  <a:tcPr marL="47184" marR="47184" marT="47184" marB="47184" anchor="b"/>
                </a:tc>
              </a:tr>
              <a:tr h="250642">
                <a:tc>
                  <a:txBody>
                    <a:bodyPr/>
                    <a:lstStyle/>
                    <a:p>
                      <a:pPr marL="0" marR="0">
                        <a:lnSpc>
                          <a:spcPct val="115000"/>
                        </a:lnSpc>
                        <a:spcBef>
                          <a:spcPts val="0"/>
                        </a:spcBef>
                        <a:spcAft>
                          <a:spcPts val="0"/>
                        </a:spcAft>
                      </a:pPr>
                      <a:r>
                        <a:rPr lang="en-US" sz="900">
                          <a:effectLst/>
                        </a:rPr>
                        <a:t>S100</a:t>
                      </a:r>
                      <a:endParaRPr lang="en-US" sz="800">
                        <a:effectLst/>
                        <a:latin typeface="Arial" panose="020B0604020202020204" pitchFamily="34" charset="0"/>
                        <a:ea typeface="Arial" panose="020B0604020202020204" pitchFamily="34" charset="0"/>
                      </a:endParaRPr>
                    </a:p>
                  </a:txBody>
                  <a:tcPr marL="47184" marR="47184" marT="47184" marB="47184" anchor="b"/>
                </a:tc>
                <a:tc>
                  <a:txBody>
                    <a:bodyPr/>
                    <a:lstStyle/>
                    <a:p>
                      <a:pPr marL="0" marR="0">
                        <a:lnSpc>
                          <a:spcPct val="115000"/>
                        </a:lnSpc>
                        <a:spcBef>
                          <a:spcPts val="0"/>
                        </a:spcBef>
                        <a:spcAft>
                          <a:spcPts val="0"/>
                        </a:spcAft>
                      </a:pPr>
                      <a:r>
                        <a:rPr lang="en-US" sz="900">
                          <a:effectLst/>
                        </a:rPr>
                        <a:t>Manjusha</a:t>
                      </a:r>
                      <a:endParaRPr lang="en-US" sz="800">
                        <a:effectLst/>
                        <a:latin typeface="Arial" panose="020B0604020202020204" pitchFamily="34" charset="0"/>
                        <a:ea typeface="Arial" panose="020B0604020202020204" pitchFamily="34" charset="0"/>
                      </a:endParaRPr>
                    </a:p>
                  </a:txBody>
                  <a:tcPr marL="47184" marR="47184" marT="47184" marB="47184" anchor="b"/>
                </a:tc>
                <a:tc>
                  <a:txBody>
                    <a:bodyPr/>
                    <a:lstStyle/>
                    <a:p>
                      <a:pPr marL="0" marR="0">
                        <a:lnSpc>
                          <a:spcPct val="115000"/>
                        </a:lnSpc>
                        <a:spcBef>
                          <a:spcPts val="0"/>
                        </a:spcBef>
                        <a:spcAft>
                          <a:spcPts val="0"/>
                        </a:spcAft>
                      </a:pPr>
                      <a:r>
                        <a:rPr lang="en-US" sz="900">
                          <a:effectLst/>
                        </a:rPr>
                        <a:t>D02</a:t>
                      </a:r>
                      <a:endParaRPr lang="en-US" sz="800">
                        <a:effectLst/>
                        <a:latin typeface="Arial" panose="020B0604020202020204" pitchFamily="34" charset="0"/>
                        <a:ea typeface="Arial" panose="020B0604020202020204" pitchFamily="34" charset="0"/>
                      </a:endParaRPr>
                    </a:p>
                  </a:txBody>
                  <a:tcPr marL="47184" marR="47184" marT="47184" marB="47184" anchor="b"/>
                </a:tc>
                <a:tc>
                  <a:txBody>
                    <a:bodyPr/>
                    <a:lstStyle/>
                    <a:p>
                      <a:pPr marL="0" marR="0">
                        <a:lnSpc>
                          <a:spcPct val="115000"/>
                        </a:lnSpc>
                        <a:spcBef>
                          <a:spcPts val="0"/>
                        </a:spcBef>
                        <a:spcAft>
                          <a:spcPts val="0"/>
                        </a:spcAft>
                      </a:pPr>
                      <a:r>
                        <a:rPr lang="en-US" sz="900">
                          <a:effectLst/>
                        </a:rPr>
                        <a:t>Business</a:t>
                      </a:r>
                      <a:endParaRPr lang="en-US" sz="800">
                        <a:effectLst/>
                        <a:latin typeface="Arial" panose="020B0604020202020204" pitchFamily="34" charset="0"/>
                        <a:ea typeface="Arial" panose="020B0604020202020204" pitchFamily="34" charset="0"/>
                      </a:endParaRPr>
                    </a:p>
                  </a:txBody>
                  <a:tcPr marL="47184" marR="47184" marT="47184" marB="47184" anchor="b"/>
                </a:tc>
              </a:tr>
              <a:tr h="250642">
                <a:tc>
                  <a:txBody>
                    <a:bodyPr/>
                    <a:lstStyle/>
                    <a:p>
                      <a:pPr marL="0" marR="0">
                        <a:lnSpc>
                          <a:spcPct val="115000"/>
                        </a:lnSpc>
                        <a:spcBef>
                          <a:spcPts val="0"/>
                        </a:spcBef>
                        <a:spcAft>
                          <a:spcPts val="0"/>
                        </a:spcAft>
                      </a:pPr>
                      <a:r>
                        <a:rPr lang="en-US" sz="900">
                          <a:effectLst/>
                        </a:rPr>
                        <a:t>S102</a:t>
                      </a:r>
                      <a:endParaRPr lang="en-US" sz="800">
                        <a:effectLst/>
                        <a:latin typeface="Arial" panose="020B0604020202020204" pitchFamily="34" charset="0"/>
                        <a:ea typeface="Arial" panose="020B0604020202020204" pitchFamily="34" charset="0"/>
                      </a:endParaRPr>
                    </a:p>
                  </a:txBody>
                  <a:tcPr marL="47184" marR="47184" marT="47184" marB="47184" anchor="b"/>
                </a:tc>
                <a:tc>
                  <a:txBody>
                    <a:bodyPr/>
                    <a:lstStyle/>
                    <a:p>
                      <a:pPr marL="0" marR="0">
                        <a:lnSpc>
                          <a:spcPct val="115000"/>
                        </a:lnSpc>
                        <a:spcBef>
                          <a:spcPts val="0"/>
                        </a:spcBef>
                        <a:spcAft>
                          <a:spcPts val="0"/>
                        </a:spcAft>
                      </a:pPr>
                      <a:r>
                        <a:rPr lang="en-US" sz="900">
                          <a:effectLst/>
                        </a:rPr>
                        <a:t>Suresh Rathod</a:t>
                      </a:r>
                      <a:endParaRPr lang="en-US" sz="800">
                        <a:effectLst/>
                        <a:latin typeface="Arial" panose="020B0604020202020204" pitchFamily="34" charset="0"/>
                        <a:ea typeface="Arial" panose="020B0604020202020204" pitchFamily="34" charset="0"/>
                      </a:endParaRPr>
                    </a:p>
                  </a:txBody>
                  <a:tcPr marL="47184" marR="47184" marT="47184" marB="47184" anchor="b"/>
                </a:tc>
                <a:tc>
                  <a:txBody>
                    <a:bodyPr/>
                    <a:lstStyle/>
                    <a:p>
                      <a:pPr marL="0" marR="0">
                        <a:lnSpc>
                          <a:spcPct val="115000"/>
                        </a:lnSpc>
                        <a:spcBef>
                          <a:spcPts val="0"/>
                        </a:spcBef>
                        <a:spcAft>
                          <a:spcPts val="0"/>
                        </a:spcAft>
                      </a:pPr>
                      <a:r>
                        <a:rPr lang="en-US" sz="900">
                          <a:effectLst/>
                        </a:rPr>
                        <a:t>D02</a:t>
                      </a:r>
                      <a:endParaRPr lang="en-US" sz="800">
                        <a:effectLst/>
                        <a:latin typeface="Arial" panose="020B0604020202020204" pitchFamily="34" charset="0"/>
                        <a:ea typeface="Arial" panose="020B0604020202020204" pitchFamily="34" charset="0"/>
                      </a:endParaRPr>
                    </a:p>
                  </a:txBody>
                  <a:tcPr marL="47184" marR="47184" marT="47184" marB="47184" anchor="b"/>
                </a:tc>
                <a:tc>
                  <a:txBody>
                    <a:bodyPr/>
                    <a:lstStyle/>
                    <a:p>
                      <a:pPr marL="0" marR="0">
                        <a:lnSpc>
                          <a:spcPct val="115000"/>
                        </a:lnSpc>
                        <a:spcBef>
                          <a:spcPts val="0"/>
                        </a:spcBef>
                        <a:spcAft>
                          <a:spcPts val="0"/>
                        </a:spcAft>
                      </a:pPr>
                      <a:r>
                        <a:rPr lang="en-US" sz="900" dirty="0">
                          <a:effectLst/>
                        </a:rPr>
                        <a:t>Business</a:t>
                      </a:r>
                      <a:endParaRPr lang="en-US" sz="800" dirty="0">
                        <a:effectLst/>
                        <a:latin typeface="Arial" panose="020B0604020202020204" pitchFamily="34" charset="0"/>
                        <a:ea typeface="Arial" panose="020B0604020202020204" pitchFamily="34" charset="0"/>
                      </a:endParaRPr>
                    </a:p>
                  </a:txBody>
                  <a:tcPr marL="47184" marR="47184" marT="47184" marB="47184" anchor="b"/>
                </a:tc>
              </a:tr>
              <a:tr h="250642">
                <a:tc>
                  <a:txBody>
                    <a:bodyPr/>
                    <a:lstStyle/>
                    <a:p>
                      <a:pPr marL="0" marR="0">
                        <a:lnSpc>
                          <a:spcPct val="115000"/>
                        </a:lnSpc>
                        <a:spcBef>
                          <a:spcPts val="0"/>
                        </a:spcBef>
                        <a:spcAft>
                          <a:spcPts val="0"/>
                        </a:spcAft>
                      </a:pPr>
                      <a:r>
                        <a:rPr lang="en-US" sz="900">
                          <a:effectLst/>
                        </a:rPr>
                        <a:t>S998</a:t>
                      </a:r>
                      <a:endParaRPr lang="en-US" sz="800">
                        <a:effectLst/>
                        <a:latin typeface="Arial" panose="020B0604020202020204" pitchFamily="34" charset="0"/>
                        <a:ea typeface="Arial" panose="020B0604020202020204" pitchFamily="34" charset="0"/>
                      </a:endParaRPr>
                    </a:p>
                  </a:txBody>
                  <a:tcPr marL="47184" marR="47184" marT="47184" marB="47184" anchor="b"/>
                </a:tc>
                <a:tc>
                  <a:txBody>
                    <a:bodyPr/>
                    <a:lstStyle/>
                    <a:p>
                      <a:pPr marL="0" marR="0">
                        <a:lnSpc>
                          <a:spcPct val="115000"/>
                        </a:lnSpc>
                        <a:spcBef>
                          <a:spcPts val="0"/>
                        </a:spcBef>
                        <a:spcAft>
                          <a:spcPts val="0"/>
                        </a:spcAft>
                      </a:pPr>
                      <a:r>
                        <a:rPr lang="en-US" sz="900">
                          <a:effectLst/>
                        </a:rPr>
                        <a:t>D Mahendran</a:t>
                      </a:r>
                      <a:endParaRPr lang="en-US" sz="800">
                        <a:effectLst/>
                        <a:latin typeface="Arial" panose="020B0604020202020204" pitchFamily="34" charset="0"/>
                        <a:ea typeface="Arial" panose="020B0604020202020204" pitchFamily="34" charset="0"/>
                      </a:endParaRPr>
                    </a:p>
                  </a:txBody>
                  <a:tcPr marL="47184" marR="47184" marT="47184" marB="47184" anchor="b"/>
                </a:tc>
                <a:tc>
                  <a:txBody>
                    <a:bodyPr/>
                    <a:lstStyle/>
                    <a:p>
                      <a:pPr marL="0" marR="0">
                        <a:lnSpc>
                          <a:spcPct val="115000"/>
                        </a:lnSpc>
                        <a:spcBef>
                          <a:spcPts val="0"/>
                        </a:spcBef>
                        <a:spcAft>
                          <a:spcPts val="0"/>
                        </a:spcAft>
                      </a:pPr>
                      <a:r>
                        <a:rPr lang="en-US" sz="900">
                          <a:effectLst/>
                        </a:rPr>
                        <a:t>D02</a:t>
                      </a:r>
                      <a:endParaRPr lang="en-US" sz="800">
                        <a:effectLst/>
                        <a:latin typeface="Arial" panose="020B0604020202020204" pitchFamily="34" charset="0"/>
                        <a:ea typeface="Arial" panose="020B0604020202020204" pitchFamily="34" charset="0"/>
                      </a:endParaRPr>
                    </a:p>
                  </a:txBody>
                  <a:tcPr marL="47184" marR="47184" marT="47184" marB="47184" anchor="b"/>
                </a:tc>
                <a:tc>
                  <a:txBody>
                    <a:bodyPr/>
                    <a:lstStyle/>
                    <a:p>
                      <a:pPr marL="0" marR="0">
                        <a:lnSpc>
                          <a:spcPct val="115000"/>
                        </a:lnSpc>
                        <a:spcBef>
                          <a:spcPts val="0"/>
                        </a:spcBef>
                        <a:spcAft>
                          <a:spcPts val="0"/>
                        </a:spcAft>
                      </a:pPr>
                      <a:r>
                        <a:rPr lang="en-US" sz="900" dirty="0">
                          <a:effectLst/>
                        </a:rPr>
                        <a:t>Business</a:t>
                      </a:r>
                      <a:endParaRPr lang="en-US" sz="800" dirty="0">
                        <a:effectLst/>
                        <a:latin typeface="Arial" panose="020B0604020202020204" pitchFamily="34" charset="0"/>
                        <a:ea typeface="Arial" panose="020B0604020202020204" pitchFamily="34" charset="0"/>
                      </a:endParaRPr>
                    </a:p>
                  </a:txBody>
                  <a:tcPr marL="47184" marR="47184" marT="47184" marB="47184"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18636235"/>
              </p:ext>
            </p:extLst>
          </p:nvPr>
        </p:nvGraphicFramePr>
        <p:xfrm>
          <a:off x="6723981" y="4705917"/>
          <a:ext cx="4416425" cy="868890"/>
        </p:xfrm>
        <a:graphic>
          <a:graphicData uri="http://schemas.openxmlformats.org/drawingml/2006/table">
            <a:tbl>
              <a:tblPr>
                <a:tableStyleId>{5C22544A-7EE6-4342-B048-85BDC9FD1C3A}</a:tableStyleId>
              </a:tblPr>
              <a:tblGrid>
                <a:gridCol w="850571"/>
                <a:gridCol w="1046856"/>
                <a:gridCol w="1185892"/>
                <a:gridCol w="1333106"/>
              </a:tblGrid>
              <a:tr h="289630">
                <a:tc>
                  <a:txBody>
                    <a:bodyPr/>
                    <a:lstStyle/>
                    <a:p>
                      <a:pPr marL="0" marR="0">
                        <a:lnSpc>
                          <a:spcPct val="115000"/>
                        </a:lnSpc>
                        <a:spcBef>
                          <a:spcPts val="0"/>
                        </a:spcBef>
                        <a:spcAft>
                          <a:spcPts val="0"/>
                        </a:spcAft>
                      </a:pPr>
                      <a:r>
                        <a:rPr lang="en-US" sz="1000" dirty="0">
                          <a:effectLst/>
                        </a:rPr>
                        <a:t>Student_ID</a:t>
                      </a:r>
                      <a:endParaRPr lang="en-US" sz="900" dirty="0">
                        <a:effectLst/>
                        <a:latin typeface="Arial" panose="020B0604020202020204" pitchFamily="34" charset="0"/>
                        <a:ea typeface="Arial" panose="020B0604020202020204" pitchFamily="34" charset="0"/>
                      </a:endParaRPr>
                    </a:p>
                  </a:txBody>
                  <a:tcPr marL="54524" marR="54524" marT="54524" marB="54524" anchor="b"/>
                </a:tc>
                <a:tc>
                  <a:txBody>
                    <a:bodyPr/>
                    <a:lstStyle/>
                    <a:p>
                      <a:pPr marL="0" marR="0">
                        <a:lnSpc>
                          <a:spcPct val="115000"/>
                        </a:lnSpc>
                        <a:spcBef>
                          <a:spcPts val="0"/>
                        </a:spcBef>
                        <a:spcAft>
                          <a:spcPts val="0"/>
                        </a:spcAft>
                      </a:pPr>
                      <a:r>
                        <a:rPr lang="en-US" sz="1000">
                          <a:effectLst/>
                        </a:rPr>
                        <a:t>Student_Name</a:t>
                      </a:r>
                      <a:endParaRPr lang="en-US" sz="900">
                        <a:effectLst/>
                        <a:latin typeface="Arial" panose="020B0604020202020204" pitchFamily="34" charset="0"/>
                        <a:ea typeface="Arial" panose="020B0604020202020204" pitchFamily="34" charset="0"/>
                      </a:endParaRPr>
                    </a:p>
                  </a:txBody>
                  <a:tcPr marL="54524" marR="54524" marT="54524" marB="54524" anchor="b"/>
                </a:tc>
                <a:tc>
                  <a:txBody>
                    <a:bodyPr/>
                    <a:lstStyle/>
                    <a:p>
                      <a:pPr marL="0" marR="0">
                        <a:lnSpc>
                          <a:spcPct val="115000"/>
                        </a:lnSpc>
                        <a:spcBef>
                          <a:spcPts val="0"/>
                        </a:spcBef>
                        <a:spcAft>
                          <a:spcPts val="0"/>
                        </a:spcAft>
                      </a:pPr>
                      <a:r>
                        <a:rPr lang="en-US" sz="1000">
                          <a:effectLst/>
                        </a:rPr>
                        <a:t>Department_No</a:t>
                      </a:r>
                      <a:endParaRPr lang="en-US" sz="900">
                        <a:effectLst/>
                        <a:latin typeface="Arial" panose="020B0604020202020204" pitchFamily="34" charset="0"/>
                        <a:ea typeface="Arial" panose="020B0604020202020204" pitchFamily="34" charset="0"/>
                      </a:endParaRPr>
                    </a:p>
                  </a:txBody>
                  <a:tcPr marL="54524" marR="54524" marT="54524" marB="54524" anchor="b"/>
                </a:tc>
                <a:tc>
                  <a:txBody>
                    <a:bodyPr/>
                    <a:lstStyle/>
                    <a:p>
                      <a:pPr marL="0" marR="0">
                        <a:lnSpc>
                          <a:spcPct val="115000"/>
                        </a:lnSpc>
                        <a:spcBef>
                          <a:spcPts val="0"/>
                        </a:spcBef>
                        <a:spcAft>
                          <a:spcPts val="0"/>
                        </a:spcAft>
                      </a:pPr>
                      <a:r>
                        <a:rPr lang="en-US" sz="1000">
                          <a:effectLst/>
                        </a:rPr>
                        <a:t>Department_Name</a:t>
                      </a:r>
                      <a:endParaRPr lang="en-US" sz="900">
                        <a:effectLst/>
                        <a:latin typeface="Arial" panose="020B0604020202020204" pitchFamily="34" charset="0"/>
                        <a:ea typeface="Arial" panose="020B0604020202020204" pitchFamily="34" charset="0"/>
                      </a:endParaRPr>
                    </a:p>
                  </a:txBody>
                  <a:tcPr marL="54524" marR="54524" marT="54524" marB="54524" anchor="b"/>
                </a:tc>
              </a:tr>
              <a:tr h="289630">
                <a:tc>
                  <a:txBody>
                    <a:bodyPr/>
                    <a:lstStyle/>
                    <a:p>
                      <a:pPr marL="0" marR="0">
                        <a:lnSpc>
                          <a:spcPct val="115000"/>
                        </a:lnSpc>
                        <a:spcBef>
                          <a:spcPts val="0"/>
                        </a:spcBef>
                        <a:spcAft>
                          <a:spcPts val="0"/>
                        </a:spcAft>
                      </a:pPr>
                      <a:r>
                        <a:rPr lang="en-US" sz="1000">
                          <a:effectLst/>
                        </a:rPr>
                        <a:t>S101</a:t>
                      </a:r>
                      <a:endParaRPr lang="en-US" sz="900">
                        <a:effectLst/>
                        <a:latin typeface="Arial" panose="020B0604020202020204" pitchFamily="34" charset="0"/>
                        <a:ea typeface="Arial" panose="020B0604020202020204" pitchFamily="34" charset="0"/>
                      </a:endParaRPr>
                    </a:p>
                  </a:txBody>
                  <a:tcPr marL="54524" marR="54524" marT="54524" marB="54524" anchor="b"/>
                </a:tc>
                <a:tc>
                  <a:txBody>
                    <a:bodyPr/>
                    <a:lstStyle/>
                    <a:p>
                      <a:pPr marL="0" marR="0">
                        <a:lnSpc>
                          <a:spcPct val="115000"/>
                        </a:lnSpc>
                        <a:spcBef>
                          <a:spcPts val="0"/>
                        </a:spcBef>
                        <a:spcAft>
                          <a:spcPts val="0"/>
                        </a:spcAft>
                      </a:pPr>
                      <a:r>
                        <a:rPr lang="en-US" sz="1000">
                          <a:effectLst/>
                        </a:rPr>
                        <a:t>Nigam</a:t>
                      </a:r>
                      <a:endParaRPr lang="en-US" sz="900">
                        <a:effectLst/>
                        <a:latin typeface="Arial" panose="020B0604020202020204" pitchFamily="34" charset="0"/>
                        <a:ea typeface="Arial" panose="020B0604020202020204" pitchFamily="34" charset="0"/>
                      </a:endParaRPr>
                    </a:p>
                  </a:txBody>
                  <a:tcPr marL="54524" marR="54524" marT="54524" marB="54524" anchor="b"/>
                </a:tc>
                <a:tc>
                  <a:txBody>
                    <a:bodyPr/>
                    <a:lstStyle/>
                    <a:p>
                      <a:pPr marL="0" marR="0">
                        <a:lnSpc>
                          <a:spcPct val="115000"/>
                        </a:lnSpc>
                        <a:spcBef>
                          <a:spcPts val="0"/>
                        </a:spcBef>
                        <a:spcAft>
                          <a:spcPts val="0"/>
                        </a:spcAft>
                      </a:pPr>
                      <a:r>
                        <a:rPr lang="en-US" sz="1000">
                          <a:effectLst/>
                        </a:rPr>
                        <a:t>D03</a:t>
                      </a:r>
                      <a:endParaRPr lang="en-US" sz="900">
                        <a:effectLst/>
                        <a:latin typeface="Arial" panose="020B0604020202020204" pitchFamily="34" charset="0"/>
                        <a:ea typeface="Arial" panose="020B0604020202020204" pitchFamily="34" charset="0"/>
                      </a:endParaRPr>
                    </a:p>
                  </a:txBody>
                  <a:tcPr marL="54524" marR="54524" marT="54524" marB="54524" anchor="b"/>
                </a:tc>
                <a:tc>
                  <a:txBody>
                    <a:bodyPr/>
                    <a:lstStyle/>
                    <a:p>
                      <a:pPr marL="0" marR="0">
                        <a:lnSpc>
                          <a:spcPct val="115000"/>
                        </a:lnSpc>
                        <a:spcBef>
                          <a:spcPts val="0"/>
                        </a:spcBef>
                        <a:spcAft>
                          <a:spcPts val="0"/>
                        </a:spcAft>
                      </a:pPr>
                      <a:r>
                        <a:rPr lang="en-US" sz="1000" dirty="0">
                          <a:effectLst/>
                        </a:rPr>
                        <a:t>Health Informatics</a:t>
                      </a:r>
                      <a:endParaRPr lang="en-US" sz="900" dirty="0">
                        <a:effectLst/>
                        <a:latin typeface="Arial" panose="020B0604020202020204" pitchFamily="34" charset="0"/>
                        <a:ea typeface="Arial" panose="020B0604020202020204" pitchFamily="34" charset="0"/>
                      </a:endParaRPr>
                    </a:p>
                  </a:txBody>
                  <a:tcPr marL="54524" marR="54524" marT="54524" marB="54524" anchor="b"/>
                </a:tc>
              </a:tr>
              <a:tr h="289630">
                <a:tc>
                  <a:txBody>
                    <a:bodyPr/>
                    <a:lstStyle/>
                    <a:p>
                      <a:pPr marL="0" marR="0">
                        <a:lnSpc>
                          <a:spcPct val="115000"/>
                        </a:lnSpc>
                        <a:spcBef>
                          <a:spcPts val="0"/>
                        </a:spcBef>
                        <a:spcAft>
                          <a:spcPts val="0"/>
                        </a:spcAft>
                      </a:pPr>
                      <a:r>
                        <a:rPr lang="en-US" sz="1000">
                          <a:effectLst/>
                        </a:rPr>
                        <a:t>S103</a:t>
                      </a:r>
                      <a:endParaRPr lang="en-US" sz="900">
                        <a:effectLst/>
                        <a:latin typeface="Arial" panose="020B0604020202020204" pitchFamily="34" charset="0"/>
                        <a:ea typeface="Arial" panose="020B0604020202020204" pitchFamily="34" charset="0"/>
                      </a:endParaRPr>
                    </a:p>
                  </a:txBody>
                  <a:tcPr marL="54524" marR="54524" marT="54524" marB="54524" anchor="b"/>
                </a:tc>
                <a:tc>
                  <a:txBody>
                    <a:bodyPr/>
                    <a:lstStyle/>
                    <a:p>
                      <a:pPr marL="0" marR="0">
                        <a:lnSpc>
                          <a:spcPct val="115000"/>
                        </a:lnSpc>
                        <a:spcBef>
                          <a:spcPts val="0"/>
                        </a:spcBef>
                        <a:spcAft>
                          <a:spcPts val="0"/>
                        </a:spcAft>
                      </a:pPr>
                      <a:r>
                        <a:rPr lang="en-US" sz="1000">
                          <a:effectLst/>
                        </a:rPr>
                        <a:t>Arpitha</a:t>
                      </a:r>
                      <a:endParaRPr lang="en-US" sz="900">
                        <a:effectLst/>
                        <a:latin typeface="Arial" panose="020B0604020202020204" pitchFamily="34" charset="0"/>
                        <a:ea typeface="Arial" panose="020B0604020202020204" pitchFamily="34" charset="0"/>
                      </a:endParaRPr>
                    </a:p>
                  </a:txBody>
                  <a:tcPr marL="54524" marR="54524" marT="54524" marB="54524" anchor="b"/>
                </a:tc>
                <a:tc>
                  <a:txBody>
                    <a:bodyPr/>
                    <a:lstStyle/>
                    <a:p>
                      <a:pPr marL="0" marR="0">
                        <a:lnSpc>
                          <a:spcPct val="115000"/>
                        </a:lnSpc>
                        <a:spcBef>
                          <a:spcPts val="0"/>
                        </a:spcBef>
                        <a:spcAft>
                          <a:spcPts val="0"/>
                        </a:spcAft>
                      </a:pPr>
                      <a:r>
                        <a:rPr lang="en-US" sz="1000">
                          <a:effectLst/>
                        </a:rPr>
                        <a:t>D03</a:t>
                      </a:r>
                      <a:endParaRPr lang="en-US" sz="900">
                        <a:effectLst/>
                        <a:latin typeface="Arial" panose="020B0604020202020204" pitchFamily="34" charset="0"/>
                        <a:ea typeface="Arial" panose="020B0604020202020204" pitchFamily="34" charset="0"/>
                      </a:endParaRPr>
                    </a:p>
                  </a:txBody>
                  <a:tcPr marL="54524" marR="54524" marT="54524" marB="54524" anchor="b"/>
                </a:tc>
                <a:tc>
                  <a:txBody>
                    <a:bodyPr/>
                    <a:lstStyle/>
                    <a:p>
                      <a:pPr marL="0" marR="0">
                        <a:lnSpc>
                          <a:spcPct val="115000"/>
                        </a:lnSpc>
                        <a:spcBef>
                          <a:spcPts val="0"/>
                        </a:spcBef>
                        <a:spcAft>
                          <a:spcPts val="0"/>
                        </a:spcAft>
                      </a:pPr>
                      <a:r>
                        <a:rPr lang="en-US" sz="1000" dirty="0">
                          <a:effectLst/>
                        </a:rPr>
                        <a:t>Health Informatics</a:t>
                      </a:r>
                      <a:endParaRPr lang="en-US" sz="900" dirty="0">
                        <a:effectLst/>
                        <a:latin typeface="Arial" panose="020B0604020202020204" pitchFamily="34" charset="0"/>
                        <a:ea typeface="Arial" panose="020B0604020202020204" pitchFamily="34" charset="0"/>
                      </a:endParaRPr>
                    </a:p>
                  </a:txBody>
                  <a:tcPr marL="54524" marR="54524" marT="54524" marB="54524"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31817039"/>
              </p:ext>
            </p:extLst>
          </p:nvPr>
        </p:nvGraphicFramePr>
        <p:xfrm>
          <a:off x="521207" y="3784502"/>
          <a:ext cx="5570621" cy="2175110"/>
        </p:xfrm>
        <a:graphic>
          <a:graphicData uri="http://schemas.openxmlformats.org/drawingml/2006/table">
            <a:tbl>
              <a:tblPr>
                <a:tableStyleId>{5C22544A-7EE6-4342-B048-85BDC9FD1C3A}</a:tableStyleId>
              </a:tblPr>
              <a:tblGrid>
                <a:gridCol w="625377"/>
                <a:gridCol w="1191195"/>
                <a:gridCol w="715335"/>
                <a:gridCol w="1643230"/>
                <a:gridCol w="428830"/>
                <a:gridCol w="482435"/>
                <a:gridCol w="484219"/>
              </a:tblGrid>
              <a:tr h="407220">
                <a:tc>
                  <a:txBody>
                    <a:bodyPr/>
                    <a:lstStyle/>
                    <a:p>
                      <a:pPr marL="0" marR="0">
                        <a:lnSpc>
                          <a:spcPct val="115000"/>
                        </a:lnSpc>
                        <a:spcBef>
                          <a:spcPts val="0"/>
                        </a:spcBef>
                        <a:spcAft>
                          <a:spcPts val="0"/>
                        </a:spcAft>
                      </a:pPr>
                      <a:r>
                        <a:rPr lang="en-US" sz="900">
                          <a:effectLst/>
                        </a:rPr>
                        <a:t>Student ID</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Student_Name</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Course</a:t>
                      </a:r>
                      <a:endParaRPr lang="en-US" sz="800">
                        <a:effectLst/>
                      </a:endParaRPr>
                    </a:p>
                    <a:p>
                      <a:pPr marL="0" marR="0">
                        <a:lnSpc>
                          <a:spcPct val="115000"/>
                        </a:lnSpc>
                        <a:spcBef>
                          <a:spcPts val="0"/>
                        </a:spcBef>
                        <a:spcAft>
                          <a:spcPts val="0"/>
                        </a:spcAft>
                      </a:pPr>
                      <a:r>
                        <a:rPr lang="en-US" sz="900">
                          <a:effectLst/>
                        </a:rPr>
                        <a:t>Code</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Course_Name</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Mark</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Per%</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Grade</a:t>
                      </a:r>
                      <a:endParaRPr lang="en-US" sz="800">
                        <a:effectLst/>
                        <a:latin typeface="Arial" panose="020B0604020202020204" pitchFamily="34" charset="0"/>
                        <a:ea typeface="Arial" panose="020B0604020202020204" pitchFamily="34" charset="0"/>
                      </a:endParaRPr>
                    </a:p>
                  </a:txBody>
                  <a:tcPr marL="47219" marR="47219" marT="47219" marB="47219" anchor="b"/>
                </a:tc>
              </a:tr>
              <a:tr h="250829">
                <a:tc>
                  <a:txBody>
                    <a:bodyPr/>
                    <a:lstStyle/>
                    <a:p>
                      <a:pPr marL="0" marR="0">
                        <a:lnSpc>
                          <a:spcPct val="115000"/>
                        </a:lnSpc>
                        <a:spcBef>
                          <a:spcPts val="0"/>
                        </a:spcBef>
                        <a:spcAft>
                          <a:spcPts val="0"/>
                        </a:spcAft>
                      </a:pPr>
                      <a:r>
                        <a:rPr lang="en-US" sz="900">
                          <a:effectLst/>
                        </a:rPr>
                        <a:t>S032</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Sanjay Boga</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6780</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Big Data Analytics</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48</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96</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A</a:t>
                      </a:r>
                      <a:endParaRPr lang="en-US" sz="800">
                        <a:effectLst/>
                        <a:latin typeface="Arial" panose="020B0604020202020204" pitchFamily="34" charset="0"/>
                        <a:ea typeface="Arial" panose="020B0604020202020204" pitchFamily="34" charset="0"/>
                      </a:endParaRPr>
                    </a:p>
                  </a:txBody>
                  <a:tcPr marL="47219" marR="47219" marT="47219" marB="47219" anchor="b"/>
                </a:tc>
              </a:tr>
              <a:tr h="250829">
                <a:tc>
                  <a:txBody>
                    <a:bodyPr/>
                    <a:lstStyle/>
                    <a:p>
                      <a:pPr marL="0" marR="0">
                        <a:lnSpc>
                          <a:spcPct val="115000"/>
                        </a:lnSpc>
                        <a:spcBef>
                          <a:spcPts val="0"/>
                        </a:spcBef>
                        <a:spcAft>
                          <a:spcPts val="0"/>
                        </a:spcAft>
                      </a:pPr>
                      <a:r>
                        <a:rPr lang="en-US" sz="900">
                          <a:effectLst/>
                        </a:rPr>
                        <a:t>S270</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Urjitha Dhadigam</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6780</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Big Data Analytics</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45</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90</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B+</a:t>
                      </a:r>
                      <a:endParaRPr lang="en-US" sz="800">
                        <a:effectLst/>
                        <a:latin typeface="Arial" panose="020B0604020202020204" pitchFamily="34" charset="0"/>
                        <a:ea typeface="Arial" panose="020B0604020202020204" pitchFamily="34" charset="0"/>
                      </a:endParaRPr>
                    </a:p>
                  </a:txBody>
                  <a:tcPr marL="47219" marR="47219" marT="47219" marB="47219" anchor="b"/>
                </a:tc>
              </a:tr>
              <a:tr h="250829">
                <a:tc>
                  <a:txBody>
                    <a:bodyPr/>
                    <a:lstStyle/>
                    <a:p>
                      <a:pPr marL="0" marR="0">
                        <a:lnSpc>
                          <a:spcPct val="115000"/>
                        </a:lnSpc>
                        <a:spcBef>
                          <a:spcPts val="0"/>
                        </a:spcBef>
                        <a:spcAft>
                          <a:spcPts val="0"/>
                        </a:spcAft>
                      </a:pPr>
                      <a:r>
                        <a:rPr lang="en-US" sz="900">
                          <a:effectLst/>
                        </a:rPr>
                        <a:t>S100</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Manjusha</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6548</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Computer Programming Java</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38</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76</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B-</a:t>
                      </a:r>
                      <a:endParaRPr lang="en-US" sz="800">
                        <a:effectLst/>
                        <a:latin typeface="Arial" panose="020B0604020202020204" pitchFamily="34" charset="0"/>
                        <a:ea typeface="Arial" panose="020B0604020202020204" pitchFamily="34" charset="0"/>
                      </a:endParaRPr>
                    </a:p>
                  </a:txBody>
                  <a:tcPr marL="47219" marR="47219" marT="47219" marB="47219" anchor="b"/>
                </a:tc>
              </a:tr>
              <a:tr h="250829">
                <a:tc>
                  <a:txBody>
                    <a:bodyPr/>
                    <a:lstStyle/>
                    <a:p>
                      <a:pPr marL="0" marR="0">
                        <a:lnSpc>
                          <a:spcPct val="115000"/>
                        </a:lnSpc>
                        <a:spcBef>
                          <a:spcPts val="0"/>
                        </a:spcBef>
                        <a:spcAft>
                          <a:spcPts val="0"/>
                        </a:spcAft>
                      </a:pPr>
                      <a:r>
                        <a:rPr lang="en-US" sz="900">
                          <a:effectLst/>
                        </a:rPr>
                        <a:t>S101</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Nigam</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6548</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Computer Programming Java</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42</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84</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B-</a:t>
                      </a:r>
                      <a:endParaRPr lang="en-US" sz="800">
                        <a:effectLst/>
                        <a:latin typeface="Arial" panose="020B0604020202020204" pitchFamily="34" charset="0"/>
                        <a:ea typeface="Arial" panose="020B0604020202020204" pitchFamily="34" charset="0"/>
                      </a:endParaRPr>
                    </a:p>
                  </a:txBody>
                  <a:tcPr marL="47219" marR="47219" marT="47219" marB="47219" anchor="b"/>
                </a:tc>
              </a:tr>
              <a:tr h="250829">
                <a:tc>
                  <a:txBody>
                    <a:bodyPr/>
                    <a:lstStyle/>
                    <a:p>
                      <a:pPr marL="0" marR="0">
                        <a:lnSpc>
                          <a:spcPct val="115000"/>
                        </a:lnSpc>
                        <a:spcBef>
                          <a:spcPts val="0"/>
                        </a:spcBef>
                        <a:spcAft>
                          <a:spcPts val="0"/>
                        </a:spcAft>
                      </a:pPr>
                      <a:r>
                        <a:rPr lang="en-US" sz="900">
                          <a:effectLst/>
                        </a:rPr>
                        <a:t>S102</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Suresh Rathod</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6576</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Database Design Admin SQL</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41</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82</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B-</a:t>
                      </a:r>
                      <a:endParaRPr lang="en-US" sz="800">
                        <a:effectLst/>
                        <a:latin typeface="Arial" panose="020B0604020202020204" pitchFamily="34" charset="0"/>
                        <a:ea typeface="Arial" panose="020B0604020202020204" pitchFamily="34" charset="0"/>
                      </a:endParaRPr>
                    </a:p>
                  </a:txBody>
                  <a:tcPr marL="47219" marR="47219" marT="47219" marB="47219" anchor="b"/>
                </a:tc>
              </a:tr>
              <a:tr h="250829">
                <a:tc>
                  <a:txBody>
                    <a:bodyPr/>
                    <a:lstStyle/>
                    <a:p>
                      <a:pPr marL="0" marR="0">
                        <a:lnSpc>
                          <a:spcPct val="115000"/>
                        </a:lnSpc>
                        <a:spcBef>
                          <a:spcPts val="0"/>
                        </a:spcBef>
                        <a:spcAft>
                          <a:spcPts val="0"/>
                        </a:spcAft>
                      </a:pPr>
                      <a:r>
                        <a:rPr lang="en-US" sz="900">
                          <a:effectLst/>
                        </a:rPr>
                        <a:t>S103</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Arpitha</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6576</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Database Design Admin SQL</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50</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100</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A</a:t>
                      </a:r>
                      <a:endParaRPr lang="en-US" sz="800">
                        <a:effectLst/>
                        <a:latin typeface="Arial" panose="020B0604020202020204" pitchFamily="34" charset="0"/>
                        <a:ea typeface="Arial" panose="020B0604020202020204" pitchFamily="34" charset="0"/>
                      </a:endParaRPr>
                    </a:p>
                  </a:txBody>
                  <a:tcPr marL="47219" marR="47219" marT="47219" marB="47219" anchor="b"/>
                </a:tc>
              </a:tr>
              <a:tr h="250829">
                <a:tc>
                  <a:txBody>
                    <a:bodyPr/>
                    <a:lstStyle/>
                    <a:p>
                      <a:pPr marL="0" marR="0">
                        <a:lnSpc>
                          <a:spcPct val="115000"/>
                        </a:lnSpc>
                        <a:spcBef>
                          <a:spcPts val="0"/>
                        </a:spcBef>
                        <a:spcAft>
                          <a:spcPts val="0"/>
                        </a:spcAft>
                      </a:pPr>
                      <a:r>
                        <a:rPr lang="en-US" sz="900">
                          <a:effectLst/>
                        </a:rPr>
                        <a:t>S998</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D Mahendran</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6576</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Database Design Admin SQL</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43</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a:effectLst/>
                        </a:rPr>
                        <a:t>86</a:t>
                      </a:r>
                      <a:endParaRPr lang="en-US" sz="800">
                        <a:effectLst/>
                        <a:latin typeface="Arial" panose="020B0604020202020204" pitchFamily="34" charset="0"/>
                        <a:ea typeface="Arial" panose="020B0604020202020204" pitchFamily="34" charset="0"/>
                      </a:endParaRPr>
                    </a:p>
                  </a:txBody>
                  <a:tcPr marL="47219" marR="47219" marT="47219" marB="47219" anchor="b"/>
                </a:tc>
                <a:tc>
                  <a:txBody>
                    <a:bodyPr/>
                    <a:lstStyle/>
                    <a:p>
                      <a:pPr marL="0" marR="0">
                        <a:lnSpc>
                          <a:spcPct val="115000"/>
                        </a:lnSpc>
                        <a:spcBef>
                          <a:spcPts val="0"/>
                        </a:spcBef>
                        <a:spcAft>
                          <a:spcPts val="0"/>
                        </a:spcAft>
                      </a:pPr>
                      <a:r>
                        <a:rPr lang="en-US" sz="900" dirty="0">
                          <a:effectLst/>
                        </a:rPr>
                        <a:t>B+</a:t>
                      </a:r>
                      <a:endParaRPr lang="en-US" sz="800" dirty="0">
                        <a:effectLst/>
                        <a:latin typeface="Arial" panose="020B0604020202020204" pitchFamily="34" charset="0"/>
                        <a:ea typeface="Arial" panose="020B0604020202020204" pitchFamily="34" charset="0"/>
                      </a:endParaRPr>
                    </a:p>
                  </a:txBody>
                  <a:tcPr marL="47219" marR="47219" marT="47219" marB="47219" anchor="b"/>
                </a:tc>
              </a:tr>
            </a:tbl>
          </a:graphicData>
        </a:graphic>
      </p:graphicFrame>
      <p:sp>
        <p:nvSpPr>
          <p:cNvPr id="8" name="TextBox 7"/>
          <p:cNvSpPr txBox="1"/>
          <p:nvPr/>
        </p:nvSpPr>
        <p:spPr>
          <a:xfrm>
            <a:off x="8097252" y="2425289"/>
            <a:ext cx="2096664" cy="307777"/>
          </a:xfrm>
          <a:prstGeom prst="rect">
            <a:avLst/>
          </a:prstGeom>
          <a:noFill/>
        </p:spPr>
        <p:txBody>
          <a:bodyPr wrap="none" rtlCol="0">
            <a:spAutoFit/>
          </a:bodyPr>
          <a:lstStyle/>
          <a:p>
            <a:r>
              <a:rPr lang="en-US" sz="1400" dirty="0" smtClean="0"/>
              <a:t>View1: </a:t>
            </a:r>
            <a:r>
              <a:rPr lang="en-US" sz="1400" dirty="0"/>
              <a:t>D01_Department</a:t>
            </a:r>
            <a:endParaRPr lang="en-US" sz="1400" dirty="0"/>
          </a:p>
        </p:txBody>
      </p:sp>
      <p:sp>
        <p:nvSpPr>
          <p:cNvPr id="10" name="TextBox 9"/>
          <p:cNvSpPr txBox="1"/>
          <p:nvPr/>
        </p:nvSpPr>
        <p:spPr>
          <a:xfrm>
            <a:off x="7883861" y="4184422"/>
            <a:ext cx="2096664" cy="307777"/>
          </a:xfrm>
          <a:prstGeom prst="rect">
            <a:avLst/>
          </a:prstGeom>
          <a:noFill/>
        </p:spPr>
        <p:txBody>
          <a:bodyPr wrap="none" rtlCol="0">
            <a:spAutoFit/>
          </a:bodyPr>
          <a:lstStyle/>
          <a:p>
            <a:r>
              <a:rPr lang="en-US" sz="1400" dirty="0" smtClean="0"/>
              <a:t>View2: D02_Department</a:t>
            </a:r>
            <a:endParaRPr lang="en-US" sz="1400" dirty="0"/>
          </a:p>
        </p:txBody>
      </p:sp>
      <p:sp>
        <p:nvSpPr>
          <p:cNvPr id="11" name="TextBox 10"/>
          <p:cNvSpPr txBox="1"/>
          <p:nvPr/>
        </p:nvSpPr>
        <p:spPr>
          <a:xfrm>
            <a:off x="7883861" y="5757955"/>
            <a:ext cx="2096664" cy="307777"/>
          </a:xfrm>
          <a:prstGeom prst="rect">
            <a:avLst/>
          </a:prstGeom>
          <a:noFill/>
        </p:spPr>
        <p:txBody>
          <a:bodyPr wrap="none" rtlCol="0">
            <a:spAutoFit/>
          </a:bodyPr>
          <a:lstStyle/>
          <a:p>
            <a:r>
              <a:rPr lang="en-US" sz="1400" dirty="0" smtClean="0"/>
              <a:t>View3: D03_Department</a:t>
            </a:r>
            <a:endParaRPr lang="en-US" sz="1400" dirty="0"/>
          </a:p>
        </p:txBody>
      </p:sp>
      <p:sp>
        <p:nvSpPr>
          <p:cNvPr id="12" name="TextBox 11"/>
          <p:cNvSpPr txBox="1"/>
          <p:nvPr/>
        </p:nvSpPr>
        <p:spPr>
          <a:xfrm>
            <a:off x="2258185" y="6082889"/>
            <a:ext cx="3079946" cy="307777"/>
          </a:xfrm>
          <a:prstGeom prst="rect">
            <a:avLst/>
          </a:prstGeom>
          <a:noFill/>
        </p:spPr>
        <p:txBody>
          <a:bodyPr wrap="none" rtlCol="0">
            <a:spAutoFit/>
          </a:bodyPr>
          <a:lstStyle/>
          <a:p>
            <a:r>
              <a:rPr lang="en-US" sz="1400" dirty="0" smtClean="0"/>
              <a:t>View4: </a:t>
            </a:r>
            <a:r>
              <a:rPr lang="en-US" sz="1400" dirty="0"/>
              <a:t>Student_CourseWise_Grading</a:t>
            </a:r>
          </a:p>
        </p:txBody>
      </p:sp>
    </p:spTree>
    <p:extLst>
      <p:ext uri="{BB962C8B-B14F-4D97-AF65-F5344CB8AC3E}">
        <p14:creationId xmlns:p14="http://schemas.microsoft.com/office/powerpoint/2010/main" val="4117790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939</Words>
  <Application>Microsoft Office PowerPoint</Application>
  <PresentationFormat>Widescreen</PresentationFormat>
  <Paragraphs>191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Segoe UI</vt:lpstr>
      <vt:lpstr>Segoe UI Light</vt:lpstr>
      <vt:lpstr>WelcomeDoc</vt:lpstr>
      <vt:lpstr>CPSC-6576 DATABASE DESIGN ADMIN SQL  PROJECT  STUDENT ACADEMIC DETAILS </vt:lpstr>
      <vt:lpstr>Introduction</vt:lpstr>
      <vt:lpstr>Database Diagram</vt:lpstr>
      <vt:lpstr>Normalisation</vt:lpstr>
      <vt:lpstr>First Normal Form</vt:lpstr>
      <vt:lpstr>Second Normal Form</vt:lpstr>
      <vt:lpstr>Third Normal Form</vt:lpstr>
      <vt:lpstr>Constraints</vt:lpstr>
      <vt:lpstr>Views</vt:lpstr>
      <vt:lpstr>Triggers </vt:lpstr>
      <vt:lpstr>Functions </vt:lpstr>
      <vt:lpstr>Stored Procedure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2022-04-06T06:01:23Z</dcterms:created>
  <dcterms:modified xsi:type="dcterms:W3CDTF">2022-04-06T06:46:40Z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