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9f75dd275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9f75dd275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9f75dd275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9f75dd275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a02de59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a02de59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9f75dd275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9f75dd275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a02de58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a02de58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a02de582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a02de582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a02de582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a02de582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a02de5822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a02de5822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a02de59c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a02de59c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a02de582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a02de582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85cfe7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85cfe7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a02de59c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a02de59c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a02de582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a02de582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9f75dd275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99f75dd275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9f75dd275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9f75dd275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99f75dd275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9f75dd275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85cfe7f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85cfe7f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9f75dd275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99f75dd275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9f75dd275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9f75dd275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9f75dd275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99f75dd275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9f75dd275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9f75dd275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85cfe7f3b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85cfe7f3b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9f75dd275_7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99f75dd275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9f75dd275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9f75dd275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99f75dd275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99f75dd275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a02de59cc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9a02de59cc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85cfe7f3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85cfe7f3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9f75dd275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9f75dd27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85cfe7f3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85cfe7f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9f75dd27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9f75dd27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9f75dd2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9f75dd2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9f75dd27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9f75dd27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7650" y="2603575"/>
            <a:ext cx="7688700" cy="1715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462100" cy="20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Clique Cover Problem</a:t>
            </a:r>
            <a:endParaRPr/>
          </a:p>
          <a:p>
            <a:pPr indent="0" lvl="0" marL="0" rtl="0" algn="l">
              <a:spcBef>
                <a:spcPts val="0"/>
              </a:spcBef>
              <a:spcAft>
                <a:spcPts val="0"/>
              </a:spcAft>
              <a:buNone/>
            </a:pPr>
            <a:r>
              <a:rPr lang="en" sz="1800">
                <a:solidFill>
                  <a:schemeClr val="dk1"/>
                </a:solidFill>
              </a:rPr>
              <a:t>Reduction</a:t>
            </a:r>
            <a:r>
              <a:rPr lang="en" sz="1800"/>
              <a:t> and </a:t>
            </a:r>
            <a:r>
              <a:rPr lang="en" sz="1800">
                <a:solidFill>
                  <a:schemeClr val="accent3"/>
                </a:solidFill>
              </a:rPr>
              <a:t>Hardness proof</a:t>
            </a:r>
            <a:endParaRPr sz="1800">
              <a:solidFill>
                <a:schemeClr val="accent3"/>
              </a:solidFill>
            </a:endParaRPr>
          </a:p>
        </p:txBody>
      </p:sp>
      <p:sp>
        <p:nvSpPr>
          <p:cNvPr id="87" name="Google Shape;87;p13"/>
          <p:cNvSpPr txBox="1"/>
          <p:nvPr>
            <p:ph idx="1" type="subTitle"/>
          </p:nvPr>
        </p:nvSpPr>
        <p:spPr>
          <a:xfrm>
            <a:off x="729452" y="24234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Group No:</a:t>
            </a:r>
            <a:r>
              <a:rPr lang="en">
                <a:solidFill>
                  <a:srgbClr val="000000"/>
                </a:solidFill>
              </a:rPr>
              <a:t> 10</a:t>
            </a:r>
            <a:endParaRPr>
              <a:solidFill>
                <a:srgbClr val="000000"/>
              </a:solidFill>
            </a:endParaRPr>
          </a:p>
        </p:txBody>
      </p:sp>
      <p:sp>
        <p:nvSpPr>
          <p:cNvPr id="88" name="Google Shape;88;p13"/>
          <p:cNvSpPr txBox="1"/>
          <p:nvPr/>
        </p:nvSpPr>
        <p:spPr>
          <a:xfrm>
            <a:off x="729450" y="2736900"/>
            <a:ext cx="7688100" cy="20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Student ID:</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1505002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1505044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1505057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1505097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1505101</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p:nvPr/>
        </p:nvSpPr>
        <p:spPr>
          <a:xfrm>
            <a:off x="2460950"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06" name="Google Shape;206;p22"/>
          <p:cNvSpPr/>
          <p:nvPr/>
        </p:nvSpPr>
        <p:spPr>
          <a:xfrm>
            <a:off x="3593075"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07" name="Google Shape;207;p22"/>
          <p:cNvSpPr/>
          <p:nvPr/>
        </p:nvSpPr>
        <p:spPr>
          <a:xfrm>
            <a:off x="3010675" y="286995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208" name="Google Shape;208;p22"/>
          <p:cNvSpPr/>
          <p:nvPr/>
        </p:nvSpPr>
        <p:spPr>
          <a:xfrm>
            <a:off x="1436925" y="3418900"/>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09" name="Google Shape;209;p22"/>
          <p:cNvSpPr/>
          <p:nvPr/>
        </p:nvSpPr>
        <p:spPr>
          <a:xfrm>
            <a:off x="2685675" y="4072825"/>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210" name="Google Shape;210;p22"/>
          <p:cNvSpPr/>
          <p:nvPr/>
        </p:nvSpPr>
        <p:spPr>
          <a:xfrm>
            <a:off x="5217375"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11" name="Google Shape;211;p22"/>
          <p:cNvSpPr/>
          <p:nvPr/>
        </p:nvSpPr>
        <p:spPr>
          <a:xfrm>
            <a:off x="51132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12" name="Google Shape;212;p22"/>
          <p:cNvSpPr/>
          <p:nvPr/>
        </p:nvSpPr>
        <p:spPr>
          <a:xfrm>
            <a:off x="62453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13" name="Google Shape;213;p22"/>
          <p:cNvSpPr/>
          <p:nvPr/>
        </p:nvSpPr>
        <p:spPr>
          <a:xfrm>
            <a:off x="6304400"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214" name="Google Shape;214;p22"/>
          <p:cNvCxnSpPr>
            <a:stCxn id="205" idx="6"/>
            <a:endCxn id="206" idx="2"/>
          </p:cNvCxnSpPr>
          <p:nvPr/>
        </p:nvCxnSpPr>
        <p:spPr>
          <a:xfrm>
            <a:off x="2904050" y="211100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22"/>
          <p:cNvCxnSpPr>
            <a:stCxn id="207" idx="7"/>
          </p:cNvCxnSpPr>
          <p:nvPr/>
        </p:nvCxnSpPr>
        <p:spPr>
          <a:xfrm flipH="1" rot="10800000">
            <a:off x="3388885" y="2263277"/>
            <a:ext cx="356700" cy="6579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2"/>
          <p:cNvCxnSpPr>
            <a:stCxn id="205" idx="4"/>
            <a:endCxn id="207" idx="1"/>
          </p:cNvCxnSpPr>
          <p:nvPr/>
        </p:nvCxnSpPr>
        <p:spPr>
          <a:xfrm>
            <a:off x="2682500" y="2285900"/>
            <a:ext cx="393000" cy="6354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22"/>
          <p:cNvCxnSpPr>
            <a:stCxn id="208" idx="7"/>
            <a:endCxn id="205" idx="3"/>
          </p:cNvCxnSpPr>
          <p:nvPr/>
        </p:nvCxnSpPr>
        <p:spPr>
          <a:xfrm flipH="1" rot="10800000">
            <a:off x="1815135" y="2234727"/>
            <a:ext cx="710700" cy="12354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22"/>
          <p:cNvCxnSpPr>
            <a:stCxn id="209" idx="0"/>
            <a:endCxn id="207" idx="4"/>
          </p:cNvCxnSpPr>
          <p:nvPr/>
        </p:nvCxnSpPr>
        <p:spPr>
          <a:xfrm flipH="1" rot="10800000">
            <a:off x="2907225" y="3219625"/>
            <a:ext cx="324900" cy="853200"/>
          </a:xfrm>
          <a:prstGeom prst="straightConnector1">
            <a:avLst/>
          </a:prstGeom>
          <a:noFill/>
          <a:ln cap="flat" cmpd="sng" w="9525">
            <a:solidFill>
              <a:srgbClr val="1A1A1A"/>
            </a:solidFill>
            <a:prstDash val="solid"/>
            <a:round/>
            <a:headEnd len="med" w="med" type="none"/>
            <a:tailEnd len="med" w="med" type="none"/>
          </a:ln>
        </p:spPr>
      </p:cxnSp>
      <p:cxnSp>
        <p:nvCxnSpPr>
          <p:cNvPr id="219" name="Google Shape;219;p22"/>
          <p:cNvCxnSpPr>
            <a:stCxn id="208" idx="5"/>
            <a:endCxn id="209" idx="1"/>
          </p:cNvCxnSpPr>
          <p:nvPr/>
        </p:nvCxnSpPr>
        <p:spPr>
          <a:xfrm>
            <a:off x="1815135" y="3717473"/>
            <a:ext cx="935400" cy="4065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22"/>
          <p:cNvCxnSpPr>
            <a:stCxn id="210" idx="2"/>
            <a:endCxn id="206" idx="6"/>
          </p:cNvCxnSpPr>
          <p:nvPr/>
        </p:nvCxnSpPr>
        <p:spPr>
          <a:xfrm flipH="1">
            <a:off x="4036275" y="1761200"/>
            <a:ext cx="1181100" cy="3498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22"/>
          <p:cNvCxnSpPr>
            <a:stCxn id="211" idx="0"/>
            <a:endCxn id="210" idx="4"/>
          </p:cNvCxnSpPr>
          <p:nvPr/>
        </p:nvCxnSpPr>
        <p:spPr>
          <a:xfrm flipH="1" rot="10800000">
            <a:off x="5334750" y="1936050"/>
            <a:ext cx="104100" cy="4608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22"/>
          <p:cNvCxnSpPr>
            <a:stCxn id="213" idx="2"/>
            <a:endCxn id="210" idx="6"/>
          </p:cNvCxnSpPr>
          <p:nvPr/>
        </p:nvCxnSpPr>
        <p:spPr>
          <a:xfrm rot="10800000">
            <a:off x="5660600" y="1761200"/>
            <a:ext cx="643800" cy="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22"/>
          <p:cNvCxnSpPr>
            <a:stCxn id="211" idx="6"/>
            <a:endCxn id="212" idx="2"/>
          </p:cNvCxnSpPr>
          <p:nvPr/>
        </p:nvCxnSpPr>
        <p:spPr>
          <a:xfrm>
            <a:off x="5556300" y="257175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22"/>
          <p:cNvCxnSpPr>
            <a:stCxn id="212" idx="0"/>
            <a:endCxn id="213" idx="4"/>
          </p:cNvCxnSpPr>
          <p:nvPr/>
        </p:nvCxnSpPr>
        <p:spPr>
          <a:xfrm flipH="1" rot="10800000">
            <a:off x="6466850" y="1936050"/>
            <a:ext cx="59100" cy="4608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22"/>
          <p:cNvCxnSpPr>
            <a:stCxn id="212" idx="1"/>
            <a:endCxn id="210" idx="5"/>
          </p:cNvCxnSpPr>
          <p:nvPr/>
        </p:nvCxnSpPr>
        <p:spPr>
          <a:xfrm rot="10800000">
            <a:off x="5595590" y="1884977"/>
            <a:ext cx="714600" cy="5631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22"/>
          <p:cNvCxnSpPr>
            <a:stCxn id="213" idx="3"/>
            <a:endCxn id="211" idx="7"/>
          </p:cNvCxnSpPr>
          <p:nvPr/>
        </p:nvCxnSpPr>
        <p:spPr>
          <a:xfrm flipH="1">
            <a:off x="5491490" y="1884873"/>
            <a:ext cx="877800" cy="563100"/>
          </a:xfrm>
          <a:prstGeom prst="straightConnector1">
            <a:avLst/>
          </a:prstGeom>
          <a:noFill/>
          <a:ln cap="flat" cmpd="sng" w="9525">
            <a:solidFill>
              <a:schemeClr val="dk2"/>
            </a:solidFill>
            <a:prstDash val="solid"/>
            <a:round/>
            <a:headEnd len="med" w="med" type="none"/>
            <a:tailEnd len="med" w="med" type="none"/>
          </a:ln>
        </p:spPr>
      </p:cxnSp>
      <p:sp>
        <p:nvSpPr>
          <p:cNvPr id="227" name="Google Shape;227;p22"/>
          <p:cNvSpPr txBox="1"/>
          <p:nvPr/>
        </p:nvSpPr>
        <p:spPr>
          <a:xfrm>
            <a:off x="755075" y="675250"/>
            <a:ext cx="61191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Let’s look at a scenario...</a:t>
            </a:r>
            <a:endParaRPr sz="2300">
              <a:latin typeface="Lato"/>
              <a:ea typeface="Lato"/>
              <a:cs typeface="Lato"/>
              <a:sym typeface="Lato"/>
            </a:endParaRPr>
          </a:p>
        </p:txBody>
      </p:sp>
      <p:sp>
        <p:nvSpPr>
          <p:cNvPr id="228" name="Google Shape;228;p22"/>
          <p:cNvSpPr/>
          <p:nvPr/>
        </p:nvSpPr>
        <p:spPr>
          <a:xfrm>
            <a:off x="2181025" y="1516225"/>
            <a:ext cx="2181000" cy="185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1271300" y="3032450"/>
            <a:ext cx="2117700" cy="17496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p:nvPr/>
        </p:nvSpPr>
        <p:spPr>
          <a:xfrm>
            <a:off x="2460950"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235" name="Google Shape;235;p23"/>
          <p:cNvSpPr/>
          <p:nvPr/>
        </p:nvSpPr>
        <p:spPr>
          <a:xfrm>
            <a:off x="3593075"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36" name="Google Shape;236;p23"/>
          <p:cNvSpPr/>
          <p:nvPr/>
        </p:nvSpPr>
        <p:spPr>
          <a:xfrm>
            <a:off x="3010675" y="286995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237" name="Google Shape;237;p23"/>
          <p:cNvSpPr/>
          <p:nvPr/>
        </p:nvSpPr>
        <p:spPr>
          <a:xfrm>
            <a:off x="1436925" y="3418900"/>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238" name="Google Shape;238;p23"/>
          <p:cNvSpPr/>
          <p:nvPr/>
        </p:nvSpPr>
        <p:spPr>
          <a:xfrm>
            <a:off x="2685675" y="4072825"/>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239" name="Google Shape;239;p23"/>
          <p:cNvSpPr/>
          <p:nvPr/>
        </p:nvSpPr>
        <p:spPr>
          <a:xfrm>
            <a:off x="5217375"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240" name="Google Shape;240;p23"/>
          <p:cNvSpPr/>
          <p:nvPr/>
        </p:nvSpPr>
        <p:spPr>
          <a:xfrm>
            <a:off x="51132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41" name="Google Shape;241;p23"/>
          <p:cNvSpPr/>
          <p:nvPr/>
        </p:nvSpPr>
        <p:spPr>
          <a:xfrm>
            <a:off x="62453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42" name="Google Shape;242;p23"/>
          <p:cNvSpPr/>
          <p:nvPr/>
        </p:nvSpPr>
        <p:spPr>
          <a:xfrm>
            <a:off x="6304400"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243" name="Google Shape;243;p23"/>
          <p:cNvCxnSpPr>
            <a:stCxn id="234" idx="6"/>
            <a:endCxn id="235" idx="2"/>
          </p:cNvCxnSpPr>
          <p:nvPr/>
        </p:nvCxnSpPr>
        <p:spPr>
          <a:xfrm>
            <a:off x="2904050" y="211100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23"/>
          <p:cNvCxnSpPr>
            <a:stCxn id="236" idx="7"/>
          </p:cNvCxnSpPr>
          <p:nvPr/>
        </p:nvCxnSpPr>
        <p:spPr>
          <a:xfrm flipH="1" rot="10800000">
            <a:off x="3388885" y="2263277"/>
            <a:ext cx="356700" cy="6579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23"/>
          <p:cNvCxnSpPr>
            <a:stCxn id="234" idx="4"/>
            <a:endCxn id="236" idx="1"/>
          </p:cNvCxnSpPr>
          <p:nvPr/>
        </p:nvCxnSpPr>
        <p:spPr>
          <a:xfrm>
            <a:off x="2682500" y="2285900"/>
            <a:ext cx="393000" cy="6354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3"/>
          <p:cNvCxnSpPr>
            <a:stCxn id="237" idx="7"/>
            <a:endCxn id="234" idx="3"/>
          </p:cNvCxnSpPr>
          <p:nvPr/>
        </p:nvCxnSpPr>
        <p:spPr>
          <a:xfrm flipH="1" rot="10800000">
            <a:off x="1815135" y="2234727"/>
            <a:ext cx="710700" cy="12354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23"/>
          <p:cNvCxnSpPr>
            <a:stCxn id="238" idx="0"/>
            <a:endCxn id="236" idx="4"/>
          </p:cNvCxnSpPr>
          <p:nvPr/>
        </p:nvCxnSpPr>
        <p:spPr>
          <a:xfrm flipH="1" rot="10800000">
            <a:off x="2907225" y="3219625"/>
            <a:ext cx="324900" cy="853200"/>
          </a:xfrm>
          <a:prstGeom prst="straightConnector1">
            <a:avLst/>
          </a:prstGeom>
          <a:noFill/>
          <a:ln cap="flat" cmpd="sng" w="9525">
            <a:solidFill>
              <a:srgbClr val="1A1A1A"/>
            </a:solidFill>
            <a:prstDash val="solid"/>
            <a:round/>
            <a:headEnd len="med" w="med" type="none"/>
            <a:tailEnd len="med" w="med" type="none"/>
          </a:ln>
        </p:spPr>
      </p:cxnSp>
      <p:cxnSp>
        <p:nvCxnSpPr>
          <p:cNvPr id="248" name="Google Shape;248;p23"/>
          <p:cNvCxnSpPr>
            <a:stCxn id="237" idx="5"/>
            <a:endCxn id="238" idx="1"/>
          </p:cNvCxnSpPr>
          <p:nvPr/>
        </p:nvCxnSpPr>
        <p:spPr>
          <a:xfrm>
            <a:off x="1815135" y="3717473"/>
            <a:ext cx="935400" cy="4065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3"/>
          <p:cNvCxnSpPr>
            <a:stCxn id="239" idx="2"/>
            <a:endCxn id="235" idx="6"/>
          </p:cNvCxnSpPr>
          <p:nvPr/>
        </p:nvCxnSpPr>
        <p:spPr>
          <a:xfrm flipH="1">
            <a:off x="4036275" y="1761200"/>
            <a:ext cx="1181100" cy="3498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23"/>
          <p:cNvCxnSpPr>
            <a:stCxn id="240" idx="0"/>
            <a:endCxn id="239" idx="4"/>
          </p:cNvCxnSpPr>
          <p:nvPr/>
        </p:nvCxnSpPr>
        <p:spPr>
          <a:xfrm flipH="1" rot="10800000">
            <a:off x="5334750" y="1936050"/>
            <a:ext cx="104100" cy="4608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3"/>
          <p:cNvCxnSpPr>
            <a:stCxn id="242" idx="2"/>
            <a:endCxn id="239" idx="6"/>
          </p:cNvCxnSpPr>
          <p:nvPr/>
        </p:nvCxnSpPr>
        <p:spPr>
          <a:xfrm rot="10800000">
            <a:off x="5660600" y="1761200"/>
            <a:ext cx="643800" cy="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3"/>
          <p:cNvCxnSpPr>
            <a:stCxn id="240" idx="6"/>
            <a:endCxn id="241" idx="2"/>
          </p:cNvCxnSpPr>
          <p:nvPr/>
        </p:nvCxnSpPr>
        <p:spPr>
          <a:xfrm>
            <a:off x="5556300" y="257175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23"/>
          <p:cNvCxnSpPr>
            <a:stCxn id="241" idx="0"/>
            <a:endCxn id="242" idx="4"/>
          </p:cNvCxnSpPr>
          <p:nvPr/>
        </p:nvCxnSpPr>
        <p:spPr>
          <a:xfrm flipH="1" rot="10800000">
            <a:off x="6466850" y="1936050"/>
            <a:ext cx="59100" cy="4608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23"/>
          <p:cNvCxnSpPr>
            <a:stCxn id="241" idx="1"/>
            <a:endCxn id="239" idx="5"/>
          </p:cNvCxnSpPr>
          <p:nvPr/>
        </p:nvCxnSpPr>
        <p:spPr>
          <a:xfrm rot="10800000">
            <a:off x="5595590" y="1884977"/>
            <a:ext cx="714600" cy="5631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23"/>
          <p:cNvCxnSpPr>
            <a:stCxn id="242" idx="3"/>
            <a:endCxn id="240" idx="7"/>
          </p:cNvCxnSpPr>
          <p:nvPr/>
        </p:nvCxnSpPr>
        <p:spPr>
          <a:xfrm flipH="1">
            <a:off x="5491490" y="1884873"/>
            <a:ext cx="877800" cy="563100"/>
          </a:xfrm>
          <a:prstGeom prst="straightConnector1">
            <a:avLst/>
          </a:prstGeom>
          <a:noFill/>
          <a:ln cap="flat" cmpd="sng" w="9525">
            <a:solidFill>
              <a:schemeClr val="dk2"/>
            </a:solidFill>
            <a:prstDash val="solid"/>
            <a:round/>
            <a:headEnd len="med" w="med" type="none"/>
            <a:tailEnd len="med" w="med" type="none"/>
          </a:ln>
        </p:spPr>
      </p:cxnSp>
      <p:sp>
        <p:nvSpPr>
          <p:cNvPr id="256" name="Google Shape;256;p23"/>
          <p:cNvSpPr txBox="1"/>
          <p:nvPr/>
        </p:nvSpPr>
        <p:spPr>
          <a:xfrm>
            <a:off x="755075" y="675250"/>
            <a:ext cx="61191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Let’s look at a scenario...</a:t>
            </a:r>
            <a:endParaRPr sz="2300">
              <a:latin typeface="Lato"/>
              <a:ea typeface="Lato"/>
              <a:cs typeface="Lato"/>
              <a:sym typeface="Lato"/>
            </a:endParaRPr>
          </a:p>
        </p:txBody>
      </p:sp>
      <p:sp>
        <p:nvSpPr>
          <p:cNvPr id="257" name="Google Shape;257;p23"/>
          <p:cNvSpPr/>
          <p:nvPr/>
        </p:nvSpPr>
        <p:spPr>
          <a:xfrm>
            <a:off x="2181025" y="1516225"/>
            <a:ext cx="2181000" cy="185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1271300" y="3032450"/>
            <a:ext cx="2117700" cy="1749600"/>
          </a:xfrm>
          <a:prstGeom prst="ellipse">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4863575" y="1212975"/>
            <a:ext cx="2181000" cy="1924500"/>
          </a:xfrm>
          <a:prstGeom prst="ellipse">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txBox="1"/>
          <p:nvPr/>
        </p:nvSpPr>
        <p:spPr>
          <a:xfrm>
            <a:off x="4863575" y="3697250"/>
            <a:ext cx="3720600" cy="12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ato"/>
                <a:ea typeface="Lato"/>
                <a:cs typeface="Lato"/>
                <a:sym typeface="Lato"/>
              </a:rPr>
              <a:t>This problem can be solved using “Clique Cover “ algorithm.</a:t>
            </a:r>
            <a:endParaRPr sz="16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Applications</a:t>
            </a:r>
            <a:endParaRPr/>
          </a:p>
        </p:txBody>
      </p:sp>
      <p:sp>
        <p:nvSpPr>
          <p:cNvPr id="266" name="Google Shape;266;p24"/>
          <p:cNvSpPr txBox="1"/>
          <p:nvPr>
            <p:ph idx="1" type="body"/>
          </p:nvPr>
        </p:nvSpPr>
        <p:spPr>
          <a:xfrm>
            <a:off x="727650" y="2195375"/>
            <a:ext cx="7688700" cy="1715100"/>
          </a:xfrm>
          <a:prstGeom prst="rect">
            <a:avLst/>
          </a:prstGeom>
        </p:spPr>
        <p:txBody>
          <a:bodyPr anchorCtr="0" anchor="t" bIns="91425" lIns="91425" spcFirstLastPara="1" rIns="91425" wrap="square" tIns="182875">
            <a:noAutofit/>
          </a:bodyPr>
          <a:lstStyle/>
          <a:p>
            <a:pPr indent="-317500" lvl="0" marL="457200" rtl="0" algn="l">
              <a:lnSpc>
                <a:spcPct val="150000"/>
              </a:lnSpc>
              <a:spcBef>
                <a:spcPts val="0"/>
              </a:spcBef>
              <a:spcAft>
                <a:spcPts val="0"/>
              </a:spcAft>
              <a:buSzPts val="1400"/>
              <a:buChar char="-"/>
            </a:pPr>
            <a:r>
              <a:rPr i="1" lang="en" sz="1400"/>
              <a:t>DNA molecular solution problem</a:t>
            </a:r>
            <a:r>
              <a:rPr lang="en" sz="1400"/>
              <a:t>, </a:t>
            </a:r>
            <a:r>
              <a:rPr i="1" lang="en" sz="1400"/>
              <a:t>data partitioning problem</a:t>
            </a:r>
            <a:r>
              <a:rPr lang="en" sz="1400"/>
              <a:t> in embedded processor-based systems (memory chips), </a:t>
            </a:r>
            <a:r>
              <a:rPr i="1" lang="en" sz="1400"/>
              <a:t>image processing problems</a:t>
            </a:r>
            <a:r>
              <a:rPr lang="en" sz="1400"/>
              <a:t> etc. </a:t>
            </a:r>
            <a:endParaRPr sz="1400"/>
          </a:p>
          <a:p>
            <a:pPr indent="-317500" lvl="0" marL="457200" rtl="0" algn="l">
              <a:lnSpc>
                <a:spcPct val="150000"/>
              </a:lnSpc>
              <a:spcBef>
                <a:spcPts val="0"/>
              </a:spcBef>
              <a:spcAft>
                <a:spcPts val="0"/>
              </a:spcAft>
              <a:buSzPts val="1400"/>
              <a:buChar char="-"/>
            </a:pPr>
            <a:r>
              <a:rPr lang="en" sz="1400"/>
              <a:t>Applications of the vertex clique cover problem arise in </a:t>
            </a:r>
            <a:r>
              <a:rPr i="1" lang="en" sz="1400"/>
              <a:t>network security</a:t>
            </a:r>
            <a:r>
              <a:rPr lang="en" sz="1400"/>
              <a:t>, </a:t>
            </a:r>
            <a:r>
              <a:rPr i="1" lang="en" sz="1400"/>
              <a:t>scheduling </a:t>
            </a:r>
            <a:r>
              <a:rPr lang="en" sz="1400"/>
              <a:t>and </a:t>
            </a:r>
            <a:r>
              <a:rPr i="1" lang="en" sz="1400"/>
              <a:t>VLSI design</a:t>
            </a:r>
            <a:r>
              <a:rPr lang="en" sz="1400"/>
              <a:t>.</a:t>
            </a:r>
            <a:endParaRPr sz="1400"/>
          </a:p>
          <a:p>
            <a:pPr indent="-317500" lvl="0" marL="457200" rtl="0" algn="l">
              <a:spcBef>
                <a:spcPts val="0"/>
              </a:spcBef>
              <a:spcAft>
                <a:spcPts val="0"/>
              </a:spcAft>
              <a:buSzPts val="1400"/>
              <a:buChar char="-"/>
            </a:pPr>
            <a:r>
              <a:rPr lang="en" sz="1400"/>
              <a:t>Algorithms for clique cover can also be used to solve the closely related problem of finding a maximum clique, which has a range of applications in biology, such as identifying related protein sequences.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727650" y="2519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Reduction from Clique Cover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Hardness Status of Clique Cover Problem</a:t>
            </a:r>
            <a:endParaRPr sz="2200"/>
          </a:p>
        </p:txBody>
      </p:sp>
      <p:sp>
        <p:nvSpPr>
          <p:cNvPr id="277" name="Google Shape;277;p26"/>
          <p:cNvSpPr txBox="1"/>
          <p:nvPr>
            <p:ph idx="1" type="body"/>
          </p:nvPr>
        </p:nvSpPr>
        <p:spPr>
          <a:xfrm>
            <a:off x="729450" y="1976800"/>
            <a:ext cx="7688700" cy="171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 clique cover problem in computational complexity theory is the algorithmic problem of finding a minimum clique cover, or (rephrased as a decision problem) finding a clique cover whose number of cliques is below a given threshold. Finding a minimum clique cover is NP-hard, and its decision version is NP-complete. It was one of Richard Karp's original 21 problems shown NP-complete in his 1972 paper "Reducibility Among Combinatorial Problems".</a:t>
            </a:r>
            <a:endParaRPr sz="1500"/>
          </a:p>
        </p:txBody>
      </p:sp>
      <p:sp>
        <p:nvSpPr>
          <p:cNvPr id="278" name="Google Shape;278;p26"/>
          <p:cNvSpPr txBox="1"/>
          <p:nvPr>
            <p:ph idx="1" type="body"/>
          </p:nvPr>
        </p:nvSpPr>
        <p:spPr>
          <a:xfrm>
            <a:off x="729450" y="3691900"/>
            <a:ext cx="7688700" cy="171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 equivalence between clique covers and coloring is a reduction that can be used to prove the NP-completeness of the clique cover problem from the known NP-completeness of graph coloring.</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Proof of NP-completeness</a:t>
            </a:r>
            <a:endParaRPr sz="2200"/>
          </a:p>
        </p:txBody>
      </p:sp>
      <p:sp>
        <p:nvSpPr>
          <p:cNvPr id="284" name="Google Shape;284;p27"/>
          <p:cNvSpPr txBox="1"/>
          <p:nvPr>
            <p:ph idx="1" type="body"/>
          </p:nvPr>
        </p:nvSpPr>
        <p:spPr>
          <a:xfrm>
            <a:off x="729450" y="1976800"/>
            <a:ext cx="7688700" cy="53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To prove that clique cover is </a:t>
            </a:r>
            <a:r>
              <a:rPr b="1" lang="en" sz="1600"/>
              <a:t>NP-complete</a:t>
            </a:r>
            <a:r>
              <a:rPr lang="en" sz="1600"/>
              <a:t>, first we prove that it is in </a:t>
            </a:r>
            <a:r>
              <a:rPr b="1" lang="en" sz="1600"/>
              <a:t>NP</a:t>
            </a:r>
            <a:r>
              <a:rPr lang="en" sz="1600"/>
              <a:t>.</a:t>
            </a:r>
            <a:endParaRPr sz="1600"/>
          </a:p>
        </p:txBody>
      </p:sp>
      <p:sp>
        <p:nvSpPr>
          <p:cNvPr id="285" name="Google Shape;285;p27"/>
          <p:cNvSpPr txBox="1"/>
          <p:nvPr/>
        </p:nvSpPr>
        <p:spPr>
          <a:xfrm>
            <a:off x="727650" y="2512000"/>
            <a:ext cx="7688700" cy="1458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We are given a graph </a:t>
            </a:r>
            <a:r>
              <a:rPr b="1" lang="en" sz="1600">
                <a:solidFill>
                  <a:schemeClr val="accent1"/>
                </a:solidFill>
                <a:latin typeface="Lato"/>
                <a:ea typeface="Lato"/>
                <a:cs typeface="Lato"/>
                <a:sym typeface="Lato"/>
              </a:rPr>
              <a:t>G(V,E)</a:t>
            </a:r>
            <a:r>
              <a:rPr lang="en" sz="1600">
                <a:solidFill>
                  <a:schemeClr val="accent1"/>
                </a:solidFill>
                <a:latin typeface="Lato"/>
                <a:ea typeface="Lato"/>
                <a:cs typeface="Lato"/>
                <a:sym typeface="Lato"/>
              </a:rPr>
              <a:t> and the clique cover of the graph of size k that is k subsets of V. We first check whether each such subset form a complete graph that is any two vertices of a set are neighbors. If not the answer is no. Otherwise we again check if union of all the sets is equal to V. If not the answer is no otherwise yes.</a:t>
            </a:r>
            <a:endParaRPr sz="16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286" name="Google Shape;286;p27"/>
          <p:cNvSpPr txBox="1"/>
          <p:nvPr/>
        </p:nvSpPr>
        <p:spPr>
          <a:xfrm>
            <a:off x="729450" y="3970000"/>
            <a:ext cx="7688700" cy="57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Clearly, this takes at most </a:t>
            </a:r>
            <a:r>
              <a:rPr b="1" lang="en" sz="1600">
                <a:solidFill>
                  <a:schemeClr val="accent1"/>
                </a:solidFill>
                <a:latin typeface="Lato"/>
                <a:ea typeface="Lato"/>
                <a:cs typeface="Lato"/>
                <a:sym typeface="Lato"/>
              </a:rPr>
              <a:t>(O(n^2)) </a:t>
            </a:r>
            <a:r>
              <a:rPr lang="en" sz="1600">
                <a:solidFill>
                  <a:schemeClr val="accent1"/>
                </a:solidFill>
                <a:latin typeface="Lato"/>
                <a:ea typeface="Lato"/>
                <a:cs typeface="Lato"/>
                <a:sym typeface="Lato"/>
              </a:rPr>
              <a:t>where n is the number of vertices</a:t>
            </a:r>
            <a:r>
              <a:rPr b="1" lang="en" sz="1600">
                <a:solidFill>
                  <a:schemeClr val="accent1"/>
                </a:solidFill>
                <a:latin typeface="Lato"/>
                <a:ea typeface="Lato"/>
                <a:cs typeface="Lato"/>
                <a:sym typeface="Lato"/>
              </a:rPr>
              <a:t> </a:t>
            </a:r>
            <a:r>
              <a:rPr lang="en" sz="1600">
                <a:solidFill>
                  <a:schemeClr val="accent1"/>
                </a:solidFill>
                <a:latin typeface="Lato"/>
                <a:ea typeface="Lato"/>
                <a:cs typeface="Lato"/>
                <a:sym typeface="Lato"/>
              </a:rPr>
              <a:t>. So, the clique cover problem is clearly in </a:t>
            </a:r>
            <a:r>
              <a:rPr b="1" lang="en" sz="1600">
                <a:solidFill>
                  <a:schemeClr val="accent1"/>
                </a:solidFill>
                <a:latin typeface="Lato"/>
                <a:ea typeface="Lato"/>
                <a:cs typeface="Lato"/>
                <a:sym typeface="Lato"/>
              </a:rPr>
              <a:t>NP</a:t>
            </a:r>
            <a:r>
              <a:rPr lang="en" sz="1600">
                <a:solidFill>
                  <a:schemeClr val="accent1"/>
                </a:solidFill>
                <a:latin typeface="Lato"/>
                <a:ea typeface="Lato"/>
                <a:cs typeface="Lato"/>
                <a:sym typeface="Lato"/>
              </a:rPr>
              <a: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Proof of NP-completeness</a:t>
            </a:r>
            <a:endParaRPr sz="2200"/>
          </a:p>
        </p:txBody>
      </p:sp>
      <p:sp>
        <p:nvSpPr>
          <p:cNvPr id="292" name="Google Shape;292;p28"/>
          <p:cNvSpPr txBox="1"/>
          <p:nvPr>
            <p:ph idx="1" type="body"/>
          </p:nvPr>
        </p:nvSpPr>
        <p:spPr>
          <a:xfrm>
            <a:off x="729450" y="1976800"/>
            <a:ext cx="7688700" cy="53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next thing we do is show that it is NP-hard. </a:t>
            </a:r>
            <a:endParaRPr sz="1600"/>
          </a:p>
          <a:p>
            <a:pPr indent="0" lvl="0" marL="0" rtl="0" algn="ctr">
              <a:spcBef>
                <a:spcPts val="1600"/>
              </a:spcBef>
              <a:spcAft>
                <a:spcPts val="0"/>
              </a:spcAft>
              <a:buNone/>
            </a:pPr>
            <a:r>
              <a:t/>
            </a:r>
            <a:endParaRPr sz="1600"/>
          </a:p>
          <a:p>
            <a:pPr indent="0" lvl="0" marL="0" rtl="0" algn="ctr">
              <a:spcBef>
                <a:spcPts val="1600"/>
              </a:spcBef>
              <a:spcAft>
                <a:spcPts val="1600"/>
              </a:spcAft>
              <a:buNone/>
            </a:pPr>
            <a:r>
              <a:t/>
            </a:r>
            <a:endParaRPr sz="1600"/>
          </a:p>
        </p:txBody>
      </p:sp>
      <p:sp>
        <p:nvSpPr>
          <p:cNvPr id="293" name="Google Shape;293;p28"/>
          <p:cNvSpPr txBox="1"/>
          <p:nvPr/>
        </p:nvSpPr>
        <p:spPr>
          <a:xfrm>
            <a:off x="1254150" y="3677850"/>
            <a:ext cx="6635700" cy="487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600">
                <a:solidFill>
                  <a:schemeClr val="accent1"/>
                </a:solidFill>
                <a:latin typeface="Lato"/>
                <a:ea typeface="Lato"/>
                <a:cs typeface="Lato"/>
                <a:sym typeface="Lato"/>
              </a:rPr>
              <a:t>K-coloring </a:t>
            </a:r>
            <a:r>
              <a:rPr lang="en" sz="1600">
                <a:solidFill>
                  <a:schemeClr val="accent1"/>
                </a:solidFill>
                <a:latin typeface="Lato"/>
                <a:ea typeface="Lato"/>
                <a:cs typeface="Lato"/>
                <a:sym typeface="Lato"/>
              </a:rPr>
              <a:t> ⩽</a:t>
            </a:r>
            <a:r>
              <a:rPr baseline="-25000" lang="en" sz="1600">
                <a:solidFill>
                  <a:schemeClr val="accent1"/>
                </a:solidFill>
                <a:latin typeface="Lato"/>
                <a:ea typeface="Lato"/>
                <a:cs typeface="Lato"/>
                <a:sym typeface="Lato"/>
              </a:rPr>
              <a:t>p </a:t>
            </a:r>
            <a:r>
              <a:rPr lang="en" sz="1600">
                <a:solidFill>
                  <a:schemeClr val="accent1"/>
                </a:solidFill>
                <a:latin typeface="Lato"/>
                <a:ea typeface="Lato"/>
                <a:cs typeface="Lato"/>
                <a:sym typeface="Lato"/>
              </a:rPr>
              <a:t>Clique Cover</a:t>
            </a:r>
            <a:endParaRPr>
              <a:latin typeface="Lato"/>
              <a:ea typeface="Lato"/>
              <a:cs typeface="Lato"/>
              <a:sym typeface="Lato"/>
            </a:endParaRPr>
          </a:p>
        </p:txBody>
      </p:sp>
      <p:sp>
        <p:nvSpPr>
          <p:cNvPr id="294" name="Google Shape;294;p28"/>
          <p:cNvSpPr/>
          <p:nvPr/>
        </p:nvSpPr>
        <p:spPr>
          <a:xfrm>
            <a:off x="1254150" y="3367050"/>
            <a:ext cx="679200" cy="3108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Claim</a:t>
            </a:r>
            <a:endParaRPr/>
          </a:p>
        </p:txBody>
      </p:sp>
      <p:sp>
        <p:nvSpPr>
          <p:cNvPr id="295" name="Google Shape;295;p28"/>
          <p:cNvSpPr txBox="1"/>
          <p:nvPr/>
        </p:nvSpPr>
        <p:spPr>
          <a:xfrm>
            <a:off x="727650" y="2438000"/>
            <a:ext cx="7688700" cy="497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1"/>
              </a:buClr>
              <a:buSzPts val="1600"/>
              <a:buFont typeface="Lato"/>
              <a:buChar char="●"/>
            </a:pPr>
            <a:r>
              <a:rPr lang="en" sz="1600">
                <a:solidFill>
                  <a:schemeClr val="accent1"/>
                </a:solidFill>
                <a:latin typeface="Lato"/>
                <a:ea typeface="Lato"/>
                <a:cs typeface="Lato"/>
                <a:sym typeface="Lato"/>
              </a:rPr>
              <a:t>To do so, we show that the </a:t>
            </a:r>
            <a:r>
              <a:rPr b="1" lang="en" sz="1600">
                <a:solidFill>
                  <a:schemeClr val="accent1"/>
                </a:solidFill>
                <a:latin typeface="Lato"/>
                <a:ea typeface="Lato"/>
                <a:cs typeface="Lato"/>
                <a:sym typeface="Lato"/>
              </a:rPr>
              <a:t>clique cover</a:t>
            </a:r>
            <a:r>
              <a:rPr lang="en" sz="1600">
                <a:solidFill>
                  <a:schemeClr val="accent1"/>
                </a:solidFill>
                <a:latin typeface="Lato"/>
                <a:ea typeface="Lato"/>
                <a:cs typeface="Lato"/>
                <a:sym typeface="Lato"/>
              </a:rPr>
              <a:t> set problem is at least as hard as the </a:t>
            </a:r>
            <a:r>
              <a:rPr b="1" lang="en" sz="1600">
                <a:solidFill>
                  <a:schemeClr val="accent1"/>
                </a:solidFill>
                <a:latin typeface="Lato"/>
                <a:ea typeface="Lato"/>
                <a:cs typeface="Lato"/>
                <a:sym typeface="Lato"/>
              </a:rPr>
              <a:t>k-coloring</a:t>
            </a:r>
            <a:r>
              <a:rPr lang="en" sz="1600">
                <a:solidFill>
                  <a:schemeClr val="accent1"/>
                </a:solidFill>
                <a:latin typeface="Lato"/>
                <a:ea typeface="Lato"/>
                <a:cs typeface="Lato"/>
                <a:sym typeface="Lato"/>
              </a:rPr>
              <a:t> problem.</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Reduction from K-coloring</a:t>
            </a:r>
            <a:endParaRPr sz="2200"/>
          </a:p>
        </p:txBody>
      </p:sp>
      <p:sp>
        <p:nvSpPr>
          <p:cNvPr id="301" name="Google Shape;301;p29"/>
          <p:cNvSpPr txBox="1"/>
          <p:nvPr>
            <p:ph idx="1" type="body"/>
          </p:nvPr>
        </p:nvSpPr>
        <p:spPr>
          <a:xfrm>
            <a:off x="729450" y="1976800"/>
            <a:ext cx="7688700" cy="1624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If a graph is </a:t>
            </a:r>
            <a:r>
              <a:rPr b="1" lang="en" sz="1600"/>
              <a:t>k-colorable</a:t>
            </a:r>
            <a:r>
              <a:rPr lang="en" sz="1600"/>
              <a:t>, then it can be partitioned into </a:t>
            </a:r>
            <a:r>
              <a:rPr b="1" lang="en" sz="1600"/>
              <a:t>k</a:t>
            </a:r>
            <a:r>
              <a:rPr lang="en" sz="1600"/>
              <a:t> </a:t>
            </a:r>
            <a:r>
              <a:rPr b="1" lang="en" sz="1600"/>
              <a:t>independent sets</a:t>
            </a:r>
            <a:r>
              <a:rPr lang="en" sz="1600"/>
              <a:t> (one for each color class).</a:t>
            </a:r>
            <a:endParaRPr sz="1600"/>
          </a:p>
          <a:p>
            <a:pPr indent="-330200" lvl="0" marL="457200" rtl="0" algn="l">
              <a:spcBef>
                <a:spcPts val="0"/>
              </a:spcBef>
              <a:spcAft>
                <a:spcPts val="0"/>
              </a:spcAft>
              <a:buSzPts val="1600"/>
              <a:buChar char="●"/>
            </a:pPr>
            <a:r>
              <a:rPr lang="en" sz="1600"/>
              <a:t>Then w</a:t>
            </a:r>
            <a:r>
              <a:rPr lang="en" sz="1600"/>
              <a:t>e just exploit the normal reduction between </a:t>
            </a:r>
            <a:r>
              <a:rPr b="1" lang="en" sz="1600"/>
              <a:t>Independent Set</a:t>
            </a:r>
            <a:r>
              <a:rPr lang="en" sz="1600"/>
              <a:t> and </a:t>
            </a:r>
            <a:r>
              <a:rPr b="1" lang="en" sz="1600"/>
              <a:t>Clique Cover</a:t>
            </a:r>
            <a:r>
              <a:rPr lang="en" sz="1600"/>
              <a:t> by taking the complement graph (we swap edges for non-edges and vice versa), so any independent set becomes a clique.</a:t>
            </a:r>
            <a:endParaRPr sz="1600"/>
          </a:p>
          <a:p>
            <a:pPr indent="0" lvl="0" marL="0" rtl="0" algn="ctr">
              <a:spcBef>
                <a:spcPts val="1600"/>
              </a:spcBef>
              <a:spcAft>
                <a:spcPts val="0"/>
              </a:spcAft>
              <a:buNone/>
            </a:pPr>
            <a:r>
              <a:t/>
            </a:r>
            <a:endParaRPr sz="1600"/>
          </a:p>
          <a:p>
            <a:pPr indent="0" lvl="0" marL="0" rtl="0" algn="ctr">
              <a:spcBef>
                <a:spcPts val="1600"/>
              </a:spcBef>
              <a:spcAft>
                <a:spcPts val="1600"/>
              </a:spcAft>
              <a:buNone/>
            </a:pPr>
            <a:r>
              <a:t/>
            </a:r>
            <a:endParaRPr sz="1600"/>
          </a:p>
        </p:txBody>
      </p:sp>
      <p:sp>
        <p:nvSpPr>
          <p:cNvPr id="302" name="Google Shape;302;p29"/>
          <p:cNvSpPr txBox="1"/>
          <p:nvPr/>
        </p:nvSpPr>
        <p:spPr>
          <a:xfrm>
            <a:off x="1273425" y="3864150"/>
            <a:ext cx="6984000" cy="80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1600">
                <a:solidFill>
                  <a:schemeClr val="accent1"/>
                </a:solidFill>
                <a:latin typeface="Lato"/>
                <a:ea typeface="Lato"/>
                <a:cs typeface="Lato"/>
                <a:sym typeface="Lato"/>
              </a:rPr>
              <a:t>K-coloring</a:t>
            </a:r>
            <a:r>
              <a:rPr lang="en" sz="1600">
                <a:solidFill>
                  <a:schemeClr val="accent1"/>
                </a:solidFill>
                <a:latin typeface="Lato"/>
                <a:ea typeface="Lato"/>
                <a:cs typeface="Lato"/>
                <a:sym typeface="Lato"/>
              </a:rPr>
              <a:t>  </a:t>
            </a:r>
            <a:r>
              <a:rPr lang="en" sz="1600">
                <a:solidFill>
                  <a:schemeClr val="accent1"/>
                </a:solidFill>
                <a:latin typeface="Lato"/>
                <a:ea typeface="Lato"/>
                <a:cs typeface="Lato"/>
                <a:sym typeface="Lato"/>
              </a:rPr>
              <a:t>⩽</a:t>
            </a:r>
            <a:r>
              <a:rPr baseline="-25000" lang="en" sz="1600">
                <a:solidFill>
                  <a:schemeClr val="accent1"/>
                </a:solidFill>
                <a:latin typeface="Lato"/>
                <a:ea typeface="Lato"/>
                <a:cs typeface="Lato"/>
                <a:sym typeface="Lato"/>
              </a:rPr>
              <a:t>p</a:t>
            </a:r>
            <a:r>
              <a:rPr lang="en" sz="1600">
                <a:solidFill>
                  <a:schemeClr val="accent1"/>
                </a:solidFill>
                <a:latin typeface="Lato"/>
                <a:ea typeface="Lato"/>
                <a:cs typeface="Lato"/>
                <a:sym typeface="Lato"/>
              </a:rPr>
              <a:t> K-Independent Set</a:t>
            </a:r>
            <a:endParaRPr sz="1600">
              <a:solidFill>
                <a:schemeClr val="accent1"/>
              </a:solidFill>
              <a:latin typeface="Lato"/>
              <a:ea typeface="Lato"/>
              <a:cs typeface="Lato"/>
              <a:sym typeface="Lato"/>
            </a:endParaRPr>
          </a:p>
          <a:p>
            <a:pPr indent="0" lvl="0" marL="0" rtl="0" algn="ctr">
              <a:lnSpc>
                <a:spcPct val="80000"/>
              </a:lnSpc>
              <a:spcBef>
                <a:spcPts val="1600"/>
              </a:spcBef>
              <a:spcAft>
                <a:spcPts val="0"/>
              </a:spcAft>
              <a:buNone/>
            </a:pPr>
            <a:r>
              <a:rPr lang="en" sz="1600">
                <a:solidFill>
                  <a:schemeClr val="accent1"/>
                </a:solidFill>
                <a:latin typeface="Lato"/>
                <a:ea typeface="Lato"/>
                <a:cs typeface="Lato"/>
                <a:sym typeface="Lato"/>
              </a:rPr>
              <a:t>K-</a:t>
            </a:r>
            <a:r>
              <a:rPr lang="en" sz="1600">
                <a:solidFill>
                  <a:schemeClr val="accent1"/>
                </a:solidFill>
                <a:latin typeface="Lato"/>
                <a:ea typeface="Lato"/>
                <a:cs typeface="Lato"/>
                <a:sym typeface="Lato"/>
              </a:rPr>
              <a:t>Independent Set  ⩽</a:t>
            </a:r>
            <a:r>
              <a:rPr baseline="-25000" lang="en" sz="1600">
                <a:solidFill>
                  <a:schemeClr val="accent1"/>
                </a:solidFill>
                <a:latin typeface="Lato"/>
                <a:ea typeface="Lato"/>
                <a:cs typeface="Lato"/>
                <a:sym typeface="Lato"/>
              </a:rPr>
              <a:t>p</a:t>
            </a:r>
            <a:r>
              <a:rPr lang="en" sz="1600">
                <a:solidFill>
                  <a:schemeClr val="accent1"/>
                </a:solidFill>
                <a:latin typeface="Lato"/>
                <a:ea typeface="Lato"/>
                <a:cs typeface="Lato"/>
                <a:sym typeface="Lato"/>
              </a:rPr>
              <a:t> Clique Cover</a:t>
            </a:r>
            <a:endParaRPr>
              <a:latin typeface="Lato"/>
              <a:ea typeface="Lato"/>
              <a:cs typeface="Lato"/>
              <a:sym typeface="Lato"/>
            </a:endParaRPr>
          </a:p>
          <a:p>
            <a:pPr indent="0" lvl="0" marL="0" rtl="0" algn="ctr">
              <a:lnSpc>
                <a:spcPct val="115000"/>
              </a:lnSpc>
              <a:spcBef>
                <a:spcPts val="1600"/>
              </a:spcBef>
              <a:spcAft>
                <a:spcPts val="1600"/>
              </a:spcAft>
              <a:buNone/>
            </a:pPr>
            <a:r>
              <a:t/>
            </a:r>
            <a:endParaRPr sz="1600">
              <a:solidFill>
                <a:schemeClr val="accent1"/>
              </a:solidFill>
              <a:latin typeface="Lato"/>
              <a:ea typeface="Lato"/>
              <a:cs typeface="Lato"/>
              <a:sym typeface="Lato"/>
            </a:endParaRPr>
          </a:p>
        </p:txBody>
      </p:sp>
      <p:sp>
        <p:nvSpPr>
          <p:cNvPr id="303" name="Google Shape;303;p29"/>
          <p:cNvSpPr/>
          <p:nvPr/>
        </p:nvSpPr>
        <p:spPr>
          <a:xfrm>
            <a:off x="1273425" y="3553350"/>
            <a:ext cx="711900" cy="3108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Claim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a:t>
            </a:r>
            <a:endParaRPr/>
          </a:p>
        </p:txBody>
      </p:sp>
      <p:pic>
        <p:nvPicPr>
          <p:cNvPr id="309" name="Google Shape;309;p30"/>
          <p:cNvPicPr preferRelativeResize="0"/>
          <p:nvPr/>
        </p:nvPicPr>
        <p:blipFill rotWithShape="1">
          <a:blip r:embed="rId3">
            <a:alphaModFix/>
          </a:blip>
          <a:srcRect b="21683" l="0" r="0" t="21192"/>
          <a:stretch/>
        </p:blipFill>
        <p:spPr>
          <a:xfrm>
            <a:off x="0" y="1970475"/>
            <a:ext cx="4972050" cy="2625325"/>
          </a:xfrm>
          <a:prstGeom prst="rect">
            <a:avLst/>
          </a:prstGeom>
          <a:noFill/>
          <a:ln>
            <a:noFill/>
          </a:ln>
        </p:spPr>
      </p:pic>
      <p:pic>
        <p:nvPicPr>
          <p:cNvPr id="310" name="Google Shape;310;p30"/>
          <p:cNvPicPr preferRelativeResize="0"/>
          <p:nvPr/>
        </p:nvPicPr>
        <p:blipFill rotWithShape="1">
          <a:blip r:embed="rId4">
            <a:alphaModFix/>
          </a:blip>
          <a:srcRect b="17947" l="0" r="0" t="21191"/>
          <a:stretch/>
        </p:blipFill>
        <p:spPr>
          <a:xfrm>
            <a:off x="4121950" y="1884613"/>
            <a:ext cx="4972050" cy="2797050"/>
          </a:xfrm>
          <a:prstGeom prst="rect">
            <a:avLst/>
          </a:prstGeom>
          <a:noFill/>
          <a:ln>
            <a:noFill/>
          </a:ln>
        </p:spPr>
      </p:pic>
      <p:sp>
        <p:nvSpPr>
          <p:cNvPr id="311" name="Google Shape;311;p30"/>
          <p:cNvSpPr txBox="1"/>
          <p:nvPr/>
        </p:nvSpPr>
        <p:spPr>
          <a:xfrm>
            <a:off x="1666875" y="4500575"/>
            <a:ext cx="10002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G</a:t>
            </a:r>
            <a:endParaRPr>
              <a:latin typeface="Lato"/>
              <a:ea typeface="Lato"/>
              <a:cs typeface="Lato"/>
              <a:sym typeface="Lato"/>
            </a:endParaRPr>
          </a:p>
        </p:txBody>
      </p:sp>
      <p:sp>
        <p:nvSpPr>
          <p:cNvPr id="312" name="Google Shape;312;p30"/>
          <p:cNvSpPr txBox="1"/>
          <p:nvPr/>
        </p:nvSpPr>
        <p:spPr>
          <a:xfrm>
            <a:off x="6107875" y="4500575"/>
            <a:ext cx="10002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G</a:t>
            </a:r>
            <a:endParaRPr>
              <a:latin typeface="Lato"/>
              <a:ea typeface="Lato"/>
              <a:cs typeface="Lato"/>
              <a:sym typeface="Lato"/>
            </a:endParaRPr>
          </a:p>
        </p:txBody>
      </p:sp>
      <p:cxnSp>
        <p:nvCxnSpPr>
          <p:cNvPr id="313" name="Google Shape;313;p30"/>
          <p:cNvCxnSpPr/>
          <p:nvPr/>
        </p:nvCxnSpPr>
        <p:spPr>
          <a:xfrm>
            <a:off x="6703225" y="4595800"/>
            <a:ext cx="262200" cy="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Reduction from K-coloring</a:t>
            </a:r>
            <a:endParaRPr sz="2200"/>
          </a:p>
        </p:txBody>
      </p:sp>
      <p:sp>
        <p:nvSpPr>
          <p:cNvPr id="319" name="Google Shape;319;p31"/>
          <p:cNvSpPr txBox="1"/>
          <p:nvPr>
            <p:ph idx="1" type="body"/>
          </p:nvPr>
        </p:nvSpPr>
        <p:spPr>
          <a:xfrm>
            <a:off x="729450" y="1976800"/>
            <a:ext cx="7688700" cy="2176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So if </a:t>
            </a:r>
            <a:r>
              <a:rPr b="1" lang="en" sz="1600"/>
              <a:t>G(V,E)</a:t>
            </a:r>
            <a:r>
              <a:rPr lang="en" sz="1600"/>
              <a:t> is k-colourable, it can be partitioned into </a:t>
            </a:r>
            <a:r>
              <a:rPr b="1" lang="en" sz="1600"/>
              <a:t>k</a:t>
            </a:r>
            <a:r>
              <a:rPr lang="en" sz="1600"/>
              <a:t> independent sets.</a:t>
            </a:r>
            <a:endParaRPr sz="1600"/>
          </a:p>
          <a:p>
            <a:pPr indent="-330200" lvl="0" marL="457200" rtl="0" algn="l">
              <a:lnSpc>
                <a:spcPct val="115000"/>
              </a:lnSpc>
              <a:spcBef>
                <a:spcPts val="0"/>
              </a:spcBef>
              <a:spcAft>
                <a:spcPts val="0"/>
              </a:spcAft>
              <a:buSzPts val="1600"/>
              <a:buChar char="●"/>
            </a:pPr>
            <a:r>
              <a:rPr lang="en" sz="1600"/>
              <a:t>Hence </a:t>
            </a:r>
            <a:r>
              <a:rPr b="1" lang="en" sz="1600"/>
              <a:t>G(V,E)</a:t>
            </a:r>
            <a:r>
              <a:rPr lang="en" sz="1600"/>
              <a:t> (complement of G(V,E)) can be partitioned into (i.e. covered by) </a:t>
            </a:r>
            <a:r>
              <a:rPr b="1" lang="en" sz="1600"/>
              <a:t>k</a:t>
            </a:r>
            <a:r>
              <a:rPr lang="en" sz="1600"/>
              <a:t> cliques.</a:t>
            </a:r>
            <a:endParaRPr sz="1600"/>
          </a:p>
          <a:p>
            <a:pPr indent="-330200" lvl="0" marL="457200" rtl="0" algn="l">
              <a:lnSpc>
                <a:spcPct val="150000"/>
              </a:lnSpc>
              <a:spcBef>
                <a:spcPts val="0"/>
              </a:spcBef>
              <a:spcAft>
                <a:spcPts val="0"/>
              </a:spcAft>
              <a:buSzPts val="1600"/>
              <a:buChar char="●"/>
            </a:pPr>
            <a:r>
              <a:rPr lang="en" sz="1600"/>
              <a:t>Conversely if </a:t>
            </a:r>
            <a:r>
              <a:rPr b="1" lang="en" sz="1600"/>
              <a:t>G(V,E)</a:t>
            </a:r>
            <a:r>
              <a:rPr lang="en" sz="1600"/>
              <a:t>  can be covered by </a:t>
            </a:r>
            <a:r>
              <a:rPr b="1" lang="en" sz="1600"/>
              <a:t>k</a:t>
            </a:r>
            <a:r>
              <a:rPr lang="en" sz="1600"/>
              <a:t> cliques, </a:t>
            </a:r>
            <a:r>
              <a:rPr b="1" lang="en" sz="1600"/>
              <a:t>G(V,E)</a:t>
            </a:r>
            <a:r>
              <a:rPr lang="en" sz="1600"/>
              <a:t> has a partition into </a:t>
            </a:r>
            <a:r>
              <a:rPr b="1" lang="en" sz="1600"/>
              <a:t>k</a:t>
            </a:r>
            <a:r>
              <a:rPr lang="en" sz="1600"/>
              <a:t> independent sets, and hence is k-colourable.</a:t>
            </a:r>
            <a:endParaRPr sz="1600"/>
          </a:p>
          <a:p>
            <a:pPr indent="0" lvl="0" marL="0" rtl="0" algn="ctr">
              <a:lnSpc>
                <a:spcPct val="150000"/>
              </a:lnSpc>
              <a:spcBef>
                <a:spcPts val="1600"/>
              </a:spcBef>
              <a:spcAft>
                <a:spcPts val="0"/>
              </a:spcAft>
              <a:buNone/>
            </a:pPr>
            <a:r>
              <a:t/>
            </a:r>
            <a:endParaRPr sz="1600"/>
          </a:p>
          <a:p>
            <a:pPr indent="0" lvl="0" marL="0" rtl="0" algn="ctr">
              <a:lnSpc>
                <a:spcPct val="150000"/>
              </a:lnSpc>
              <a:spcBef>
                <a:spcPts val="1600"/>
              </a:spcBef>
              <a:spcAft>
                <a:spcPts val="1600"/>
              </a:spcAft>
              <a:buNone/>
            </a:pPr>
            <a:r>
              <a:t/>
            </a:r>
            <a:endParaRPr sz="1600"/>
          </a:p>
        </p:txBody>
      </p:sp>
      <p:cxnSp>
        <p:nvCxnSpPr>
          <p:cNvPr id="320" name="Google Shape;320;p31"/>
          <p:cNvCxnSpPr/>
          <p:nvPr/>
        </p:nvCxnSpPr>
        <p:spPr>
          <a:xfrm>
            <a:off x="1915025" y="2436400"/>
            <a:ext cx="511500" cy="0"/>
          </a:xfrm>
          <a:prstGeom prst="straightConnector1">
            <a:avLst/>
          </a:prstGeom>
          <a:noFill/>
          <a:ln cap="flat" cmpd="sng" w="19050">
            <a:solidFill>
              <a:schemeClr val="dk2"/>
            </a:solidFill>
            <a:prstDash val="solid"/>
            <a:round/>
            <a:headEnd len="med" w="med" type="none"/>
            <a:tailEnd len="med" w="med" type="none"/>
          </a:ln>
        </p:spPr>
      </p:cxnSp>
      <p:cxnSp>
        <p:nvCxnSpPr>
          <p:cNvPr id="321" name="Google Shape;321;p31"/>
          <p:cNvCxnSpPr/>
          <p:nvPr/>
        </p:nvCxnSpPr>
        <p:spPr>
          <a:xfrm>
            <a:off x="2466650" y="2985850"/>
            <a:ext cx="561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1281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Clique Cover Problem</a:t>
            </a:r>
            <a:endParaRPr/>
          </a:p>
        </p:txBody>
      </p:sp>
      <p:sp>
        <p:nvSpPr>
          <p:cNvPr id="94" name="Google Shape;94;p14"/>
          <p:cNvSpPr txBox="1"/>
          <p:nvPr/>
        </p:nvSpPr>
        <p:spPr>
          <a:xfrm>
            <a:off x="727650" y="2030100"/>
            <a:ext cx="5922000" cy="70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1"/>
                </a:solidFill>
                <a:latin typeface="Lato"/>
                <a:ea typeface="Lato"/>
                <a:cs typeface="Lato"/>
                <a:sym typeface="Lato"/>
              </a:rPr>
              <a:t>Input</a:t>
            </a:r>
            <a:r>
              <a:rPr lang="en" sz="1800">
                <a:solidFill>
                  <a:srgbClr val="6AA84F"/>
                </a:solidFill>
                <a:latin typeface="Lato"/>
                <a:ea typeface="Lato"/>
                <a:cs typeface="Lato"/>
                <a:sym typeface="Lato"/>
              </a:rPr>
              <a:t>:</a:t>
            </a:r>
            <a:r>
              <a:rPr lang="en" sz="1800">
                <a:solidFill>
                  <a:schemeClr val="accent1"/>
                </a:solidFill>
                <a:latin typeface="Lato"/>
                <a:ea typeface="Lato"/>
                <a:cs typeface="Lato"/>
                <a:sym typeface="Lato"/>
              </a:rPr>
              <a:t>  </a:t>
            </a:r>
            <a:r>
              <a:rPr lang="en" sz="1600">
                <a:latin typeface="Lato"/>
                <a:ea typeface="Lato"/>
                <a:cs typeface="Lato"/>
                <a:sym typeface="Lato"/>
              </a:rPr>
              <a:t>An undirected graph G(V,E) and an integer K.</a:t>
            </a:r>
            <a:r>
              <a:rPr lang="en" sz="1700">
                <a:latin typeface="Lato"/>
                <a:ea typeface="Lato"/>
                <a:cs typeface="Lato"/>
                <a:sym typeface="Lato"/>
              </a:rPr>
              <a:t> </a:t>
            </a:r>
            <a:endParaRPr sz="1300">
              <a:latin typeface="Lato"/>
              <a:ea typeface="Lato"/>
              <a:cs typeface="Lato"/>
              <a:sym typeface="Lato"/>
            </a:endParaRPr>
          </a:p>
        </p:txBody>
      </p:sp>
      <p:sp>
        <p:nvSpPr>
          <p:cNvPr id="95" name="Google Shape;95;p14"/>
          <p:cNvSpPr txBox="1"/>
          <p:nvPr/>
        </p:nvSpPr>
        <p:spPr>
          <a:xfrm>
            <a:off x="727650" y="2571750"/>
            <a:ext cx="7488300" cy="130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chemeClr val="accent3"/>
                </a:solidFill>
                <a:latin typeface="Lato"/>
                <a:ea typeface="Lato"/>
                <a:cs typeface="Lato"/>
                <a:sym typeface="Lato"/>
              </a:rPr>
              <a:t>Output:</a:t>
            </a:r>
            <a:r>
              <a:rPr lang="en" sz="1700">
                <a:solidFill>
                  <a:schemeClr val="accent1"/>
                </a:solidFill>
                <a:latin typeface="Lato"/>
                <a:ea typeface="Lato"/>
                <a:cs typeface="Lato"/>
                <a:sym typeface="Lato"/>
              </a:rPr>
              <a:t> </a:t>
            </a:r>
            <a:r>
              <a:rPr lang="en" sz="1600">
                <a:latin typeface="Lato"/>
                <a:ea typeface="Lato"/>
                <a:cs typeface="Lato"/>
                <a:sym typeface="Lato"/>
              </a:rPr>
              <a:t>True if the vertices of G can be partitioned into K sets S</a:t>
            </a:r>
            <a:r>
              <a:rPr baseline="-25000" lang="en" sz="1600">
                <a:latin typeface="Lato"/>
                <a:ea typeface="Lato"/>
                <a:cs typeface="Lato"/>
                <a:sym typeface="Lato"/>
              </a:rPr>
              <a:t>i</a:t>
            </a:r>
            <a:r>
              <a:rPr lang="en" sz="1600">
                <a:latin typeface="Lato"/>
                <a:ea typeface="Lato"/>
                <a:cs typeface="Lato"/>
                <a:sym typeface="Lato"/>
              </a:rPr>
              <a:t> ,whenever two vertices in the same sets S</a:t>
            </a:r>
            <a:r>
              <a:rPr baseline="-25000" lang="en" sz="1600">
                <a:latin typeface="Lato"/>
                <a:ea typeface="Lato"/>
                <a:cs typeface="Lato"/>
                <a:sym typeface="Lato"/>
              </a:rPr>
              <a:t>i</a:t>
            </a:r>
            <a:r>
              <a:rPr lang="en" sz="1600">
                <a:latin typeface="Lato"/>
                <a:ea typeface="Lato"/>
                <a:cs typeface="Lato"/>
                <a:sym typeface="Lato"/>
              </a:rPr>
              <a:t> are adjacent. S</a:t>
            </a:r>
            <a:r>
              <a:rPr baseline="-25000" lang="en" sz="1600">
                <a:latin typeface="Lato"/>
                <a:ea typeface="Lato"/>
                <a:cs typeface="Lato"/>
                <a:sym typeface="Lato"/>
              </a:rPr>
              <a:t>i</a:t>
            </a:r>
            <a:r>
              <a:rPr lang="en" sz="1600">
                <a:latin typeface="Lato"/>
                <a:ea typeface="Lato"/>
                <a:cs typeface="Lato"/>
                <a:sym typeface="Lato"/>
              </a:rPr>
              <a:t> do not need to be disjoint, they can be non disjoint. But we can make them disjoint by putting common vertices in only one set without any problem. Thus we can think S</a:t>
            </a:r>
            <a:r>
              <a:rPr baseline="-25000" lang="en" sz="1600">
                <a:latin typeface="Lato"/>
                <a:ea typeface="Lato"/>
                <a:cs typeface="Lato"/>
                <a:sym typeface="Lato"/>
              </a:rPr>
              <a:t>i</a:t>
            </a:r>
            <a:r>
              <a:rPr lang="en" sz="1600">
                <a:latin typeface="Lato"/>
                <a:ea typeface="Lato"/>
                <a:cs typeface="Lato"/>
                <a:sym typeface="Lato"/>
              </a:rPr>
              <a:t> are disjoint.</a:t>
            </a:r>
            <a:endParaRPr sz="1300">
              <a:latin typeface="Lato"/>
              <a:ea typeface="Lato"/>
              <a:cs typeface="Lato"/>
              <a:sym typeface="Lato"/>
            </a:endParaRPr>
          </a:p>
        </p:txBody>
      </p:sp>
      <p:sp>
        <p:nvSpPr>
          <p:cNvPr id="96" name="Google Shape;96;p14"/>
          <p:cNvSpPr txBox="1"/>
          <p:nvPr/>
        </p:nvSpPr>
        <p:spPr>
          <a:xfrm>
            <a:off x="727650" y="3874575"/>
            <a:ext cx="7160700" cy="9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A86E8"/>
                </a:solidFill>
                <a:latin typeface="Lato"/>
                <a:ea typeface="Lato"/>
                <a:cs typeface="Lato"/>
                <a:sym typeface="Lato"/>
              </a:rPr>
              <a:t>Note:</a:t>
            </a:r>
            <a:r>
              <a:rPr lang="en">
                <a:latin typeface="Lato"/>
                <a:ea typeface="Lato"/>
                <a:cs typeface="Lato"/>
                <a:sym typeface="Lato"/>
              </a:rPr>
              <a:t> </a:t>
            </a:r>
            <a:r>
              <a:rPr lang="en" sz="1700">
                <a:latin typeface="Lato"/>
                <a:ea typeface="Lato"/>
                <a:cs typeface="Lato"/>
                <a:sym typeface="Lato"/>
              </a:rPr>
              <a:t>There is also </a:t>
            </a:r>
            <a:r>
              <a:rPr b="1" lang="en" sz="1700">
                <a:latin typeface="Lato"/>
                <a:ea typeface="Lato"/>
                <a:cs typeface="Lato"/>
                <a:sym typeface="Lato"/>
              </a:rPr>
              <a:t>edge clique cover</a:t>
            </a:r>
            <a:r>
              <a:rPr lang="en" sz="1700">
                <a:latin typeface="Lato"/>
                <a:ea typeface="Lato"/>
                <a:cs typeface="Lato"/>
                <a:sym typeface="Lato"/>
              </a:rPr>
              <a:t> problem but we are only interested in </a:t>
            </a:r>
            <a:r>
              <a:rPr b="1" lang="en" sz="1700">
                <a:latin typeface="Lato"/>
                <a:ea typeface="Lato"/>
                <a:cs typeface="Lato"/>
                <a:sym typeface="Lato"/>
              </a:rPr>
              <a:t>vertex clique cover</a:t>
            </a:r>
            <a:r>
              <a:rPr lang="en" sz="1700">
                <a:latin typeface="Lato"/>
                <a:ea typeface="Lato"/>
                <a:cs typeface="Lato"/>
                <a:sym typeface="Lato"/>
              </a:rPr>
              <a:t>. So if we say clique cover, we are indicating vertex clique cover.</a:t>
            </a:r>
            <a:endParaRPr sz="17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a:t>
            </a:r>
            <a:endParaRPr/>
          </a:p>
        </p:txBody>
      </p:sp>
      <p:sp>
        <p:nvSpPr>
          <p:cNvPr id="327" name="Google Shape;327;p32"/>
          <p:cNvSpPr txBox="1"/>
          <p:nvPr>
            <p:ph idx="1" type="body"/>
          </p:nvPr>
        </p:nvSpPr>
        <p:spPr>
          <a:xfrm>
            <a:off x="727650" y="2603575"/>
            <a:ext cx="7688700" cy="171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32"/>
          <p:cNvPicPr preferRelativeResize="0"/>
          <p:nvPr/>
        </p:nvPicPr>
        <p:blipFill rotWithShape="1">
          <a:blip r:embed="rId3">
            <a:alphaModFix/>
          </a:blip>
          <a:srcRect b="17676" l="0" r="0" t="18043"/>
          <a:stretch/>
        </p:blipFill>
        <p:spPr>
          <a:xfrm>
            <a:off x="4171950" y="1853850"/>
            <a:ext cx="4972050" cy="3000025"/>
          </a:xfrm>
          <a:prstGeom prst="rect">
            <a:avLst/>
          </a:prstGeom>
          <a:noFill/>
          <a:ln>
            <a:noFill/>
          </a:ln>
        </p:spPr>
      </p:pic>
      <p:pic>
        <p:nvPicPr>
          <p:cNvPr id="329" name="Google Shape;329;p32"/>
          <p:cNvPicPr preferRelativeResize="0"/>
          <p:nvPr/>
        </p:nvPicPr>
        <p:blipFill rotWithShape="1">
          <a:blip r:embed="rId4">
            <a:alphaModFix/>
          </a:blip>
          <a:srcRect b="17676" l="0" r="0" t="18043"/>
          <a:stretch/>
        </p:blipFill>
        <p:spPr>
          <a:xfrm>
            <a:off x="0" y="1853850"/>
            <a:ext cx="4972050" cy="3000025"/>
          </a:xfrm>
          <a:prstGeom prst="rect">
            <a:avLst/>
          </a:prstGeom>
          <a:noFill/>
          <a:ln>
            <a:noFill/>
          </a:ln>
        </p:spPr>
      </p:pic>
      <p:sp>
        <p:nvSpPr>
          <p:cNvPr id="330" name="Google Shape;330;p32"/>
          <p:cNvSpPr txBox="1"/>
          <p:nvPr/>
        </p:nvSpPr>
        <p:spPr>
          <a:xfrm>
            <a:off x="1677600" y="4661300"/>
            <a:ext cx="10002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G</a:t>
            </a:r>
            <a:endParaRPr>
              <a:latin typeface="Lato"/>
              <a:ea typeface="Lato"/>
              <a:cs typeface="Lato"/>
              <a:sym typeface="Lato"/>
            </a:endParaRPr>
          </a:p>
        </p:txBody>
      </p:sp>
      <p:sp>
        <p:nvSpPr>
          <p:cNvPr id="331" name="Google Shape;331;p32"/>
          <p:cNvSpPr txBox="1"/>
          <p:nvPr/>
        </p:nvSpPr>
        <p:spPr>
          <a:xfrm>
            <a:off x="6107875" y="4661300"/>
            <a:ext cx="10002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Figure: G</a:t>
            </a:r>
            <a:endParaRPr>
              <a:latin typeface="Lato"/>
              <a:ea typeface="Lato"/>
              <a:cs typeface="Lato"/>
              <a:sym typeface="Lato"/>
            </a:endParaRPr>
          </a:p>
        </p:txBody>
      </p:sp>
      <p:cxnSp>
        <p:nvCxnSpPr>
          <p:cNvPr id="332" name="Google Shape;332;p32"/>
          <p:cNvCxnSpPr/>
          <p:nvPr/>
        </p:nvCxnSpPr>
        <p:spPr>
          <a:xfrm>
            <a:off x="6703225" y="4756525"/>
            <a:ext cx="262200" cy="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Clique Cover is NP-complete!</a:t>
            </a:r>
            <a:endParaRPr sz="2200"/>
          </a:p>
        </p:txBody>
      </p:sp>
      <p:sp>
        <p:nvSpPr>
          <p:cNvPr id="338" name="Google Shape;338;p33"/>
          <p:cNvSpPr txBox="1"/>
          <p:nvPr/>
        </p:nvSpPr>
        <p:spPr>
          <a:xfrm>
            <a:off x="1080000" y="2701075"/>
            <a:ext cx="6984000" cy="535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1600">
                <a:solidFill>
                  <a:schemeClr val="accent1"/>
                </a:solidFill>
                <a:latin typeface="Lato"/>
                <a:ea typeface="Lato"/>
                <a:cs typeface="Lato"/>
                <a:sym typeface="Lato"/>
              </a:rPr>
              <a:t>The Clique Cover problem is NP-complete.</a:t>
            </a:r>
            <a:endParaRPr>
              <a:latin typeface="Lato"/>
              <a:ea typeface="Lato"/>
              <a:cs typeface="Lato"/>
              <a:sym typeface="Lato"/>
            </a:endParaRPr>
          </a:p>
          <a:p>
            <a:pPr indent="0" lvl="0" marL="0" rtl="0" algn="ctr">
              <a:lnSpc>
                <a:spcPct val="200000"/>
              </a:lnSpc>
              <a:spcBef>
                <a:spcPts val="1600"/>
              </a:spcBef>
              <a:spcAft>
                <a:spcPts val="1600"/>
              </a:spcAft>
              <a:buNone/>
            </a:pPr>
            <a:r>
              <a:t/>
            </a:r>
            <a:endParaRPr sz="1600">
              <a:solidFill>
                <a:schemeClr val="accent1"/>
              </a:solidFill>
              <a:latin typeface="Lato"/>
              <a:ea typeface="Lato"/>
              <a:cs typeface="Lato"/>
              <a:sym typeface="Lato"/>
            </a:endParaRPr>
          </a:p>
        </p:txBody>
      </p:sp>
      <p:sp>
        <p:nvSpPr>
          <p:cNvPr id="339" name="Google Shape;339;p33"/>
          <p:cNvSpPr/>
          <p:nvPr/>
        </p:nvSpPr>
        <p:spPr>
          <a:xfrm>
            <a:off x="1080000" y="2390275"/>
            <a:ext cx="1005600" cy="3108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Theorem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4"/>
          <p:cNvSpPr txBox="1"/>
          <p:nvPr>
            <p:ph type="title"/>
          </p:nvPr>
        </p:nvSpPr>
        <p:spPr>
          <a:xfrm>
            <a:off x="729450" y="1318650"/>
            <a:ext cx="7688700" cy="5352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000000"/>
                </a:solidFill>
                <a:latin typeface="Roboto"/>
                <a:ea typeface="Roboto"/>
                <a:cs typeface="Roboto"/>
                <a:sym typeface="Roboto"/>
              </a:rPr>
              <a:t>Transitivity of Reducibility</a:t>
            </a:r>
            <a:endParaRPr sz="2300">
              <a:solidFill>
                <a:srgbClr val="000000"/>
              </a:solidFill>
              <a:latin typeface="Roboto"/>
              <a:ea typeface="Roboto"/>
              <a:cs typeface="Roboto"/>
              <a:sym typeface="Roboto"/>
            </a:endParaRPr>
          </a:p>
          <a:p>
            <a:pPr indent="0" lvl="0" marL="0" rtl="0" algn="l">
              <a:spcBef>
                <a:spcPts val="0"/>
              </a:spcBef>
              <a:spcAft>
                <a:spcPts val="0"/>
              </a:spcAft>
              <a:buNone/>
            </a:pPr>
            <a:r>
              <a:t/>
            </a:r>
            <a:endParaRPr sz="2300">
              <a:solidFill>
                <a:srgbClr val="000000"/>
              </a:solidFill>
              <a:latin typeface="Roboto"/>
              <a:ea typeface="Roboto"/>
              <a:cs typeface="Roboto"/>
              <a:sym typeface="Roboto"/>
            </a:endParaRPr>
          </a:p>
        </p:txBody>
      </p:sp>
      <p:sp>
        <p:nvSpPr>
          <p:cNvPr id="345" name="Google Shape;345;p34"/>
          <p:cNvSpPr txBox="1"/>
          <p:nvPr>
            <p:ph idx="1" type="body"/>
          </p:nvPr>
        </p:nvSpPr>
        <p:spPr>
          <a:xfrm>
            <a:off x="727650" y="2603575"/>
            <a:ext cx="7688700" cy="17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If A</a:t>
            </a:r>
            <a:r>
              <a:rPr lang="en" sz="1600"/>
              <a:t> is reducible to B and B is reducible to C, then A is reducible to C.</a:t>
            </a:r>
            <a:endParaRPr sz="1600"/>
          </a:p>
          <a:p>
            <a:pPr indent="0" lvl="0" marL="0" rtl="0" algn="l">
              <a:spcBef>
                <a:spcPts val="1600"/>
              </a:spcBef>
              <a:spcAft>
                <a:spcPts val="1600"/>
              </a:spcAft>
              <a:buNone/>
            </a:pPr>
            <a:r>
              <a:rPr lang="en" sz="1600"/>
              <a:t>E.g. Independent Set ⩽</a:t>
            </a:r>
            <a:r>
              <a:rPr baseline="-25000" lang="en" sz="1600"/>
              <a:t>p</a:t>
            </a:r>
            <a:r>
              <a:rPr lang="en" sz="1600"/>
              <a:t> Vertex Cover and Vertex Cover ⩽</a:t>
            </a:r>
            <a:r>
              <a:rPr baseline="-25000" lang="en" sz="1600"/>
              <a:t>p</a:t>
            </a:r>
            <a:r>
              <a:rPr lang="en" sz="1600"/>
              <a:t> Hamiltonian Cycle, then Independent Set ⩽</a:t>
            </a:r>
            <a:r>
              <a:rPr baseline="-25000" lang="en" sz="1600"/>
              <a:t>p</a:t>
            </a:r>
            <a:r>
              <a:rPr lang="en" sz="1600"/>
              <a:t> Hamiltonian Cycle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5"/>
          <p:cNvPicPr preferRelativeResize="0"/>
          <p:nvPr/>
        </p:nvPicPr>
        <p:blipFill>
          <a:blip r:embed="rId3">
            <a:alphaModFix/>
          </a:blip>
          <a:stretch>
            <a:fillRect/>
          </a:stretch>
        </p:blipFill>
        <p:spPr>
          <a:xfrm>
            <a:off x="1307075" y="1283775"/>
            <a:ext cx="6215875" cy="3206600"/>
          </a:xfrm>
          <a:prstGeom prst="rect">
            <a:avLst/>
          </a:prstGeom>
          <a:noFill/>
          <a:ln>
            <a:noFill/>
          </a:ln>
        </p:spPr>
      </p:pic>
      <p:sp>
        <p:nvSpPr>
          <p:cNvPr id="351" name="Google Shape;351;p35"/>
          <p:cNvSpPr txBox="1"/>
          <p:nvPr/>
        </p:nvSpPr>
        <p:spPr>
          <a:xfrm>
            <a:off x="1213050" y="4490375"/>
            <a:ext cx="67179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 : A tree showing the 21 NP-complete problems identified by Karp, where the edges correspond to individual reductions.</a:t>
            </a:r>
            <a:endParaRPr>
              <a:latin typeface="Lato"/>
              <a:ea typeface="Lato"/>
              <a:cs typeface="Lato"/>
              <a:sym typeface="Lato"/>
            </a:endParaRPr>
          </a:p>
        </p:txBody>
      </p:sp>
      <p:sp>
        <p:nvSpPr>
          <p:cNvPr id="352" name="Google Shape;352;p35"/>
          <p:cNvSpPr/>
          <p:nvPr/>
        </p:nvSpPr>
        <p:spPr>
          <a:xfrm>
            <a:off x="4408725" y="1247975"/>
            <a:ext cx="163200" cy="22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3301475" y="1575325"/>
            <a:ext cx="163200" cy="22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p:nvPr/>
        </p:nvSpPr>
        <p:spPr>
          <a:xfrm>
            <a:off x="2555825" y="1575325"/>
            <a:ext cx="163200" cy="22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5"/>
          <p:cNvSpPr/>
          <p:nvPr/>
        </p:nvSpPr>
        <p:spPr>
          <a:xfrm>
            <a:off x="1705175" y="2288325"/>
            <a:ext cx="163200" cy="22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idx="1" type="body"/>
          </p:nvPr>
        </p:nvSpPr>
        <p:spPr>
          <a:xfrm>
            <a:off x="727650" y="2023575"/>
            <a:ext cx="7688700" cy="171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According to the “</a:t>
            </a:r>
            <a:r>
              <a:rPr b="1" i="1" lang="en" sz="1500">
                <a:solidFill>
                  <a:srgbClr val="000000"/>
                </a:solidFill>
              </a:rPr>
              <a:t>Transitivity of Reducibility</a:t>
            </a:r>
            <a:r>
              <a:rPr lang="en" sz="1500">
                <a:solidFill>
                  <a:srgbClr val="000000"/>
                </a:solidFill>
              </a:rPr>
              <a:t>” theorem</a:t>
            </a:r>
            <a:r>
              <a:rPr lang="en" sz="1500"/>
              <a:t> ,</a:t>
            </a:r>
            <a:r>
              <a:rPr b="1" lang="en" sz="2500">
                <a:solidFill>
                  <a:srgbClr val="000000"/>
                </a:solidFill>
                <a:latin typeface="Roboto"/>
                <a:ea typeface="Roboto"/>
                <a:cs typeface="Roboto"/>
                <a:sym typeface="Roboto"/>
              </a:rPr>
              <a:t> </a:t>
            </a:r>
            <a:r>
              <a:rPr lang="en">
                <a:solidFill>
                  <a:srgbClr val="E69138"/>
                </a:solidFill>
              </a:rPr>
              <a:t>3-SAT </a:t>
            </a:r>
            <a:r>
              <a:rPr lang="en" sz="1600">
                <a:solidFill>
                  <a:srgbClr val="E69138"/>
                </a:solidFill>
              </a:rPr>
              <a:t> ⩽</a:t>
            </a:r>
            <a:r>
              <a:rPr baseline="-25000" lang="en" sz="1600">
                <a:solidFill>
                  <a:srgbClr val="E69138"/>
                </a:solidFill>
              </a:rPr>
              <a:t>p</a:t>
            </a:r>
            <a:r>
              <a:rPr lang="en">
                <a:solidFill>
                  <a:srgbClr val="E69138"/>
                </a:solidFill>
              </a:rPr>
              <a:t> Chromatic Problem </a:t>
            </a:r>
            <a:r>
              <a:rPr lang="en" sz="1600">
                <a:solidFill>
                  <a:srgbClr val="E69138"/>
                </a:solidFill>
              </a:rPr>
              <a:t> ⩽</a:t>
            </a:r>
            <a:r>
              <a:rPr baseline="-25000" lang="en" sz="1600">
                <a:solidFill>
                  <a:srgbClr val="E69138"/>
                </a:solidFill>
              </a:rPr>
              <a:t>p</a:t>
            </a:r>
            <a:r>
              <a:rPr lang="en">
                <a:solidFill>
                  <a:srgbClr val="E69138"/>
                </a:solidFill>
              </a:rPr>
              <a:t> Clique Cover Problem.</a:t>
            </a:r>
            <a:endParaRPr>
              <a:solidFill>
                <a:srgbClr val="E69138"/>
              </a:solidFill>
            </a:endParaRPr>
          </a:p>
          <a:p>
            <a:pPr indent="0" lvl="0" marL="0" rtl="0" algn="l">
              <a:spcBef>
                <a:spcPts val="1600"/>
              </a:spcBef>
              <a:spcAft>
                <a:spcPts val="0"/>
              </a:spcAft>
              <a:buNone/>
            </a:pPr>
            <a:r>
              <a:rPr lang="en">
                <a:solidFill>
                  <a:srgbClr val="000000"/>
                </a:solidFill>
              </a:rPr>
              <a:t>Unfortunately, we could not find any</a:t>
            </a:r>
            <a:r>
              <a:rPr lang="en">
                <a:solidFill>
                  <a:srgbClr val="000000"/>
                </a:solidFill>
              </a:rPr>
              <a:t> problem that </a:t>
            </a:r>
            <a:r>
              <a:rPr b="1" i="1" lang="en">
                <a:solidFill>
                  <a:srgbClr val="000000"/>
                </a:solidFill>
              </a:rPr>
              <a:t>Clique Cover Problem</a:t>
            </a:r>
            <a:r>
              <a:rPr lang="en">
                <a:solidFill>
                  <a:srgbClr val="000000"/>
                </a:solidFill>
              </a:rPr>
              <a:t> reduces to.</a:t>
            </a:r>
            <a:endParaRPr>
              <a:solidFill>
                <a:srgbClr val="000000"/>
              </a:solidFill>
            </a:endParaRPr>
          </a:p>
          <a:p>
            <a:pPr indent="0" lvl="0" marL="0" rtl="0" algn="l">
              <a:spcBef>
                <a:spcPts val="1600"/>
              </a:spcBef>
              <a:spcAft>
                <a:spcPts val="1600"/>
              </a:spcAft>
              <a:buNone/>
            </a:pPr>
            <a:r>
              <a:rPr lang="en">
                <a:solidFill>
                  <a:srgbClr val="000000"/>
                </a:solidFill>
              </a:rPr>
              <a:t>But there is a related </a:t>
            </a:r>
            <a:r>
              <a:rPr i="1" lang="en">
                <a:solidFill>
                  <a:srgbClr val="000000"/>
                </a:solidFill>
              </a:rPr>
              <a:t>NP-complete</a:t>
            </a:r>
            <a:r>
              <a:rPr lang="en">
                <a:solidFill>
                  <a:srgbClr val="000000"/>
                </a:solidFill>
              </a:rPr>
              <a:t> problem named </a:t>
            </a:r>
            <a:r>
              <a:rPr b="1" i="1" lang="en">
                <a:solidFill>
                  <a:srgbClr val="000000"/>
                </a:solidFill>
              </a:rPr>
              <a:t>Clique Edge Cover </a:t>
            </a:r>
            <a:r>
              <a:rPr lang="en">
                <a:solidFill>
                  <a:srgbClr val="000000"/>
                </a:solidFill>
              </a:rPr>
              <a:t>problem . It </a:t>
            </a:r>
            <a:r>
              <a:rPr lang="en">
                <a:solidFill>
                  <a:srgbClr val="000000"/>
                </a:solidFill>
                <a:highlight>
                  <a:srgbClr val="FFFFFF"/>
                </a:highlight>
              </a:rPr>
              <a:t>concerns partitioning the edges of a graph, rather than the vertices, into subgraphs induced by cliques.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Clique Cover and It’s Variation</a:t>
            </a:r>
            <a:endParaRPr/>
          </a:p>
        </p:txBody>
      </p:sp>
      <p:sp>
        <p:nvSpPr>
          <p:cNvPr id="366" name="Google Shape;366;p37"/>
          <p:cNvSpPr txBox="1"/>
          <p:nvPr>
            <p:ph idx="1" type="body"/>
          </p:nvPr>
        </p:nvSpPr>
        <p:spPr>
          <a:xfrm>
            <a:off x="729450" y="2078875"/>
            <a:ext cx="7688700" cy="19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Clique Cover Decision Problem: </a:t>
            </a:r>
            <a:endParaRPr b="1">
              <a:solidFill>
                <a:srgbClr val="000000"/>
              </a:solidFill>
            </a:endParaRPr>
          </a:p>
          <a:p>
            <a:pPr indent="0" lvl="0" marL="0" rtl="0" algn="l">
              <a:spcBef>
                <a:spcPts val="1600"/>
              </a:spcBef>
              <a:spcAft>
                <a:spcPts val="0"/>
              </a:spcAft>
              <a:buNone/>
            </a:pPr>
            <a:r>
              <a:rPr lang="en">
                <a:solidFill>
                  <a:srgbClr val="000000"/>
                </a:solidFill>
              </a:rPr>
              <a:t>Given a graph G(V, E) and a number K, we need to answer yes or no if we can </a:t>
            </a:r>
            <a:r>
              <a:rPr lang="en">
                <a:solidFill>
                  <a:srgbClr val="000000"/>
                </a:solidFill>
              </a:rPr>
              <a:t>partition V(G) in K cliques</a:t>
            </a:r>
            <a:endParaRPr>
              <a:solidFill>
                <a:srgbClr val="000000"/>
              </a:solidFill>
            </a:endParaRPr>
          </a:p>
          <a:p>
            <a:pPr indent="0" lvl="0" marL="0" rtl="0" algn="l">
              <a:spcBef>
                <a:spcPts val="1600"/>
              </a:spcBef>
              <a:spcAft>
                <a:spcPts val="0"/>
              </a:spcAft>
              <a:buNone/>
            </a:pPr>
            <a:r>
              <a:rPr b="1" lang="en">
                <a:solidFill>
                  <a:srgbClr val="000000"/>
                </a:solidFill>
              </a:rPr>
              <a:t>Minimum Clique Cover Problem:</a:t>
            </a:r>
            <a:endParaRPr b="1">
              <a:solidFill>
                <a:srgbClr val="000000"/>
              </a:solidFill>
            </a:endParaRPr>
          </a:p>
          <a:p>
            <a:pPr indent="0" lvl="0" marL="0" rtl="0" algn="l">
              <a:spcBef>
                <a:spcPts val="1600"/>
              </a:spcBef>
              <a:spcAft>
                <a:spcPts val="1600"/>
              </a:spcAft>
              <a:buNone/>
            </a:pPr>
            <a:r>
              <a:rPr lang="en">
                <a:solidFill>
                  <a:srgbClr val="000000"/>
                </a:solidFill>
              </a:rPr>
              <a:t>Given a graph G(V, E), we need to output the smallest number for which clique cover exists. This number is called the clique cover number.</a:t>
            </a:r>
            <a:endParaRPr>
              <a:solidFill>
                <a:srgbClr val="000000"/>
              </a:solidFill>
            </a:endParaRPr>
          </a:p>
        </p:txBody>
      </p:sp>
      <p:sp>
        <p:nvSpPr>
          <p:cNvPr id="367" name="Google Shape;367;p37"/>
          <p:cNvSpPr txBox="1"/>
          <p:nvPr/>
        </p:nvSpPr>
        <p:spPr>
          <a:xfrm>
            <a:off x="729450" y="4110550"/>
            <a:ext cx="76887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Both of these problem are equivalent. That means if we solve one of the problems we can easily construct a solution for the other problem in polynomial time from that solution.</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729450" y="1318650"/>
            <a:ext cx="7688700" cy="64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rgbClr val="000000"/>
                </a:solidFill>
                <a:latin typeface="Lato"/>
                <a:ea typeface="Lato"/>
                <a:cs typeface="Lato"/>
                <a:sym typeface="Lato"/>
              </a:rPr>
              <a:t>Solving minimum clique cover solves the clique decision problem</a:t>
            </a:r>
            <a:endParaRPr sz="3300"/>
          </a:p>
        </p:txBody>
      </p:sp>
      <p:sp>
        <p:nvSpPr>
          <p:cNvPr id="373" name="Google Shape;373;p38"/>
          <p:cNvSpPr txBox="1"/>
          <p:nvPr>
            <p:ph idx="1" type="body"/>
          </p:nvPr>
        </p:nvSpPr>
        <p:spPr>
          <a:xfrm>
            <a:off x="742600" y="2288250"/>
            <a:ext cx="7688700" cy="56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Suppose, clique cover number is X, then for each integer between X and |V| (inclusive of both), answer for clique decision is yes. Otherwise answer is no. </a:t>
            </a:r>
            <a:endParaRPr>
              <a:solidFill>
                <a:srgbClr val="000000"/>
              </a:solidFill>
            </a:endParaRPr>
          </a:p>
        </p:txBody>
      </p:sp>
      <p:sp>
        <p:nvSpPr>
          <p:cNvPr id="374" name="Google Shape;374;p38"/>
          <p:cNvSpPr txBox="1"/>
          <p:nvPr/>
        </p:nvSpPr>
        <p:spPr>
          <a:xfrm>
            <a:off x="742600" y="2914875"/>
            <a:ext cx="7688700" cy="509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It is obvious that answer for K = X answer is yes. </a:t>
            </a:r>
            <a:endParaRPr>
              <a:latin typeface="Lato"/>
              <a:ea typeface="Lato"/>
              <a:cs typeface="Lato"/>
              <a:sym typeface="Lato"/>
            </a:endParaRPr>
          </a:p>
        </p:txBody>
      </p:sp>
      <p:sp>
        <p:nvSpPr>
          <p:cNvPr id="375" name="Google Shape;375;p38"/>
          <p:cNvSpPr txBox="1"/>
          <p:nvPr/>
        </p:nvSpPr>
        <p:spPr>
          <a:xfrm>
            <a:off x="742600" y="3374750"/>
            <a:ext cx="7688700" cy="567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Now we can extract a vertex from a clique of size p ( p &gt; 1) and make two cliques of size 1 and p-1 respectively. Thus making the answer for K = X + 1 yes. </a:t>
            </a:r>
            <a:endParaRPr>
              <a:latin typeface="Lato"/>
              <a:ea typeface="Lato"/>
              <a:cs typeface="Lato"/>
              <a:sym typeface="Lato"/>
            </a:endParaRPr>
          </a:p>
        </p:txBody>
      </p:sp>
      <p:sp>
        <p:nvSpPr>
          <p:cNvPr id="376" name="Google Shape;376;p38"/>
          <p:cNvSpPr txBox="1"/>
          <p:nvPr/>
        </p:nvSpPr>
        <p:spPr>
          <a:xfrm>
            <a:off x="742800" y="3983200"/>
            <a:ext cx="7658400" cy="64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We can continue in this way making K = X+2 answer yes and so on  till K = |V|. When K = |V| we are left with all one length clique so no further reduction is possible.</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Solving clique decision problem solves minimum clique cover</a:t>
            </a:r>
            <a:endParaRPr sz="2000"/>
          </a:p>
        </p:txBody>
      </p:sp>
      <p:sp>
        <p:nvSpPr>
          <p:cNvPr id="382" name="Google Shape;382;p39"/>
          <p:cNvSpPr txBox="1"/>
          <p:nvPr>
            <p:ph idx="1" type="body"/>
          </p:nvPr>
        </p:nvSpPr>
        <p:spPr>
          <a:xfrm>
            <a:off x="727650" y="2093025"/>
            <a:ext cx="7688700" cy="47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Suppose, we can solve the clique decision problem with program P. </a:t>
            </a:r>
            <a:endParaRPr>
              <a:solidFill>
                <a:srgbClr val="000000"/>
              </a:solidFill>
            </a:endParaRPr>
          </a:p>
        </p:txBody>
      </p:sp>
      <p:sp>
        <p:nvSpPr>
          <p:cNvPr id="383" name="Google Shape;383;p39"/>
          <p:cNvSpPr txBox="1"/>
          <p:nvPr/>
        </p:nvSpPr>
        <p:spPr>
          <a:xfrm>
            <a:off x="727650" y="2603575"/>
            <a:ext cx="7688700" cy="785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Now iterate through K = 1 to |V| and ask P for each K if answer is yes or no. While iterating, the first number for which answer is yes, is the clique cover number. Thus solving the minimum clique cover problem. The complexity is O(|V|)*complexity of clique decision problem.</a:t>
            </a:r>
            <a:endParaRPr>
              <a:latin typeface="Lato"/>
              <a:ea typeface="Lato"/>
              <a:cs typeface="Lato"/>
              <a:sym typeface="Lato"/>
            </a:endParaRPr>
          </a:p>
        </p:txBody>
      </p:sp>
      <p:sp>
        <p:nvSpPr>
          <p:cNvPr id="384" name="Google Shape;384;p39"/>
          <p:cNvSpPr txBox="1"/>
          <p:nvPr/>
        </p:nvSpPr>
        <p:spPr>
          <a:xfrm>
            <a:off x="727650" y="3464725"/>
            <a:ext cx="7688700" cy="113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Alternatively we can Binary Search in range [1, |V|] to find the first integer which is yes. We can do this because the sequence is like this: No, No …….. No, Yes, ……… Yes. This gives us significantly lower complexity than first approach. </a:t>
            </a:r>
            <a:r>
              <a:rPr lang="en" sz="1300">
                <a:latin typeface="Lato"/>
                <a:ea typeface="Lato"/>
                <a:cs typeface="Lato"/>
                <a:sym typeface="Lato"/>
              </a:rPr>
              <a:t>The complexity is O(log|V|)*complexity of clique decision problem.</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0"/>
          <p:cNvSpPr txBox="1"/>
          <p:nvPr>
            <p:ph type="title"/>
          </p:nvPr>
        </p:nvSpPr>
        <p:spPr>
          <a:xfrm>
            <a:off x="729450" y="1318650"/>
            <a:ext cx="7688700" cy="8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Special Classes of Graph for Which Clique Decision or Minimum Clique Cover is Solvable in Polynomial Time</a:t>
            </a:r>
            <a:endParaRPr sz="2000"/>
          </a:p>
        </p:txBody>
      </p:sp>
      <p:sp>
        <p:nvSpPr>
          <p:cNvPr id="390" name="Google Shape;390;p40"/>
          <p:cNvSpPr txBox="1"/>
          <p:nvPr>
            <p:ph idx="1" type="body"/>
          </p:nvPr>
        </p:nvSpPr>
        <p:spPr>
          <a:xfrm>
            <a:off x="727650" y="2603575"/>
            <a:ext cx="7688700" cy="171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This class includes Path Graph, Cycle Graph, Complete Graph, Triangle Free Graph. Details are discussed in next slide. </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K = |V|</a:t>
            </a:r>
            <a:endParaRPr/>
          </a:p>
        </p:txBody>
      </p:sp>
      <p:sp>
        <p:nvSpPr>
          <p:cNvPr id="396" name="Google Shape;396;p41"/>
          <p:cNvSpPr txBox="1"/>
          <p:nvPr>
            <p:ph idx="1" type="body"/>
          </p:nvPr>
        </p:nvSpPr>
        <p:spPr>
          <a:xfrm>
            <a:off x="727650" y="2603575"/>
            <a:ext cx="7688700" cy="171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In this case answer for clique decision problem is always yes for any graph.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How? We can just make each vertex a clique.</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00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Graph</a:t>
            </a:r>
            <a:endParaRPr/>
          </a:p>
        </p:txBody>
      </p:sp>
      <p:sp>
        <p:nvSpPr>
          <p:cNvPr id="102" name="Google Shape;102;p15"/>
          <p:cNvSpPr txBox="1"/>
          <p:nvPr>
            <p:ph idx="1" type="body"/>
          </p:nvPr>
        </p:nvSpPr>
        <p:spPr>
          <a:xfrm>
            <a:off x="729450" y="1965300"/>
            <a:ext cx="7688700" cy="6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A complete graph is a simple undirected graph in which every pair of distinct  vertices is connected by a unique edge.</a:t>
            </a:r>
            <a:endParaRPr sz="1700"/>
          </a:p>
        </p:txBody>
      </p:sp>
      <p:pic>
        <p:nvPicPr>
          <p:cNvPr id="103" name="Google Shape;103;p15"/>
          <p:cNvPicPr preferRelativeResize="0"/>
          <p:nvPr/>
        </p:nvPicPr>
        <p:blipFill>
          <a:blip r:embed="rId3">
            <a:alphaModFix/>
          </a:blip>
          <a:stretch>
            <a:fillRect/>
          </a:stretch>
        </p:blipFill>
        <p:spPr>
          <a:xfrm>
            <a:off x="3803507" y="2571750"/>
            <a:ext cx="1536993" cy="1508475"/>
          </a:xfrm>
          <a:prstGeom prst="rect">
            <a:avLst/>
          </a:prstGeom>
          <a:noFill/>
          <a:ln>
            <a:noFill/>
          </a:ln>
        </p:spPr>
      </p:pic>
      <p:sp>
        <p:nvSpPr>
          <p:cNvPr id="104" name="Google Shape;104;p15"/>
          <p:cNvSpPr txBox="1"/>
          <p:nvPr/>
        </p:nvSpPr>
        <p:spPr>
          <a:xfrm>
            <a:off x="3433950" y="4226575"/>
            <a:ext cx="22797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Fig : Complete Graph(k</a:t>
            </a:r>
            <a:r>
              <a:rPr baseline="-25000" lang="en">
                <a:latin typeface="Lato"/>
                <a:ea typeface="Lato"/>
                <a:cs typeface="Lato"/>
                <a:sym typeface="Lato"/>
              </a:rPr>
              <a:t>7</a:t>
            </a:r>
            <a:r>
              <a:rPr lang="en">
                <a:latin typeface="Lato"/>
                <a:ea typeface="Lato"/>
                <a:cs typeface="Lato"/>
                <a:sym typeface="Lato"/>
              </a:rPr>
              <a: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Graph K</a:t>
            </a:r>
            <a:r>
              <a:rPr baseline="-25000" lang="en"/>
              <a:t>n</a:t>
            </a:r>
            <a:endParaRPr baseline="-25000"/>
          </a:p>
        </p:txBody>
      </p:sp>
      <p:sp>
        <p:nvSpPr>
          <p:cNvPr id="402" name="Google Shape;402;p42"/>
          <p:cNvSpPr txBox="1"/>
          <p:nvPr>
            <p:ph idx="1" type="body"/>
          </p:nvPr>
        </p:nvSpPr>
        <p:spPr>
          <a:xfrm>
            <a:off x="727650" y="2603575"/>
            <a:ext cx="7688700" cy="171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For complete graph, clique cover number is 1</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It is obvious from first point, for clique decision problem for all K = 1 to |V| answer is yes.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729450" y="1318650"/>
            <a:ext cx="7688700" cy="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K partite graph K </a:t>
            </a:r>
            <a:r>
              <a:rPr baseline="-25000" lang="en"/>
              <a:t>n1, n2 … np</a:t>
            </a:r>
            <a:endParaRPr baseline="-25000"/>
          </a:p>
        </p:txBody>
      </p:sp>
      <p:sp>
        <p:nvSpPr>
          <p:cNvPr id="408" name="Google Shape;408;p43"/>
          <p:cNvSpPr txBox="1"/>
          <p:nvPr>
            <p:ph idx="1" type="body"/>
          </p:nvPr>
        </p:nvSpPr>
        <p:spPr>
          <a:xfrm>
            <a:off x="727650" y="2603575"/>
            <a:ext cx="7688700" cy="51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000000"/>
                </a:solidFill>
              </a:rPr>
              <a:t>Clique cover number is max( n</a:t>
            </a:r>
            <a:r>
              <a:rPr baseline="-25000" lang="en">
                <a:solidFill>
                  <a:srgbClr val="000000"/>
                </a:solidFill>
              </a:rPr>
              <a:t>1</a:t>
            </a:r>
            <a:r>
              <a:rPr lang="en">
                <a:solidFill>
                  <a:srgbClr val="000000"/>
                </a:solidFill>
              </a:rPr>
              <a:t>, n</a:t>
            </a:r>
            <a:r>
              <a:rPr baseline="-25000" lang="en">
                <a:solidFill>
                  <a:srgbClr val="000000"/>
                </a:solidFill>
              </a:rPr>
              <a:t>2</a:t>
            </a:r>
            <a:r>
              <a:rPr lang="en">
                <a:solidFill>
                  <a:srgbClr val="000000"/>
                </a:solidFill>
              </a:rPr>
              <a:t> ….. n</a:t>
            </a:r>
            <a:r>
              <a:rPr baseline="-25000" lang="en">
                <a:solidFill>
                  <a:srgbClr val="000000"/>
                </a:solidFill>
              </a:rPr>
              <a:t>p</a:t>
            </a:r>
            <a:r>
              <a:rPr lang="en">
                <a:solidFill>
                  <a:srgbClr val="000000"/>
                </a:solidFill>
              </a:rPr>
              <a:t> )</a:t>
            </a:r>
            <a:r>
              <a:rPr lang="en"/>
              <a:t> </a:t>
            </a:r>
            <a:endParaRPr/>
          </a:p>
        </p:txBody>
      </p:sp>
      <p:sp>
        <p:nvSpPr>
          <p:cNvPr id="409" name="Google Shape;409;p43"/>
          <p:cNvSpPr txBox="1"/>
          <p:nvPr/>
        </p:nvSpPr>
        <p:spPr>
          <a:xfrm>
            <a:off x="729450" y="3021000"/>
            <a:ext cx="7688700" cy="108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can easily take one vertex from each partition to make a clique. If there is no vertex left in a partition to take, no need to take any vertex from there. Thus creating a clique cover of size </a:t>
            </a:r>
            <a:r>
              <a:rPr lang="en" sz="1300">
                <a:latin typeface="Lato"/>
                <a:ea typeface="Lato"/>
                <a:cs typeface="Lato"/>
                <a:sym typeface="Lato"/>
              </a:rPr>
              <a:t>max( n</a:t>
            </a:r>
            <a:r>
              <a:rPr baseline="-25000" lang="en" sz="1300">
                <a:latin typeface="Lato"/>
                <a:ea typeface="Lato"/>
                <a:cs typeface="Lato"/>
                <a:sym typeface="Lato"/>
              </a:rPr>
              <a:t>1</a:t>
            </a:r>
            <a:r>
              <a:rPr lang="en" sz="1300">
                <a:latin typeface="Lato"/>
                <a:ea typeface="Lato"/>
                <a:cs typeface="Lato"/>
                <a:sym typeface="Lato"/>
              </a:rPr>
              <a:t>, n</a:t>
            </a:r>
            <a:r>
              <a:rPr baseline="-25000" lang="en" sz="1300">
                <a:latin typeface="Lato"/>
                <a:ea typeface="Lato"/>
                <a:cs typeface="Lato"/>
                <a:sym typeface="Lato"/>
              </a:rPr>
              <a:t>2</a:t>
            </a:r>
            <a:r>
              <a:rPr lang="en" sz="1300">
                <a:latin typeface="Lato"/>
                <a:ea typeface="Lato"/>
                <a:cs typeface="Lato"/>
                <a:sym typeface="Lato"/>
              </a:rPr>
              <a:t> ….. n</a:t>
            </a:r>
            <a:r>
              <a:rPr baseline="-25000" lang="en" sz="1300">
                <a:latin typeface="Lato"/>
                <a:ea typeface="Lato"/>
                <a:cs typeface="Lato"/>
                <a:sym typeface="Lato"/>
              </a:rPr>
              <a:t>p</a:t>
            </a:r>
            <a:r>
              <a:rPr lang="en" sz="1300">
                <a:latin typeface="Lato"/>
                <a:ea typeface="Lato"/>
                <a:cs typeface="Lato"/>
                <a:sym typeface="Lato"/>
              </a:rPr>
              <a:t> ). Answer is no less than this because we can not put two vertex from same partition in same  clique. Thus giving clique cover number max( n</a:t>
            </a:r>
            <a:r>
              <a:rPr baseline="-25000" lang="en" sz="1300">
                <a:latin typeface="Lato"/>
                <a:ea typeface="Lato"/>
                <a:cs typeface="Lato"/>
                <a:sym typeface="Lato"/>
              </a:rPr>
              <a:t>1</a:t>
            </a:r>
            <a:r>
              <a:rPr lang="en" sz="1300">
                <a:latin typeface="Lato"/>
                <a:ea typeface="Lato"/>
                <a:cs typeface="Lato"/>
                <a:sym typeface="Lato"/>
              </a:rPr>
              <a:t>, n</a:t>
            </a:r>
            <a:r>
              <a:rPr baseline="-25000" lang="en" sz="1300">
                <a:latin typeface="Lato"/>
                <a:ea typeface="Lato"/>
                <a:cs typeface="Lato"/>
                <a:sym typeface="Lato"/>
              </a:rPr>
              <a:t>2</a:t>
            </a:r>
            <a:r>
              <a:rPr lang="en" sz="1300">
                <a:latin typeface="Lato"/>
                <a:ea typeface="Lato"/>
                <a:cs typeface="Lato"/>
                <a:sym typeface="Lato"/>
              </a:rPr>
              <a:t> ….. n</a:t>
            </a:r>
            <a:r>
              <a:rPr baseline="-25000" lang="en" sz="1300">
                <a:latin typeface="Lato"/>
                <a:ea typeface="Lato"/>
                <a:cs typeface="Lato"/>
                <a:sym typeface="Lato"/>
              </a:rPr>
              <a:t>p</a:t>
            </a:r>
            <a:r>
              <a:rPr lang="en" sz="1300">
                <a:latin typeface="Lato"/>
                <a:ea typeface="Lato"/>
                <a:cs typeface="Lato"/>
                <a:sym typeface="Lato"/>
              </a:rPr>
              <a:t> ).</a:t>
            </a:r>
            <a:endParaRPr sz="1300">
              <a:latin typeface="Lato"/>
              <a:ea typeface="Lato"/>
              <a:cs typeface="Lato"/>
              <a:sym typeface="Lato"/>
            </a:endParaRPr>
          </a:p>
          <a:p>
            <a:pPr indent="0" lvl="0" marL="457200" rtl="0" algn="l">
              <a:spcBef>
                <a:spcPts val="0"/>
              </a:spcBef>
              <a:spcAft>
                <a:spcPts val="0"/>
              </a:spcAft>
              <a:buNone/>
            </a:pPr>
            <a:r>
              <a:t/>
            </a:r>
            <a:endParaRPr sz="1300">
              <a:latin typeface="Lato"/>
              <a:ea typeface="Lato"/>
              <a:cs typeface="Lato"/>
              <a:sym typeface="Lato"/>
            </a:endParaRPr>
          </a:p>
        </p:txBody>
      </p:sp>
      <p:pic>
        <p:nvPicPr>
          <p:cNvPr id="410" name="Google Shape;410;p43"/>
          <p:cNvPicPr preferRelativeResize="0"/>
          <p:nvPr/>
        </p:nvPicPr>
        <p:blipFill>
          <a:blip r:embed="rId3">
            <a:alphaModFix/>
          </a:blip>
          <a:stretch>
            <a:fillRect/>
          </a:stretch>
        </p:blipFill>
        <p:spPr>
          <a:xfrm>
            <a:off x="6569800" y="1022425"/>
            <a:ext cx="2114550" cy="158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 graph C</a:t>
            </a:r>
            <a:r>
              <a:rPr baseline="-25000" lang="en"/>
              <a:t>n</a:t>
            </a:r>
            <a:r>
              <a:rPr lang="en"/>
              <a:t> or Path Graph P</a:t>
            </a:r>
            <a:r>
              <a:rPr baseline="-25000" lang="en"/>
              <a:t>n</a:t>
            </a:r>
            <a:endParaRPr baseline="-25000"/>
          </a:p>
        </p:txBody>
      </p:sp>
      <p:sp>
        <p:nvSpPr>
          <p:cNvPr id="416" name="Google Shape;416;p44"/>
          <p:cNvSpPr txBox="1"/>
          <p:nvPr>
            <p:ph idx="1" type="body"/>
          </p:nvPr>
        </p:nvSpPr>
        <p:spPr>
          <a:xfrm>
            <a:off x="727650" y="2603575"/>
            <a:ext cx="7688700" cy="42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For a cycle/path graph clique cover number is n/2 if n is even, (n+1)/2 if n is odd.</a:t>
            </a:r>
            <a:endParaRPr>
              <a:solidFill>
                <a:srgbClr val="000000"/>
              </a:solidFill>
            </a:endParaRPr>
          </a:p>
        </p:txBody>
      </p:sp>
      <p:sp>
        <p:nvSpPr>
          <p:cNvPr id="417" name="Google Shape;417;p44"/>
          <p:cNvSpPr txBox="1"/>
          <p:nvPr/>
        </p:nvSpPr>
        <p:spPr>
          <a:xfrm>
            <a:off x="727650" y="3134200"/>
            <a:ext cx="7688700" cy="75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It is obvious that no clique can have more than 2 vertex in a cycle/path graph. Thus we can take maximum two sequential vertex in a clique. So the clique cover number can not be greater than ceil(n)/2.</a:t>
            </a:r>
            <a:endParaRPr>
              <a:latin typeface="Lato"/>
              <a:ea typeface="Lato"/>
              <a:cs typeface="Lato"/>
              <a:sym typeface="Lato"/>
            </a:endParaRPr>
          </a:p>
        </p:txBody>
      </p:sp>
      <p:sp>
        <p:nvSpPr>
          <p:cNvPr id="418" name="Google Shape;418;p44"/>
          <p:cNvSpPr txBox="1"/>
          <p:nvPr/>
        </p:nvSpPr>
        <p:spPr>
          <a:xfrm>
            <a:off x="729450" y="3997225"/>
            <a:ext cx="7688700" cy="615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Now </a:t>
            </a:r>
            <a:r>
              <a:rPr lang="en">
                <a:latin typeface="Lato"/>
                <a:ea typeface="Lato"/>
                <a:cs typeface="Lato"/>
                <a:sym typeface="Lato"/>
              </a:rPr>
              <a:t>we have  clique cover number n/2 if n is even. For n is odd we have a clique of size 1 thus giving a clique cover number (n+1)/2 if n is odd.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419" name="Google Shape;419;p44"/>
          <p:cNvPicPr preferRelativeResize="0"/>
          <p:nvPr/>
        </p:nvPicPr>
        <p:blipFill>
          <a:blip r:embed="rId3">
            <a:alphaModFix/>
          </a:blip>
          <a:stretch>
            <a:fillRect/>
          </a:stretch>
        </p:blipFill>
        <p:spPr>
          <a:xfrm>
            <a:off x="6392325" y="807502"/>
            <a:ext cx="1776600" cy="1557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Triangle Free Graph</a:t>
            </a:r>
            <a:endParaRPr/>
          </a:p>
        </p:txBody>
      </p:sp>
      <p:sp>
        <p:nvSpPr>
          <p:cNvPr id="425" name="Google Shape;425;p45"/>
          <p:cNvSpPr txBox="1"/>
          <p:nvPr>
            <p:ph idx="1" type="body"/>
          </p:nvPr>
        </p:nvSpPr>
        <p:spPr>
          <a:xfrm>
            <a:off x="727650" y="2112300"/>
            <a:ext cx="7688700" cy="705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It is obvious that in triangle free graph maximum clique size is two. So we make as much as two size clique possible. How we do that? Maximum matching.</a:t>
            </a:r>
            <a:endParaRPr>
              <a:solidFill>
                <a:srgbClr val="000000"/>
              </a:solidFill>
            </a:endParaRPr>
          </a:p>
        </p:txBody>
      </p:sp>
      <p:sp>
        <p:nvSpPr>
          <p:cNvPr id="426" name="Google Shape;426;p45"/>
          <p:cNvSpPr txBox="1"/>
          <p:nvPr/>
        </p:nvSpPr>
        <p:spPr>
          <a:xfrm>
            <a:off x="738825" y="2817900"/>
            <a:ext cx="76887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For vertices not in maximum matching we make each of them one sized clique </a:t>
            </a:r>
            <a:endParaRPr>
              <a:latin typeface="Lato"/>
              <a:ea typeface="Lato"/>
              <a:cs typeface="Lato"/>
              <a:sym typeface="Lato"/>
            </a:endParaRPr>
          </a:p>
        </p:txBody>
      </p:sp>
      <p:sp>
        <p:nvSpPr>
          <p:cNvPr id="427" name="Google Shape;427;p45"/>
          <p:cNvSpPr txBox="1"/>
          <p:nvPr/>
        </p:nvSpPr>
        <p:spPr>
          <a:xfrm>
            <a:off x="740550" y="3353100"/>
            <a:ext cx="7666500" cy="431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Thus we have a clique cover number = |V| - maximum matching</a:t>
            </a:r>
            <a:endParaRPr>
              <a:latin typeface="Lato"/>
              <a:ea typeface="Lato"/>
              <a:cs typeface="Lato"/>
              <a:sym typeface="Lato"/>
            </a:endParaRPr>
          </a:p>
        </p:txBody>
      </p:sp>
      <p:sp>
        <p:nvSpPr>
          <p:cNvPr id="428" name="Google Shape;428;p45"/>
          <p:cNvSpPr txBox="1"/>
          <p:nvPr/>
        </p:nvSpPr>
        <p:spPr>
          <a:xfrm>
            <a:off x="753675" y="3784800"/>
            <a:ext cx="7659000" cy="46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Note that Triangle Free graph is the general case of cycle and path graph.</a:t>
            </a:r>
            <a:endParaRPr>
              <a:latin typeface="Lato"/>
              <a:ea typeface="Lato"/>
              <a:cs typeface="Lato"/>
              <a:sym typeface="Lato"/>
            </a:endParaRPr>
          </a:p>
        </p:txBody>
      </p:sp>
      <p:pic>
        <p:nvPicPr>
          <p:cNvPr id="429" name="Google Shape;429;p45"/>
          <p:cNvPicPr preferRelativeResize="0"/>
          <p:nvPr/>
        </p:nvPicPr>
        <p:blipFill>
          <a:blip r:embed="rId3">
            <a:alphaModFix/>
          </a:blip>
          <a:stretch>
            <a:fillRect/>
          </a:stretch>
        </p:blipFill>
        <p:spPr>
          <a:xfrm>
            <a:off x="4466175" y="735999"/>
            <a:ext cx="2677024" cy="137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1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Clique</a:t>
            </a:r>
            <a:endParaRPr/>
          </a:p>
        </p:txBody>
      </p:sp>
      <p:sp>
        <p:nvSpPr>
          <p:cNvPr id="110" name="Google Shape;110;p16"/>
          <p:cNvSpPr txBox="1"/>
          <p:nvPr>
            <p:ph idx="1" type="body"/>
          </p:nvPr>
        </p:nvSpPr>
        <p:spPr>
          <a:xfrm>
            <a:off x="729450" y="1853850"/>
            <a:ext cx="7946400" cy="32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clique of a graph G(V,E) is a complete subgraph of G.</a:t>
            </a:r>
            <a:br>
              <a:rPr lang="en" sz="1600"/>
            </a:br>
            <a:endParaRPr sz="1600"/>
          </a:p>
        </p:txBody>
      </p:sp>
      <p:pic>
        <p:nvPicPr>
          <p:cNvPr id="111" name="Google Shape;111;p16"/>
          <p:cNvPicPr preferRelativeResize="0"/>
          <p:nvPr/>
        </p:nvPicPr>
        <p:blipFill>
          <a:blip r:embed="rId3">
            <a:alphaModFix/>
          </a:blip>
          <a:stretch>
            <a:fillRect/>
          </a:stretch>
        </p:blipFill>
        <p:spPr>
          <a:xfrm>
            <a:off x="782175" y="2371350"/>
            <a:ext cx="1485200" cy="1912699"/>
          </a:xfrm>
          <a:prstGeom prst="rect">
            <a:avLst/>
          </a:prstGeom>
          <a:noFill/>
          <a:ln>
            <a:noFill/>
          </a:ln>
        </p:spPr>
      </p:pic>
      <p:pic>
        <p:nvPicPr>
          <p:cNvPr id="112" name="Google Shape;112;p16"/>
          <p:cNvPicPr preferRelativeResize="0"/>
          <p:nvPr/>
        </p:nvPicPr>
        <p:blipFill>
          <a:blip r:embed="rId4">
            <a:alphaModFix/>
          </a:blip>
          <a:stretch>
            <a:fillRect/>
          </a:stretch>
        </p:blipFill>
        <p:spPr>
          <a:xfrm>
            <a:off x="2618600" y="2220300"/>
            <a:ext cx="1647575" cy="2010900"/>
          </a:xfrm>
          <a:prstGeom prst="rect">
            <a:avLst/>
          </a:prstGeom>
          <a:noFill/>
          <a:ln>
            <a:noFill/>
          </a:ln>
        </p:spPr>
      </p:pic>
      <p:pic>
        <p:nvPicPr>
          <p:cNvPr id="113" name="Google Shape;113;p16"/>
          <p:cNvPicPr preferRelativeResize="0"/>
          <p:nvPr/>
        </p:nvPicPr>
        <p:blipFill>
          <a:blip r:embed="rId5">
            <a:alphaModFix/>
          </a:blip>
          <a:stretch>
            <a:fillRect/>
          </a:stretch>
        </p:blipFill>
        <p:spPr>
          <a:xfrm>
            <a:off x="4728925" y="2246350"/>
            <a:ext cx="1524683" cy="2010899"/>
          </a:xfrm>
          <a:prstGeom prst="rect">
            <a:avLst/>
          </a:prstGeom>
          <a:noFill/>
          <a:ln>
            <a:noFill/>
          </a:ln>
        </p:spPr>
      </p:pic>
      <p:pic>
        <p:nvPicPr>
          <p:cNvPr id="114" name="Google Shape;114;p16"/>
          <p:cNvPicPr preferRelativeResize="0"/>
          <p:nvPr/>
        </p:nvPicPr>
        <p:blipFill>
          <a:blip r:embed="rId6">
            <a:alphaModFix/>
          </a:blip>
          <a:stretch>
            <a:fillRect/>
          </a:stretch>
        </p:blipFill>
        <p:spPr>
          <a:xfrm>
            <a:off x="6875842" y="2311225"/>
            <a:ext cx="1799983" cy="228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Clique Cover Problem</a:t>
            </a:r>
            <a:endParaRPr/>
          </a:p>
        </p:txBody>
      </p:sp>
      <p:pic>
        <p:nvPicPr>
          <p:cNvPr id="120" name="Google Shape;120;p17"/>
          <p:cNvPicPr preferRelativeResize="0"/>
          <p:nvPr/>
        </p:nvPicPr>
        <p:blipFill>
          <a:blip r:embed="rId3">
            <a:alphaModFix/>
          </a:blip>
          <a:stretch>
            <a:fillRect/>
          </a:stretch>
        </p:blipFill>
        <p:spPr>
          <a:xfrm>
            <a:off x="635350" y="1779688"/>
            <a:ext cx="2576515" cy="2294374"/>
          </a:xfrm>
          <a:prstGeom prst="rect">
            <a:avLst/>
          </a:prstGeom>
          <a:noFill/>
          <a:ln>
            <a:noFill/>
          </a:ln>
        </p:spPr>
      </p:pic>
      <p:sp>
        <p:nvSpPr>
          <p:cNvPr id="121" name="Google Shape;121;p17"/>
          <p:cNvSpPr/>
          <p:nvPr/>
        </p:nvSpPr>
        <p:spPr>
          <a:xfrm>
            <a:off x="3580188" y="2798650"/>
            <a:ext cx="991800" cy="60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7"/>
          <p:cNvPicPr preferRelativeResize="0"/>
          <p:nvPr/>
        </p:nvPicPr>
        <p:blipFill>
          <a:blip r:embed="rId4">
            <a:alphaModFix/>
          </a:blip>
          <a:stretch>
            <a:fillRect/>
          </a:stretch>
        </p:blipFill>
        <p:spPr>
          <a:xfrm>
            <a:off x="5255609" y="1880727"/>
            <a:ext cx="2615465" cy="2112699"/>
          </a:xfrm>
          <a:prstGeom prst="rect">
            <a:avLst/>
          </a:prstGeom>
          <a:noFill/>
          <a:ln>
            <a:noFill/>
          </a:ln>
        </p:spPr>
      </p:pic>
      <p:sp>
        <p:nvSpPr>
          <p:cNvPr id="123" name="Google Shape;123;p17"/>
          <p:cNvSpPr txBox="1"/>
          <p:nvPr/>
        </p:nvSpPr>
        <p:spPr>
          <a:xfrm>
            <a:off x="459313" y="4196700"/>
            <a:ext cx="2928600" cy="3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Given a graph G(V,E) and integer k = 3. </a:t>
            </a:r>
            <a:br>
              <a:rPr lang="en" sz="1300">
                <a:solidFill>
                  <a:schemeClr val="accent1"/>
                </a:solidFill>
                <a:latin typeface="Lato"/>
                <a:ea typeface="Lato"/>
                <a:cs typeface="Lato"/>
                <a:sym typeface="Lato"/>
              </a:rPr>
            </a:br>
            <a:endParaRPr sz="1300">
              <a:solidFill>
                <a:schemeClr val="accen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124" name="Google Shape;124;p17"/>
          <p:cNvSpPr txBox="1"/>
          <p:nvPr/>
        </p:nvSpPr>
        <p:spPr>
          <a:xfrm>
            <a:off x="-337750" y="-184775"/>
            <a:ext cx="53382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5" name="Google Shape;125;p17"/>
          <p:cNvSpPr txBox="1"/>
          <p:nvPr/>
        </p:nvSpPr>
        <p:spPr>
          <a:xfrm>
            <a:off x="4787200" y="4020300"/>
            <a:ext cx="3688500" cy="10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True because the vertices of G can be partitioned into 3 sets S</a:t>
            </a:r>
            <a:r>
              <a:rPr baseline="-25000" lang="en" sz="1300">
                <a:solidFill>
                  <a:schemeClr val="accent1"/>
                </a:solidFill>
                <a:latin typeface="Lato"/>
                <a:ea typeface="Lato"/>
                <a:cs typeface="Lato"/>
                <a:sym typeface="Lato"/>
              </a:rPr>
              <a:t>i</a:t>
            </a:r>
            <a:r>
              <a:rPr lang="en" sz="1300">
                <a:solidFill>
                  <a:schemeClr val="accent1"/>
                </a:solidFill>
                <a:latin typeface="Lato"/>
                <a:ea typeface="Lato"/>
                <a:cs typeface="Lato"/>
                <a:sym typeface="Lato"/>
              </a:rPr>
              <a:t> ,where  two vertices in the same sets S</a:t>
            </a:r>
            <a:r>
              <a:rPr baseline="-25000" lang="en" sz="1300">
                <a:solidFill>
                  <a:schemeClr val="accent1"/>
                </a:solidFill>
                <a:latin typeface="Lato"/>
                <a:ea typeface="Lato"/>
                <a:cs typeface="Lato"/>
                <a:sym typeface="Lato"/>
              </a:rPr>
              <a:t>i</a:t>
            </a:r>
            <a:r>
              <a:rPr lang="en" sz="1300">
                <a:solidFill>
                  <a:schemeClr val="accent1"/>
                </a:solidFill>
                <a:latin typeface="Lato"/>
                <a:ea typeface="Lato"/>
                <a:cs typeface="Lato"/>
                <a:sym typeface="Lato"/>
              </a:rPr>
              <a:t>  are adjacent.</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t/>
            </a:r>
            <a:endParaRPr b="0" sz="1300">
              <a:solidFill>
                <a:schemeClr val="accent1"/>
              </a:solidFill>
              <a:latin typeface="Lato"/>
              <a:ea typeface="Lato"/>
              <a:cs typeface="Lato"/>
              <a:sym typeface="Lato"/>
            </a:endParaRPr>
          </a:p>
          <a:p>
            <a:pPr indent="0" lvl="0" marL="0" rtl="0" algn="l">
              <a:spcBef>
                <a:spcPts val="0"/>
              </a:spcBef>
              <a:spcAft>
                <a:spcPts val="0"/>
              </a:spcAft>
              <a:buNone/>
            </a:pPr>
            <a:r>
              <a:rPr lang="en" sz="2900"/>
              <a:t>Why do we need to study “Clique Cover Problem”</a:t>
            </a:r>
            <a:endParaRPr sz="2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p:nvPr/>
        </p:nvSpPr>
        <p:spPr>
          <a:xfrm>
            <a:off x="1399600" y="1553675"/>
            <a:ext cx="5738400" cy="314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2624250" y="21018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37" name="Google Shape;137;p19"/>
          <p:cNvSpPr/>
          <p:nvPr/>
        </p:nvSpPr>
        <p:spPr>
          <a:xfrm>
            <a:off x="3756375" y="21018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38" name="Google Shape;138;p19"/>
          <p:cNvSpPr/>
          <p:nvPr/>
        </p:nvSpPr>
        <p:spPr>
          <a:xfrm>
            <a:off x="3173975" y="303570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39" name="Google Shape;139;p19"/>
          <p:cNvSpPr/>
          <p:nvPr/>
        </p:nvSpPr>
        <p:spPr>
          <a:xfrm>
            <a:off x="1600225" y="35846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140" name="Google Shape;140;p19"/>
          <p:cNvSpPr/>
          <p:nvPr/>
        </p:nvSpPr>
        <p:spPr>
          <a:xfrm>
            <a:off x="2848975" y="4238575"/>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141" name="Google Shape;141;p19"/>
          <p:cNvSpPr/>
          <p:nvPr/>
        </p:nvSpPr>
        <p:spPr>
          <a:xfrm>
            <a:off x="5380675" y="17520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42" name="Google Shape;142;p19"/>
          <p:cNvSpPr/>
          <p:nvPr/>
        </p:nvSpPr>
        <p:spPr>
          <a:xfrm>
            <a:off x="5276500" y="256260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43" name="Google Shape;143;p19"/>
          <p:cNvSpPr/>
          <p:nvPr/>
        </p:nvSpPr>
        <p:spPr>
          <a:xfrm>
            <a:off x="6408600" y="256260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44" name="Google Shape;144;p19"/>
          <p:cNvSpPr/>
          <p:nvPr/>
        </p:nvSpPr>
        <p:spPr>
          <a:xfrm>
            <a:off x="6467700" y="1752050"/>
            <a:ext cx="443100" cy="3498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45" name="Google Shape;145;p19"/>
          <p:cNvSpPr txBox="1"/>
          <p:nvPr/>
        </p:nvSpPr>
        <p:spPr>
          <a:xfrm>
            <a:off x="676450" y="653150"/>
            <a:ext cx="67179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Let’s look at a </a:t>
            </a:r>
            <a:r>
              <a:rPr lang="en" sz="2300">
                <a:latin typeface="Lato"/>
                <a:ea typeface="Lato"/>
                <a:cs typeface="Lato"/>
                <a:sym typeface="Lato"/>
              </a:rPr>
              <a:t>scenario...</a:t>
            </a:r>
            <a:endParaRPr sz="23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2460950"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51" name="Google Shape;151;p20"/>
          <p:cNvSpPr/>
          <p:nvPr/>
        </p:nvSpPr>
        <p:spPr>
          <a:xfrm>
            <a:off x="3593075"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52" name="Google Shape;152;p20"/>
          <p:cNvSpPr/>
          <p:nvPr/>
        </p:nvSpPr>
        <p:spPr>
          <a:xfrm>
            <a:off x="3010675" y="286995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53" name="Google Shape;153;p20"/>
          <p:cNvSpPr/>
          <p:nvPr/>
        </p:nvSpPr>
        <p:spPr>
          <a:xfrm>
            <a:off x="1436925" y="3418900"/>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154" name="Google Shape;154;p20"/>
          <p:cNvSpPr/>
          <p:nvPr/>
        </p:nvSpPr>
        <p:spPr>
          <a:xfrm>
            <a:off x="2685675" y="4072825"/>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155" name="Google Shape;155;p20"/>
          <p:cNvSpPr/>
          <p:nvPr/>
        </p:nvSpPr>
        <p:spPr>
          <a:xfrm>
            <a:off x="5217375"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56" name="Google Shape;156;p20"/>
          <p:cNvSpPr/>
          <p:nvPr/>
        </p:nvSpPr>
        <p:spPr>
          <a:xfrm>
            <a:off x="51132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57" name="Google Shape;157;p20"/>
          <p:cNvSpPr/>
          <p:nvPr/>
        </p:nvSpPr>
        <p:spPr>
          <a:xfrm>
            <a:off x="62453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58" name="Google Shape;158;p20"/>
          <p:cNvSpPr/>
          <p:nvPr/>
        </p:nvSpPr>
        <p:spPr>
          <a:xfrm>
            <a:off x="6304400"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59" name="Google Shape;159;p20"/>
          <p:cNvCxnSpPr>
            <a:stCxn id="150" idx="6"/>
            <a:endCxn id="151" idx="2"/>
          </p:cNvCxnSpPr>
          <p:nvPr/>
        </p:nvCxnSpPr>
        <p:spPr>
          <a:xfrm>
            <a:off x="2904050" y="211100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0"/>
          <p:cNvCxnSpPr>
            <a:stCxn id="152" idx="7"/>
          </p:cNvCxnSpPr>
          <p:nvPr/>
        </p:nvCxnSpPr>
        <p:spPr>
          <a:xfrm flipH="1" rot="10800000">
            <a:off x="3388885" y="2263277"/>
            <a:ext cx="356700" cy="6579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0"/>
          <p:cNvCxnSpPr>
            <a:stCxn id="150" idx="4"/>
            <a:endCxn id="152" idx="1"/>
          </p:cNvCxnSpPr>
          <p:nvPr/>
        </p:nvCxnSpPr>
        <p:spPr>
          <a:xfrm>
            <a:off x="2682500" y="2285900"/>
            <a:ext cx="393000" cy="6354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0"/>
          <p:cNvCxnSpPr>
            <a:stCxn id="153" idx="7"/>
            <a:endCxn id="150" idx="3"/>
          </p:cNvCxnSpPr>
          <p:nvPr/>
        </p:nvCxnSpPr>
        <p:spPr>
          <a:xfrm flipH="1" rot="10800000">
            <a:off x="1815135" y="2234727"/>
            <a:ext cx="710700" cy="12354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0"/>
          <p:cNvCxnSpPr>
            <a:stCxn id="154" idx="0"/>
            <a:endCxn id="152" idx="4"/>
          </p:cNvCxnSpPr>
          <p:nvPr/>
        </p:nvCxnSpPr>
        <p:spPr>
          <a:xfrm flipH="1" rot="10800000">
            <a:off x="2907225" y="3219625"/>
            <a:ext cx="324900" cy="853200"/>
          </a:xfrm>
          <a:prstGeom prst="straightConnector1">
            <a:avLst/>
          </a:prstGeom>
          <a:noFill/>
          <a:ln cap="flat" cmpd="sng" w="9525">
            <a:solidFill>
              <a:srgbClr val="1A1A1A"/>
            </a:solidFill>
            <a:prstDash val="solid"/>
            <a:round/>
            <a:headEnd len="med" w="med" type="none"/>
            <a:tailEnd len="med" w="med" type="none"/>
          </a:ln>
        </p:spPr>
      </p:cxnSp>
      <p:cxnSp>
        <p:nvCxnSpPr>
          <p:cNvPr id="164" name="Google Shape;164;p20"/>
          <p:cNvCxnSpPr>
            <a:stCxn id="153" idx="5"/>
            <a:endCxn id="154" idx="1"/>
          </p:cNvCxnSpPr>
          <p:nvPr/>
        </p:nvCxnSpPr>
        <p:spPr>
          <a:xfrm>
            <a:off x="1815135" y="3717473"/>
            <a:ext cx="935400" cy="4065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0"/>
          <p:cNvCxnSpPr>
            <a:stCxn id="155" idx="2"/>
            <a:endCxn id="151" idx="6"/>
          </p:cNvCxnSpPr>
          <p:nvPr/>
        </p:nvCxnSpPr>
        <p:spPr>
          <a:xfrm flipH="1">
            <a:off x="4036275" y="1761200"/>
            <a:ext cx="1181100" cy="3498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0"/>
          <p:cNvCxnSpPr>
            <a:stCxn id="156" idx="0"/>
            <a:endCxn id="155" idx="4"/>
          </p:cNvCxnSpPr>
          <p:nvPr/>
        </p:nvCxnSpPr>
        <p:spPr>
          <a:xfrm flipH="1" rot="10800000">
            <a:off x="5334750" y="1936050"/>
            <a:ext cx="104100" cy="4608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0"/>
          <p:cNvCxnSpPr>
            <a:stCxn id="158" idx="2"/>
            <a:endCxn id="155" idx="6"/>
          </p:cNvCxnSpPr>
          <p:nvPr/>
        </p:nvCxnSpPr>
        <p:spPr>
          <a:xfrm rot="10800000">
            <a:off x="5660600" y="1761200"/>
            <a:ext cx="643800" cy="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0"/>
          <p:cNvCxnSpPr>
            <a:stCxn id="156" idx="6"/>
            <a:endCxn id="157" idx="2"/>
          </p:cNvCxnSpPr>
          <p:nvPr/>
        </p:nvCxnSpPr>
        <p:spPr>
          <a:xfrm>
            <a:off x="5556300" y="257175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0"/>
          <p:cNvCxnSpPr>
            <a:stCxn id="157" idx="0"/>
            <a:endCxn id="158" idx="4"/>
          </p:cNvCxnSpPr>
          <p:nvPr/>
        </p:nvCxnSpPr>
        <p:spPr>
          <a:xfrm flipH="1" rot="10800000">
            <a:off x="6466850" y="1936050"/>
            <a:ext cx="59100" cy="4608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0"/>
          <p:cNvCxnSpPr>
            <a:stCxn id="157" idx="1"/>
            <a:endCxn id="155" idx="5"/>
          </p:cNvCxnSpPr>
          <p:nvPr/>
        </p:nvCxnSpPr>
        <p:spPr>
          <a:xfrm rot="10800000">
            <a:off x="5595590" y="1884977"/>
            <a:ext cx="714600" cy="5631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0"/>
          <p:cNvCxnSpPr>
            <a:stCxn id="158" idx="3"/>
            <a:endCxn id="156" idx="7"/>
          </p:cNvCxnSpPr>
          <p:nvPr/>
        </p:nvCxnSpPr>
        <p:spPr>
          <a:xfrm flipH="1">
            <a:off x="5491490" y="1884873"/>
            <a:ext cx="877800" cy="563100"/>
          </a:xfrm>
          <a:prstGeom prst="straightConnector1">
            <a:avLst/>
          </a:prstGeom>
          <a:noFill/>
          <a:ln cap="flat" cmpd="sng" w="9525">
            <a:solidFill>
              <a:schemeClr val="dk2"/>
            </a:solidFill>
            <a:prstDash val="solid"/>
            <a:round/>
            <a:headEnd len="med" w="med" type="none"/>
            <a:tailEnd len="med" w="med" type="none"/>
          </a:ln>
        </p:spPr>
      </p:cxnSp>
      <p:sp>
        <p:nvSpPr>
          <p:cNvPr id="172" name="Google Shape;172;p20"/>
          <p:cNvSpPr txBox="1"/>
          <p:nvPr/>
        </p:nvSpPr>
        <p:spPr>
          <a:xfrm>
            <a:off x="755075" y="675250"/>
            <a:ext cx="61191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Let’s look at a scenario...</a:t>
            </a:r>
            <a:endParaRPr sz="2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p:nvPr/>
        </p:nvSpPr>
        <p:spPr>
          <a:xfrm>
            <a:off x="2460950"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78" name="Google Shape;178;p21"/>
          <p:cNvSpPr/>
          <p:nvPr/>
        </p:nvSpPr>
        <p:spPr>
          <a:xfrm>
            <a:off x="3593075" y="193610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79" name="Google Shape;179;p21"/>
          <p:cNvSpPr/>
          <p:nvPr/>
        </p:nvSpPr>
        <p:spPr>
          <a:xfrm>
            <a:off x="3010675" y="2869950"/>
            <a:ext cx="443100" cy="3498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sp>
        <p:nvSpPr>
          <p:cNvPr id="180" name="Google Shape;180;p21"/>
          <p:cNvSpPr/>
          <p:nvPr/>
        </p:nvSpPr>
        <p:spPr>
          <a:xfrm>
            <a:off x="1436925" y="3418900"/>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sp>
        <p:nvSpPr>
          <p:cNvPr id="181" name="Google Shape;181;p21"/>
          <p:cNvSpPr/>
          <p:nvPr/>
        </p:nvSpPr>
        <p:spPr>
          <a:xfrm>
            <a:off x="2685675" y="4072825"/>
            <a:ext cx="443100" cy="349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sp>
        <p:nvSpPr>
          <p:cNvPr id="182" name="Google Shape;182;p21"/>
          <p:cNvSpPr/>
          <p:nvPr/>
        </p:nvSpPr>
        <p:spPr>
          <a:xfrm>
            <a:off x="5217375"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183" name="Google Shape;183;p21"/>
          <p:cNvSpPr/>
          <p:nvPr/>
        </p:nvSpPr>
        <p:spPr>
          <a:xfrm>
            <a:off x="51132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184" name="Google Shape;184;p21"/>
          <p:cNvSpPr/>
          <p:nvPr/>
        </p:nvSpPr>
        <p:spPr>
          <a:xfrm>
            <a:off x="6245300" y="239685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85" name="Google Shape;185;p21"/>
          <p:cNvSpPr/>
          <p:nvPr/>
        </p:nvSpPr>
        <p:spPr>
          <a:xfrm>
            <a:off x="6304400" y="1586300"/>
            <a:ext cx="443100" cy="3498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86" name="Google Shape;186;p21"/>
          <p:cNvCxnSpPr>
            <a:stCxn id="177" idx="6"/>
            <a:endCxn id="178" idx="2"/>
          </p:cNvCxnSpPr>
          <p:nvPr/>
        </p:nvCxnSpPr>
        <p:spPr>
          <a:xfrm>
            <a:off x="2904050" y="211100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21"/>
          <p:cNvCxnSpPr>
            <a:stCxn id="179" idx="7"/>
          </p:cNvCxnSpPr>
          <p:nvPr/>
        </p:nvCxnSpPr>
        <p:spPr>
          <a:xfrm flipH="1" rot="10800000">
            <a:off x="3388885" y="2263277"/>
            <a:ext cx="356700" cy="6579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1"/>
          <p:cNvCxnSpPr>
            <a:stCxn id="177" idx="4"/>
            <a:endCxn id="179" idx="1"/>
          </p:cNvCxnSpPr>
          <p:nvPr/>
        </p:nvCxnSpPr>
        <p:spPr>
          <a:xfrm>
            <a:off x="2682500" y="2285900"/>
            <a:ext cx="393000" cy="6354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1"/>
          <p:cNvCxnSpPr>
            <a:stCxn id="180" idx="7"/>
            <a:endCxn id="177" idx="3"/>
          </p:cNvCxnSpPr>
          <p:nvPr/>
        </p:nvCxnSpPr>
        <p:spPr>
          <a:xfrm flipH="1" rot="10800000">
            <a:off x="1815135" y="2234727"/>
            <a:ext cx="710700" cy="12354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21"/>
          <p:cNvCxnSpPr>
            <a:stCxn id="181" idx="0"/>
            <a:endCxn id="179" idx="4"/>
          </p:cNvCxnSpPr>
          <p:nvPr/>
        </p:nvCxnSpPr>
        <p:spPr>
          <a:xfrm flipH="1" rot="10800000">
            <a:off x="2907225" y="3219625"/>
            <a:ext cx="324900" cy="853200"/>
          </a:xfrm>
          <a:prstGeom prst="straightConnector1">
            <a:avLst/>
          </a:prstGeom>
          <a:noFill/>
          <a:ln cap="flat" cmpd="sng" w="9525">
            <a:solidFill>
              <a:srgbClr val="1A1A1A"/>
            </a:solidFill>
            <a:prstDash val="solid"/>
            <a:round/>
            <a:headEnd len="med" w="med" type="none"/>
            <a:tailEnd len="med" w="med" type="none"/>
          </a:ln>
        </p:spPr>
      </p:cxnSp>
      <p:cxnSp>
        <p:nvCxnSpPr>
          <p:cNvPr id="191" name="Google Shape;191;p21"/>
          <p:cNvCxnSpPr>
            <a:stCxn id="180" idx="5"/>
            <a:endCxn id="181" idx="1"/>
          </p:cNvCxnSpPr>
          <p:nvPr/>
        </p:nvCxnSpPr>
        <p:spPr>
          <a:xfrm>
            <a:off x="1815135" y="3717473"/>
            <a:ext cx="935400" cy="4065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1"/>
          <p:cNvCxnSpPr>
            <a:stCxn id="182" idx="2"/>
            <a:endCxn id="178" idx="6"/>
          </p:cNvCxnSpPr>
          <p:nvPr/>
        </p:nvCxnSpPr>
        <p:spPr>
          <a:xfrm flipH="1">
            <a:off x="4036275" y="1761200"/>
            <a:ext cx="1181100" cy="3498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21"/>
          <p:cNvCxnSpPr>
            <a:stCxn id="183" idx="0"/>
            <a:endCxn id="182" idx="4"/>
          </p:cNvCxnSpPr>
          <p:nvPr/>
        </p:nvCxnSpPr>
        <p:spPr>
          <a:xfrm flipH="1" rot="10800000">
            <a:off x="5334750" y="1936050"/>
            <a:ext cx="104100" cy="4608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21"/>
          <p:cNvCxnSpPr>
            <a:stCxn id="185" idx="2"/>
            <a:endCxn id="182" idx="6"/>
          </p:cNvCxnSpPr>
          <p:nvPr/>
        </p:nvCxnSpPr>
        <p:spPr>
          <a:xfrm rot="10800000">
            <a:off x="5660600" y="1761200"/>
            <a:ext cx="643800" cy="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21"/>
          <p:cNvCxnSpPr>
            <a:stCxn id="183" idx="6"/>
            <a:endCxn id="184" idx="2"/>
          </p:cNvCxnSpPr>
          <p:nvPr/>
        </p:nvCxnSpPr>
        <p:spPr>
          <a:xfrm>
            <a:off x="5556300" y="2571750"/>
            <a:ext cx="689100" cy="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21"/>
          <p:cNvCxnSpPr>
            <a:stCxn id="184" idx="0"/>
            <a:endCxn id="185" idx="4"/>
          </p:cNvCxnSpPr>
          <p:nvPr/>
        </p:nvCxnSpPr>
        <p:spPr>
          <a:xfrm flipH="1" rot="10800000">
            <a:off x="6466850" y="1936050"/>
            <a:ext cx="59100" cy="4608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1"/>
          <p:cNvCxnSpPr>
            <a:stCxn id="184" idx="1"/>
            <a:endCxn id="182" idx="5"/>
          </p:cNvCxnSpPr>
          <p:nvPr/>
        </p:nvCxnSpPr>
        <p:spPr>
          <a:xfrm rot="10800000">
            <a:off x="5595590" y="1884977"/>
            <a:ext cx="714600" cy="5631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21"/>
          <p:cNvCxnSpPr>
            <a:stCxn id="185" idx="3"/>
            <a:endCxn id="183" idx="7"/>
          </p:cNvCxnSpPr>
          <p:nvPr/>
        </p:nvCxnSpPr>
        <p:spPr>
          <a:xfrm flipH="1">
            <a:off x="5491490" y="1884873"/>
            <a:ext cx="877800" cy="563100"/>
          </a:xfrm>
          <a:prstGeom prst="straightConnector1">
            <a:avLst/>
          </a:prstGeom>
          <a:noFill/>
          <a:ln cap="flat" cmpd="sng" w="9525">
            <a:solidFill>
              <a:schemeClr val="dk2"/>
            </a:solidFill>
            <a:prstDash val="solid"/>
            <a:round/>
            <a:headEnd len="med" w="med" type="none"/>
            <a:tailEnd len="med" w="med" type="none"/>
          </a:ln>
        </p:spPr>
      </p:cxnSp>
      <p:sp>
        <p:nvSpPr>
          <p:cNvPr id="199" name="Google Shape;199;p21"/>
          <p:cNvSpPr txBox="1"/>
          <p:nvPr/>
        </p:nvSpPr>
        <p:spPr>
          <a:xfrm>
            <a:off x="755075" y="675250"/>
            <a:ext cx="61191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Lato"/>
                <a:ea typeface="Lato"/>
                <a:cs typeface="Lato"/>
                <a:sym typeface="Lato"/>
              </a:rPr>
              <a:t>Let’s look at a scenario...</a:t>
            </a:r>
            <a:endParaRPr sz="2300">
              <a:latin typeface="Lato"/>
              <a:ea typeface="Lato"/>
              <a:cs typeface="Lato"/>
              <a:sym typeface="Lato"/>
            </a:endParaRPr>
          </a:p>
        </p:txBody>
      </p:sp>
      <p:sp>
        <p:nvSpPr>
          <p:cNvPr id="200" name="Google Shape;200;p21"/>
          <p:cNvSpPr/>
          <p:nvPr/>
        </p:nvSpPr>
        <p:spPr>
          <a:xfrm>
            <a:off x="2181025" y="1516225"/>
            <a:ext cx="2181000" cy="1854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