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052f84c1_1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052f84c1_1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e052f84c1_1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e052f84c1_1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3adde5a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3adde5a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ad6529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ad6529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ad65292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ad65292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d65292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ad65292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ad652925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ad652925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ad652925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ad652925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ad652925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ad652925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e052f84c1_1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e052f84c1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3adde5a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3adde5a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e052f84c1_1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e052f84c1_1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e052f84c1_1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e052f84c1_1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e052f84c1_1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e052f84c1_1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e052f84c1_1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e052f84c1_1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3adde5ac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3adde5ac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e04ae7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e04ae7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e04ae7c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e04ae7c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3adde5a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3adde5a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3adde5ac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3adde5ac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e052f84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e052f8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e052f84c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e052f84c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de0955e3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de0955e3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052f84c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052f84c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e052f84c1_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e052f84c1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e052f84c1_1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e052f84c1_1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e052f84c1_1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e052f84c1_1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theinf1.informatik.uni-jena.de/publications/clique-cover-alenex06.pdf" TargetMode="External"/><Relationship Id="rId4" Type="http://schemas.openxmlformats.org/officeDocument/2006/relationships/hyperlink" Target="https://www.cs.helsinki.fi/u/mkhkoivi/publications/sicomp-200Y.pdf" TargetMode="External"/><Relationship Id="rId5" Type="http://schemas.openxmlformats.org/officeDocument/2006/relationships/hyperlink" Target="https://www.researchgate.net/publication/313252443_Exact_and_Parameterized_Algorithms_for_k_i-Coloringhttps://www.researchgate.net/publication/313252443_Exact_and_Parameterized_Algorithms_for_k_i-Colo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erfect_graph#CITEREFGr%C3%B6tschelLov%C3%A1szSchrijver198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36375"/>
            <a:ext cx="7688100" cy="14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 Cover Problem</a:t>
            </a:r>
            <a:endParaRPr/>
          </a:p>
          <a:p>
            <a:pPr indent="0" lvl="0" marL="0" rtl="0" algn="l">
              <a:spcBef>
                <a:spcPts val="0"/>
              </a:spcBef>
              <a:spcAft>
                <a:spcPts val="0"/>
              </a:spcAft>
              <a:buNone/>
            </a:pPr>
            <a:r>
              <a:rPr lang="en" sz="1900">
                <a:solidFill>
                  <a:srgbClr val="EB5600"/>
                </a:solidFill>
              </a:rPr>
              <a:t>Brute Force and </a:t>
            </a:r>
            <a:r>
              <a:rPr lang="en" sz="1900">
                <a:solidFill>
                  <a:srgbClr val="EB5600"/>
                </a:solidFill>
              </a:rPr>
              <a:t>Exact Algorithm </a:t>
            </a:r>
            <a:r>
              <a:rPr lang="en" sz="1900">
                <a:solidFill>
                  <a:srgbClr val="CC0000"/>
                </a:solidFill>
              </a:rPr>
              <a:t> </a:t>
            </a:r>
            <a:endParaRPr sz="1900">
              <a:solidFill>
                <a:srgbClr val="CC0000"/>
              </a:solidFill>
            </a:endParaRPr>
          </a:p>
          <a:p>
            <a:pPr indent="0" lvl="0" marL="0" rtl="0" algn="l">
              <a:spcBef>
                <a:spcPts val="0"/>
              </a:spcBef>
              <a:spcAft>
                <a:spcPts val="0"/>
              </a:spcAft>
              <a:buNone/>
            </a:pPr>
            <a:r>
              <a:rPr lang="en" sz="1900">
                <a:solidFill>
                  <a:schemeClr val="dk1"/>
                </a:solidFill>
              </a:rPr>
              <a:t>Algorithm for Restricted Class of Graph</a:t>
            </a:r>
            <a:endParaRPr sz="1900">
              <a:solidFill>
                <a:schemeClr val="dk1"/>
              </a:solidFill>
            </a:endParaRPr>
          </a:p>
        </p:txBody>
      </p:sp>
      <p:sp>
        <p:nvSpPr>
          <p:cNvPr id="87" name="Google Shape;87;p13"/>
          <p:cNvSpPr txBox="1"/>
          <p:nvPr>
            <p:ph idx="1" type="subTitle"/>
          </p:nvPr>
        </p:nvSpPr>
        <p:spPr>
          <a:xfrm>
            <a:off x="727950" y="2794775"/>
            <a:ext cx="7688100" cy="21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Group No:</a:t>
            </a:r>
            <a:r>
              <a:rPr lang="en">
                <a:solidFill>
                  <a:srgbClr val="000000"/>
                </a:solidFill>
              </a:rPr>
              <a:t> 10</a:t>
            </a:r>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Student ID:</a:t>
            </a:r>
            <a:endParaRPr b="1" sz="1400">
              <a:solidFill>
                <a:srgbClr val="000000"/>
              </a:solidFill>
            </a:endParaRPr>
          </a:p>
          <a:p>
            <a:pPr indent="0" lvl="0" marL="0" rtl="0" algn="l">
              <a:spcBef>
                <a:spcPts val="0"/>
              </a:spcBef>
              <a:spcAft>
                <a:spcPts val="0"/>
              </a:spcAft>
              <a:buNone/>
            </a:pPr>
            <a:r>
              <a:rPr lang="en" sz="1400">
                <a:solidFill>
                  <a:srgbClr val="000000"/>
                </a:solidFill>
              </a:rPr>
              <a:t>1505002</a:t>
            </a:r>
            <a:endParaRPr sz="1400">
              <a:solidFill>
                <a:srgbClr val="000000"/>
              </a:solidFill>
            </a:endParaRPr>
          </a:p>
          <a:p>
            <a:pPr indent="0" lvl="0" marL="0" rtl="0" algn="l">
              <a:spcBef>
                <a:spcPts val="0"/>
              </a:spcBef>
              <a:spcAft>
                <a:spcPts val="0"/>
              </a:spcAft>
              <a:buNone/>
            </a:pPr>
            <a:r>
              <a:rPr lang="en" sz="1400">
                <a:solidFill>
                  <a:srgbClr val="000000"/>
                </a:solidFill>
              </a:rPr>
              <a:t>1505044</a:t>
            </a:r>
            <a:endParaRPr sz="1400">
              <a:solidFill>
                <a:srgbClr val="000000"/>
              </a:solidFill>
            </a:endParaRPr>
          </a:p>
          <a:p>
            <a:pPr indent="0" lvl="0" marL="0" rtl="0" algn="l">
              <a:spcBef>
                <a:spcPts val="0"/>
              </a:spcBef>
              <a:spcAft>
                <a:spcPts val="0"/>
              </a:spcAft>
              <a:buNone/>
            </a:pPr>
            <a:r>
              <a:rPr lang="en" sz="1400">
                <a:solidFill>
                  <a:srgbClr val="000000"/>
                </a:solidFill>
              </a:rPr>
              <a:t>1505057</a:t>
            </a:r>
            <a:endParaRPr sz="1400">
              <a:solidFill>
                <a:srgbClr val="000000"/>
              </a:solidFill>
            </a:endParaRPr>
          </a:p>
          <a:p>
            <a:pPr indent="0" lvl="0" marL="0" rtl="0" algn="l">
              <a:spcBef>
                <a:spcPts val="0"/>
              </a:spcBef>
              <a:spcAft>
                <a:spcPts val="0"/>
              </a:spcAft>
              <a:buNone/>
            </a:pPr>
            <a:r>
              <a:rPr lang="en" sz="1400">
                <a:solidFill>
                  <a:srgbClr val="000000"/>
                </a:solidFill>
              </a:rPr>
              <a:t>1505097</a:t>
            </a:r>
            <a:endParaRPr sz="1400">
              <a:solidFill>
                <a:srgbClr val="000000"/>
              </a:solidFill>
            </a:endParaRPr>
          </a:p>
          <a:p>
            <a:pPr indent="0" lvl="0" marL="0" rtl="0" algn="l">
              <a:spcBef>
                <a:spcPts val="0"/>
              </a:spcBef>
              <a:spcAft>
                <a:spcPts val="0"/>
              </a:spcAft>
              <a:buNone/>
            </a:pPr>
            <a:r>
              <a:rPr lang="en" sz="1400">
                <a:solidFill>
                  <a:srgbClr val="000000"/>
                </a:solidFill>
              </a:rPr>
              <a:t>1505101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432625" y="1052425"/>
            <a:ext cx="3122700" cy="3888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aleway"/>
                <a:ea typeface="Raleway"/>
                <a:cs typeface="Raleway"/>
                <a:sym typeface="Raleway"/>
              </a:rPr>
              <a:t>S = </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{c,d,e,f},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b="1" lang="en" sz="1900">
                <a:solidFill>
                  <a:srgbClr val="FF0000"/>
                </a:solidFill>
                <a:latin typeface="Raleway"/>
                <a:ea typeface="Raleway"/>
                <a:cs typeface="Raleway"/>
                <a:sym typeface="Raleway"/>
              </a:rPr>
              <a:t> {a,b,g}</a:t>
            </a:r>
            <a:r>
              <a:rPr lang="en" sz="1800">
                <a:solidFill>
                  <a:srgbClr val="FF0000"/>
                </a:solidFill>
                <a:latin typeface="Raleway"/>
                <a:ea typeface="Raleway"/>
                <a:cs typeface="Raleway"/>
                <a:sym typeface="Raleway"/>
              </a:rPr>
              <a:t>,	{c,e,f},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{c,e,d},	{c,d,f},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b="1" lang="en" sz="1900">
                <a:solidFill>
                  <a:srgbClr val="FF0000"/>
                </a:solidFill>
                <a:latin typeface="Raleway"/>
                <a:ea typeface="Raleway"/>
                <a:cs typeface="Raleway"/>
                <a:sym typeface="Raleway"/>
              </a:rPr>
              <a:t>{e,d,f}</a:t>
            </a:r>
            <a:r>
              <a:rPr lang="en" sz="1800">
                <a:solidFill>
                  <a:srgbClr val="FF0000"/>
                </a:solidFill>
                <a:latin typeface="Raleway"/>
                <a:ea typeface="Raleway"/>
                <a:cs typeface="Raleway"/>
                <a:sym typeface="Raleway"/>
              </a:rPr>
              <a:t>,	{a,b},	{a,g},</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{b,g},	{a,i},		{i,h},</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{g,h},	{b,c},	{c,d},</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b="1" lang="en" sz="1800">
                <a:solidFill>
                  <a:srgbClr val="FF0000"/>
                </a:solidFill>
                <a:latin typeface="Raleway"/>
                <a:ea typeface="Raleway"/>
                <a:cs typeface="Raleway"/>
                <a:sym typeface="Raleway"/>
              </a:rPr>
              <a:t>{c,f}</a:t>
            </a:r>
            <a:r>
              <a:rPr lang="en" sz="1800">
                <a:solidFill>
                  <a:srgbClr val="FF0000"/>
                </a:solidFill>
                <a:latin typeface="Raleway"/>
                <a:ea typeface="Raleway"/>
                <a:cs typeface="Raleway"/>
                <a:sym typeface="Raleway"/>
              </a:rPr>
              <a:t>,	{e,f},		{d,e},</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	{f,d},</a:t>
            </a:r>
            <a:r>
              <a:rPr lang="en" sz="1800">
                <a:solidFill>
                  <a:srgbClr val="FF0000"/>
                </a:solidFill>
                <a:latin typeface="Raleway"/>
                <a:ea typeface="Raleway"/>
                <a:cs typeface="Raleway"/>
                <a:sym typeface="Raleway"/>
              </a:rPr>
              <a:t> 	{a},</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{b},		{c}, ………………...</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p:txBody>
      </p:sp>
      <p:pic>
        <p:nvPicPr>
          <p:cNvPr id="201" name="Google Shape;201;p22"/>
          <p:cNvPicPr preferRelativeResize="0"/>
          <p:nvPr/>
        </p:nvPicPr>
        <p:blipFill>
          <a:blip r:embed="rId3">
            <a:alphaModFix/>
          </a:blip>
          <a:stretch>
            <a:fillRect/>
          </a:stretch>
        </p:blipFill>
        <p:spPr>
          <a:xfrm>
            <a:off x="4096550" y="1716800"/>
            <a:ext cx="4501551" cy="2675775"/>
          </a:xfrm>
          <a:prstGeom prst="rect">
            <a:avLst/>
          </a:prstGeom>
          <a:noFill/>
          <a:ln>
            <a:noFill/>
          </a:ln>
        </p:spPr>
      </p:pic>
      <p:sp>
        <p:nvSpPr>
          <p:cNvPr id="202" name="Google Shape;202;p22"/>
          <p:cNvSpPr/>
          <p:nvPr/>
        </p:nvSpPr>
        <p:spPr>
          <a:xfrm>
            <a:off x="5361300" y="1339900"/>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4313400" y="1946350"/>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5256525" y="2301325"/>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8339500" y="2301325"/>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8080900" y="1339900"/>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261925" y="2355150"/>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721100" y="1618625"/>
            <a:ext cx="258600" cy="43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nvSpPr>
        <p:spPr>
          <a:xfrm>
            <a:off x="6437050" y="3952475"/>
            <a:ext cx="17673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B5600"/>
                </a:solidFill>
                <a:latin typeface="Lato"/>
                <a:ea typeface="Lato"/>
                <a:cs typeface="Lato"/>
                <a:sym typeface="Lato"/>
              </a:rPr>
              <a:t>NO</a:t>
            </a:r>
            <a:endParaRPr b="1" sz="1800">
              <a:solidFill>
                <a:srgbClr val="EB56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nvSpPr>
        <p:spPr>
          <a:xfrm>
            <a:off x="509950" y="1193651"/>
            <a:ext cx="3118800" cy="38835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aleway"/>
                <a:ea typeface="Raleway"/>
                <a:cs typeface="Raleway"/>
                <a:sym typeface="Raleway"/>
              </a:rPr>
              <a:t>S = </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lang="en" sz="2400">
                <a:solidFill>
                  <a:srgbClr val="FF0000"/>
                </a:solidFill>
                <a:latin typeface="Raleway"/>
                <a:ea typeface="Raleway"/>
                <a:cs typeface="Raleway"/>
                <a:sym typeface="Raleway"/>
              </a:rPr>
              <a:t> </a:t>
            </a:r>
            <a:r>
              <a:rPr b="1" lang="en" sz="2400">
                <a:solidFill>
                  <a:srgbClr val="274E13"/>
                </a:solidFill>
                <a:latin typeface="Raleway"/>
                <a:ea typeface="Raleway"/>
                <a:cs typeface="Raleway"/>
                <a:sym typeface="Raleway"/>
              </a:rPr>
              <a:t>{c,d,e,f}</a:t>
            </a:r>
            <a:r>
              <a:rPr lang="en" sz="1800">
                <a:solidFill>
                  <a:srgbClr val="FF0000"/>
                </a:solidFill>
                <a:latin typeface="Raleway"/>
                <a:ea typeface="Raleway"/>
                <a:cs typeface="Raleway"/>
                <a:sym typeface="Raleway"/>
              </a:rPr>
              <a:t>,</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b="1" lang="en" sz="1900">
                <a:solidFill>
                  <a:srgbClr val="FF0000"/>
                </a:solidFill>
                <a:latin typeface="Raleway"/>
                <a:ea typeface="Raleway"/>
                <a:cs typeface="Raleway"/>
                <a:sym typeface="Raleway"/>
              </a:rPr>
              <a:t> </a:t>
            </a:r>
            <a:r>
              <a:rPr b="1" lang="en" sz="2400">
                <a:solidFill>
                  <a:srgbClr val="EB5600"/>
                </a:solidFill>
                <a:latin typeface="Raleway"/>
                <a:ea typeface="Raleway"/>
                <a:cs typeface="Raleway"/>
                <a:sym typeface="Raleway"/>
              </a:rPr>
              <a:t>{a,b,g}</a:t>
            </a:r>
            <a:r>
              <a:rPr lang="en" sz="1800">
                <a:solidFill>
                  <a:srgbClr val="FF0000"/>
                </a:solidFill>
                <a:latin typeface="Raleway"/>
                <a:ea typeface="Raleway"/>
                <a:cs typeface="Raleway"/>
                <a:sym typeface="Raleway"/>
              </a:rPr>
              <a:t>,	{c,e,f},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{c,e,d},	{c,d,f},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lang="en" sz="1800">
                <a:solidFill>
                  <a:srgbClr val="FF0000"/>
                </a:solidFill>
                <a:latin typeface="Raleway"/>
                <a:ea typeface="Raleway"/>
                <a:cs typeface="Raleway"/>
                <a:sym typeface="Raleway"/>
              </a:rPr>
              <a:t>{e,d,f}</a:t>
            </a:r>
            <a:r>
              <a:rPr lang="en" sz="1800">
                <a:solidFill>
                  <a:srgbClr val="FF0000"/>
                </a:solidFill>
                <a:latin typeface="Raleway"/>
                <a:ea typeface="Raleway"/>
                <a:cs typeface="Raleway"/>
                <a:sym typeface="Raleway"/>
              </a:rPr>
              <a:t>,	{a,b},	{a,g},</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{b,g},	{a,i},		</a:t>
            </a:r>
            <a:r>
              <a:rPr b="1" lang="en" sz="2400">
                <a:solidFill>
                  <a:schemeClr val="dk1"/>
                </a:solidFill>
                <a:latin typeface="Raleway"/>
                <a:ea typeface="Raleway"/>
                <a:cs typeface="Raleway"/>
                <a:sym typeface="Raleway"/>
              </a:rPr>
              <a:t>{i,h}</a:t>
            </a:r>
            <a:r>
              <a:rPr lang="en" sz="1800">
                <a:solidFill>
                  <a:srgbClr val="FF0000"/>
                </a:solidFill>
                <a:latin typeface="Raleway"/>
                <a:ea typeface="Raleway"/>
                <a:cs typeface="Raleway"/>
                <a:sym typeface="Raleway"/>
              </a:rPr>
              <a:t>,</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{g,h},	{b,c},	{c,d},</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t>
            </a:r>
            <a:r>
              <a:rPr lang="en" sz="1800">
                <a:solidFill>
                  <a:srgbClr val="FF0000"/>
                </a:solidFill>
                <a:latin typeface="Raleway"/>
                <a:ea typeface="Raleway"/>
                <a:cs typeface="Raleway"/>
                <a:sym typeface="Raleway"/>
              </a:rPr>
              <a:t>{c,f}</a:t>
            </a:r>
            <a:r>
              <a:rPr lang="en" sz="1900">
                <a:solidFill>
                  <a:srgbClr val="FF0000"/>
                </a:solidFill>
                <a:latin typeface="Raleway"/>
                <a:ea typeface="Raleway"/>
                <a:cs typeface="Raleway"/>
                <a:sym typeface="Raleway"/>
              </a:rPr>
              <a:t>,</a:t>
            </a:r>
            <a:r>
              <a:rPr lang="en" sz="1800">
                <a:solidFill>
                  <a:srgbClr val="FF0000"/>
                </a:solidFill>
                <a:latin typeface="Raleway"/>
                <a:ea typeface="Raleway"/>
                <a:cs typeface="Raleway"/>
                <a:sym typeface="Raleway"/>
              </a:rPr>
              <a:t>	{e,f},		{d,e},</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	{f,d},</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p:txBody>
      </p:sp>
      <p:pic>
        <p:nvPicPr>
          <p:cNvPr id="215" name="Google Shape;215;p23"/>
          <p:cNvPicPr preferRelativeResize="0"/>
          <p:nvPr/>
        </p:nvPicPr>
        <p:blipFill>
          <a:blip r:embed="rId3">
            <a:alphaModFix/>
          </a:blip>
          <a:stretch>
            <a:fillRect/>
          </a:stretch>
        </p:blipFill>
        <p:spPr>
          <a:xfrm>
            <a:off x="4096550" y="1716800"/>
            <a:ext cx="4501551" cy="2675775"/>
          </a:xfrm>
          <a:prstGeom prst="rect">
            <a:avLst/>
          </a:prstGeom>
          <a:noFill/>
          <a:ln>
            <a:noFill/>
          </a:ln>
        </p:spPr>
      </p:pic>
      <p:sp>
        <p:nvSpPr>
          <p:cNvPr id="216" name="Google Shape;216;p23"/>
          <p:cNvSpPr/>
          <p:nvPr/>
        </p:nvSpPr>
        <p:spPr>
          <a:xfrm>
            <a:off x="5361300" y="1339900"/>
            <a:ext cx="258600" cy="433200"/>
          </a:xfrm>
          <a:prstGeom prst="downArrow">
            <a:avLst>
              <a:gd fmla="val 50000" name="adj1"/>
              <a:gd fmla="val 5000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313400" y="1946350"/>
            <a:ext cx="258600" cy="433200"/>
          </a:xfrm>
          <a:prstGeom prst="downArrow">
            <a:avLst>
              <a:gd fmla="val 50000" name="adj1"/>
              <a:gd fmla="val 5000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5256525" y="2301325"/>
            <a:ext cx="258600" cy="433200"/>
          </a:xfrm>
          <a:prstGeom prst="downArrow">
            <a:avLst>
              <a:gd fmla="val 50000" name="adj1"/>
              <a:gd fmla="val 5000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8339500" y="2301325"/>
            <a:ext cx="258600" cy="433200"/>
          </a:xfrm>
          <a:prstGeom prst="downArrow">
            <a:avLst>
              <a:gd fmla="val 50000" name="adj1"/>
              <a:gd fmla="val 50000" name="adj2"/>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8080900" y="1339900"/>
            <a:ext cx="258600" cy="433200"/>
          </a:xfrm>
          <a:prstGeom prst="downArrow">
            <a:avLst>
              <a:gd fmla="val 50000" name="adj1"/>
              <a:gd fmla="val 50000" name="adj2"/>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7261925" y="2355150"/>
            <a:ext cx="258600" cy="433200"/>
          </a:xfrm>
          <a:prstGeom prst="downArrow">
            <a:avLst>
              <a:gd fmla="val 50000" name="adj1"/>
              <a:gd fmla="val 50000" name="adj2"/>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6721100" y="1618625"/>
            <a:ext cx="258600" cy="433200"/>
          </a:xfrm>
          <a:prstGeom prst="downArrow">
            <a:avLst>
              <a:gd fmla="val 50000" name="adj1"/>
              <a:gd fmla="val 50000" name="adj2"/>
            </a:avLst>
          </a:prstGeom>
          <a:solidFill>
            <a:schemeClr val="lt2"/>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054800" y="3182800"/>
            <a:ext cx="258600" cy="433200"/>
          </a:xfrm>
          <a:prstGeom prst="downArrow">
            <a:avLst>
              <a:gd fmla="val 50000" name="adj1"/>
              <a:gd fmla="val 50000" name="adj2"/>
            </a:avLst>
          </a:prstGeom>
          <a:solidFill>
            <a:schemeClr val="lt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5102700" y="3481900"/>
            <a:ext cx="258600" cy="433200"/>
          </a:xfrm>
          <a:prstGeom prst="downArrow">
            <a:avLst>
              <a:gd fmla="val 50000" name="adj1"/>
              <a:gd fmla="val 50000" name="adj2"/>
            </a:avLst>
          </a:prstGeom>
          <a:solidFill>
            <a:schemeClr val="lt2"/>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txBox="1"/>
          <p:nvPr/>
        </p:nvSpPr>
        <p:spPr>
          <a:xfrm>
            <a:off x="6346250" y="3861650"/>
            <a:ext cx="21864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YES</a:t>
            </a:r>
            <a:endParaRPr b="1" sz="18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729450" y="60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a:t>
            </a:r>
            <a:r>
              <a:rPr lang="en"/>
              <a:t> </a:t>
            </a:r>
            <a:endParaRPr/>
          </a:p>
        </p:txBody>
      </p:sp>
      <p:sp>
        <p:nvSpPr>
          <p:cNvPr id="231" name="Google Shape;231;p24"/>
          <p:cNvSpPr txBox="1"/>
          <p:nvPr>
            <p:ph idx="1" type="body"/>
          </p:nvPr>
        </p:nvSpPr>
        <p:spPr>
          <a:xfrm>
            <a:off x="729450" y="1426525"/>
            <a:ext cx="8095800" cy="17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1"/>
                </a:solidFill>
                <a:latin typeface="Raleway"/>
                <a:ea typeface="Raleway"/>
                <a:cs typeface="Raleway"/>
                <a:sym typeface="Raleway"/>
              </a:rPr>
              <a:t>Step 1</a:t>
            </a:r>
            <a:r>
              <a:rPr lang="en" sz="1400">
                <a:solidFill>
                  <a:srgbClr val="000000"/>
                </a:solidFill>
                <a:latin typeface="Raleway"/>
                <a:ea typeface="Raleway"/>
                <a:cs typeface="Raleway"/>
                <a:sym typeface="Raleway"/>
              </a:rPr>
              <a:t> : Find the power set of </a:t>
            </a:r>
            <a:r>
              <a:rPr b="1" lang="en" sz="1400">
                <a:solidFill>
                  <a:srgbClr val="000000"/>
                </a:solidFill>
                <a:latin typeface="Raleway"/>
                <a:ea typeface="Raleway"/>
                <a:cs typeface="Raleway"/>
                <a:sym typeface="Raleway"/>
              </a:rPr>
              <a:t>V</a:t>
            </a:r>
            <a:r>
              <a:rPr lang="en" sz="1400">
                <a:solidFill>
                  <a:srgbClr val="000000"/>
                </a:solidFill>
                <a:latin typeface="Raleway"/>
                <a:ea typeface="Raleway"/>
                <a:cs typeface="Raleway"/>
                <a:sym typeface="Raleway"/>
              </a:rPr>
              <a:t> where </a:t>
            </a:r>
            <a:r>
              <a:rPr b="1" lang="en" sz="1400">
                <a:solidFill>
                  <a:srgbClr val="000000"/>
                </a:solidFill>
                <a:latin typeface="Raleway"/>
                <a:ea typeface="Raleway"/>
                <a:cs typeface="Raleway"/>
                <a:sym typeface="Raleway"/>
              </a:rPr>
              <a:t>V</a:t>
            </a:r>
            <a:r>
              <a:rPr lang="en" sz="1400">
                <a:solidFill>
                  <a:srgbClr val="000000"/>
                </a:solidFill>
                <a:latin typeface="Raleway"/>
                <a:ea typeface="Raleway"/>
                <a:cs typeface="Raleway"/>
                <a:sym typeface="Raleway"/>
              </a:rPr>
              <a:t> is the set of vertices of graph </a:t>
            </a:r>
            <a:r>
              <a:rPr b="1" lang="en" sz="1400">
                <a:solidFill>
                  <a:srgbClr val="000000"/>
                </a:solidFill>
                <a:latin typeface="Raleway"/>
                <a:ea typeface="Raleway"/>
                <a:cs typeface="Raleway"/>
                <a:sym typeface="Raleway"/>
              </a:rPr>
              <a:t>G</a:t>
            </a:r>
            <a:r>
              <a:rPr lang="en" sz="1400">
                <a:solidFill>
                  <a:srgbClr val="000000"/>
                </a:solidFill>
                <a:latin typeface="Raleway"/>
                <a:ea typeface="Raleway"/>
                <a:cs typeface="Raleway"/>
                <a:sym typeface="Raleway"/>
              </a:rPr>
              <a:t>.</a:t>
            </a:r>
            <a:endParaRPr sz="1400">
              <a:solidFill>
                <a:srgbClr val="000000"/>
              </a:solidFill>
              <a:latin typeface="Raleway"/>
              <a:ea typeface="Raleway"/>
              <a:cs typeface="Raleway"/>
              <a:sym typeface="Raleway"/>
            </a:endParaRPr>
          </a:p>
          <a:p>
            <a:pPr indent="0" lvl="0" marL="0" rtl="0" algn="l">
              <a:spcBef>
                <a:spcPts val="0"/>
              </a:spcBef>
              <a:spcAft>
                <a:spcPts val="0"/>
              </a:spcAft>
              <a:buNone/>
            </a:pPr>
            <a:r>
              <a:rPr lang="en" sz="1400" u="sng">
                <a:solidFill>
                  <a:schemeClr val="accent3"/>
                </a:solidFill>
                <a:latin typeface="Raleway"/>
                <a:ea typeface="Raleway"/>
                <a:cs typeface="Raleway"/>
                <a:sym typeface="Raleway"/>
              </a:rPr>
              <a:t>Step 2</a:t>
            </a:r>
            <a:r>
              <a:rPr lang="en" sz="1400">
                <a:solidFill>
                  <a:srgbClr val="000000"/>
                </a:solidFill>
                <a:latin typeface="Raleway"/>
                <a:ea typeface="Raleway"/>
                <a:cs typeface="Raleway"/>
                <a:sym typeface="Raleway"/>
              </a:rPr>
              <a:t> : Take an empty list </a:t>
            </a:r>
            <a:r>
              <a:rPr b="1" lang="en" sz="1400">
                <a:solidFill>
                  <a:srgbClr val="000000"/>
                </a:solidFill>
                <a:latin typeface="Raleway"/>
                <a:ea typeface="Raleway"/>
                <a:cs typeface="Raleway"/>
                <a:sym typeface="Raleway"/>
              </a:rPr>
              <a:t>S</a:t>
            </a:r>
            <a:r>
              <a:rPr lang="en" sz="1400">
                <a:solidFill>
                  <a:srgbClr val="000000"/>
                </a:solidFill>
                <a:latin typeface="Raleway"/>
                <a:ea typeface="Raleway"/>
                <a:cs typeface="Raleway"/>
                <a:sym typeface="Raleway"/>
              </a:rPr>
              <a:t>.</a:t>
            </a:r>
            <a:endParaRPr sz="1400">
              <a:solidFill>
                <a:srgbClr val="000000"/>
              </a:solidFill>
              <a:latin typeface="Raleway"/>
              <a:ea typeface="Raleway"/>
              <a:cs typeface="Raleway"/>
              <a:sym typeface="Raleway"/>
            </a:endParaRPr>
          </a:p>
          <a:p>
            <a:pPr indent="0" lvl="0" marL="0" rtl="0" algn="l">
              <a:spcBef>
                <a:spcPts val="0"/>
              </a:spcBef>
              <a:spcAft>
                <a:spcPts val="0"/>
              </a:spcAft>
              <a:buNone/>
            </a:pPr>
            <a:r>
              <a:rPr lang="en" sz="1400" u="sng">
                <a:solidFill>
                  <a:schemeClr val="dk1"/>
                </a:solidFill>
                <a:latin typeface="Raleway"/>
                <a:ea typeface="Raleway"/>
                <a:cs typeface="Raleway"/>
                <a:sym typeface="Raleway"/>
              </a:rPr>
              <a:t>Step 3</a:t>
            </a:r>
            <a:r>
              <a:rPr lang="en" sz="1400">
                <a:solidFill>
                  <a:srgbClr val="000000"/>
                </a:solidFill>
                <a:latin typeface="Raleway"/>
                <a:ea typeface="Raleway"/>
                <a:cs typeface="Raleway"/>
                <a:sym typeface="Raleway"/>
              </a:rPr>
              <a:t> : Take every element(which is actually a subset of V) of </a:t>
            </a:r>
            <a:r>
              <a:rPr b="1" lang="en" sz="1400">
                <a:solidFill>
                  <a:srgbClr val="000000"/>
                </a:solidFill>
                <a:latin typeface="Raleway"/>
                <a:ea typeface="Raleway"/>
                <a:cs typeface="Raleway"/>
                <a:sym typeface="Raleway"/>
              </a:rPr>
              <a:t>P(V)</a:t>
            </a:r>
            <a:r>
              <a:rPr lang="en" sz="1400">
                <a:solidFill>
                  <a:srgbClr val="000000"/>
                </a:solidFill>
                <a:latin typeface="Raleway"/>
                <a:ea typeface="Raleway"/>
                <a:cs typeface="Raleway"/>
                <a:sym typeface="Raleway"/>
              </a:rPr>
              <a:t> and check whether it’s a complete subgraph or clique then add this to list </a:t>
            </a:r>
            <a:r>
              <a:rPr b="1" lang="en" sz="1400">
                <a:solidFill>
                  <a:srgbClr val="000000"/>
                </a:solidFill>
                <a:latin typeface="Raleway"/>
                <a:ea typeface="Raleway"/>
                <a:cs typeface="Raleway"/>
                <a:sym typeface="Raleway"/>
              </a:rPr>
              <a:t>S </a:t>
            </a:r>
            <a:r>
              <a:rPr lang="en" sz="1400">
                <a:solidFill>
                  <a:srgbClr val="000000"/>
                </a:solidFill>
                <a:latin typeface="Raleway"/>
                <a:ea typeface="Raleway"/>
                <a:cs typeface="Raleway"/>
                <a:sym typeface="Raleway"/>
              </a:rPr>
              <a:t>otherwise skip the element.</a:t>
            </a:r>
            <a:endParaRPr sz="1400">
              <a:solidFill>
                <a:srgbClr val="000000"/>
              </a:solidFill>
              <a:latin typeface="Raleway"/>
              <a:ea typeface="Raleway"/>
              <a:cs typeface="Raleway"/>
              <a:sym typeface="Raleway"/>
            </a:endParaRPr>
          </a:p>
          <a:p>
            <a:pPr indent="0" lvl="0" marL="0" rtl="0" algn="l">
              <a:spcBef>
                <a:spcPts val="0"/>
              </a:spcBef>
              <a:spcAft>
                <a:spcPts val="0"/>
              </a:spcAft>
              <a:buNone/>
            </a:pPr>
            <a:r>
              <a:rPr lang="en" sz="1400" u="sng">
                <a:solidFill>
                  <a:schemeClr val="accent3"/>
                </a:solidFill>
                <a:latin typeface="Raleway"/>
                <a:ea typeface="Raleway"/>
                <a:cs typeface="Raleway"/>
                <a:sym typeface="Raleway"/>
              </a:rPr>
              <a:t>Step 4</a:t>
            </a:r>
            <a:r>
              <a:rPr lang="en" sz="1400">
                <a:solidFill>
                  <a:srgbClr val="000000"/>
                </a:solidFill>
                <a:latin typeface="Raleway"/>
                <a:ea typeface="Raleway"/>
                <a:cs typeface="Raleway"/>
                <a:sym typeface="Raleway"/>
              </a:rPr>
              <a:t> : Find all possible subsets of </a:t>
            </a:r>
            <a:r>
              <a:rPr b="1" lang="en" sz="1400">
                <a:solidFill>
                  <a:srgbClr val="000000"/>
                </a:solidFill>
                <a:latin typeface="Raleway"/>
                <a:ea typeface="Raleway"/>
                <a:cs typeface="Raleway"/>
                <a:sym typeface="Raleway"/>
              </a:rPr>
              <a:t>S</a:t>
            </a:r>
            <a:r>
              <a:rPr lang="en" sz="1400">
                <a:solidFill>
                  <a:srgbClr val="000000"/>
                </a:solidFill>
                <a:latin typeface="Raleway"/>
                <a:ea typeface="Raleway"/>
                <a:cs typeface="Raleway"/>
                <a:sym typeface="Raleway"/>
              </a:rPr>
              <a:t> of size </a:t>
            </a:r>
            <a:r>
              <a:rPr b="1" lang="en" sz="1400">
                <a:solidFill>
                  <a:srgbClr val="000000"/>
                </a:solidFill>
                <a:latin typeface="Raleway"/>
                <a:ea typeface="Raleway"/>
                <a:cs typeface="Raleway"/>
                <a:sym typeface="Raleway"/>
              </a:rPr>
              <a:t>k</a:t>
            </a:r>
            <a:r>
              <a:rPr lang="en" sz="1400">
                <a:solidFill>
                  <a:srgbClr val="000000"/>
                </a:solidFill>
                <a:latin typeface="Raleway"/>
                <a:ea typeface="Raleway"/>
                <a:cs typeface="Raleway"/>
                <a:sym typeface="Raleway"/>
              </a:rPr>
              <a:t>.</a:t>
            </a:r>
            <a:endParaRPr sz="1400">
              <a:solidFill>
                <a:srgbClr val="000000"/>
              </a:solidFill>
              <a:latin typeface="Raleway"/>
              <a:ea typeface="Raleway"/>
              <a:cs typeface="Raleway"/>
              <a:sym typeface="Raleway"/>
            </a:endParaRPr>
          </a:p>
          <a:p>
            <a:pPr indent="0" lvl="0" marL="0" rtl="0" algn="l">
              <a:spcBef>
                <a:spcPts val="0"/>
              </a:spcBef>
              <a:spcAft>
                <a:spcPts val="0"/>
              </a:spcAft>
              <a:buNone/>
            </a:pPr>
            <a:r>
              <a:rPr lang="en" sz="1400" u="sng">
                <a:solidFill>
                  <a:schemeClr val="dk1"/>
                </a:solidFill>
                <a:latin typeface="Raleway"/>
                <a:ea typeface="Raleway"/>
                <a:cs typeface="Raleway"/>
                <a:sym typeface="Raleway"/>
              </a:rPr>
              <a:t>Step 5</a:t>
            </a:r>
            <a:r>
              <a:rPr lang="en" sz="1400">
                <a:solidFill>
                  <a:srgbClr val="000000"/>
                </a:solidFill>
                <a:latin typeface="Raleway"/>
                <a:ea typeface="Raleway"/>
                <a:cs typeface="Raleway"/>
                <a:sym typeface="Raleway"/>
              </a:rPr>
              <a:t> : Take every subsets and check whether it covers all vertices of </a:t>
            </a:r>
            <a:r>
              <a:rPr b="1" lang="en" sz="1400">
                <a:solidFill>
                  <a:srgbClr val="000000"/>
                </a:solidFill>
                <a:latin typeface="Raleway"/>
                <a:ea typeface="Raleway"/>
                <a:cs typeface="Raleway"/>
                <a:sym typeface="Raleway"/>
              </a:rPr>
              <a:t>V</a:t>
            </a:r>
            <a:r>
              <a:rPr lang="en" sz="1400">
                <a:solidFill>
                  <a:srgbClr val="000000"/>
                </a:solidFill>
                <a:latin typeface="Raleway"/>
                <a:ea typeface="Raleway"/>
                <a:cs typeface="Raleway"/>
                <a:sym typeface="Raleway"/>
              </a:rPr>
              <a:t> or not.</a:t>
            </a:r>
            <a:endParaRPr sz="1400">
              <a:solidFill>
                <a:srgbClr val="000000"/>
              </a:solidFill>
              <a:latin typeface="Raleway"/>
              <a:ea typeface="Raleway"/>
              <a:cs typeface="Raleway"/>
              <a:sym typeface="Raleway"/>
            </a:endParaRPr>
          </a:p>
          <a:p>
            <a:pPr indent="0" lvl="0" marL="0" rtl="0" algn="l">
              <a:spcBef>
                <a:spcPts val="0"/>
              </a:spcBef>
              <a:spcAft>
                <a:spcPts val="1600"/>
              </a:spcAft>
              <a:buNone/>
            </a:pPr>
            <a:r>
              <a:t/>
            </a:r>
            <a:endParaRPr/>
          </a:p>
        </p:txBody>
      </p:sp>
      <p:sp>
        <p:nvSpPr>
          <p:cNvPr id="232" name="Google Shape;232;p24"/>
          <p:cNvSpPr txBox="1"/>
          <p:nvPr/>
        </p:nvSpPr>
        <p:spPr>
          <a:xfrm>
            <a:off x="729450" y="3180925"/>
            <a:ext cx="6966900" cy="1466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i="1" lang="en" sz="1700">
                <a:solidFill>
                  <a:srgbClr val="0000FF"/>
                </a:solidFill>
                <a:latin typeface="Lato"/>
                <a:ea typeface="Lato"/>
                <a:cs typeface="Lato"/>
                <a:sym typeface="Lato"/>
              </a:rPr>
              <a:t>Step 1,2 and 3</a:t>
            </a:r>
            <a:r>
              <a:rPr lang="en" sz="1700">
                <a:latin typeface="Lato"/>
                <a:ea typeface="Lato"/>
                <a:cs typeface="Lato"/>
                <a:sym typeface="Lato"/>
              </a:rPr>
              <a:t> runs in </a:t>
            </a:r>
            <a:r>
              <a:rPr b="1" lang="en" sz="1700">
                <a:latin typeface="Lato"/>
                <a:ea typeface="Lato"/>
                <a:cs typeface="Lato"/>
                <a:sym typeface="Lato"/>
              </a:rPr>
              <a:t>O(n</a:t>
            </a:r>
            <a:r>
              <a:rPr b="1" baseline="30000" lang="en" sz="1700">
                <a:latin typeface="Lato"/>
                <a:ea typeface="Lato"/>
                <a:cs typeface="Lato"/>
                <a:sym typeface="Lato"/>
              </a:rPr>
              <a:t>2</a:t>
            </a:r>
            <a:r>
              <a:rPr b="1" lang="en" sz="1700">
                <a:latin typeface="Lato"/>
                <a:ea typeface="Lato"/>
                <a:cs typeface="Lato"/>
                <a:sym typeface="Lato"/>
              </a:rPr>
              <a:t>2</a:t>
            </a:r>
            <a:r>
              <a:rPr b="1" baseline="30000" lang="en" sz="1700">
                <a:latin typeface="Lato"/>
                <a:ea typeface="Lato"/>
                <a:cs typeface="Lato"/>
                <a:sym typeface="Lato"/>
              </a:rPr>
              <a:t>n</a:t>
            </a:r>
            <a:r>
              <a:rPr b="1" lang="en" sz="1700">
                <a:latin typeface="Lato"/>
                <a:ea typeface="Lato"/>
                <a:cs typeface="Lato"/>
                <a:sym typeface="Lato"/>
              </a:rPr>
              <a:t>)</a:t>
            </a:r>
            <a:endParaRPr b="1" sz="1700">
              <a:latin typeface="Lato"/>
              <a:ea typeface="Lato"/>
              <a:cs typeface="Lato"/>
              <a:sym typeface="Lato"/>
            </a:endParaRPr>
          </a:p>
          <a:p>
            <a:pPr indent="457200" lvl="0" marL="0" rtl="0" algn="l">
              <a:spcBef>
                <a:spcPts val="0"/>
              </a:spcBef>
              <a:spcAft>
                <a:spcPts val="0"/>
              </a:spcAft>
              <a:buNone/>
            </a:pPr>
            <a:r>
              <a:rPr i="1" lang="en" sz="1700">
                <a:solidFill>
                  <a:srgbClr val="0000FF"/>
                </a:solidFill>
                <a:latin typeface="Lato"/>
                <a:ea typeface="Lato"/>
                <a:cs typeface="Lato"/>
                <a:sym typeface="Lato"/>
              </a:rPr>
              <a:t>Step 4</a:t>
            </a:r>
            <a:r>
              <a:rPr lang="en" sz="1700">
                <a:latin typeface="Lato"/>
                <a:ea typeface="Lato"/>
                <a:cs typeface="Lato"/>
                <a:sym typeface="Lato"/>
              </a:rPr>
              <a:t> runs in </a:t>
            </a:r>
            <a:r>
              <a:rPr b="1" lang="en" sz="1700">
                <a:latin typeface="Lato"/>
                <a:ea typeface="Lato"/>
                <a:cs typeface="Lato"/>
                <a:sym typeface="Lato"/>
              </a:rPr>
              <a:t>O(2</a:t>
            </a:r>
            <a:r>
              <a:rPr b="1" baseline="30000" lang="en" sz="1700">
                <a:latin typeface="Lato"/>
                <a:ea typeface="Lato"/>
                <a:cs typeface="Lato"/>
                <a:sym typeface="Lato"/>
              </a:rPr>
              <a:t>kn</a:t>
            </a:r>
            <a:r>
              <a:rPr b="1" lang="en" sz="1700">
                <a:latin typeface="Lato"/>
                <a:ea typeface="Lato"/>
                <a:cs typeface="Lato"/>
                <a:sym typeface="Lato"/>
              </a:rPr>
              <a:t>) </a:t>
            </a:r>
            <a:endParaRPr b="1" sz="1700">
              <a:latin typeface="Lato"/>
              <a:ea typeface="Lato"/>
              <a:cs typeface="Lato"/>
              <a:sym typeface="Lato"/>
            </a:endParaRPr>
          </a:p>
          <a:p>
            <a:pPr indent="457200" lvl="0" marL="0" rtl="0" algn="l">
              <a:spcBef>
                <a:spcPts val="0"/>
              </a:spcBef>
              <a:spcAft>
                <a:spcPts val="0"/>
              </a:spcAft>
              <a:buNone/>
            </a:pPr>
            <a:r>
              <a:rPr i="1" lang="en" sz="1700">
                <a:solidFill>
                  <a:srgbClr val="0000FF"/>
                </a:solidFill>
                <a:latin typeface="Lato"/>
                <a:ea typeface="Lato"/>
                <a:cs typeface="Lato"/>
                <a:sym typeface="Lato"/>
              </a:rPr>
              <a:t>Step 5</a:t>
            </a:r>
            <a:r>
              <a:rPr lang="en" sz="1700">
                <a:latin typeface="Lato"/>
                <a:ea typeface="Lato"/>
                <a:cs typeface="Lato"/>
                <a:sym typeface="Lato"/>
              </a:rPr>
              <a:t> runs in </a:t>
            </a:r>
            <a:r>
              <a:rPr b="1" lang="en" sz="1700">
                <a:latin typeface="Lato"/>
                <a:ea typeface="Lato"/>
                <a:cs typeface="Lato"/>
                <a:sym typeface="Lato"/>
              </a:rPr>
              <a:t>O(n2</a:t>
            </a:r>
            <a:r>
              <a:rPr b="1" baseline="30000" lang="en" sz="1700">
                <a:latin typeface="Lato"/>
                <a:ea typeface="Lato"/>
                <a:cs typeface="Lato"/>
                <a:sym typeface="Lato"/>
              </a:rPr>
              <a:t>kn</a:t>
            </a:r>
            <a:r>
              <a:rPr b="1" lang="en" sz="1700">
                <a:latin typeface="Lato"/>
                <a:ea typeface="Lato"/>
                <a:cs typeface="Lato"/>
                <a:sym typeface="Lato"/>
              </a:rPr>
              <a:t>)</a:t>
            </a:r>
            <a:endParaRPr b="1" sz="1700">
              <a:latin typeface="Lato"/>
              <a:ea typeface="Lato"/>
              <a:cs typeface="Lato"/>
              <a:sym typeface="Lato"/>
            </a:endParaRPr>
          </a:p>
          <a:p>
            <a:pPr indent="457200" lvl="0" marL="0" rtl="0" algn="l">
              <a:spcBef>
                <a:spcPts val="0"/>
              </a:spcBef>
              <a:spcAft>
                <a:spcPts val="0"/>
              </a:spcAft>
              <a:buNone/>
            </a:pPr>
            <a:r>
              <a:t/>
            </a:r>
            <a:endParaRPr b="1" sz="17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The time complexity of brute force algorithm is O(n2</a:t>
            </a:r>
            <a:r>
              <a:rPr baseline="30000" lang="en" sz="1800">
                <a:latin typeface="Lato"/>
                <a:ea typeface="Lato"/>
                <a:cs typeface="Lato"/>
                <a:sym typeface="Lato"/>
              </a:rPr>
              <a:t>kn</a:t>
            </a:r>
            <a:r>
              <a:rPr lang="en" sz="1800">
                <a:latin typeface="Lato"/>
                <a:ea typeface="Lato"/>
                <a:cs typeface="Lato"/>
                <a:sym typeface="Lato"/>
              </a:rPr>
              <a:t>)</a:t>
            </a: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Exponential Time Exact Algorithm</a:t>
            </a:r>
            <a:endParaRPr/>
          </a:p>
        </p:txBody>
      </p:sp>
      <p:sp>
        <p:nvSpPr>
          <p:cNvPr id="238" name="Google Shape;238;p25"/>
          <p:cNvSpPr txBox="1"/>
          <p:nvPr>
            <p:ph idx="1" type="body"/>
          </p:nvPr>
        </p:nvSpPr>
        <p:spPr>
          <a:xfrm>
            <a:off x="729450" y="2078875"/>
            <a:ext cx="7688700" cy="2542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For the Edge Clique Cover problem there exist an exact exponential algorithm of complexity O*(2^n) </a:t>
            </a:r>
            <a:r>
              <a:rPr lang="en" sz="1500" u="sng">
                <a:solidFill>
                  <a:srgbClr val="000000"/>
                </a:solidFill>
                <a:latin typeface="Arial"/>
                <a:ea typeface="Arial"/>
                <a:cs typeface="Arial"/>
                <a:sym typeface="Arial"/>
                <a:hlinkClick r:id="rId3">
                  <a:extLst>
                    <a:ext uri="{A12FA001-AC4F-418D-AE19-62706E023703}">
                      <ahyp:hlinkClr val="tx"/>
                    </a:ext>
                  </a:extLst>
                </a:hlinkClick>
              </a:rPr>
              <a:t>Link</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However for Vertex Clique Cover, “set partitioning via inclusion-exclusion” paper is more  generalization of the problem of Vertex Clique Cover. So,  we will use their idea to find an exact exponential algorithm of complexity O*(2^n) </a:t>
            </a:r>
            <a:r>
              <a:rPr lang="en" sz="1500" u="sng">
                <a:solidFill>
                  <a:srgbClr val="000000"/>
                </a:solidFill>
                <a:latin typeface="Arial"/>
                <a:ea typeface="Arial"/>
                <a:cs typeface="Arial"/>
                <a:sym typeface="Arial"/>
                <a:hlinkClick r:id="rId4">
                  <a:extLst>
                    <a:ext uri="{A12FA001-AC4F-418D-AE19-62706E023703}">
                      <ahyp:hlinkClr val="tx"/>
                    </a:ext>
                  </a:extLst>
                </a:hlinkClick>
              </a:rPr>
              <a:t>Link</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dual problem of vertex clique cover is K-Coloring Problem. When it is parameterized by number of colors, it is para-NP-hard. But when parameterized by vertex cover or treewidth it is in FPT. So same applies for Vertex Clique Cover. </a:t>
            </a:r>
            <a:r>
              <a:rPr lang="en" sz="1500" u="sng">
                <a:solidFill>
                  <a:srgbClr val="000000"/>
                </a:solidFill>
                <a:latin typeface="Arial"/>
                <a:ea typeface="Arial"/>
                <a:cs typeface="Arial"/>
                <a:sym typeface="Arial"/>
                <a:hlinkClick r:id="rId5">
                  <a:extLst>
                    <a:ext uri="{A12FA001-AC4F-418D-AE19-62706E023703}">
                      <ahyp:hlinkClr val="tx"/>
                    </a:ext>
                  </a:extLst>
                </a:hlinkClick>
              </a:rPr>
              <a:t>Link</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 for O*(2^n) solution</a:t>
            </a:r>
            <a:endParaRPr/>
          </a:p>
        </p:txBody>
      </p:sp>
      <p:sp>
        <p:nvSpPr>
          <p:cNvPr id="244" name="Google Shape;244;p26"/>
          <p:cNvSpPr txBox="1"/>
          <p:nvPr>
            <p:ph idx="1" type="body"/>
          </p:nvPr>
        </p:nvSpPr>
        <p:spPr>
          <a:xfrm>
            <a:off x="729450" y="2078875"/>
            <a:ext cx="7688700" cy="2975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b="1" lang="en" sz="1450">
                <a:solidFill>
                  <a:srgbClr val="000000"/>
                </a:solidFill>
                <a:highlight>
                  <a:srgbClr val="FFFFFF"/>
                </a:highlight>
                <a:latin typeface="Arial"/>
                <a:ea typeface="Arial"/>
                <a:cs typeface="Arial"/>
                <a:sym typeface="Arial"/>
              </a:rPr>
              <a:t>Zeta Transform (SOS DP/Yate's DP): </a:t>
            </a:r>
            <a:r>
              <a:rPr lang="en" sz="1450">
                <a:solidFill>
                  <a:srgbClr val="000000"/>
                </a:solidFill>
                <a:highlight>
                  <a:srgbClr val="FFFFFF"/>
                </a:highlight>
                <a:latin typeface="Arial"/>
                <a:ea typeface="Arial"/>
                <a:cs typeface="Arial"/>
                <a:sym typeface="Arial"/>
              </a:rPr>
              <a:t>Given an function F: (0, 2</a:t>
            </a:r>
            <a:r>
              <a:rPr baseline="30000" lang="en" sz="1450">
                <a:solidFill>
                  <a:srgbClr val="000000"/>
                </a:solidFill>
                <a:highlight>
                  <a:srgbClr val="FFFFFF"/>
                </a:highlight>
                <a:latin typeface="Arial"/>
                <a:ea typeface="Arial"/>
                <a:cs typeface="Arial"/>
                <a:sym typeface="Arial"/>
              </a:rPr>
              <a:t>n</a:t>
            </a:r>
            <a:r>
              <a:rPr lang="en" sz="1450">
                <a:solidFill>
                  <a:srgbClr val="000000"/>
                </a:solidFill>
                <a:highlight>
                  <a:srgbClr val="FFFFFF"/>
                </a:highlight>
                <a:latin typeface="Arial"/>
                <a:ea typeface="Arial"/>
                <a:cs typeface="Arial"/>
                <a:sym typeface="Arial"/>
              </a:rPr>
              <a:t>] -&gt; Integer. Compute zeta function of F in O(n2</a:t>
            </a:r>
            <a:r>
              <a:rPr baseline="30000" lang="en" sz="1450">
                <a:solidFill>
                  <a:srgbClr val="000000"/>
                </a:solidFill>
                <a:highlight>
                  <a:srgbClr val="FFFFFF"/>
                </a:highlight>
                <a:latin typeface="Arial"/>
                <a:ea typeface="Arial"/>
                <a:cs typeface="Arial"/>
                <a:sym typeface="Arial"/>
              </a:rPr>
              <a:t>n</a:t>
            </a:r>
            <a:r>
              <a:rPr lang="en" sz="1450">
                <a:solidFill>
                  <a:srgbClr val="000000"/>
                </a:solidFill>
                <a:highlight>
                  <a:srgbClr val="FFFFFF"/>
                </a:highlight>
                <a:latin typeface="Arial"/>
                <a:ea typeface="Arial"/>
                <a:cs typeface="Arial"/>
                <a:sym typeface="Arial"/>
              </a:rPr>
              <a:t>), ie z(s) defined as, </a:t>
            </a:r>
            <a:endParaRPr sz="1450">
              <a:solidFill>
                <a:srgbClr val="000000"/>
              </a:solidFill>
              <a:highlight>
                <a:srgbClr val="FFFFFF"/>
              </a:highlight>
              <a:latin typeface="Arial"/>
              <a:ea typeface="Arial"/>
              <a:cs typeface="Arial"/>
              <a:sym typeface="Arial"/>
            </a:endParaRPr>
          </a:p>
          <a:p>
            <a:pPr indent="457200" lvl="0" marL="914400" rtl="0" algn="l">
              <a:spcBef>
                <a:spcPts val="1600"/>
              </a:spcBef>
              <a:spcAft>
                <a:spcPts val="0"/>
              </a:spcAft>
              <a:buNone/>
            </a:pPr>
            <a:r>
              <a:rPr lang="en" sz="1450">
                <a:solidFill>
                  <a:srgbClr val="000000"/>
                </a:solidFill>
                <a:highlight>
                  <a:srgbClr val="FFFFFF"/>
                </a:highlight>
                <a:latin typeface="Arial"/>
                <a:ea typeface="Arial"/>
                <a:cs typeface="Arial"/>
                <a:sym typeface="Arial"/>
              </a:rPr>
              <a:t>z(s) = Sum for all F(r) such that r is a subset of s.</a:t>
            </a:r>
            <a:endParaRPr sz="1450">
              <a:solidFill>
                <a:srgbClr val="000000"/>
              </a:solidFill>
              <a:highlight>
                <a:srgbClr val="FFFFFF"/>
              </a:highlight>
              <a:latin typeface="Arial"/>
              <a:ea typeface="Arial"/>
              <a:cs typeface="Arial"/>
              <a:sym typeface="Arial"/>
            </a:endParaRPr>
          </a:p>
          <a:p>
            <a:pPr indent="-320675" lvl="0" marL="457200" rtl="0" algn="l">
              <a:spcBef>
                <a:spcPts val="1600"/>
              </a:spcBef>
              <a:spcAft>
                <a:spcPts val="0"/>
              </a:spcAft>
              <a:buClr>
                <a:srgbClr val="000000"/>
              </a:buClr>
              <a:buSzPts val="1450"/>
              <a:buFont typeface="Arial"/>
              <a:buChar char="●"/>
            </a:pPr>
            <a:r>
              <a:rPr b="1" lang="en" sz="1450">
                <a:solidFill>
                  <a:srgbClr val="000000"/>
                </a:solidFill>
                <a:highlight>
                  <a:srgbClr val="FFFFFF"/>
                </a:highlight>
                <a:latin typeface="Arial"/>
                <a:ea typeface="Arial"/>
                <a:cs typeface="Arial"/>
                <a:sym typeface="Arial"/>
              </a:rPr>
              <a:t>Inclusion Exclusion:</a:t>
            </a:r>
            <a:r>
              <a:rPr lang="en" sz="1450">
                <a:solidFill>
                  <a:srgbClr val="000000"/>
                </a:solidFill>
                <a:highlight>
                  <a:srgbClr val="FFFFFF"/>
                </a:highlight>
                <a:latin typeface="Arial"/>
                <a:ea typeface="Arial"/>
                <a:cs typeface="Arial"/>
                <a:sym typeface="Arial"/>
              </a:rPr>
              <a:t> Given n object each with or without property x where x =  1, 2 …. n. Then </a:t>
            </a:r>
            <a:endParaRPr sz="1450">
              <a:solidFill>
                <a:srgbClr val="000000"/>
              </a:solidFill>
              <a:highlight>
                <a:srgbClr val="FFFFFF"/>
              </a:highlight>
              <a:latin typeface="Arial"/>
              <a:ea typeface="Arial"/>
              <a:cs typeface="Arial"/>
              <a:sym typeface="Arial"/>
            </a:endParaRPr>
          </a:p>
          <a:p>
            <a:pPr indent="0" lvl="0" marL="457200" rtl="0" algn="l">
              <a:spcBef>
                <a:spcPts val="1600"/>
              </a:spcBef>
              <a:spcAft>
                <a:spcPts val="0"/>
              </a:spcAft>
              <a:buNone/>
            </a:pPr>
            <a:r>
              <a:rPr lang="en" sz="1450">
                <a:solidFill>
                  <a:srgbClr val="000000"/>
                </a:solidFill>
                <a:highlight>
                  <a:srgbClr val="FFFFFF"/>
                </a:highlight>
                <a:latin typeface="Arial"/>
                <a:ea typeface="Arial"/>
                <a:cs typeface="Arial"/>
                <a:sym typeface="Arial"/>
              </a:rPr>
              <a:t> n(A</a:t>
            </a:r>
            <a:r>
              <a:rPr baseline="-25000" lang="en" sz="1450">
                <a:solidFill>
                  <a:srgbClr val="000000"/>
                </a:solidFill>
                <a:highlight>
                  <a:srgbClr val="FFFFFF"/>
                </a:highlight>
                <a:latin typeface="Arial"/>
                <a:ea typeface="Arial"/>
                <a:cs typeface="Arial"/>
                <a:sym typeface="Arial"/>
              </a:rPr>
              <a:t>1</a:t>
            </a:r>
            <a:r>
              <a:rPr lang="en" sz="1450">
                <a:solidFill>
                  <a:srgbClr val="000000"/>
                </a:solidFill>
                <a:highlight>
                  <a:srgbClr val="FFFFFF"/>
                </a:highlight>
                <a:latin typeface="Arial"/>
                <a:ea typeface="Arial"/>
                <a:cs typeface="Arial"/>
                <a:sym typeface="Arial"/>
              </a:rPr>
              <a:t> U …. A</a:t>
            </a:r>
            <a:r>
              <a:rPr baseline="-25000" lang="en" sz="1450">
                <a:solidFill>
                  <a:srgbClr val="000000"/>
                </a:solidFill>
                <a:highlight>
                  <a:srgbClr val="FFFFFF"/>
                </a:highlight>
                <a:latin typeface="Arial"/>
                <a:ea typeface="Arial"/>
                <a:cs typeface="Arial"/>
                <a:sym typeface="Arial"/>
              </a:rPr>
              <a:t>n</a:t>
            </a:r>
            <a:r>
              <a:rPr lang="en" sz="1450">
                <a:solidFill>
                  <a:srgbClr val="000000"/>
                </a:solidFill>
                <a:highlight>
                  <a:srgbClr val="FFFFFF"/>
                </a:highlight>
                <a:latin typeface="Arial"/>
                <a:ea typeface="Arial"/>
                <a:cs typeface="Arial"/>
                <a:sym typeface="Arial"/>
              </a:rPr>
              <a:t> ) = Sum of all (-1)</a:t>
            </a:r>
            <a:r>
              <a:rPr baseline="30000" lang="en" sz="1450">
                <a:solidFill>
                  <a:srgbClr val="000000"/>
                </a:solidFill>
                <a:highlight>
                  <a:srgbClr val="FFFFFF"/>
                </a:highlight>
                <a:latin typeface="Arial"/>
                <a:ea typeface="Arial"/>
                <a:cs typeface="Arial"/>
                <a:sym typeface="Arial"/>
              </a:rPr>
              <a:t>x+1</a:t>
            </a:r>
            <a:r>
              <a:rPr lang="en" sz="1450">
                <a:solidFill>
                  <a:srgbClr val="000000"/>
                </a:solidFill>
                <a:highlight>
                  <a:srgbClr val="FFFFFF"/>
                </a:highlight>
                <a:latin typeface="Arial"/>
                <a:ea typeface="Arial"/>
                <a:cs typeface="Arial"/>
                <a:sym typeface="Arial"/>
              </a:rPr>
              <a:t> n( A</a:t>
            </a:r>
            <a:r>
              <a:rPr baseline="-25000" lang="en" sz="1450">
                <a:solidFill>
                  <a:srgbClr val="000000"/>
                </a:solidFill>
                <a:highlight>
                  <a:srgbClr val="FFFFFF"/>
                </a:highlight>
                <a:latin typeface="Arial"/>
                <a:ea typeface="Arial"/>
                <a:cs typeface="Arial"/>
                <a:sym typeface="Arial"/>
              </a:rPr>
              <a:t>i1</a:t>
            </a:r>
            <a:r>
              <a:rPr lang="en" sz="1450">
                <a:solidFill>
                  <a:srgbClr val="000000"/>
                </a:solidFill>
                <a:highlight>
                  <a:srgbClr val="FFFFFF"/>
                </a:highlight>
                <a:latin typeface="Arial"/>
                <a:ea typeface="Arial"/>
                <a:cs typeface="Arial"/>
                <a:sym typeface="Arial"/>
              </a:rPr>
              <a:t> ⋂ … ⋂ A</a:t>
            </a:r>
            <a:r>
              <a:rPr baseline="-25000" lang="en" sz="1450">
                <a:solidFill>
                  <a:srgbClr val="000000"/>
                </a:solidFill>
                <a:highlight>
                  <a:srgbClr val="FFFFFF"/>
                </a:highlight>
                <a:latin typeface="Arial"/>
                <a:ea typeface="Arial"/>
                <a:cs typeface="Arial"/>
                <a:sym typeface="Arial"/>
              </a:rPr>
              <a:t>ix</a:t>
            </a:r>
            <a:r>
              <a:rPr lang="en" sz="1450">
                <a:solidFill>
                  <a:srgbClr val="000000"/>
                </a:solidFill>
                <a:highlight>
                  <a:srgbClr val="FFFFFF"/>
                </a:highlight>
                <a:latin typeface="Arial"/>
                <a:ea typeface="Arial"/>
                <a:cs typeface="Arial"/>
                <a:sym typeface="Arial"/>
              </a:rPr>
              <a:t>  ) for 1 &lt;= i1 …. &lt;= ix &lt;= n and x = 1 to n.</a:t>
            </a:r>
            <a:endParaRPr sz="1450">
              <a:solidFill>
                <a:srgbClr val="000000"/>
              </a:solidFill>
              <a:highlight>
                <a:srgbClr val="FFFFFF"/>
              </a:highlight>
              <a:latin typeface="Arial"/>
              <a:ea typeface="Arial"/>
              <a:cs typeface="Arial"/>
              <a:sym typeface="Arial"/>
            </a:endParaRPr>
          </a:p>
          <a:p>
            <a:pPr indent="0" lvl="0" marL="457200" rtl="0" algn="l">
              <a:spcBef>
                <a:spcPts val="1600"/>
              </a:spcBef>
              <a:spcAft>
                <a:spcPts val="1600"/>
              </a:spcAft>
              <a:buNone/>
            </a:pPr>
            <a:r>
              <a:rPr lang="en" sz="1450">
                <a:solidFill>
                  <a:srgbClr val="000000"/>
                </a:solidFill>
                <a:highlight>
                  <a:srgbClr val="FFFFFF"/>
                </a:highlight>
                <a:latin typeface="Arial"/>
                <a:ea typeface="Arial"/>
                <a:cs typeface="Arial"/>
                <a:sym typeface="Arial"/>
              </a:rPr>
              <a:t>This can be easily done in O(2</a:t>
            </a:r>
            <a:r>
              <a:rPr baseline="30000" lang="en" sz="1450">
                <a:solidFill>
                  <a:srgbClr val="000000"/>
                </a:solidFill>
                <a:highlight>
                  <a:srgbClr val="FFFFFF"/>
                </a:highlight>
                <a:latin typeface="Arial"/>
                <a:ea typeface="Arial"/>
                <a:cs typeface="Arial"/>
                <a:sym typeface="Arial"/>
              </a:rPr>
              <a:t>n</a:t>
            </a:r>
            <a:r>
              <a:rPr lang="en" sz="1450">
                <a:solidFill>
                  <a:srgbClr val="000000"/>
                </a:solidFill>
                <a:highlight>
                  <a:srgbClr val="FFFFFF"/>
                </a:highlight>
                <a:latin typeface="Arial"/>
                <a:ea typeface="Arial"/>
                <a:cs typeface="Arial"/>
                <a:sym typeface="Arial"/>
              </a:rPr>
              <a:t>)</a:t>
            </a:r>
            <a:endParaRPr sz="145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over Subset DP:</a:t>
            </a:r>
            <a:endParaRPr/>
          </a:p>
        </p:txBody>
      </p:sp>
      <p:sp>
        <p:nvSpPr>
          <p:cNvPr id="250" name="Google Shape;250;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will represent every subset of a set of cardinality n with n bits. I’th bit is 1 of i’th element is in the subset, 0 otherwise. Example: S = {1,2,3,4}, A = {2, 3, 4}. Then A and S both are subset  of S. Thus we represent S as 1111 and A as 111</a:t>
            </a:r>
            <a:r>
              <a:rPr lang="en" sz="1400">
                <a:solidFill>
                  <a:srgbClr val="000000"/>
                </a:solidFill>
                <a:latin typeface="Arial"/>
                <a:ea typeface="Arial"/>
                <a:cs typeface="Arial"/>
                <a:sym typeface="Arial"/>
              </a:rPr>
              <a:t>0</a:t>
            </a:r>
            <a:r>
              <a:rPr lang="en" sz="1400">
                <a:solidFill>
                  <a:srgbClr val="000000"/>
                </a:solidFill>
                <a:latin typeface="Arial"/>
                <a:ea typeface="Arial"/>
                <a:cs typeface="Arial"/>
                <a:sym typeface="Arial"/>
              </a:rPr>
              <a:t>. (We number the bit from right to left, 1 based)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So z( 1110 ) = f(1110) + f(1100) + f(1010) + f(0110) + f(1000) + f(0100) + f(0010) + f(0000)</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will present O(4</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O(3</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and O(n2</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solution of SOS.</a:t>
            </a:r>
            <a:endParaRPr baseline="30000" sz="1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Brute Force Solution</a:t>
            </a:r>
            <a:endParaRPr/>
          </a:p>
        </p:txBody>
      </p:sp>
      <p:sp>
        <p:nvSpPr>
          <p:cNvPr id="256" name="Google Shape;256;p28"/>
          <p:cNvSpPr txBox="1"/>
          <p:nvPr>
            <p:ph idx="1" type="body"/>
          </p:nvPr>
        </p:nvSpPr>
        <p:spPr>
          <a:xfrm>
            <a:off x="729450" y="2078875"/>
            <a:ext cx="7688700" cy="2466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000">
                <a:solidFill>
                  <a:srgbClr val="000088"/>
                </a:solidFill>
                <a:highlight>
                  <a:srgbClr val="FFFFFF"/>
                </a:highlight>
                <a:latin typeface="Courier New"/>
                <a:ea typeface="Courier New"/>
                <a:cs typeface="Courier New"/>
                <a:sym typeface="Courier New"/>
              </a:rPr>
              <a:t>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mask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 </a:t>
            </a:r>
            <a:r>
              <a:rPr lang="en" sz="1000">
                <a:solidFill>
                  <a:srgbClr val="000000"/>
                </a:solidFill>
                <a:highlight>
                  <a:srgbClr val="FFFFFF"/>
                </a:highlight>
                <a:latin typeface="Courier New"/>
                <a:ea typeface="Courier New"/>
                <a:cs typeface="Courier New"/>
                <a:sym typeface="Courier New"/>
              </a:rPr>
              <a:t>mask </a:t>
            </a:r>
            <a:r>
              <a:rPr lang="en" sz="1000">
                <a:solidFill>
                  <a:srgbClr val="666600"/>
                </a:solidFill>
                <a:highlight>
                  <a:srgbClr val="FFFFFF"/>
                </a:highlight>
                <a:latin typeface="Courier New"/>
                <a:ea typeface="Courier New"/>
                <a:cs typeface="Courier New"/>
                <a:sym typeface="Courier New"/>
              </a:rPr>
              <a:t>&lt;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457200" lvl="0" marL="0" rtl="0" algn="l">
              <a:lnSpc>
                <a:spcPct val="50000"/>
              </a:lnSpc>
              <a:spcBef>
                <a:spcPts val="1600"/>
              </a:spcBef>
              <a:spcAft>
                <a:spcPts val="0"/>
              </a:spcAft>
              <a:buNone/>
            </a:pPr>
            <a:r>
              <a:rPr b="1" lang="en" sz="1000">
                <a:solidFill>
                  <a:srgbClr val="000088"/>
                </a:solidFill>
                <a:highlight>
                  <a:srgbClr val="FFFFFF"/>
                </a:highlight>
                <a:latin typeface="Courier New"/>
                <a:ea typeface="Courier New"/>
                <a:cs typeface="Courier New"/>
                <a:sym typeface="Courier New"/>
              </a:rPr>
              <a:t>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 </a:t>
            </a:r>
            <a:r>
              <a:rPr lang="en" sz="1000">
                <a:solidFill>
                  <a:srgbClr val="666600"/>
                </a:solidFill>
                <a:highlight>
                  <a:srgbClr val="FFFFFF"/>
                </a:highlight>
                <a:latin typeface="Courier New"/>
                <a:ea typeface="Courier New"/>
                <a:cs typeface="Courier New"/>
                <a:sym typeface="Courier New"/>
              </a:rPr>
              <a:t>&lt;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45720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a:t>
            </a:r>
            <a:r>
              <a:rPr b="1" lang="en" sz="1000">
                <a:solidFill>
                  <a:srgbClr val="000088"/>
                </a:solidFill>
                <a:highlight>
                  <a:srgbClr val="FFFFFF"/>
                </a:highlight>
                <a:latin typeface="Courier New"/>
                <a:ea typeface="Courier New"/>
                <a:cs typeface="Courier New"/>
                <a:sym typeface="Courier New"/>
              </a:rPr>
              <a:t>if</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&amp;</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45720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f</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666600"/>
              </a:solidFill>
              <a:highlight>
                <a:srgbClr val="FFFFFF"/>
              </a:highlight>
              <a:latin typeface="Courier New"/>
              <a:ea typeface="Courier New"/>
              <a:cs typeface="Courier New"/>
              <a:sym typeface="Courier New"/>
            </a:endParaRPr>
          </a:p>
          <a:p>
            <a:pPr indent="0" lvl="0" marL="457200" rtl="0" algn="l">
              <a:lnSpc>
                <a:spcPct val="50000"/>
              </a:lnSpc>
              <a:spcBef>
                <a:spcPts val="1600"/>
              </a:spcBef>
              <a:spcAft>
                <a:spcPts val="0"/>
              </a:spcAft>
              <a:buNone/>
            </a:pPr>
            <a:r>
              <a:t/>
            </a:r>
            <a:endParaRPr sz="1000">
              <a:solidFill>
                <a:srgbClr val="666600"/>
              </a:solidFill>
              <a:highlight>
                <a:srgbClr val="FFFFFF"/>
              </a:highlight>
              <a:latin typeface="Arial"/>
              <a:ea typeface="Arial"/>
              <a:cs typeface="Arial"/>
              <a:sym typeface="Arial"/>
            </a:endParaRPr>
          </a:p>
          <a:p>
            <a:pPr indent="0" lvl="0" marL="0" rtl="0" algn="l">
              <a:spcBef>
                <a:spcPts val="1600"/>
              </a:spcBef>
              <a:spcAft>
                <a:spcPts val="0"/>
              </a:spcAft>
              <a:buNone/>
            </a:pPr>
            <a:r>
              <a:rPr lang="en" sz="1250">
                <a:solidFill>
                  <a:srgbClr val="222222"/>
                </a:solidFill>
                <a:highlight>
                  <a:srgbClr val="FFFFFF"/>
                </a:highlight>
                <a:latin typeface="Arial"/>
                <a:ea typeface="Arial"/>
                <a:cs typeface="Arial"/>
                <a:sym typeface="Arial"/>
              </a:rPr>
              <a:t>This solution is quite straightforward and inefficient with time complexity of </a:t>
            </a:r>
            <a:r>
              <a:rPr i="1" lang="en" sz="1500">
                <a:solidFill>
                  <a:srgbClr val="222222"/>
                </a:solidFill>
                <a:highlight>
                  <a:srgbClr val="FFFFFF"/>
                </a:highlight>
                <a:latin typeface="Arial"/>
                <a:ea typeface="Arial"/>
                <a:cs typeface="Arial"/>
                <a:sym typeface="Arial"/>
              </a:rPr>
              <a:t>O</a:t>
            </a:r>
            <a:r>
              <a:rPr lang="en" sz="1500">
                <a:solidFill>
                  <a:srgbClr val="222222"/>
                </a:solidFill>
                <a:highlight>
                  <a:srgbClr val="FFFFFF"/>
                </a:highlight>
                <a:latin typeface="Arial"/>
                <a:ea typeface="Arial"/>
                <a:cs typeface="Arial"/>
                <a:sym typeface="Arial"/>
              </a:rPr>
              <a:t>(4</a:t>
            </a:r>
            <a:r>
              <a:rPr baseline="30000" i="1" lang="en" sz="1200">
                <a:solidFill>
                  <a:srgbClr val="222222"/>
                </a:solidFill>
                <a:highlight>
                  <a:srgbClr val="FFFFFF"/>
                </a:highlight>
                <a:latin typeface="Arial"/>
                <a:ea typeface="Arial"/>
                <a:cs typeface="Arial"/>
                <a:sym typeface="Arial"/>
              </a:rPr>
              <a:t>n</a:t>
            </a:r>
            <a:r>
              <a:rPr lang="en"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Suboptimal Solution</a:t>
            </a:r>
            <a:endParaRPr/>
          </a:p>
        </p:txBody>
      </p:sp>
      <p:sp>
        <p:nvSpPr>
          <p:cNvPr id="262" name="Google Shape;262;p29"/>
          <p:cNvSpPr txBox="1"/>
          <p:nvPr>
            <p:ph idx="1" type="body"/>
          </p:nvPr>
        </p:nvSpPr>
        <p:spPr>
          <a:xfrm>
            <a:off x="729450" y="2078875"/>
            <a:ext cx="7688700" cy="23643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000">
                <a:solidFill>
                  <a:srgbClr val="000088"/>
                </a:solidFill>
                <a:highlight>
                  <a:srgbClr val="FFFFFF"/>
                </a:highlight>
                <a:latin typeface="Courier New"/>
                <a:ea typeface="Courier New"/>
                <a:cs typeface="Courier New"/>
                <a:sym typeface="Courier New"/>
              </a:rPr>
              <a:t>for</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mask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mask </a:t>
            </a:r>
            <a:r>
              <a:rPr lang="en" sz="1000">
                <a:solidFill>
                  <a:srgbClr val="666600"/>
                </a:solidFill>
                <a:highlight>
                  <a:srgbClr val="FFFFFF"/>
                </a:highlight>
                <a:latin typeface="Courier New"/>
                <a:ea typeface="Courier New"/>
                <a:cs typeface="Courier New"/>
                <a:sym typeface="Courier New"/>
              </a:rPr>
              <a:t>&lt;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mask</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f</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a:t>
            </a:r>
            <a:r>
              <a:rPr b="1" lang="en" sz="1000">
                <a:solidFill>
                  <a:srgbClr val="880000"/>
                </a:solidFill>
                <a:highlight>
                  <a:srgbClr val="FFFFFF"/>
                </a:highlight>
                <a:latin typeface="Courier New"/>
                <a:ea typeface="Courier New"/>
                <a:cs typeface="Courier New"/>
                <a:sym typeface="Courier New"/>
              </a:rPr>
              <a:t>// iterate over all the subsets of the mask</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a:t>
            </a:r>
            <a:r>
              <a:rPr b="1" lang="en" sz="1000">
                <a:solidFill>
                  <a:srgbClr val="000088"/>
                </a:solidFill>
                <a:highlight>
                  <a:srgbClr val="FFFFFF"/>
                </a:highlight>
                <a:latin typeface="Courier New"/>
                <a:ea typeface="Courier New"/>
                <a:cs typeface="Courier New"/>
                <a:sym typeface="Courier New"/>
              </a:rPr>
              <a:t>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mask</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&gt;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&amp;</a:t>
            </a:r>
            <a:r>
              <a:rPr lang="en" sz="1000">
                <a:solidFill>
                  <a:srgbClr val="000000"/>
                </a:solidFill>
                <a:highlight>
                  <a:srgbClr val="FFFFFF"/>
                </a:highlight>
                <a:latin typeface="Courier New"/>
                <a:ea typeface="Courier New"/>
                <a:cs typeface="Courier New"/>
                <a:sym typeface="Courier New"/>
              </a:rPr>
              <a:t> mask</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f</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666600"/>
                </a:solidFill>
                <a:highlight>
                  <a:srgbClr val="FFFFFF"/>
                </a:highlight>
                <a:latin typeface="Courier New"/>
                <a:ea typeface="Courier New"/>
                <a:cs typeface="Courier New"/>
                <a:sym typeface="Courier New"/>
              </a:rPr>
              <a:t>}</a:t>
            </a:r>
            <a:endParaRPr sz="1000">
              <a:solidFill>
                <a:srgbClr val="666600"/>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solidFill>
                  <a:srgbClr val="000000"/>
                </a:solidFill>
                <a:highlight>
                  <a:srgbClr val="FFFFFF"/>
                </a:highlight>
                <a:latin typeface="Arial"/>
                <a:ea typeface="Arial"/>
                <a:cs typeface="Arial"/>
                <a:sym typeface="Arial"/>
              </a:rPr>
              <a:t>If a mask has K bit on, we iterate 2</a:t>
            </a:r>
            <a:r>
              <a:rPr baseline="30000" lang="en" sz="1400">
                <a:solidFill>
                  <a:srgbClr val="000000"/>
                </a:solidFill>
                <a:highlight>
                  <a:srgbClr val="FFFFFF"/>
                </a:highlight>
                <a:latin typeface="Arial"/>
                <a:ea typeface="Arial"/>
                <a:cs typeface="Arial"/>
                <a:sym typeface="Arial"/>
              </a:rPr>
              <a:t>k</a:t>
            </a:r>
            <a:r>
              <a:rPr lang="en" sz="1400">
                <a:solidFill>
                  <a:srgbClr val="000000"/>
                </a:solidFill>
                <a:highlight>
                  <a:srgbClr val="FFFFFF"/>
                </a:highlight>
                <a:latin typeface="Arial"/>
                <a:ea typeface="Arial"/>
                <a:cs typeface="Arial"/>
                <a:sym typeface="Arial"/>
              </a:rPr>
              <a:t> in inner loop. Thus giving us complexity, sum of  </a:t>
            </a:r>
            <a:r>
              <a:rPr baseline="30000" lang="en" sz="1400">
                <a:solidFill>
                  <a:srgbClr val="000000"/>
                </a:solidFill>
                <a:highlight>
                  <a:srgbClr val="FFFFFF"/>
                </a:highlight>
                <a:latin typeface="Arial"/>
                <a:ea typeface="Arial"/>
                <a:cs typeface="Arial"/>
                <a:sym typeface="Arial"/>
              </a:rPr>
              <a:t>n</a:t>
            </a:r>
            <a:r>
              <a:rPr lang="en" sz="1400">
                <a:solidFill>
                  <a:srgbClr val="000000"/>
                </a:solidFill>
                <a:highlight>
                  <a:srgbClr val="FFFFFF"/>
                </a:highlight>
                <a:latin typeface="Arial"/>
                <a:ea typeface="Arial"/>
                <a:cs typeface="Arial"/>
                <a:sym typeface="Arial"/>
              </a:rPr>
              <a:t>C</a:t>
            </a:r>
            <a:r>
              <a:rPr baseline="-25000" lang="en" sz="1400">
                <a:solidFill>
                  <a:srgbClr val="000000"/>
                </a:solidFill>
                <a:highlight>
                  <a:srgbClr val="FFFFFF"/>
                </a:highlight>
                <a:latin typeface="Arial"/>
                <a:ea typeface="Arial"/>
                <a:cs typeface="Arial"/>
                <a:sym typeface="Arial"/>
              </a:rPr>
              <a:t>k</a:t>
            </a:r>
            <a:r>
              <a:rPr lang="en" sz="1400">
                <a:solidFill>
                  <a:srgbClr val="000000"/>
                </a:solidFill>
                <a:highlight>
                  <a:srgbClr val="FFFFFF"/>
                </a:highlight>
                <a:latin typeface="Arial"/>
                <a:ea typeface="Arial"/>
                <a:cs typeface="Arial"/>
                <a:sym typeface="Arial"/>
              </a:rPr>
              <a:t>*2</a:t>
            </a:r>
            <a:r>
              <a:rPr baseline="30000" lang="en" sz="1400">
                <a:solidFill>
                  <a:srgbClr val="000000"/>
                </a:solidFill>
                <a:highlight>
                  <a:srgbClr val="FFFFFF"/>
                </a:highlight>
                <a:latin typeface="Arial"/>
                <a:ea typeface="Arial"/>
                <a:cs typeface="Arial"/>
                <a:sym typeface="Arial"/>
              </a:rPr>
              <a:t>k</a:t>
            </a:r>
            <a:r>
              <a:rPr lang="en" sz="1400">
                <a:solidFill>
                  <a:srgbClr val="000000"/>
                </a:solidFill>
                <a:highlight>
                  <a:srgbClr val="FFFFFF"/>
                </a:highlight>
                <a:latin typeface="Arial"/>
                <a:ea typeface="Arial"/>
                <a:cs typeface="Arial"/>
                <a:sym typeface="Arial"/>
              </a:rPr>
              <a:t> for k = 0 to n. Which sums to O(3</a:t>
            </a:r>
            <a:r>
              <a:rPr baseline="30000" lang="en" sz="1400">
                <a:solidFill>
                  <a:srgbClr val="000000"/>
                </a:solidFill>
                <a:highlight>
                  <a:srgbClr val="FFFFFF"/>
                </a:highlight>
                <a:latin typeface="Arial"/>
                <a:ea typeface="Arial"/>
                <a:cs typeface="Arial"/>
                <a:sym typeface="Arial"/>
              </a:rPr>
              <a:t>n</a:t>
            </a:r>
            <a:r>
              <a:rPr lang="en" sz="1400">
                <a:solidFill>
                  <a:srgbClr val="000000"/>
                </a:solidFill>
                <a:highlight>
                  <a:srgbClr val="FFFFFF"/>
                </a:highlight>
                <a:latin typeface="Arial"/>
                <a:ea typeface="Arial"/>
                <a:cs typeface="Arial"/>
                <a:sym typeface="Arial"/>
              </a:rPr>
              <a:t>) (easily done via binomial)</a:t>
            </a:r>
            <a:endParaRPr baseline="30000"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Solution</a:t>
            </a:r>
            <a:endParaRPr/>
          </a:p>
        </p:txBody>
      </p:sp>
      <p:sp>
        <p:nvSpPr>
          <p:cNvPr id="268" name="Google Shape;268;p30"/>
          <p:cNvSpPr txBox="1"/>
          <p:nvPr>
            <p:ph idx="1" type="body"/>
          </p:nvPr>
        </p:nvSpPr>
        <p:spPr>
          <a:xfrm>
            <a:off x="729450" y="2078875"/>
            <a:ext cx="7688700" cy="296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350">
                <a:solidFill>
                  <a:srgbClr val="222222"/>
                </a:solidFill>
                <a:highlight>
                  <a:srgbClr val="FFFFFF"/>
                </a:highlight>
                <a:latin typeface="Arial"/>
                <a:ea typeface="Arial"/>
                <a:cs typeface="Arial"/>
                <a:sym typeface="Arial"/>
              </a:rPr>
              <a:t>S(mask, i) = that is set of only those subsets of </a:t>
            </a:r>
            <a:r>
              <a:rPr b="1" lang="en" sz="1350">
                <a:solidFill>
                  <a:srgbClr val="222222"/>
                </a:solidFill>
                <a:highlight>
                  <a:srgbClr val="FFFFFF"/>
                </a:highlight>
                <a:latin typeface="Arial"/>
                <a:ea typeface="Arial"/>
                <a:cs typeface="Arial"/>
                <a:sym typeface="Arial"/>
              </a:rPr>
              <a:t>mask</a:t>
            </a:r>
            <a:r>
              <a:rPr lang="en" sz="1350">
                <a:solidFill>
                  <a:srgbClr val="222222"/>
                </a:solidFill>
                <a:highlight>
                  <a:srgbClr val="FFFFFF"/>
                </a:highlight>
                <a:latin typeface="Arial"/>
                <a:ea typeface="Arial"/>
                <a:cs typeface="Arial"/>
                <a:sym typeface="Arial"/>
              </a:rPr>
              <a:t> which </a:t>
            </a:r>
            <a:r>
              <a:rPr i="1" lang="en" sz="1350">
                <a:solidFill>
                  <a:srgbClr val="222222"/>
                </a:solidFill>
                <a:highlight>
                  <a:srgbClr val="FFFFFF"/>
                </a:highlight>
                <a:latin typeface="Arial"/>
                <a:ea typeface="Arial"/>
                <a:cs typeface="Arial"/>
                <a:sym typeface="Arial"/>
              </a:rPr>
              <a:t>differ</a:t>
            </a:r>
            <a:r>
              <a:rPr lang="en" sz="1350">
                <a:solidFill>
                  <a:srgbClr val="222222"/>
                </a:solidFill>
                <a:highlight>
                  <a:srgbClr val="FFFFFF"/>
                </a:highlight>
                <a:latin typeface="Arial"/>
                <a:ea typeface="Arial"/>
                <a:cs typeface="Arial"/>
                <a:sym typeface="Arial"/>
              </a:rPr>
              <a:t> from </a:t>
            </a:r>
            <a:r>
              <a:rPr b="1" lang="en" sz="1350">
                <a:solidFill>
                  <a:srgbClr val="222222"/>
                </a:solidFill>
                <a:highlight>
                  <a:srgbClr val="FFFFFF"/>
                </a:highlight>
                <a:latin typeface="Arial"/>
                <a:ea typeface="Arial"/>
                <a:cs typeface="Arial"/>
                <a:sym typeface="Arial"/>
              </a:rPr>
              <a:t>mask</a:t>
            </a:r>
            <a:r>
              <a:rPr lang="en" sz="1350">
                <a:solidFill>
                  <a:srgbClr val="222222"/>
                </a:solidFill>
                <a:highlight>
                  <a:srgbClr val="FFFFFF"/>
                </a:highlight>
                <a:latin typeface="Arial"/>
                <a:ea typeface="Arial"/>
                <a:cs typeface="Arial"/>
                <a:sym typeface="Arial"/>
              </a:rPr>
              <a:t> only in the first </a:t>
            </a:r>
            <a:r>
              <a:rPr b="1" lang="en" sz="1350">
                <a:solidFill>
                  <a:srgbClr val="222222"/>
                </a:solidFill>
                <a:highlight>
                  <a:srgbClr val="FFFFFF"/>
                </a:highlight>
                <a:latin typeface="Arial"/>
                <a:ea typeface="Arial"/>
                <a:cs typeface="Arial"/>
                <a:sym typeface="Arial"/>
              </a:rPr>
              <a:t>i</a:t>
            </a:r>
            <a:r>
              <a:rPr lang="en" sz="1350">
                <a:solidFill>
                  <a:srgbClr val="222222"/>
                </a:solidFill>
                <a:highlight>
                  <a:srgbClr val="FFFFFF"/>
                </a:highlight>
                <a:latin typeface="Arial"/>
                <a:ea typeface="Arial"/>
                <a:cs typeface="Arial"/>
                <a:sym typeface="Arial"/>
              </a:rPr>
              <a:t> bits (zero based). For example S(101</a:t>
            </a:r>
            <a:r>
              <a:rPr b="1" lang="en" sz="1350">
                <a:solidFill>
                  <a:srgbClr val="222222"/>
                </a:solidFill>
                <a:highlight>
                  <a:srgbClr val="FFFFFF"/>
                </a:highlight>
                <a:latin typeface="Arial"/>
                <a:ea typeface="Arial"/>
                <a:cs typeface="Arial"/>
                <a:sym typeface="Arial"/>
              </a:rPr>
              <a:t>0101</a:t>
            </a:r>
            <a:r>
              <a:rPr lang="en" sz="1350">
                <a:solidFill>
                  <a:srgbClr val="222222"/>
                </a:solidFill>
                <a:highlight>
                  <a:srgbClr val="FFFFFF"/>
                </a:highlight>
                <a:latin typeface="Arial"/>
                <a:ea typeface="Arial"/>
                <a:cs typeface="Arial"/>
                <a:sym typeface="Arial"/>
              </a:rPr>
              <a:t>, 3 ) = { 101</a:t>
            </a:r>
            <a:r>
              <a:rPr b="1" lang="en" sz="1350">
                <a:solidFill>
                  <a:srgbClr val="222222"/>
                </a:solidFill>
                <a:highlight>
                  <a:srgbClr val="FFFFFF"/>
                </a:highlight>
                <a:latin typeface="Arial"/>
                <a:ea typeface="Arial"/>
                <a:cs typeface="Arial"/>
                <a:sym typeface="Arial"/>
              </a:rPr>
              <a:t>0101</a:t>
            </a:r>
            <a:r>
              <a:rPr lang="en" sz="1350">
                <a:solidFill>
                  <a:srgbClr val="222222"/>
                </a:solidFill>
                <a:highlight>
                  <a:srgbClr val="FFFFFF"/>
                </a:highlight>
                <a:latin typeface="Arial"/>
                <a:ea typeface="Arial"/>
                <a:cs typeface="Arial"/>
                <a:sym typeface="Arial"/>
              </a:rPr>
              <a:t>, 101</a:t>
            </a:r>
            <a:r>
              <a:rPr b="1" lang="en" sz="1350">
                <a:solidFill>
                  <a:srgbClr val="222222"/>
                </a:solidFill>
                <a:highlight>
                  <a:srgbClr val="FFFFFF"/>
                </a:highlight>
                <a:latin typeface="Arial"/>
                <a:ea typeface="Arial"/>
                <a:cs typeface="Arial"/>
                <a:sym typeface="Arial"/>
              </a:rPr>
              <a:t>0100</a:t>
            </a:r>
            <a:r>
              <a:rPr lang="en" sz="1350">
                <a:solidFill>
                  <a:srgbClr val="222222"/>
                </a:solidFill>
                <a:highlight>
                  <a:srgbClr val="FFFFFF"/>
                </a:highlight>
                <a:latin typeface="Arial"/>
                <a:ea typeface="Arial"/>
                <a:cs typeface="Arial"/>
                <a:sym typeface="Arial"/>
              </a:rPr>
              <a:t>, 101</a:t>
            </a:r>
            <a:r>
              <a:rPr b="1" lang="en" sz="1350">
                <a:solidFill>
                  <a:srgbClr val="222222"/>
                </a:solidFill>
                <a:highlight>
                  <a:srgbClr val="FFFFFF"/>
                </a:highlight>
                <a:latin typeface="Arial"/>
                <a:ea typeface="Arial"/>
                <a:cs typeface="Arial"/>
                <a:sym typeface="Arial"/>
              </a:rPr>
              <a:t>0010</a:t>
            </a:r>
            <a:r>
              <a:rPr lang="en" sz="1350">
                <a:solidFill>
                  <a:srgbClr val="222222"/>
                </a:solidFill>
                <a:highlight>
                  <a:srgbClr val="FFFFFF"/>
                </a:highlight>
                <a:latin typeface="Arial"/>
                <a:ea typeface="Arial"/>
                <a:cs typeface="Arial"/>
                <a:sym typeface="Arial"/>
              </a:rPr>
              <a:t>, 101</a:t>
            </a:r>
            <a:r>
              <a:rPr b="1" lang="en" sz="1350">
                <a:solidFill>
                  <a:srgbClr val="222222"/>
                </a:solidFill>
                <a:highlight>
                  <a:srgbClr val="FFFFFF"/>
                </a:highlight>
                <a:latin typeface="Arial"/>
                <a:ea typeface="Arial"/>
                <a:cs typeface="Arial"/>
                <a:sym typeface="Arial"/>
              </a:rPr>
              <a:t>0000</a:t>
            </a:r>
            <a:r>
              <a:rPr lang="en" sz="1350">
                <a:solidFill>
                  <a:srgbClr val="222222"/>
                </a:solidFill>
                <a:highlight>
                  <a:srgbClr val="FFFFFF"/>
                </a:highlight>
                <a:latin typeface="Arial"/>
                <a:ea typeface="Arial"/>
                <a:cs typeface="Arial"/>
                <a:sym typeface="Arial"/>
              </a:rPr>
              <a:t>  }</a:t>
            </a:r>
            <a:endParaRPr sz="1350">
              <a:solidFill>
                <a:srgbClr val="222222"/>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6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350">
                <a:solidFill>
                  <a:srgbClr val="222222"/>
                </a:solidFill>
                <a:highlight>
                  <a:srgbClr val="FFFFFF"/>
                </a:highlight>
                <a:latin typeface="Arial"/>
                <a:ea typeface="Arial"/>
                <a:cs typeface="Arial"/>
                <a:sym typeface="Arial"/>
              </a:rPr>
              <a:t>	</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350">
                <a:solidFill>
                  <a:srgbClr val="222222"/>
                </a:solidFill>
                <a:highlight>
                  <a:srgbClr val="FFFFFF"/>
                </a:highlight>
                <a:latin typeface="Arial"/>
                <a:ea typeface="Arial"/>
                <a:cs typeface="Arial"/>
                <a:sym typeface="Arial"/>
              </a:rPr>
              <a:t>Example: S( 101</a:t>
            </a:r>
            <a:r>
              <a:rPr b="1" lang="en" sz="1350">
                <a:solidFill>
                  <a:srgbClr val="222222"/>
                </a:solidFill>
                <a:highlight>
                  <a:srgbClr val="FFFFFF"/>
                </a:highlight>
                <a:latin typeface="Arial"/>
                <a:ea typeface="Arial"/>
                <a:cs typeface="Arial"/>
                <a:sym typeface="Arial"/>
              </a:rPr>
              <a:t>0</a:t>
            </a:r>
            <a:r>
              <a:rPr lang="en" sz="1350">
                <a:solidFill>
                  <a:srgbClr val="222222"/>
                </a:solidFill>
                <a:highlight>
                  <a:srgbClr val="FFFFFF"/>
                </a:highlight>
                <a:latin typeface="Arial"/>
                <a:ea typeface="Arial"/>
                <a:cs typeface="Arial"/>
                <a:sym typeface="Arial"/>
              </a:rPr>
              <a:t>101, 3 ) = S(1010101, 2), As the 3rd bit (0 based) is zero</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350">
                <a:solidFill>
                  <a:srgbClr val="222222"/>
                </a:solidFill>
                <a:highlight>
                  <a:srgbClr val="FFFFFF"/>
                </a:highlight>
                <a:latin typeface="Arial"/>
                <a:ea typeface="Arial"/>
                <a:cs typeface="Arial"/>
                <a:sym typeface="Arial"/>
              </a:rPr>
              <a:t>                S( 101</a:t>
            </a:r>
            <a:r>
              <a:rPr b="1" lang="en" sz="1350">
                <a:solidFill>
                  <a:srgbClr val="222222"/>
                </a:solidFill>
                <a:highlight>
                  <a:srgbClr val="FFFFFF"/>
                </a:highlight>
                <a:latin typeface="Arial"/>
                <a:ea typeface="Arial"/>
                <a:cs typeface="Arial"/>
                <a:sym typeface="Arial"/>
              </a:rPr>
              <a:t>1</a:t>
            </a:r>
            <a:r>
              <a:rPr lang="en" sz="1350">
                <a:solidFill>
                  <a:srgbClr val="222222"/>
                </a:solidFill>
                <a:highlight>
                  <a:srgbClr val="FFFFFF"/>
                </a:highlight>
                <a:latin typeface="Arial"/>
                <a:ea typeface="Arial"/>
                <a:cs typeface="Arial"/>
                <a:sym typeface="Arial"/>
              </a:rPr>
              <a:t>101, 3) = S(</a:t>
            </a:r>
            <a:r>
              <a:rPr lang="en" sz="1350">
                <a:solidFill>
                  <a:srgbClr val="222222"/>
                </a:solidFill>
                <a:highlight>
                  <a:schemeClr val="lt1"/>
                </a:highlight>
                <a:latin typeface="Arial"/>
                <a:ea typeface="Arial"/>
                <a:cs typeface="Arial"/>
                <a:sym typeface="Arial"/>
              </a:rPr>
              <a:t>101</a:t>
            </a:r>
            <a:r>
              <a:rPr b="1" lang="en" sz="1350">
                <a:solidFill>
                  <a:srgbClr val="222222"/>
                </a:solidFill>
                <a:highlight>
                  <a:schemeClr val="lt1"/>
                </a:highlight>
                <a:latin typeface="Arial"/>
                <a:ea typeface="Arial"/>
                <a:cs typeface="Arial"/>
                <a:sym typeface="Arial"/>
              </a:rPr>
              <a:t>1</a:t>
            </a:r>
            <a:r>
              <a:rPr lang="en" sz="1350">
                <a:solidFill>
                  <a:srgbClr val="222222"/>
                </a:solidFill>
                <a:highlight>
                  <a:schemeClr val="lt1"/>
                </a:highlight>
                <a:latin typeface="Arial"/>
                <a:ea typeface="Arial"/>
                <a:cs typeface="Arial"/>
                <a:sym typeface="Arial"/>
              </a:rPr>
              <a:t>101, 2</a:t>
            </a:r>
            <a:r>
              <a:rPr lang="en" sz="1350">
                <a:solidFill>
                  <a:srgbClr val="222222"/>
                </a:solidFill>
                <a:highlight>
                  <a:srgbClr val="FFFFFF"/>
                </a:highlight>
                <a:latin typeface="Arial"/>
                <a:ea typeface="Arial"/>
                <a:cs typeface="Arial"/>
                <a:sym typeface="Arial"/>
              </a:rPr>
              <a:t>) + S(</a:t>
            </a:r>
            <a:r>
              <a:rPr lang="en" sz="1350">
                <a:solidFill>
                  <a:srgbClr val="222222"/>
                </a:solidFill>
                <a:highlight>
                  <a:schemeClr val="lt1"/>
                </a:highlight>
                <a:latin typeface="Arial"/>
                <a:ea typeface="Arial"/>
                <a:cs typeface="Arial"/>
                <a:sym typeface="Arial"/>
              </a:rPr>
              <a:t>101</a:t>
            </a:r>
            <a:r>
              <a:rPr b="1" lang="en" sz="1350">
                <a:solidFill>
                  <a:srgbClr val="222222"/>
                </a:solidFill>
                <a:highlight>
                  <a:schemeClr val="lt1"/>
                </a:highlight>
                <a:latin typeface="Arial"/>
                <a:ea typeface="Arial"/>
                <a:cs typeface="Arial"/>
                <a:sym typeface="Arial"/>
              </a:rPr>
              <a:t>0</a:t>
            </a:r>
            <a:r>
              <a:rPr lang="en" sz="1350">
                <a:solidFill>
                  <a:srgbClr val="222222"/>
                </a:solidFill>
                <a:highlight>
                  <a:schemeClr val="lt1"/>
                </a:highlight>
                <a:latin typeface="Arial"/>
                <a:ea typeface="Arial"/>
                <a:cs typeface="Arial"/>
                <a:sym typeface="Arial"/>
              </a:rPr>
              <a:t>101, 2), As the 3rd bit (0 based) is one</a:t>
            </a:r>
            <a:endParaRPr sz="1350">
              <a:solidFill>
                <a:srgbClr val="222222"/>
              </a:solidFill>
              <a:highlight>
                <a:schemeClr val="lt1"/>
              </a:highlight>
              <a:latin typeface="Arial"/>
              <a:ea typeface="Arial"/>
              <a:cs typeface="Arial"/>
              <a:sym typeface="Arial"/>
            </a:endParaRPr>
          </a:p>
        </p:txBody>
      </p:sp>
      <p:pic>
        <p:nvPicPr>
          <p:cNvPr id="269" name="Google Shape;269;p30"/>
          <p:cNvPicPr preferRelativeResize="0"/>
          <p:nvPr/>
        </p:nvPicPr>
        <p:blipFill>
          <a:blip r:embed="rId3">
            <a:alphaModFix/>
          </a:blip>
          <a:stretch>
            <a:fillRect/>
          </a:stretch>
        </p:blipFill>
        <p:spPr>
          <a:xfrm>
            <a:off x="1740100" y="3144275"/>
            <a:ext cx="5667375" cy="69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Solution</a:t>
            </a:r>
            <a:endParaRPr/>
          </a:p>
        </p:txBody>
      </p:sp>
      <p:sp>
        <p:nvSpPr>
          <p:cNvPr id="275" name="Google Shape;27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6" name="Google Shape;276;p31"/>
          <p:cNvPicPr preferRelativeResize="0"/>
          <p:nvPr/>
        </p:nvPicPr>
        <p:blipFill>
          <a:blip r:embed="rId3">
            <a:alphaModFix/>
          </a:blip>
          <a:stretch>
            <a:fillRect/>
          </a:stretch>
        </p:blipFill>
        <p:spPr>
          <a:xfrm>
            <a:off x="771525" y="1986100"/>
            <a:ext cx="7600950" cy="283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1399600" y="1553675"/>
            <a:ext cx="5738400" cy="314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624250" y="21018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4" name="Google Shape;94;p14"/>
          <p:cNvSpPr/>
          <p:nvPr/>
        </p:nvSpPr>
        <p:spPr>
          <a:xfrm>
            <a:off x="3756375" y="21018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5" name="Google Shape;95;p14"/>
          <p:cNvSpPr/>
          <p:nvPr/>
        </p:nvSpPr>
        <p:spPr>
          <a:xfrm>
            <a:off x="3173975" y="30357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96" name="Google Shape;96;p14"/>
          <p:cNvSpPr/>
          <p:nvPr/>
        </p:nvSpPr>
        <p:spPr>
          <a:xfrm>
            <a:off x="1600225" y="35846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97" name="Google Shape;97;p14"/>
          <p:cNvSpPr/>
          <p:nvPr/>
        </p:nvSpPr>
        <p:spPr>
          <a:xfrm>
            <a:off x="2848975" y="4238575"/>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98" name="Google Shape;98;p14"/>
          <p:cNvSpPr/>
          <p:nvPr/>
        </p:nvSpPr>
        <p:spPr>
          <a:xfrm>
            <a:off x="5380675" y="17520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9" name="Google Shape;99;p14"/>
          <p:cNvSpPr/>
          <p:nvPr/>
        </p:nvSpPr>
        <p:spPr>
          <a:xfrm>
            <a:off x="5276500" y="25626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00" name="Google Shape;100;p14"/>
          <p:cNvSpPr/>
          <p:nvPr/>
        </p:nvSpPr>
        <p:spPr>
          <a:xfrm>
            <a:off x="6408600" y="25626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01" name="Google Shape;101;p14"/>
          <p:cNvSpPr/>
          <p:nvPr/>
        </p:nvSpPr>
        <p:spPr>
          <a:xfrm>
            <a:off x="6467700" y="17520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2" name="Google Shape;102;p14"/>
          <p:cNvSpPr txBox="1"/>
          <p:nvPr/>
        </p:nvSpPr>
        <p:spPr>
          <a:xfrm>
            <a:off x="676450" y="653150"/>
            <a:ext cx="67179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Solution</a:t>
            </a:r>
            <a:endParaRPr/>
          </a:p>
        </p:txBody>
      </p:sp>
      <p:sp>
        <p:nvSpPr>
          <p:cNvPr id="282" name="Google Shape;282;p32"/>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b="1" lang="en" sz="1000">
                <a:solidFill>
                  <a:srgbClr val="000088"/>
                </a:solidFill>
                <a:highlight>
                  <a:srgbClr val="FFFFFF"/>
                </a:highlight>
                <a:latin typeface="Courier New"/>
                <a:ea typeface="Courier New"/>
                <a:cs typeface="Courier New"/>
                <a:sym typeface="Courier New"/>
              </a:rPr>
              <a:t>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i</a:t>
            </a:r>
            <a:r>
              <a:rPr lang="en" sz="1000">
                <a:solidFill>
                  <a:srgbClr val="666600"/>
                </a:solidFill>
                <a:highlight>
                  <a:srgbClr val="FFFFFF"/>
                </a:highlight>
                <a:latin typeface="Courier New"/>
                <a:ea typeface="Courier New"/>
                <a:cs typeface="Courier New"/>
                <a:sym typeface="Courier New"/>
              </a:rPr>
              <a:t>&lt;(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f</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b="1" lang="en" sz="1000">
                <a:solidFill>
                  <a:srgbClr val="000088"/>
                </a:solidFill>
                <a:highlight>
                  <a:srgbClr val="FFFFFF"/>
                </a:highlight>
                <a:latin typeface="Courier New"/>
                <a:ea typeface="Courier New"/>
                <a:cs typeface="Courier New"/>
                <a:sym typeface="Courier New"/>
              </a:rPr>
              <a:t>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i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 </a:t>
            </a:r>
            <a:r>
              <a:rPr lang="en" sz="1000">
                <a:solidFill>
                  <a:srgbClr val="666600"/>
                </a:solidFill>
                <a:highlight>
                  <a:srgbClr val="FFFFFF"/>
                </a:highlight>
                <a:latin typeface="Courier New"/>
                <a:ea typeface="Courier New"/>
                <a:cs typeface="Courier New"/>
                <a:sym typeface="Courier New"/>
              </a:rPr>
              <a:t>&lt;</a:t>
            </a:r>
            <a:r>
              <a:rPr lang="en" sz="1000">
                <a:solidFill>
                  <a:srgbClr val="000000"/>
                </a:solidFill>
                <a:highlight>
                  <a:srgbClr val="FFFFFF"/>
                </a:highlight>
                <a:latin typeface="Courier New"/>
                <a:ea typeface="Courier New"/>
                <a:cs typeface="Courier New"/>
                <a:sym typeface="Courier New"/>
              </a:rPr>
              <a:t> 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b="1" lang="en" sz="1000">
                <a:solidFill>
                  <a:srgbClr val="000088"/>
                </a:solidFill>
                <a:highlight>
                  <a:srgbClr val="FFFFFF"/>
                </a:highlight>
                <a:latin typeface="Courier New"/>
                <a:ea typeface="Courier New"/>
                <a:cs typeface="Courier New"/>
                <a:sym typeface="Courier New"/>
              </a:rPr>
              <a:t>      for</a:t>
            </a:r>
            <a:r>
              <a:rPr lang="en" sz="1000">
                <a:solidFill>
                  <a:srgbClr val="666600"/>
                </a:solidFill>
                <a:highlight>
                  <a:srgbClr val="FFFFFF"/>
                </a:highlight>
                <a:latin typeface="Courier New"/>
                <a:ea typeface="Courier New"/>
                <a:cs typeface="Courier New"/>
                <a:sym typeface="Courier New"/>
              </a:rPr>
              <a:t>(</a:t>
            </a:r>
            <a:r>
              <a:rPr b="1" lang="en" sz="1000">
                <a:solidFill>
                  <a:srgbClr val="000088"/>
                </a:solidFill>
                <a:highlight>
                  <a:srgbClr val="FFFFFF"/>
                </a:highlight>
                <a:latin typeface="Courier New"/>
                <a:ea typeface="Courier New"/>
                <a:cs typeface="Courier New"/>
                <a:sym typeface="Courier New"/>
              </a:rPr>
              <a:t>int</a:t>
            </a:r>
            <a:r>
              <a:rPr lang="en" sz="1000">
                <a:solidFill>
                  <a:srgbClr val="000000"/>
                </a:solidFill>
                <a:highlight>
                  <a:srgbClr val="FFFFFF"/>
                </a:highlight>
                <a:latin typeface="Courier New"/>
                <a:ea typeface="Courier New"/>
                <a:cs typeface="Courier New"/>
                <a:sym typeface="Courier New"/>
              </a:rPr>
              <a:t> mask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006666"/>
                </a:solidFill>
                <a:highlight>
                  <a:srgbClr val="FFFFFF"/>
                </a:highlight>
                <a:latin typeface="Courier New"/>
                <a:ea typeface="Courier New"/>
                <a:cs typeface="Courier New"/>
                <a:sym typeface="Courier New"/>
              </a:rPr>
              <a:t>0</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mask </a:t>
            </a:r>
            <a:r>
              <a:rPr lang="en" sz="1000">
                <a:solidFill>
                  <a:srgbClr val="666600"/>
                </a:solidFill>
                <a:highlight>
                  <a:srgbClr val="FFFFFF"/>
                </a:highlight>
                <a:latin typeface="Courier New"/>
                <a:ea typeface="Courier New"/>
                <a:cs typeface="Courier New"/>
                <a:sym typeface="Courier New"/>
              </a:rPr>
              <a:t>&lt;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N</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a:t>
            </a:r>
            <a:r>
              <a:rPr b="1" lang="en" sz="1000">
                <a:solidFill>
                  <a:srgbClr val="000088"/>
                </a:solidFill>
                <a:highlight>
                  <a:srgbClr val="FFFFFF"/>
                </a:highlight>
                <a:latin typeface="Courier New"/>
                <a:ea typeface="Courier New"/>
                <a:cs typeface="Courier New"/>
                <a:sym typeface="Courier New"/>
              </a:rPr>
              <a:t>if</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 </a:t>
            </a:r>
            <a:r>
              <a:rPr lang="en" sz="1000">
                <a:solidFill>
                  <a:srgbClr val="666600"/>
                </a:solidFill>
                <a:highlight>
                  <a:srgbClr val="FFFFFF"/>
                </a:highlight>
                <a:latin typeface="Courier New"/>
                <a:ea typeface="Courier New"/>
                <a:cs typeface="Courier New"/>
                <a:sym typeface="Courier New"/>
              </a:rPr>
              <a:t>&amp;</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50000"/>
              </a:lnSpc>
              <a:spcBef>
                <a:spcPts val="1600"/>
              </a:spcBef>
              <a:spcAft>
                <a:spcPts val="0"/>
              </a:spcAft>
              <a:buNone/>
            </a:pP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 Z</a:t>
            </a:r>
            <a:r>
              <a:rPr lang="en" sz="1000">
                <a:solidFill>
                  <a:srgbClr val="666600"/>
                </a:solidFill>
                <a:highlight>
                  <a:srgbClr val="FFFFFF"/>
                </a:highlight>
                <a:latin typeface="Courier New"/>
                <a:ea typeface="Courier New"/>
                <a:cs typeface="Courier New"/>
                <a:sym typeface="Courier New"/>
              </a:rPr>
              <a:t>[</a:t>
            </a:r>
            <a:r>
              <a:rPr lang="en" sz="1000">
                <a:solidFill>
                  <a:srgbClr val="000000"/>
                </a:solidFill>
                <a:highlight>
                  <a:srgbClr val="FFFFFF"/>
                </a:highlight>
                <a:latin typeface="Courier New"/>
                <a:ea typeface="Courier New"/>
                <a:cs typeface="Courier New"/>
                <a:sym typeface="Courier New"/>
              </a:rPr>
              <a:t>mask</a:t>
            </a:r>
            <a:r>
              <a:rPr lang="en" sz="1000">
                <a:solidFill>
                  <a:srgbClr val="666600"/>
                </a:solidFill>
                <a:highlight>
                  <a:srgbClr val="FFFFFF"/>
                </a:highlight>
                <a:latin typeface="Courier New"/>
                <a:ea typeface="Courier New"/>
                <a:cs typeface="Courier New"/>
                <a:sym typeface="Courier New"/>
              </a:rPr>
              <a:t>^(</a:t>
            </a:r>
            <a:r>
              <a:rPr lang="en" sz="1000">
                <a:solidFill>
                  <a:srgbClr val="006666"/>
                </a:solidFill>
                <a:highlight>
                  <a:srgbClr val="FFFFFF"/>
                </a:highlight>
                <a:latin typeface="Courier New"/>
                <a:ea typeface="Courier New"/>
                <a:cs typeface="Courier New"/>
                <a:sym typeface="Courier New"/>
              </a:rPr>
              <a:t>1</a:t>
            </a:r>
            <a:r>
              <a:rPr lang="en" sz="1000">
                <a:solidFill>
                  <a:srgbClr val="666600"/>
                </a:solidFill>
                <a:highlight>
                  <a:srgbClr val="FFFFFF"/>
                </a:highlight>
                <a:latin typeface="Courier New"/>
                <a:ea typeface="Courier New"/>
                <a:cs typeface="Courier New"/>
                <a:sym typeface="Courier New"/>
              </a:rPr>
              <a:t>&lt;&lt;</a:t>
            </a:r>
            <a:r>
              <a:rPr lang="en" sz="1000">
                <a:solidFill>
                  <a:srgbClr val="000000"/>
                </a:solidFill>
                <a:highlight>
                  <a:srgbClr val="FFFFFF"/>
                </a:highlight>
                <a:latin typeface="Courier New"/>
                <a:ea typeface="Courier New"/>
                <a:cs typeface="Courier New"/>
                <a:sym typeface="Courier New"/>
              </a:rPr>
              <a:t>i</a:t>
            </a:r>
            <a:r>
              <a:rPr lang="en" sz="1000">
                <a:solidFill>
                  <a:srgbClr val="666600"/>
                </a:solidFill>
                <a:highlight>
                  <a:srgbClr val="FFFFFF"/>
                </a:highlight>
                <a:latin typeface="Courier New"/>
                <a:ea typeface="Courier New"/>
                <a:cs typeface="Courier New"/>
                <a:sym typeface="Courier New"/>
              </a:rPr>
              <a:t>)];</a:t>
            </a:r>
            <a:endParaRPr sz="10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1700"/>
              </a:spcBef>
              <a:spcAft>
                <a:spcPts val="0"/>
              </a:spcAft>
              <a:buNone/>
            </a:pPr>
            <a:r>
              <a:rPr lang="en" sz="1000">
                <a:solidFill>
                  <a:srgbClr val="666600"/>
                </a:solidFill>
                <a:highlight>
                  <a:srgbClr val="FFFFFF"/>
                </a:highlight>
                <a:latin typeface="Courier New"/>
                <a:ea typeface="Courier New"/>
                <a:cs typeface="Courier New"/>
                <a:sym typeface="Courier New"/>
              </a:rPr>
              <a:t>}</a:t>
            </a:r>
            <a:endParaRPr sz="1000">
              <a:solidFill>
                <a:srgbClr val="666600"/>
              </a:solidFill>
              <a:highlight>
                <a:srgbClr val="FFFFFF"/>
              </a:highlight>
              <a:latin typeface="Courier New"/>
              <a:ea typeface="Courier New"/>
              <a:cs typeface="Courier New"/>
              <a:sym typeface="Courier New"/>
            </a:endParaRPr>
          </a:p>
          <a:p>
            <a:pPr indent="0" lvl="0" marL="0" rtl="0" algn="l">
              <a:lnSpc>
                <a:spcPct val="100000"/>
              </a:lnSpc>
              <a:spcBef>
                <a:spcPts val="1700"/>
              </a:spcBef>
              <a:spcAft>
                <a:spcPts val="0"/>
              </a:spcAft>
              <a:buNone/>
            </a:pPr>
            <a:r>
              <a:rPr lang="en" sz="1400">
                <a:solidFill>
                  <a:srgbClr val="000000"/>
                </a:solidFill>
                <a:highlight>
                  <a:srgbClr val="FFFFFF"/>
                </a:highlight>
                <a:latin typeface="Arial"/>
                <a:ea typeface="Arial"/>
                <a:cs typeface="Arial"/>
                <a:sym typeface="Arial"/>
              </a:rPr>
              <a:t>Memory Complexity:</a:t>
            </a:r>
            <a:r>
              <a:rPr b="1" lang="en" sz="1400">
                <a:solidFill>
                  <a:srgbClr val="000000"/>
                </a:solidFill>
                <a:highlight>
                  <a:srgbClr val="FFFFFF"/>
                </a:highlight>
                <a:latin typeface="Arial"/>
                <a:ea typeface="Arial"/>
                <a:cs typeface="Arial"/>
                <a:sym typeface="Arial"/>
              </a:rPr>
              <a:t> O(2</a:t>
            </a:r>
            <a:r>
              <a:rPr b="1" baseline="30000" lang="en" sz="1400">
                <a:solidFill>
                  <a:srgbClr val="000000"/>
                </a:solidFill>
                <a:highlight>
                  <a:srgbClr val="FFFFFF"/>
                </a:highlight>
                <a:latin typeface="Arial"/>
                <a:ea typeface="Arial"/>
                <a:cs typeface="Arial"/>
                <a:sym typeface="Arial"/>
              </a:rPr>
              <a:t>n</a:t>
            </a:r>
            <a:r>
              <a:rPr b="1" lang="en" sz="1400">
                <a:solidFill>
                  <a:srgbClr val="000000"/>
                </a:solidFill>
                <a:highlight>
                  <a:srgbClr val="FFFFFF"/>
                </a:highlight>
                <a:latin typeface="Arial"/>
                <a:ea typeface="Arial"/>
                <a:cs typeface="Arial"/>
                <a:sym typeface="Arial"/>
              </a:rPr>
              <a:t>) </a:t>
            </a:r>
            <a:endParaRPr b="1" sz="1400">
              <a:solidFill>
                <a:srgbClr val="000000"/>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lang="en" sz="1400">
                <a:solidFill>
                  <a:srgbClr val="000000"/>
                </a:solidFill>
                <a:highlight>
                  <a:srgbClr val="FFFFFF"/>
                </a:highlight>
                <a:latin typeface="Arial"/>
                <a:ea typeface="Arial"/>
                <a:cs typeface="Arial"/>
                <a:sym typeface="Arial"/>
              </a:rPr>
              <a:t>Time Complexity: </a:t>
            </a:r>
            <a:r>
              <a:rPr b="1" lang="en" sz="1400">
                <a:solidFill>
                  <a:srgbClr val="000000"/>
                </a:solidFill>
                <a:highlight>
                  <a:srgbClr val="FFFFFF"/>
                </a:highlight>
                <a:latin typeface="Arial"/>
                <a:ea typeface="Arial"/>
                <a:cs typeface="Arial"/>
                <a:sym typeface="Arial"/>
              </a:rPr>
              <a:t>O(n2</a:t>
            </a:r>
            <a:r>
              <a:rPr b="1" baseline="30000" lang="en" sz="1400">
                <a:solidFill>
                  <a:srgbClr val="000000"/>
                </a:solidFill>
                <a:highlight>
                  <a:srgbClr val="FFFFFF"/>
                </a:highlight>
                <a:latin typeface="Arial"/>
                <a:ea typeface="Arial"/>
                <a:cs typeface="Arial"/>
                <a:sym typeface="Arial"/>
              </a:rPr>
              <a:t>n</a:t>
            </a:r>
            <a:r>
              <a:rPr b="1" lang="en" sz="1400">
                <a:solidFill>
                  <a:srgbClr val="000000"/>
                </a:solidFill>
                <a:highlight>
                  <a:srgbClr val="FFFFFF"/>
                </a:highlight>
                <a:latin typeface="Arial"/>
                <a:ea typeface="Arial"/>
                <a:cs typeface="Arial"/>
                <a:sym typeface="Arial"/>
              </a:rPr>
              <a:t>)</a:t>
            </a:r>
            <a:endParaRPr b="1"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For Clique Cover</a:t>
            </a:r>
            <a:endParaRPr/>
          </a:p>
        </p:txBody>
      </p:sp>
      <p:sp>
        <p:nvSpPr>
          <p:cNvPr id="288" name="Google Shape;288;p33"/>
          <p:cNvSpPr txBox="1"/>
          <p:nvPr>
            <p:ph idx="1" type="body"/>
          </p:nvPr>
        </p:nvSpPr>
        <p:spPr>
          <a:xfrm>
            <a:off x="729450" y="2078875"/>
            <a:ext cx="7688700" cy="275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First we will list all the cliques of the target graph and make F(clique) = 1. This can be done in </a:t>
            </a:r>
            <a:r>
              <a:rPr b="1" lang="en">
                <a:solidFill>
                  <a:srgbClr val="000000"/>
                </a:solidFill>
                <a:latin typeface="Arial"/>
                <a:ea typeface="Arial"/>
                <a:cs typeface="Arial"/>
                <a:sym typeface="Arial"/>
              </a:rPr>
              <a:t>O(n</a:t>
            </a:r>
            <a:r>
              <a:rPr b="1" baseline="30000" lang="en">
                <a:solidFill>
                  <a:srgbClr val="000000"/>
                </a:solidFill>
                <a:latin typeface="Arial"/>
                <a:ea typeface="Arial"/>
                <a:cs typeface="Arial"/>
                <a:sym typeface="Arial"/>
              </a:rPr>
              <a:t>2</a:t>
            </a:r>
            <a:r>
              <a:rPr b="1" lang="en">
                <a:solidFill>
                  <a:srgbClr val="000000"/>
                </a:solidFill>
                <a:latin typeface="Arial"/>
                <a:ea typeface="Arial"/>
                <a:cs typeface="Arial"/>
                <a:sym typeface="Arial"/>
              </a:rPr>
              <a:t>2</a:t>
            </a:r>
            <a:r>
              <a:rPr b="1" baseline="30000" lang="en">
                <a:solidFill>
                  <a:srgbClr val="000000"/>
                </a:solidFill>
                <a:latin typeface="Arial"/>
                <a:ea typeface="Arial"/>
                <a:cs typeface="Arial"/>
                <a:sym typeface="Arial"/>
              </a:rPr>
              <a:t>n</a:t>
            </a:r>
            <a:r>
              <a:rPr b="1" lang="en">
                <a:solidFill>
                  <a:srgbClr val="000000"/>
                </a:solidFill>
                <a:latin typeface="Arial"/>
                <a:ea typeface="Arial"/>
                <a:cs typeface="Arial"/>
                <a:sym typeface="Arial"/>
              </a:rPr>
              <a:t>)</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As example for the above graph we have, F(0001) = 1, F(0010) = 1, F(0100) = 1, F(1000) = 1, F(0011) = 1, F(0110) = 1, F(0101) = 1, F(1001) = 1, F(1100) = 1, F(0111) = 1, F(1101) = 1. Here F(1101) corresponds to subgraph induced by {1,3,4}, Rest of the F(mask) = 0.</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Now Calculate the zeta values (ie sos dp) on F.</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As example for the above graph z(0101) = F(0101) + F(0100) + F(0001) + F(0000)</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we have, z(0000) = 0, z(0001) = 1, z(0010) = 1, z(0100) = 1, z(1000) = 1, z(0011) = 3, z(0101) = 3, z(1001) = 3, z(0110) = 3, z(1010) = 2, z(1100) = 3, z(0111) = 7, z(1011) = 5, z(1101) = 7, z(1110) = 5. What the z values indicates? 0 means not using that node, 1 means using that node. So z(0111) indicates number of subgraph of {1,2,3} which are cliques.</a:t>
            </a:r>
            <a:endParaRPr>
              <a:solidFill>
                <a:srgbClr val="000000"/>
              </a:solidFill>
              <a:latin typeface="Arial"/>
              <a:ea typeface="Arial"/>
              <a:cs typeface="Arial"/>
              <a:sym typeface="Arial"/>
            </a:endParaRPr>
          </a:p>
        </p:txBody>
      </p:sp>
      <p:pic>
        <p:nvPicPr>
          <p:cNvPr id="289" name="Google Shape;289;p33"/>
          <p:cNvPicPr preferRelativeResize="0"/>
          <p:nvPr/>
        </p:nvPicPr>
        <p:blipFill>
          <a:blip r:embed="rId3">
            <a:alphaModFix/>
          </a:blip>
          <a:stretch>
            <a:fillRect/>
          </a:stretch>
        </p:blipFill>
        <p:spPr>
          <a:xfrm>
            <a:off x="4820875" y="492725"/>
            <a:ext cx="3032650" cy="165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For Clique Cover </a:t>
            </a:r>
            <a:endParaRPr/>
          </a:p>
        </p:txBody>
      </p:sp>
      <p:sp>
        <p:nvSpPr>
          <p:cNvPr id="295" name="Google Shape;295;p34"/>
          <p:cNvSpPr txBox="1"/>
          <p:nvPr>
            <p:ph idx="1" type="body"/>
          </p:nvPr>
        </p:nvSpPr>
        <p:spPr>
          <a:xfrm>
            <a:off x="729450" y="2078875"/>
            <a:ext cx="7688700" cy="271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Now we solve the following question. Given a graph G(V,E) and a number k,  </a:t>
            </a:r>
            <a:r>
              <a:rPr lang="en" sz="1400">
                <a:solidFill>
                  <a:srgbClr val="000000"/>
                </a:solidFill>
                <a:latin typeface="Arial"/>
                <a:ea typeface="Arial"/>
                <a:cs typeface="Arial"/>
                <a:sym typeface="Arial"/>
              </a:rPr>
              <a:t>we need to answer yes or no if we can partition V(G) in K cliques.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Define object as a set of k cliques ( clique can repeat ). As example for above graph, { {1,2}, {2,3} },  { {1,3,4}, {1} } are two set for k = 2.</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So if a graph has x cliques then, it has x</a:t>
            </a:r>
            <a:r>
              <a:rPr baseline="30000" lang="en" sz="1400">
                <a:solidFill>
                  <a:srgbClr val="000000"/>
                </a:solidFill>
                <a:latin typeface="Arial"/>
                <a:ea typeface="Arial"/>
                <a:cs typeface="Arial"/>
                <a:sym typeface="Arial"/>
              </a:rPr>
              <a:t>k </a:t>
            </a:r>
            <a:r>
              <a:rPr lang="en" sz="1400">
                <a:solidFill>
                  <a:srgbClr val="000000"/>
                </a:solidFill>
                <a:latin typeface="Arial"/>
                <a:ea typeface="Arial"/>
                <a:cs typeface="Arial"/>
                <a:sym typeface="Arial"/>
              </a:rPr>
              <a:t>such sets (or objects)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Now, define A</a:t>
            </a:r>
            <a:r>
              <a:rPr baseline="-25000" lang="en" sz="1400">
                <a:solidFill>
                  <a:srgbClr val="000000"/>
                </a:solidFill>
                <a:latin typeface="Arial"/>
                <a:ea typeface="Arial"/>
                <a:cs typeface="Arial"/>
                <a:sym typeface="Arial"/>
              </a:rPr>
              <a:t>i</a:t>
            </a:r>
            <a:r>
              <a:rPr lang="en" sz="1400">
                <a:solidFill>
                  <a:srgbClr val="000000"/>
                </a:solidFill>
                <a:latin typeface="Arial"/>
                <a:ea typeface="Arial"/>
                <a:cs typeface="Arial"/>
                <a:sym typeface="Arial"/>
              </a:rPr>
              <a:t> = number of objects (or sets) where no clique has vertex i.</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So n( 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 U A</a:t>
            </a:r>
            <a:r>
              <a:rPr baseline="-25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 indicates number of such sets where all cliques in any set lack at least one of the vertex 1,2 .. . n.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So x</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 </a:t>
            </a:r>
            <a:r>
              <a:rPr lang="en" sz="1400">
                <a:solidFill>
                  <a:srgbClr val="000000"/>
                </a:solidFill>
                <a:latin typeface="Arial"/>
                <a:ea typeface="Arial"/>
                <a:cs typeface="Arial"/>
                <a:sym typeface="Arial"/>
              </a:rPr>
              <a:t>n( 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 U A</a:t>
            </a:r>
            <a:r>
              <a:rPr baseline="-25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 indicates the number of such set where all clique in that set cover V(G).</a:t>
            </a:r>
            <a:endParaRPr sz="1400">
              <a:solidFill>
                <a:srgbClr val="000000"/>
              </a:solidFill>
              <a:latin typeface="Arial"/>
              <a:ea typeface="Arial"/>
              <a:cs typeface="Arial"/>
              <a:sym typeface="Arial"/>
            </a:endParaRPr>
          </a:p>
        </p:txBody>
      </p:sp>
      <p:pic>
        <p:nvPicPr>
          <p:cNvPr id="296" name="Google Shape;296;p34"/>
          <p:cNvPicPr preferRelativeResize="0"/>
          <p:nvPr/>
        </p:nvPicPr>
        <p:blipFill>
          <a:blip r:embed="rId3">
            <a:alphaModFix/>
          </a:blip>
          <a:stretch>
            <a:fillRect/>
          </a:stretch>
        </p:blipFill>
        <p:spPr>
          <a:xfrm>
            <a:off x="5086225" y="511575"/>
            <a:ext cx="2587550" cy="156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For Clique Cover</a:t>
            </a:r>
            <a:endParaRPr/>
          </a:p>
        </p:txBody>
      </p:sp>
      <p:sp>
        <p:nvSpPr>
          <p:cNvPr id="302" name="Google Shape;302;p35"/>
          <p:cNvSpPr txBox="1"/>
          <p:nvPr>
            <p:ph idx="1" type="body"/>
          </p:nvPr>
        </p:nvSpPr>
        <p:spPr>
          <a:xfrm>
            <a:off x="729450" y="2078875"/>
            <a:ext cx="7688700" cy="293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example, </a:t>
            </a:r>
            <a:r>
              <a:rPr lang="en" sz="1400">
                <a:solidFill>
                  <a:srgbClr val="000000"/>
                </a:solidFill>
                <a:latin typeface="Arial"/>
                <a:ea typeface="Arial"/>
                <a:cs typeface="Arial"/>
                <a:sym typeface="Arial"/>
              </a:rPr>
              <a:t>n(A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 z(1110)</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n(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A</a:t>
            </a:r>
            <a:r>
              <a:rPr baseline="-25000"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 z(0101)</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Why is that? z(0101) indicates the number of clique where none has vertex 2, 4. So z(0101)</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indicates number of k size sets where no set has vertex 2, 4 which is n(A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A</a:t>
            </a:r>
            <a:r>
              <a:rPr baseline="-25000"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Now we can easily calculate </a:t>
            </a:r>
            <a:r>
              <a:rPr lang="en" sz="1400">
                <a:solidFill>
                  <a:srgbClr val="000000"/>
                </a:solidFill>
                <a:latin typeface="Arial"/>
                <a:ea typeface="Arial"/>
                <a:cs typeface="Arial"/>
                <a:sym typeface="Arial"/>
              </a:rPr>
              <a:t> n( 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 U A</a:t>
            </a:r>
            <a:r>
              <a:rPr baseline="-25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 using z values. Thus x</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 n( 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 U A</a:t>
            </a:r>
            <a:r>
              <a:rPr baseline="-25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 If the value of x</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 n( A</a:t>
            </a:r>
            <a:r>
              <a:rPr baseline="-25000" lang="en" sz="14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 U A</a:t>
            </a:r>
            <a:r>
              <a:rPr baseline="-25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 is greater than zero we will output yes, no otherwise.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the above graph with k = 2 we have x = 11. So x</a:t>
            </a:r>
            <a:r>
              <a:rPr baseline="30000" lang="en" sz="1400">
                <a:solidFill>
                  <a:srgbClr val="000000"/>
                </a:solidFill>
                <a:latin typeface="Arial"/>
                <a:ea typeface="Arial"/>
                <a:cs typeface="Arial"/>
                <a:sym typeface="Arial"/>
              </a:rPr>
              <a:t>k</a:t>
            </a:r>
            <a:r>
              <a:rPr lang="en" sz="1400">
                <a:solidFill>
                  <a:srgbClr val="000000"/>
                </a:solidFill>
                <a:latin typeface="Arial"/>
                <a:ea typeface="Arial"/>
                <a:cs typeface="Arial"/>
                <a:sym typeface="Arial"/>
              </a:rPr>
              <a:t> = 121. Now n(A</a:t>
            </a:r>
            <a:r>
              <a:rPr baseline="-25000" lang="en" sz="1400">
                <a:solidFill>
                  <a:srgbClr val="000000"/>
                </a:solidFill>
                <a:latin typeface="Arial"/>
                <a:ea typeface="Arial"/>
                <a:cs typeface="Arial"/>
                <a:sym typeface="Arial"/>
              </a:rPr>
              <a:t>1 </a:t>
            </a:r>
            <a:r>
              <a:rPr lang="en" sz="1400">
                <a:solidFill>
                  <a:srgbClr val="000000"/>
                </a:solidFill>
                <a:latin typeface="Arial"/>
                <a:ea typeface="Arial"/>
                <a:cs typeface="Arial"/>
                <a:sym typeface="Arial"/>
              </a:rPr>
              <a:t>U A</a:t>
            </a:r>
            <a:r>
              <a:rPr baseline="-25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3</a:t>
            </a:r>
            <a:r>
              <a:rPr lang="en" sz="1400">
                <a:solidFill>
                  <a:srgbClr val="000000"/>
                </a:solidFill>
                <a:latin typeface="Arial"/>
                <a:ea typeface="Arial"/>
                <a:cs typeface="Arial"/>
                <a:sym typeface="Arial"/>
              </a:rPr>
              <a:t> U A</a:t>
            </a:r>
            <a:r>
              <a:rPr baseline="-25000" lang="en" sz="1400">
                <a:solidFill>
                  <a:srgbClr val="000000"/>
                </a:solidFill>
                <a:latin typeface="Arial"/>
                <a:ea typeface="Arial"/>
                <a:cs typeface="Arial"/>
                <a:sym typeface="Arial"/>
              </a:rPr>
              <a:t>4</a:t>
            </a:r>
            <a:r>
              <a:rPr lang="en" sz="1400">
                <a:solidFill>
                  <a:srgbClr val="000000"/>
                </a:solidFill>
                <a:latin typeface="Arial"/>
                <a:ea typeface="Arial"/>
                <a:cs typeface="Arial"/>
                <a:sym typeface="Arial"/>
              </a:rPr>
              <a:t>)   = 5</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+ 7</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+ 5</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+ 7</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- 3</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- 3</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- 3</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- 3</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- 3</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- 2</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+ 1</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+ 1</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+ 1</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+ 1</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103. Thus 121 - 103 = 18. So we will output yes for k = 2 in above graph.</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Finding all clique takes O(n</a:t>
            </a:r>
            <a:r>
              <a:rPr baseline="30000" lang="en" sz="14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2</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Zeta value calculation takes O(n2</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and inclusion-exclusion takes O(2</a:t>
            </a:r>
            <a:r>
              <a:rPr baseline="30000" lang="en" sz="1400">
                <a:solidFill>
                  <a:srgbClr val="000000"/>
                </a:solidFill>
                <a:latin typeface="Arial"/>
                <a:ea typeface="Arial"/>
                <a:cs typeface="Arial"/>
                <a:sym typeface="Arial"/>
              </a:rPr>
              <a:t>n</a:t>
            </a:r>
            <a:r>
              <a:rPr lang="en" sz="1400">
                <a:solidFill>
                  <a:srgbClr val="000000"/>
                </a:solidFill>
                <a:latin typeface="Arial"/>
                <a:ea typeface="Arial"/>
                <a:cs typeface="Arial"/>
                <a:sym typeface="Arial"/>
              </a:rPr>
              <a:t>). Thus giving total complexity </a:t>
            </a:r>
            <a:r>
              <a:rPr b="1" lang="en" sz="1400">
                <a:solidFill>
                  <a:srgbClr val="000000"/>
                </a:solidFill>
                <a:latin typeface="Arial"/>
                <a:ea typeface="Arial"/>
                <a:cs typeface="Arial"/>
                <a:sym typeface="Arial"/>
              </a:rPr>
              <a:t>O(n</a:t>
            </a:r>
            <a:r>
              <a:rPr b="1" baseline="30000" lang="en" sz="1400">
                <a:solidFill>
                  <a:srgbClr val="000000"/>
                </a:solidFill>
                <a:latin typeface="Arial"/>
                <a:ea typeface="Arial"/>
                <a:cs typeface="Arial"/>
                <a:sym typeface="Arial"/>
              </a:rPr>
              <a:t>2</a:t>
            </a:r>
            <a:r>
              <a:rPr b="1" lang="en" sz="1400">
                <a:solidFill>
                  <a:srgbClr val="000000"/>
                </a:solidFill>
                <a:latin typeface="Arial"/>
                <a:ea typeface="Arial"/>
                <a:cs typeface="Arial"/>
                <a:sym typeface="Arial"/>
              </a:rPr>
              <a:t>2</a:t>
            </a:r>
            <a:r>
              <a:rPr b="1" baseline="30000" lang="en" sz="1400">
                <a:solidFill>
                  <a:srgbClr val="000000"/>
                </a:solidFill>
                <a:latin typeface="Arial"/>
                <a:ea typeface="Arial"/>
                <a:cs typeface="Arial"/>
                <a:sym typeface="Arial"/>
              </a:rPr>
              <a:t>n</a:t>
            </a:r>
            <a:r>
              <a:rPr b="1" lang="en" sz="14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or</a:t>
            </a:r>
            <a:r>
              <a:rPr b="1" lang="en" sz="1400">
                <a:solidFill>
                  <a:srgbClr val="000000"/>
                </a:solidFill>
                <a:latin typeface="Arial"/>
                <a:ea typeface="Arial"/>
                <a:cs typeface="Arial"/>
                <a:sym typeface="Arial"/>
              </a:rPr>
              <a:t> O*(2</a:t>
            </a:r>
            <a:r>
              <a:rPr b="1" baseline="30000" lang="en" sz="1400">
                <a:solidFill>
                  <a:srgbClr val="000000"/>
                </a:solidFill>
                <a:latin typeface="Arial"/>
                <a:ea typeface="Arial"/>
                <a:cs typeface="Arial"/>
                <a:sym typeface="Arial"/>
              </a:rPr>
              <a:t>n</a:t>
            </a:r>
            <a:r>
              <a:rPr b="1" lang="en" sz="1400">
                <a:solidFill>
                  <a:srgbClr val="000000"/>
                </a:solidFill>
                <a:latin typeface="Arial"/>
                <a:ea typeface="Arial"/>
                <a:cs typeface="Arial"/>
                <a:sym typeface="Arial"/>
              </a:rPr>
              <a:t>)</a:t>
            </a:r>
            <a:endParaRPr b="1" sz="1400">
              <a:solidFill>
                <a:srgbClr val="000000"/>
              </a:solidFill>
              <a:latin typeface="Arial"/>
              <a:ea typeface="Arial"/>
              <a:cs typeface="Arial"/>
              <a:sym typeface="Arial"/>
            </a:endParaRPr>
          </a:p>
          <a:p>
            <a:pPr indent="0" lvl="0" marL="0" rtl="0" algn="l">
              <a:spcBef>
                <a:spcPts val="1600"/>
              </a:spcBef>
              <a:spcAft>
                <a:spcPts val="1600"/>
              </a:spcAft>
              <a:buNone/>
            </a:pPr>
            <a:r>
              <a:t/>
            </a:r>
            <a:endParaRPr baseline="30000"/>
          </a:p>
        </p:txBody>
      </p:sp>
      <p:pic>
        <p:nvPicPr>
          <p:cNvPr id="303" name="Google Shape;303;p35"/>
          <p:cNvPicPr preferRelativeResize="0"/>
          <p:nvPr/>
        </p:nvPicPr>
        <p:blipFill>
          <a:blip r:embed="rId3">
            <a:alphaModFix/>
          </a:blip>
          <a:stretch>
            <a:fillRect/>
          </a:stretch>
        </p:blipFill>
        <p:spPr>
          <a:xfrm>
            <a:off x="5086200" y="492694"/>
            <a:ext cx="2981325" cy="1586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for restricted classes</a:t>
            </a:r>
            <a:endParaRPr/>
          </a:p>
        </p:txBody>
      </p:sp>
      <p:sp>
        <p:nvSpPr>
          <p:cNvPr id="309" name="Google Shape;30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Perfect graphs are defined as the graphs in which, for every induced subgraph, the chromatic number (minimum number of colors in a coloring) equals the size of the maximum clique.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According to the weak perfect graph theorem, the complement of a perfect graph is also perfect. Therefore, the perfect graphs are also the graphs in which, for every induced subgraph, the clique cover number equals the size of the maximum independent set.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It is possible to compute the clique cover number in perfect graphs in polynomial time. </a:t>
            </a:r>
            <a:r>
              <a:rPr lang="en" u="sng">
                <a:solidFill>
                  <a:srgbClr val="4A86E8"/>
                </a:solidFill>
                <a:hlinkClick r:id="rId3">
                  <a:extLst>
                    <a:ext uri="{A12FA001-AC4F-418D-AE19-62706E023703}">
                      <ahyp:hlinkClr val="tx"/>
                    </a:ext>
                  </a:extLst>
                </a:hlinkClick>
              </a:rPr>
              <a:t>Link</a:t>
            </a:r>
            <a:endParaRPr>
              <a:solidFill>
                <a:srgbClr val="4A86E8"/>
              </a:solidFill>
            </a:endParaRPr>
          </a:p>
          <a:p>
            <a:pPr indent="-311150" lvl="0" marL="457200" rtl="0" algn="l">
              <a:spcBef>
                <a:spcPts val="0"/>
              </a:spcBef>
              <a:spcAft>
                <a:spcPts val="0"/>
              </a:spcAft>
              <a:buClr>
                <a:srgbClr val="000000"/>
              </a:buClr>
              <a:buSzPts val="1300"/>
              <a:buChar char="●"/>
            </a:pPr>
            <a:r>
              <a:rPr lang="en">
                <a:solidFill>
                  <a:srgbClr val="000000"/>
                </a:solidFill>
              </a:rPr>
              <a:t>Also minimum clique cover for triangle free graph can also be solved in polynomial time.</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for triangle free graph</a:t>
            </a:r>
            <a:endParaRPr/>
          </a:p>
        </p:txBody>
      </p:sp>
      <p:sp>
        <p:nvSpPr>
          <p:cNvPr id="315" name="Google Shape;315;p37"/>
          <p:cNvSpPr txBox="1"/>
          <p:nvPr>
            <p:ph idx="1" type="body"/>
          </p:nvPr>
        </p:nvSpPr>
        <p:spPr>
          <a:xfrm>
            <a:off x="729450" y="2078875"/>
            <a:ext cx="7688700" cy="2614500"/>
          </a:xfrm>
          <a:prstGeom prst="rect">
            <a:avLst/>
          </a:prstGeom>
        </p:spPr>
        <p:txBody>
          <a:bodyPr anchorCtr="0" anchor="t" bIns="91425" lIns="91425" spcFirstLastPara="1" rIns="91425" wrap="square" tIns="91425">
            <a:noAutofit/>
          </a:bodyPr>
          <a:lstStyle/>
          <a:p>
            <a:pPr indent="0" lvl="0" marL="0" rtl="0" algn="l">
              <a:lnSpc>
                <a:spcPct val="6000"/>
              </a:lnSpc>
              <a:spcBef>
                <a:spcPts val="0"/>
              </a:spcBef>
              <a:spcAft>
                <a:spcPts val="0"/>
              </a:spcAft>
              <a:buNone/>
            </a:pPr>
            <a:r>
              <a:t/>
            </a:r>
            <a:endParaRPr b="1">
              <a:solidFill>
                <a:srgbClr val="000000"/>
              </a:solidFill>
            </a:endParaRPr>
          </a:p>
          <a:p>
            <a:pPr indent="0" lvl="0" marL="0" rtl="0" algn="l">
              <a:lnSpc>
                <a:spcPct val="6000"/>
              </a:lnSpc>
              <a:spcBef>
                <a:spcPts val="1600"/>
              </a:spcBef>
              <a:spcAft>
                <a:spcPts val="0"/>
              </a:spcAft>
              <a:buNone/>
            </a:pPr>
            <a:r>
              <a:rPr b="1" lang="en">
                <a:solidFill>
                  <a:srgbClr val="000000"/>
                </a:solidFill>
              </a:rPr>
              <a:t>Input:</a:t>
            </a:r>
            <a:r>
              <a:rPr lang="en">
                <a:solidFill>
                  <a:srgbClr val="000000"/>
                </a:solidFill>
              </a:rPr>
              <a:t> A triangle free graph </a:t>
            </a:r>
            <a:r>
              <a:rPr b="1" lang="en">
                <a:solidFill>
                  <a:srgbClr val="000000"/>
                </a:solidFill>
              </a:rPr>
              <a:t>G</a:t>
            </a:r>
            <a:r>
              <a:rPr lang="en">
                <a:solidFill>
                  <a:srgbClr val="000000"/>
                </a:solidFill>
              </a:rPr>
              <a:t>(</a:t>
            </a:r>
            <a:r>
              <a:rPr b="1" lang="en">
                <a:solidFill>
                  <a:srgbClr val="000000"/>
                </a:solidFill>
              </a:rPr>
              <a:t>V</a:t>
            </a:r>
            <a:r>
              <a:rPr lang="en">
                <a:solidFill>
                  <a:srgbClr val="000000"/>
                </a:solidFill>
              </a:rPr>
              <a:t>, </a:t>
            </a:r>
            <a:r>
              <a:rPr b="1" lang="en">
                <a:solidFill>
                  <a:srgbClr val="000000"/>
                </a:solidFill>
              </a:rPr>
              <a:t>E</a:t>
            </a:r>
            <a:r>
              <a:rPr lang="en">
                <a:solidFill>
                  <a:srgbClr val="000000"/>
                </a:solidFill>
              </a:rPr>
              <a:t>)</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Output:</a:t>
            </a:r>
            <a:r>
              <a:rPr lang="en">
                <a:solidFill>
                  <a:srgbClr val="000000"/>
                </a:solidFill>
              </a:rPr>
              <a:t> Sets of vertices where each set is a clique of graph </a:t>
            </a:r>
            <a:r>
              <a:rPr b="1" lang="en">
                <a:solidFill>
                  <a:srgbClr val="000000"/>
                </a:solidFill>
              </a:rPr>
              <a:t>G</a:t>
            </a:r>
            <a:endParaRPr b="1">
              <a:solidFill>
                <a:srgbClr val="000000"/>
              </a:solidFill>
            </a:endParaRPr>
          </a:p>
          <a:p>
            <a:pPr indent="0" lvl="0" marL="0" rtl="0" algn="l">
              <a:lnSpc>
                <a:spcPct val="6000"/>
              </a:lnSpc>
              <a:spcBef>
                <a:spcPts val="1600"/>
              </a:spcBef>
              <a:spcAft>
                <a:spcPts val="0"/>
              </a:spcAft>
              <a:buNone/>
            </a:pPr>
            <a:r>
              <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1.  </a:t>
            </a:r>
            <a:r>
              <a:rPr b="1" lang="en">
                <a:solidFill>
                  <a:srgbClr val="000000"/>
                </a:solidFill>
              </a:rPr>
              <a:t>R</a:t>
            </a:r>
            <a:r>
              <a:rPr lang="en">
                <a:solidFill>
                  <a:srgbClr val="000000"/>
                </a:solidFill>
              </a:rPr>
              <a:t> ← { }</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2.  </a:t>
            </a:r>
            <a:r>
              <a:rPr b="1" lang="en">
                <a:solidFill>
                  <a:srgbClr val="000000"/>
                </a:solidFill>
              </a:rPr>
              <a:t>T</a:t>
            </a:r>
            <a:r>
              <a:rPr lang="en">
                <a:solidFill>
                  <a:srgbClr val="000000"/>
                </a:solidFill>
              </a:rPr>
              <a:t> ← { }</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3. M</a:t>
            </a:r>
            <a:r>
              <a:rPr lang="en">
                <a:solidFill>
                  <a:srgbClr val="000000"/>
                </a:solidFill>
              </a:rPr>
              <a:t> ← MaximumMatching(</a:t>
            </a:r>
            <a:r>
              <a:rPr b="1" lang="en">
                <a:solidFill>
                  <a:srgbClr val="000000"/>
                </a:solidFill>
              </a:rPr>
              <a:t>G</a:t>
            </a:r>
            <a:r>
              <a:rPr lang="en">
                <a:solidFill>
                  <a:srgbClr val="000000"/>
                </a:solidFill>
              </a:rPr>
              <a:t>)</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4.</a:t>
            </a:r>
            <a:r>
              <a:rPr lang="en">
                <a:solidFill>
                  <a:srgbClr val="000000"/>
                </a:solidFill>
              </a:rPr>
              <a:t> for eac</a:t>
            </a:r>
            <a:r>
              <a:rPr lang="en">
                <a:solidFill>
                  <a:srgbClr val="000000"/>
                </a:solidFill>
              </a:rPr>
              <a:t>h (u, v) ϵ </a:t>
            </a:r>
            <a:r>
              <a:rPr b="1" lang="en">
                <a:solidFill>
                  <a:srgbClr val="000000"/>
                </a:solidFill>
              </a:rPr>
              <a:t>M</a:t>
            </a:r>
            <a:endParaRPr b="1">
              <a:solidFill>
                <a:srgbClr val="000000"/>
              </a:solidFill>
            </a:endParaRPr>
          </a:p>
          <a:p>
            <a:pPr indent="0" lvl="0" marL="0" rtl="0" algn="l">
              <a:lnSpc>
                <a:spcPct val="6000"/>
              </a:lnSpc>
              <a:spcBef>
                <a:spcPts val="1600"/>
              </a:spcBef>
              <a:spcAft>
                <a:spcPts val="0"/>
              </a:spcAft>
              <a:buNone/>
            </a:pPr>
            <a:r>
              <a:rPr b="1" lang="en">
                <a:solidFill>
                  <a:srgbClr val="000000"/>
                </a:solidFill>
              </a:rPr>
              <a:t>5. 	R</a:t>
            </a:r>
            <a:r>
              <a:rPr lang="en">
                <a:solidFill>
                  <a:srgbClr val="000000"/>
                </a:solidFill>
              </a:rPr>
              <a:t> ← </a:t>
            </a:r>
            <a:r>
              <a:rPr b="1" lang="en">
                <a:solidFill>
                  <a:srgbClr val="000000"/>
                </a:solidFill>
              </a:rPr>
              <a:t>R</a:t>
            </a:r>
            <a:r>
              <a:rPr lang="en">
                <a:solidFill>
                  <a:srgbClr val="000000"/>
                </a:solidFill>
              </a:rPr>
              <a:t> U { {u, v} }</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6. 	T</a:t>
            </a:r>
            <a:r>
              <a:rPr lang="en">
                <a:solidFill>
                  <a:srgbClr val="000000"/>
                </a:solidFill>
              </a:rPr>
              <a:t> ← </a:t>
            </a:r>
            <a:r>
              <a:rPr b="1" lang="en">
                <a:solidFill>
                  <a:srgbClr val="000000"/>
                </a:solidFill>
              </a:rPr>
              <a:t>T</a:t>
            </a:r>
            <a:r>
              <a:rPr lang="en">
                <a:solidFill>
                  <a:srgbClr val="000000"/>
                </a:solidFill>
              </a:rPr>
              <a:t> U {u, v}</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7. R</a:t>
            </a:r>
            <a:r>
              <a:rPr lang="en">
                <a:solidFill>
                  <a:srgbClr val="000000"/>
                </a:solidFill>
              </a:rPr>
              <a:t> ← </a:t>
            </a:r>
            <a:r>
              <a:rPr b="1" lang="en">
                <a:solidFill>
                  <a:srgbClr val="000000"/>
                </a:solidFill>
              </a:rPr>
              <a:t>R</a:t>
            </a:r>
            <a:r>
              <a:rPr lang="en">
                <a:solidFill>
                  <a:srgbClr val="000000"/>
                </a:solidFill>
              </a:rPr>
              <a:t> U (</a:t>
            </a:r>
            <a:r>
              <a:rPr b="1" lang="en">
                <a:solidFill>
                  <a:srgbClr val="000000"/>
                </a:solidFill>
              </a:rPr>
              <a:t>V</a:t>
            </a:r>
            <a:r>
              <a:rPr lang="en">
                <a:solidFill>
                  <a:srgbClr val="000000"/>
                </a:solidFill>
              </a:rPr>
              <a:t> - </a:t>
            </a:r>
            <a:r>
              <a:rPr b="1" lang="en">
                <a:solidFill>
                  <a:srgbClr val="000000"/>
                </a:solidFill>
              </a:rPr>
              <a:t>T</a:t>
            </a:r>
            <a:r>
              <a:rPr lang="en">
                <a:solidFill>
                  <a:srgbClr val="000000"/>
                </a:solidFill>
              </a:rPr>
              <a:t>)</a:t>
            </a:r>
            <a:endParaRPr>
              <a:solidFill>
                <a:srgbClr val="000000"/>
              </a:solidFill>
            </a:endParaRPr>
          </a:p>
          <a:p>
            <a:pPr indent="0" lvl="0" marL="0" rtl="0" algn="l">
              <a:lnSpc>
                <a:spcPct val="6000"/>
              </a:lnSpc>
              <a:spcBef>
                <a:spcPts val="1600"/>
              </a:spcBef>
              <a:spcAft>
                <a:spcPts val="0"/>
              </a:spcAft>
              <a:buNone/>
            </a:pPr>
            <a:r>
              <a:rPr b="1" lang="en">
                <a:solidFill>
                  <a:srgbClr val="000000"/>
                </a:solidFill>
              </a:rPr>
              <a:t>8.</a:t>
            </a:r>
            <a:r>
              <a:rPr lang="en">
                <a:solidFill>
                  <a:srgbClr val="000000"/>
                </a:solidFill>
              </a:rPr>
              <a:t> </a:t>
            </a:r>
            <a:r>
              <a:rPr lang="en">
                <a:solidFill>
                  <a:srgbClr val="000000"/>
                </a:solidFill>
              </a:rPr>
              <a:t>r</a:t>
            </a:r>
            <a:r>
              <a:rPr lang="en">
                <a:solidFill>
                  <a:srgbClr val="000000"/>
                </a:solidFill>
              </a:rPr>
              <a:t>eturn </a:t>
            </a:r>
            <a:r>
              <a:rPr b="1" lang="en">
                <a:solidFill>
                  <a:srgbClr val="000000"/>
                </a:solidFill>
              </a:rPr>
              <a:t>R</a:t>
            </a:r>
            <a:endParaRPr b="1">
              <a:solidFill>
                <a:srgbClr val="000000"/>
              </a:solidFill>
            </a:endParaRPr>
          </a:p>
          <a:p>
            <a:pPr indent="0" lvl="0" marL="0" rtl="0" algn="l">
              <a:lnSpc>
                <a:spcPct val="6000"/>
              </a:lnSpc>
              <a:spcBef>
                <a:spcPts val="1600"/>
              </a:spcBef>
              <a:spcAft>
                <a:spcPts val="0"/>
              </a:spcAft>
              <a:buNone/>
            </a:pPr>
            <a:r>
              <a:rPr lang="en"/>
              <a:t> </a:t>
            </a:r>
            <a:endParaRPr/>
          </a:p>
          <a:p>
            <a:pPr indent="0" lvl="0" marL="0" rtl="0" algn="l">
              <a:lnSpc>
                <a:spcPct val="100000"/>
              </a:lnSpc>
              <a:spcBef>
                <a:spcPts val="1600"/>
              </a:spcBef>
              <a:spcAft>
                <a:spcPts val="1600"/>
              </a:spcAft>
              <a:buNone/>
            </a:pPr>
            <a:r>
              <a:t/>
            </a:r>
            <a:endParaRPr b="1"/>
          </a:p>
        </p:txBody>
      </p:sp>
      <p:sp>
        <p:nvSpPr>
          <p:cNvPr id="316" name="Google Shape;316;p37"/>
          <p:cNvSpPr txBox="1"/>
          <p:nvPr/>
        </p:nvSpPr>
        <p:spPr>
          <a:xfrm>
            <a:off x="2946800" y="3236100"/>
            <a:ext cx="11358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202122"/>
                </a:solidFill>
                <a:highlight>
                  <a:srgbClr val="FFFFFF"/>
                </a:highlight>
                <a:latin typeface="Lato"/>
                <a:ea typeface="Lato"/>
                <a:cs typeface="Lato"/>
                <a:sym typeface="Lato"/>
              </a:rPr>
              <a:t>} O(√VE)</a:t>
            </a:r>
            <a:endParaRPr b="1">
              <a:latin typeface="Lato"/>
              <a:ea typeface="Lato"/>
              <a:cs typeface="Lato"/>
              <a:sym typeface="Lato"/>
            </a:endParaRPr>
          </a:p>
        </p:txBody>
      </p:sp>
      <p:sp>
        <p:nvSpPr>
          <p:cNvPr id="317" name="Google Shape;317;p37"/>
          <p:cNvSpPr txBox="1"/>
          <p:nvPr/>
        </p:nvSpPr>
        <p:spPr>
          <a:xfrm>
            <a:off x="2528900" y="3621900"/>
            <a:ext cx="3477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 </a:t>
            </a:r>
            <a:endParaRPr b="1">
              <a:latin typeface="Lato"/>
              <a:ea typeface="Lato"/>
              <a:cs typeface="Lato"/>
              <a:sym typeface="Lato"/>
            </a:endParaRPr>
          </a:p>
        </p:txBody>
      </p:sp>
      <p:sp>
        <p:nvSpPr>
          <p:cNvPr id="318" name="Google Shape;318;p37"/>
          <p:cNvSpPr txBox="1"/>
          <p:nvPr/>
        </p:nvSpPr>
        <p:spPr>
          <a:xfrm>
            <a:off x="2046700" y="4157650"/>
            <a:ext cx="11358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50">
                <a:solidFill>
                  <a:srgbClr val="202122"/>
                </a:solidFill>
                <a:highlight>
                  <a:srgbClr val="FFFFFF"/>
                </a:highlight>
                <a:latin typeface="Lato"/>
                <a:ea typeface="Lato"/>
                <a:cs typeface="Lato"/>
                <a:sym typeface="Lato"/>
              </a:rPr>
              <a:t>} O(V)</a:t>
            </a:r>
            <a:endParaRPr b="1">
              <a:latin typeface="Lato"/>
              <a:ea typeface="Lato"/>
              <a:cs typeface="Lato"/>
              <a:sym typeface="Lato"/>
            </a:endParaRPr>
          </a:p>
        </p:txBody>
      </p:sp>
      <p:sp>
        <p:nvSpPr>
          <p:cNvPr id="319" name="Google Shape;319;p37"/>
          <p:cNvSpPr txBox="1"/>
          <p:nvPr/>
        </p:nvSpPr>
        <p:spPr>
          <a:xfrm>
            <a:off x="5730750" y="4254175"/>
            <a:ext cx="2687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02122"/>
                </a:solidFill>
                <a:highlight>
                  <a:srgbClr val="FFFFFF"/>
                </a:highlight>
                <a:latin typeface="Lato"/>
                <a:ea typeface="Lato"/>
                <a:cs typeface="Lato"/>
                <a:sym typeface="Lato"/>
              </a:rPr>
              <a:t>Complexity: </a:t>
            </a:r>
            <a:r>
              <a:rPr b="1" lang="en" sz="1800">
                <a:solidFill>
                  <a:srgbClr val="202122"/>
                </a:solidFill>
                <a:highlight>
                  <a:srgbClr val="FFFFFF"/>
                </a:highlight>
                <a:latin typeface="Lato"/>
                <a:ea typeface="Lato"/>
                <a:cs typeface="Lato"/>
                <a:sym typeface="Lato"/>
              </a:rPr>
              <a:t>O(√VE + V)</a:t>
            </a:r>
            <a:endParaRPr sz="1800">
              <a:latin typeface="Lato"/>
              <a:ea typeface="Lato"/>
              <a:cs typeface="Lato"/>
              <a:sym typeface="Lato"/>
            </a:endParaRPr>
          </a:p>
        </p:txBody>
      </p:sp>
      <p:sp>
        <p:nvSpPr>
          <p:cNvPr id="320" name="Google Shape;320;p37"/>
          <p:cNvSpPr txBox="1"/>
          <p:nvPr/>
        </p:nvSpPr>
        <p:spPr>
          <a:xfrm>
            <a:off x="2758975" y="3771900"/>
            <a:ext cx="566700" cy="3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O(V)</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26" name="Google Shape;326;p38"/>
          <p:cNvSpPr/>
          <p:nvPr/>
        </p:nvSpPr>
        <p:spPr>
          <a:xfrm>
            <a:off x="1478700" y="2382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a:off x="2046625" y="208215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2046625" y="27143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1478700" y="3003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a:off x="2046625" y="34216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38"/>
          <p:cNvCxnSpPr>
            <a:stCxn id="328" idx="4"/>
            <a:endCxn id="330" idx="0"/>
          </p:cNvCxnSpPr>
          <p:nvPr/>
        </p:nvCxnSpPr>
        <p:spPr>
          <a:xfrm>
            <a:off x="2153725" y="2918075"/>
            <a:ext cx="0" cy="5034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8"/>
          <p:cNvCxnSpPr>
            <a:stCxn id="328" idx="3"/>
            <a:endCxn id="329" idx="6"/>
          </p:cNvCxnSpPr>
          <p:nvPr/>
        </p:nvCxnSpPr>
        <p:spPr>
          <a:xfrm flipH="1">
            <a:off x="1692794" y="2888244"/>
            <a:ext cx="385200" cy="2172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8"/>
          <p:cNvCxnSpPr>
            <a:stCxn id="326" idx="5"/>
            <a:endCxn id="328" idx="1"/>
          </p:cNvCxnSpPr>
          <p:nvPr/>
        </p:nvCxnSpPr>
        <p:spPr>
          <a:xfrm>
            <a:off x="1661531" y="2556044"/>
            <a:ext cx="416400" cy="1881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8"/>
          <p:cNvCxnSpPr>
            <a:stCxn id="326" idx="7"/>
            <a:endCxn id="327" idx="2"/>
          </p:cNvCxnSpPr>
          <p:nvPr/>
        </p:nvCxnSpPr>
        <p:spPr>
          <a:xfrm flipH="1" rot="10800000">
            <a:off x="1661531" y="2184006"/>
            <a:ext cx="385200" cy="22800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38"/>
          <p:cNvSpPr/>
          <p:nvPr/>
        </p:nvSpPr>
        <p:spPr>
          <a:xfrm>
            <a:off x="3911150" y="2382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p:nvPr/>
        </p:nvSpPr>
        <p:spPr>
          <a:xfrm>
            <a:off x="4479075" y="208215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8"/>
          <p:cNvSpPr/>
          <p:nvPr/>
        </p:nvSpPr>
        <p:spPr>
          <a:xfrm>
            <a:off x="4479075" y="27143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8"/>
          <p:cNvSpPr/>
          <p:nvPr/>
        </p:nvSpPr>
        <p:spPr>
          <a:xfrm>
            <a:off x="3911150" y="3003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
          <p:cNvSpPr/>
          <p:nvPr/>
        </p:nvSpPr>
        <p:spPr>
          <a:xfrm>
            <a:off x="4479075" y="34216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38"/>
          <p:cNvCxnSpPr>
            <a:stCxn id="337" idx="4"/>
            <a:endCxn id="339" idx="0"/>
          </p:cNvCxnSpPr>
          <p:nvPr/>
        </p:nvCxnSpPr>
        <p:spPr>
          <a:xfrm>
            <a:off x="4586175" y="2918075"/>
            <a:ext cx="0" cy="5034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38"/>
          <p:cNvCxnSpPr>
            <a:stCxn id="337" idx="3"/>
            <a:endCxn id="338" idx="6"/>
          </p:cNvCxnSpPr>
          <p:nvPr/>
        </p:nvCxnSpPr>
        <p:spPr>
          <a:xfrm flipH="1">
            <a:off x="4125244" y="2888244"/>
            <a:ext cx="385200" cy="217200"/>
          </a:xfrm>
          <a:prstGeom prst="straightConnector1">
            <a:avLst/>
          </a:prstGeom>
          <a:noFill/>
          <a:ln cap="flat" cmpd="sng" w="9525">
            <a:solidFill>
              <a:srgbClr val="FF0000"/>
            </a:solidFill>
            <a:prstDash val="solid"/>
            <a:round/>
            <a:headEnd len="med" w="med" type="none"/>
            <a:tailEnd len="med" w="med" type="none"/>
          </a:ln>
        </p:spPr>
      </p:cxnSp>
      <p:cxnSp>
        <p:nvCxnSpPr>
          <p:cNvPr id="342" name="Google Shape;342;p38"/>
          <p:cNvCxnSpPr>
            <a:stCxn id="335" idx="5"/>
            <a:endCxn id="337" idx="1"/>
          </p:cNvCxnSpPr>
          <p:nvPr/>
        </p:nvCxnSpPr>
        <p:spPr>
          <a:xfrm>
            <a:off x="4093981" y="2556044"/>
            <a:ext cx="416400" cy="1881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8"/>
          <p:cNvCxnSpPr>
            <a:stCxn id="335" idx="7"/>
            <a:endCxn id="336" idx="2"/>
          </p:cNvCxnSpPr>
          <p:nvPr/>
        </p:nvCxnSpPr>
        <p:spPr>
          <a:xfrm flipH="1" rot="10800000">
            <a:off x="4093981" y="2184006"/>
            <a:ext cx="385200" cy="228000"/>
          </a:xfrm>
          <a:prstGeom prst="straightConnector1">
            <a:avLst/>
          </a:prstGeom>
          <a:noFill/>
          <a:ln cap="flat" cmpd="sng" w="9525">
            <a:solidFill>
              <a:srgbClr val="FF0000"/>
            </a:solidFill>
            <a:prstDash val="solid"/>
            <a:round/>
            <a:headEnd len="med" w="med" type="none"/>
            <a:tailEnd len="med" w="med" type="none"/>
          </a:ln>
        </p:spPr>
      </p:cxnSp>
      <p:sp>
        <p:nvSpPr>
          <p:cNvPr id="344" name="Google Shape;344;p38"/>
          <p:cNvSpPr/>
          <p:nvPr/>
        </p:nvSpPr>
        <p:spPr>
          <a:xfrm>
            <a:off x="6450700" y="2382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
          <p:cNvSpPr/>
          <p:nvPr/>
        </p:nvSpPr>
        <p:spPr>
          <a:xfrm>
            <a:off x="7018625" y="208215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
          <p:cNvSpPr/>
          <p:nvPr/>
        </p:nvSpPr>
        <p:spPr>
          <a:xfrm>
            <a:off x="7018625" y="27143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6450700" y="3003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7018625" y="34216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38"/>
          <p:cNvCxnSpPr>
            <a:stCxn id="346" idx="4"/>
            <a:endCxn id="348" idx="0"/>
          </p:cNvCxnSpPr>
          <p:nvPr/>
        </p:nvCxnSpPr>
        <p:spPr>
          <a:xfrm>
            <a:off x="7125725" y="2918075"/>
            <a:ext cx="0" cy="5034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8"/>
          <p:cNvCxnSpPr>
            <a:stCxn id="346" idx="3"/>
            <a:endCxn id="347" idx="6"/>
          </p:cNvCxnSpPr>
          <p:nvPr/>
        </p:nvCxnSpPr>
        <p:spPr>
          <a:xfrm flipH="1">
            <a:off x="6664794" y="2888244"/>
            <a:ext cx="385200" cy="217200"/>
          </a:xfrm>
          <a:prstGeom prst="straightConnector1">
            <a:avLst/>
          </a:prstGeom>
          <a:noFill/>
          <a:ln cap="flat" cmpd="sng" w="9525">
            <a:solidFill>
              <a:srgbClr val="FF0000"/>
            </a:solidFill>
            <a:prstDash val="solid"/>
            <a:round/>
            <a:headEnd len="med" w="med" type="none"/>
            <a:tailEnd len="med" w="med" type="none"/>
          </a:ln>
        </p:spPr>
      </p:cxnSp>
      <p:cxnSp>
        <p:nvCxnSpPr>
          <p:cNvPr id="351" name="Google Shape;351;p38"/>
          <p:cNvCxnSpPr>
            <a:stCxn id="344" idx="5"/>
            <a:endCxn id="346" idx="1"/>
          </p:cNvCxnSpPr>
          <p:nvPr/>
        </p:nvCxnSpPr>
        <p:spPr>
          <a:xfrm>
            <a:off x="6633531" y="2556044"/>
            <a:ext cx="416400" cy="1881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8"/>
          <p:cNvCxnSpPr>
            <a:stCxn id="344" idx="7"/>
            <a:endCxn id="345" idx="2"/>
          </p:cNvCxnSpPr>
          <p:nvPr/>
        </p:nvCxnSpPr>
        <p:spPr>
          <a:xfrm flipH="1" rot="10800000">
            <a:off x="6633531" y="2184006"/>
            <a:ext cx="385200" cy="228000"/>
          </a:xfrm>
          <a:prstGeom prst="straightConnector1">
            <a:avLst/>
          </a:prstGeom>
          <a:noFill/>
          <a:ln cap="flat" cmpd="sng" w="9525">
            <a:solidFill>
              <a:srgbClr val="FF0000"/>
            </a:solidFill>
            <a:prstDash val="solid"/>
            <a:round/>
            <a:headEnd len="med" w="med" type="none"/>
            <a:tailEnd len="med" w="med" type="none"/>
          </a:ln>
        </p:spPr>
      </p:cxnSp>
      <p:sp>
        <p:nvSpPr>
          <p:cNvPr id="353" name="Google Shape;353;p38"/>
          <p:cNvSpPr/>
          <p:nvPr/>
        </p:nvSpPr>
        <p:spPr>
          <a:xfrm rot="-1426544">
            <a:off x="6034544" y="2162586"/>
            <a:ext cx="1607312" cy="359038"/>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
          <p:cNvSpPr/>
          <p:nvPr/>
        </p:nvSpPr>
        <p:spPr>
          <a:xfrm rot="-1426544">
            <a:off x="6053744" y="2808861"/>
            <a:ext cx="1607312" cy="359038"/>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6933125" y="3346600"/>
            <a:ext cx="385200" cy="353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txBox="1"/>
          <p:nvPr/>
        </p:nvSpPr>
        <p:spPr>
          <a:xfrm>
            <a:off x="1661525" y="2097963"/>
            <a:ext cx="214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1</a:t>
            </a:r>
            <a:endParaRPr sz="800">
              <a:latin typeface="Lato"/>
              <a:ea typeface="Lato"/>
              <a:cs typeface="Lato"/>
              <a:sym typeface="Lato"/>
            </a:endParaRPr>
          </a:p>
        </p:txBody>
      </p:sp>
      <p:sp>
        <p:nvSpPr>
          <p:cNvPr id="357" name="Google Shape;357;p38"/>
          <p:cNvSpPr txBox="1"/>
          <p:nvPr/>
        </p:nvSpPr>
        <p:spPr>
          <a:xfrm>
            <a:off x="1792000" y="2416900"/>
            <a:ext cx="214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2</a:t>
            </a:r>
            <a:endParaRPr sz="800">
              <a:latin typeface="Lato"/>
              <a:ea typeface="Lato"/>
              <a:cs typeface="Lato"/>
              <a:sym typeface="Lato"/>
            </a:endParaRPr>
          </a:p>
        </p:txBody>
      </p:sp>
      <p:sp>
        <p:nvSpPr>
          <p:cNvPr id="358" name="Google Shape;358;p38"/>
          <p:cNvSpPr txBox="1"/>
          <p:nvPr/>
        </p:nvSpPr>
        <p:spPr>
          <a:xfrm>
            <a:off x="1762663" y="2754150"/>
            <a:ext cx="214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3</a:t>
            </a:r>
            <a:endParaRPr sz="800">
              <a:latin typeface="Lato"/>
              <a:ea typeface="Lato"/>
              <a:cs typeface="Lato"/>
              <a:sym typeface="Lato"/>
            </a:endParaRPr>
          </a:p>
        </p:txBody>
      </p:sp>
      <p:sp>
        <p:nvSpPr>
          <p:cNvPr id="359" name="Google Shape;359;p38"/>
          <p:cNvSpPr txBox="1"/>
          <p:nvPr/>
        </p:nvSpPr>
        <p:spPr>
          <a:xfrm>
            <a:off x="2077525" y="3055838"/>
            <a:ext cx="2142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4</a:t>
            </a:r>
            <a:endParaRPr sz="800">
              <a:latin typeface="Lato"/>
              <a:ea typeface="Lato"/>
              <a:cs typeface="Lato"/>
              <a:sym typeface="Lato"/>
            </a:endParaRPr>
          </a:p>
        </p:txBody>
      </p:sp>
      <p:sp>
        <p:nvSpPr>
          <p:cNvPr id="360" name="Google Shape;360;p38"/>
          <p:cNvSpPr txBox="1"/>
          <p:nvPr/>
        </p:nvSpPr>
        <p:spPr>
          <a:xfrm>
            <a:off x="3553950" y="4211250"/>
            <a:ext cx="20361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 Triangle free graph</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t>
            </a:r>
            <a:r>
              <a:rPr lang="en"/>
              <a:t>Example...</a:t>
            </a:r>
            <a:endParaRPr/>
          </a:p>
        </p:txBody>
      </p:sp>
      <p:sp>
        <p:nvSpPr>
          <p:cNvPr id="366" name="Google Shape;366;p39"/>
          <p:cNvSpPr/>
          <p:nvPr/>
        </p:nvSpPr>
        <p:spPr>
          <a:xfrm>
            <a:off x="2525375" y="2518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a:off x="3093300" y="221815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a:off x="3629075" y="3139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2525375" y="3139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3093300" y="34290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3629075" y="2518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39"/>
          <p:cNvCxnSpPr>
            <a:stCxn id="366" idx="7"/>
            <a:endCxn id="367" idx="2"/>
          </p:cNvCxnSpPr>
          <p:nvPr/>
        </p:nvCxnSpPr>
        <p:spPr>
          <a:xfrm flipH="1" rot="10800000">
            <a:off x="2708206" y="2320006"/>
            <a:ext cx="385200" cy="2280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9"/>
          <p:cNvCxnSpPr>
            <a:stCxn id="366" idx="4"/>
            <a:endCxn id="369" idx="0"/>
          </p:cNvCxnSpPr>
          <p:nvPr/>
        </p:nvCxnSpPr>
        <p:spPr>
          <a:xfrm>
            <a:off x="2632475" y="2721875"/>
            <a:ext cx="0" cy="4179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9"/>
          <p:cNvCxnSpPr>
            <a:stCxn id="369" idx="5"/>
            <a:endCxn id="370" idx="2"/>
          </p:cNvCxnSpPr>
          <p:nvPr/>
        </p:nvCxnSpPr>
        <p:spPr>
          <a:xfrm>
            <a:off x="2708206" y="3313569"/>
            <a:ext cx="385200" cy="217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9"/>
          <p:cNvCxnSpPr>
            <a:stCxn id="370" idx="6"/>
            <a:endCxn id="368" idx="3"/>
          </p:cNvCxnSpPr>
          <p:nvPr/>
        </p:nvCxnSpPr>
        <p:spPr>
          <a:xfrm flipH="1" rot="10800000">
            <a:off x="3307500" y="3313650"/>
            <a:ext cx="352800" cy="2172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9"/>
          <p:cNvCxnSpPr>
            <a:stCxn id="371" idx="4"/>
            <a:endCxn id="368" idx="0"/>
          </p:cNvCxnSpPr>
          <p:nvPr/>
        </p:nvCxnSpPr>
        <p:spPr>
          <a:xfrm>
            <a:off x="3736175" y="2721875"/>
            <a:ext cx="0" cy="4179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9"/>
          <p:cNvCxnSpPr>
            <a:stCxn id="367" idx="6"/>
            <a:endCxn id="371" idx="1"/>
          </p:cNvCxnSpPr>
          <p:nvPr/>
        </p:nvCxnSpPr>
        <p:spPr>
          <a:xfrm>
            <a:off x="3307500" y="2320000"/>
            <a:ext cx="352800" cy="22800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39"/>
          <p:cNvSpPr/>
          <p:nvPr/>
        </p:nvSpPr>
        <p:spPr>
          <a:xfrm>
            <a:off x="5300725" y="2518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5868650" y="221815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6404425" y="3139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9"/>
          <p:cNvSpPr/>
          <p:nvPr/>
        </p:nvSpPr>
        <p:spPr>
          <a:xfrm>
            <a:off x="5300725" y="31397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5868650" y="3429000"/>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6404425" y="2518175"/>
            <a:ext cx="214200" cy="203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39"/>
          <p:cNvCxnSpPr>
            <a:stCxn id="378" idx="7"/>
            <a:endCxn id="379" idx="2"/>
          </p:cNvCxnSpPr>
          <p:nvPr/>
        </p:nvCxnSpPr>
        <p:spPr>
          <a:xfrm flipH="1" rot="10800000">
            <a:off x="5483556" y="2320006"/>
            <a:ext cx="385200" cy="228000"/>
          </a:xfrm>
          <a:prstGeom prst="straightConnector1">
            <a:avLst/>
          </a:prstGeom>
          <a:noFill/>
          <a:ln cap="flat" cmpd="sng" w="9525">
            <a:solidFill>
              <a:srgbClr val="FF0000"/>
            </a:solidFill>
            <a:prstDash val="solid"/>
            <a:round/>
            <a:headEnd len="med" w="med" type="none"/>
            <a:tailEnd len="med" w="med" type="none"/>
          </a:ln>
        </p:spPr>
      </p:cxnSp>
      <p:cxnSp>
        <p:nvCxnSpPr>
          <p:cNvPr id="385" name="Google Shape;385;p39"/>
          <p:cNvCxnSpPr>
            <a:stCxn id="378" idx="4"/>
            <a:endCxn id="381" idx="0"/>
          </p:cNvCxnSpPr>
          <p:nvPr/>
        </p:nvCxnSpPr>
        <p:spPr>
          <a:xfrm>
            <a:off x="5407825" y="2721875"/>
            <a:ext cx="0" cy="4179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39"/>
          <p:cNvCxnSpPr>
            <a:stCxn id="381" idx="5"/>
            <a:endCxn id="382" idx="2"/>
          </p:cNvCxnSpPr>
          <p:nvPr/>
        </p:nvCxnSpPr>
        <p:spPr>
          <a:xfrm>
            <a:off x="5483556" y="3313569"/>
            <a:ext cx="385200" cy="217200"/>
          </a:xfrm>
          <a:prstGeom prst="straightConnector1">
            <a:avLst/>
          </a:prstGeom>
          <a:noFill/>
          <a:ln cap="flat" cmpd="sng" w="9525">
            <a:solidFill>
              <a:srgbClr val="FF0000"/>
            </a:solidFill>
            <a:prstDash val="solid"/>
            <a:round/>
            <a:headEnd len="med" w="med" type="none"/>
            <a:tailEnd len="med" w="med" type="none"/>
          </a:ln>
        </p:spPr>
      </p:cxnSp>
      <p:cxnSp>
        <p:nvCxnSpPr>
          <p:cNvPr id="387" name="Google Shape;387;p39"/>
          <p:cNvCxnSpPr>
            <a:stCxn id="382" idx="6"/>
            <a:endCxn id="380" idx="3"/>
          </p:cNvCxnSpPr>
          <p:nvPr/>
        </p:nvCxnSpPr>
        <p:spPr>
          <a:xfrm flipH="1" rot="10800000">
            <a:off x="6082850" y="3313650"/>
            <a:ext cx="352800" cy="2172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39"/>
          <p:cNvCxnSpPr>
            <a:stCxn id="383" idx="4"/>
            <a:endCxn id="380" idx="0"/>
          </p:cNvCxnSpPr>
          <p:nvPr/>
        </p:nvCxnSpPr>
        <p:spPr>
          <a:xfrm>
            <a:off x="6511525" y="2721875"/>
            <a:ext cx="0" cy="417900"/>
          </a:xfrm>
          <a:prstGeom prst="straightConnector1">
            <a:avLst/>
          </a:prstGeom>
          <a:noFill/>
          <a:ln cap="flat" cmpd="sng" w="9525">
            <a:solidFill>
              <a:srgbClr val="FF0000"/>
            </a:solidFill>
            <a:prstDash val="solid"/>
            <a:round/>
            <a:headEnd len="med" w="med" type="none"/>
            <a:tailEnd len="med" w="med" type="none"/>
          </a:ln>
        </p:spPr>
      </p:cxnSp>
      <p:cxnSp>
        <p:nvCxnSpPr>
          <p:cNvPr id="389" name="Google Shape;389;p39"/>
          <p:cNvCxnSpPr>
            <a:stCxn id="379" idx="6"/>
            <a:endCxn id="383" idx="1"/>
          </p:cNvCxnSpPr>
          <p:nvPr/>
        </p:nvCxnSpPr>
        <p:spPr>
          <a:xfrm>
            <a:off x="6082850" y="2320000"/>
            <a:ext cx="352800" cy="228000"/>
          </a:xfrm>
          <a:prstGeom prst="straightConnector1">
            <a:avLst/>
          </a:prstGeom>
          <a:noFill/>
          <a:ln cap="flat" cmpd="sng" w="9525">
            <a:solidFill>
              <a:schemeClr val="dk2"/>
            </a:solidFill>
            <a:prstDash val="solid"/>
            <a:round/>
            <a:headEnd len="med" w="med" type="none"/>
            <a:tailEnd len="med" w="med" type="none"/>
          </a:ln>
        </p:spPr>
      </p:cxnSp>
      <p:sp>
        <p:nvSpPr>
          <p:cNvPr id="390" name="Google Shape;390;p39"/>
          <p:cNvSpPr txBox="1"/>
          <p:nvPr/>
        </p:nvSpPr>
        <p:spPr>
          <a:xfrm>
            <a:off x="4195200" y="3943375"/>
            <a:ext cx="757200" cy="4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 C</a:t>
            </a:r>
            <a:r>
              <a:rPr baseline="-25000" lang="en">
                <a:latin typeface="Lato"/>
                <a:ea typeface="Lato"/>
                <a:cs typeface="Lato"/>
                <a:sym typeface="Lato"/>
              </a:rPr>
              <a:t>6</a:t>
            </a:r>
            <a:endParaRPr baseline="-25000">
              <a:latin typeface="Lato"/>
              <a:ea typeface="Lato"/>
              <a:cs typeface="Lato"/>
              <a:sym typeface="Lato"/>
            </a:endParaRPr>
          </a:p>
        </p:txBody>
      </p:sp>
      <p:sp>
        <p:nvSpPr>
          <p:cNvPr id="391" name="Google Shape;391;p39"/>
          <p:cNvSpPr/>
          <p:nvPr/>
        </p:nvSpPr>
        <p:spPr>
          <a:xfrm rot="-1426922">
            <a:off x="5111027" y="2251285"/>
            <a:ext cx="1160546" cy="433849"/>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rot="1652723">
            <a:off x="5095871" y="3144476"/>
            <a:ext cx="1160555" cy="433945"/>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rot="5256880">
            <a:off x="5931262" y="2713890"/>
            <a:ext cx="1160506" cy="433886"/>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a:t>
            </a:r>
            <a:endParaRPr/>
          </a:p>
        </p:txBody>
      </p:sp>
      <p:sp>
        <p:nvSpPr>
          <p:cNvPr id="399" name="Google Shape;399;p40"/>
          <p:cNvSpPr txBox="1"/>
          <p:nvPr>
            <p:ph idx="1" type="body"/>
          </p:nvPr>
        </p:nvSpPr>
        <p:spPr>
          <a:xfrm>
            <a:off x="729450" y="2078875"/>
            <a:ext cx="7688700" cy="2261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000"/>
              <a:t>Any Questions?</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8" name="Google Shape;108;p15"/>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09" name="Google Shape;109;p15"/>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10" name="Google Shape;110;p15"/>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111" name="Google Shape;111;p15"/>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12" name="Google Shape;112;p15"/>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13" name="Google Shape;113;p15"/>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14" name="Google Shape;114;p15"/>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15" name="Google Shape;115;p15"/>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16" name="Google Shape;116;p15"/>
          <p:cNvCxnSpPr>
            <a:stCxn id="107" idx="6"/>
            <a:endCxn id="108"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5"/>
          <p:cNvCxnSpPr>
            <a:stCxn id="109"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5"/>
          <p:cNvCxnSpPr>
            <a:stCxn id="107" idx="4"/>
            <a:endCxn id="109"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5"/>
          <p:cNvCxnSpPr>
            <a:stCxn id="110" idx="7"/>
            <a:endCxn id="107"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5"/>
          <p:cNvCxnSpPr>
            <a:stCxn id="111" idx="0"/>
            <a:endCxn id="109"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121" name="Google Shape;121;p15"/>
          <p:cNvCxnSpPr>
            <a:stCxn id="110" idx="5"/>
            <a:endCxn id="111"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5"/>
          <p:cNvCxnSpPr>
            <a:stCxn id="112" idx="2"/>
            <a:endCxn id="108"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5"/>
          <p:cNvCxnSpPr>
            <a:stCxn id="113" idx="0"/>
            <a:endCxn id="112"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5"/>
          <p:cNvCxnSpPr>
            <a:stCxn id="115" idx="2"/>
            <a:endCxn id="112"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5"/>
          <p:cNvCxnSpPr>
            <a:stCxn id="113" idx="6"/>
            <a:endCxn id="114"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5"/>
          <p:cNvCxnSpPr>
            <a:stCxn id="114" idx="0"/>
            <a:endCxn id="115"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5"/>
          <p:cNvCxnSpPr>
            <a:stCxn id="114" idx="1"/>
            <a:endCxn id="112"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5"/>
          <p:cNvCxnSpPr>
            <a:stCxn id="115" idx="3"/>
            <a:endCxn id="113"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5"/>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35" name="Google Shape;135;p16"/>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36" name="Google Shape;136;p16"/>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37" name="Google Shape;137;p16"/>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138" name="Google Shape;138;p16"/>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39" name="Google Shape;139;p16"/>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40" name="Google Shape;140;p16"/>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41" name="Google Shape;141;p16"/>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42" name="Google Shape;142;p16"/>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43" name="Google Shape;143;p16"/>
          <p:cNvCxnSpPr>
            <a:stCxn id="134" idx="6"/>
            <a:endCxn id="135"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6"/>
          <p:cNvCxnSpPr>
            <a:stCxn id="136"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6"/>
          <p:cNvCxnSpPr>
            <a:stCxn id="134" idx="4"/>
            <a:endCxn id="136"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6"/>
          <p:cNvCxnSpPr>
            <a:stCxn id="137" idx="7"/>
            <a:endCxn id="134"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6"/>
          <p:cNvCxnSpPr>
            <a:stCxn id="138" idx="0"/>
            <a:endCxn id="136"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148" name="Google Shape;148;p16"/>
          <p:cNvCxnSpPr>
            <a:stCxn id="137" idx="5"/>
            <a:endCxn id="138"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6"/>
          <p:cNvCxnSpPr>
            <a:stCxn id="139" idx="2"/>
            <a:endCxn id="135"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6"/>
          <p:cNvCxnSpPr>
            <a:stCxn id="140" idx="0"/>
            <a:endCxn id="139"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6"/>
          <p:cNvCxnSpPr>
            <a:stCxn id="142" idx="2"/>
            <a:endCxn id="139"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6"/>
          <p:cNvCxnSpPr>
            <a:stCxn id="140" idx="6"/>
            <a:endCxn id="141"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6"/>
          <p:cNvCxnSpPr>
            <a:stCxn id="141" idx="0"/>
            <a:endCxn id="142"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6"/>
          <p:cNvCxnSpPr>
            <a:stCxn id="141" idx="1"/>
            <a:endCxn id="139"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6"/>
          <p:cNvCxnSpPr>
            <a:stCxn id="142" idx="3"/>
            <a:endCxn id="140"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6"/>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
        <p:nvSpPr>
          <p:cNvPr id="157" name="Google Shape;157;p16"/>
          <p:cNvSpPr/>
          <p:nvPr/>
        </p:nvSpPr>
        <p:spPr>
          <a:xfrm>
            <a:off x="2181025" y="1516225"/>
            <a:ext cx="2181000" cy="185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1271300" y="3032450"/>
            <a:ext cx="2117700" cy="17496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4863575" y="1212975"/>
            <a:ext cx="2181000" cy="1924500"/>
          </a:xfrm>
          <a:prstGeom prst="ellipse">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txBox="1"/>
          <p:nvPr/>
        </p:nvSpPr>
        <p:spPr>
          <a:xfrm>
            <a:off x="4863575" y="3697250"/>
            <a:ext cx="3720600" cy="12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This problem can be solved using “Vertex Clique Cover “ algorithm.</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ctrTitle"/>
          </p:nvPr>
        </p:nvSpPr>
        <p:spPr>
          <a:xfrm>
            <a:off x="729450" y="1322450"/>
            <a:ext cx="7688100" cy="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Vertex Clique Cover</a:t>
            </a:r>
            <a:endParaRPr sz="3600"/>
          </a:p>
        </p:txBody>
      </p:sp>
      <p:sp>
        <p:nvSpPr>
          <p:cNvPr id="166" name="Google Shape;166;p17"/>
          <p:cNvSpPr txBox="1"/>
          <p:nvPr>
            <p:ph idx="1" type="subTitle"/>
          </p:nvPr>
        </p:nvSpPr>
        <p:spPr>
          <a:xfrm>
            <a:off x="729450" y="2077025"/>
            <a:ext cx="7688100" cy="253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00000"/>
                </a:solidFill>
              </a:rPr>
              <a:t>Clique Cover Decision Problem: </a:t>
            </a:r>
            <a:endParaRPr b="1" sz="1300">
              <a:solidFill>
                <a:srgbClr val="000000"/>
              </a:solidFill>
            </a:endParaRPr>
          </a:p>
          <a:p>
            <a:pPr indent="0" lvl="0" marL="0" rtl="0" algn="l">
              <a:lnSpc>
                <a:spcPct val="115000"/>
              </a:lnSpc>
              <a:spcBef>
                <a:spcPts val="1600"/>
              </a:spcBef>
              <a:spcAft>
                <a:spcPts val="0"/>
              </a:spcAft>
              <a:buNone/>
            </a:pPr>
            <a:r>
              <a:rPr lang="en" sz="1300">
                <a:solidFill>
                  <a:srgbClr val="000000"/>
                </a:solidFill>
              </a:rPr>
              <a:t>Given a graph G(V, E) and a number K, we need to answer yes or no if we can partition V(G) in K cliques</a:t>
            </a:r>
            <a:endParaRPr sz="1300">
              <a:solidFill>
                <a:srgbClr val="000000"/>
              </a:solidFill>
            </a:endParaRPr>
          </a:p>
          <a:p>
            <a:pPr indent="0" lvl="0" marL="0" rtl="0" algn="l">
              <a:lnSpc>
                <a:spcPct val="115000"/>
              </a:lnSpc>
              <a:spcBef>
                <a:spcPts val="1600"/>
              </a:spcBef>
              <a:spcAft>
                <a:spcPts val="0"/>
              </a:spcAft>
              <a:buNone/>
            </a:pPr>
            <a:r>
              <a:rPr b="1" lang="en" sz="1300">
                <a:solidFill>
                  <a:srgbClr val="000000"/>
                </a:solidFill>
              </a:rPr>
              <a:t>Minimum Clique Cover Problem:</a:t>
            </a:r>
            <a:endParaRPr b="1" sz="1300">
              <a:solidFill>
                <a:srgbClr val="000000"/>
              </a:solidFill>
            </a:endParaRPr>
          </a:p>
          <a:p>
            <a:pPr indent="0" lvl="0" marL="0" rtl="0" algn="l">
              <a:lnSpc>
                <a:spcPct val="115000"/>
              </a:lnSpc>
              <a:spcBef>
                <a:spcPts val="1600"/>
              </a:spcBef>
              <a:spcAft>
                <a:spcPts val="0"/>
              </a:spcAft>
              <a:buNone/>
            </a:pPr>
            <a:r>
              <a:rPr lang="en" sz="1300">
                <a:solidFill>
                  <a:srgbClr val="000000"/>
                </a:solidFill>
              </a:rPr>
              <a:t>Given a graph G(V, E), we need to output the smallest number for which clique cover exists. This number is called the clique cover number.</a:t>
            </a:r>
            <a:endParaRPr sz="1300">
              <a:solidFill>
                <a:srgbClr val="000000"/>
              </a:solidFill>
            </a:endParaRPr>
          </a:p>
          <a:p>
            <a:pPr indent="0" lvl="0" marL="0" rtl="0" algn="l">
              <a:lnSpc>
                <a:spcPct val="115000"/>
              </a:lnSpc>
              <a:spcBef>
                <a:spcPts val="1600"/>
              </a:spcBef>
              <a:spcAft>
                <a:spcPts val="0"/>
              </a:spcAft>
              <a:buNone/>
            </a:pPr>
            <a:r>
              <a:rPr lang="en" sz="1300">
                <a:solidFill>
                  <a:srgbClr val="000000"/>
                </a:solidFill>
              </a:rPr>
              <a:t>In this presentation we will discuss some algorithms regarding these problems. As already discussed, we can derive a solution for clique cover decision problem from clique cover number and vice </a:t>
            </a:r>
            <a:r>
              <a:rPr lang="en" sz="1300">
                <a:solidFill>
                  <a:srgbClr val="000000"/>
                </a:solidFill>
              </a:rPr>
              <a:t>versa</a:t>
            </a:r>
            <a:r>
              <a:rPr lang="en" sz="1300">
                <a:solidFill>
                  <a:srgbClr val="000000"/>
                </a:solidFill>
              </a:rPr>
              <a:t>.</a:t>
            </a:r>
            <a:endParaRPr sz="1300">
              <a:solidFill>
                <a:srgbClr val="000000"/>
              </a:solidFill>
            </a:endParaRPr>
          </a:p>
          <a:p>
            <a:pPr indent="0" lvl="0" marL="0" rtl="0" algn="l">
              <a:lnSpc>
                <a:spcPct val="115000"/>
              </a:lnSpc>
              <a:spcBef>
                <a:spcPts val="1600"/>
              </a:spcBef>
              <a:spcAft>
                <a:spcPts val="0"/>
              </a:spcAft>
              <a:buNone/>
            </a:pPr>
            <a:r>
              <a:t/>
            </a:r>
            <a:endParaRPr b="1" sz="1300">
              <a:solidFill>
                <a:srgbClr val="000000"/>
              </a:solidFill>
            </a:endParaRPr>
          </a:p>
          <a:p>
            <a:pPr indent="0" lvl="0" marL="0" rtl="0" algn="l">
              <a:spcBef>
                <a:spcPts val="1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729450" y="60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Brute Force Algorithm</a:t>
            </a:r>
            <a:endParaRPr/>
          </a:p>
        </p:txBody>
      </p:sp>
      <p:sp>
        <p:nvSpPr>
          <p:cNvPr id="172" name="Google Shape;172;p18"/>
          <p:cNvSpPr txBox="1"/>
          <p:nvPr>
            <p:ph idx="1" type="body"/>
          </p:nvPr>
        </p:nvSpPr>
        <p:spPr>
          <a:xfrm>
            <a:off x="729450" y="1426525"/>
            <a:ext cx="8095800" cy="29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Raleway"/>
                <a:ea typeface="Raleway"/>
                <a:cs typeface="Raleway"/>
                <a:sym typeface="Raleway"/>
              </a:rPr>
              <a:t>Step 1</a:t>
            </a:r>
            <a:r>
              <a:rPr lang="en" sz="1800">
                <a:solidFill>
                  <a:srgbClr val="000000"/>
                </a:solidFill>
                <a:latin typeface="Raleway"/>
                <a:ea typeface="Raleway"/>
                <a:cs typeface="Raleway"/>
                <a:sym typeface="Raleway"/>
              </a:rPr>
              <a:t> : Find the power set of </a:t>
            </a:r>
            <a:r>
              <a:rPr b="1" lang="en" sz="1800">
                <a:solidFill>
                  <a:srgbClr val="000000"/>
                </a:solidFill>
                <a:latin typeface="Raleway"/>
                <a:ea typeface="Raleway"/>
                <a:cs typeface="Raleway"/>
                <a:sym typeface="Raleway"/>
              </a:rPr>
              <a:t>V</a:t>
            </a:r>
            <a:r>
              <a:rPr lang="en" sz="1800">
                <a:solidFill>
                  <a:srgbClr val="000000"/>
                </a:solidFill>
                <a:latin typeface="Raleway"/>
                <a:ea typeface="Raleway"/>
                <a:cs typeface="Raleway"/>
                <a:sym typeface="Raleway"/>
              </a:rPr>
              <a:t> where </a:t>
            </a:r>
            <a:r>
              <a:rPr b="1" lang="en" sz="1800">
                <a:solidFill>
                  <a:srgbClr val="000000"/>
                </a:solidFill>
                <a:latin typeface="Raleway"/>
                <a:ea typeface="Raleway"/>
                <a:cs typeface="Raleway"/>
                <a:sym typeface="Raleway"/>
              </a:rPr>
              <a:t>V</a:t>
            </a:r>
            <a:r>
              <a:rPr lang="en" sz="1800">
                <a:solidFill>
                  <a:srgbClr val="000000"/>
                </a:solidFill>
                <a:latin typeface="Raleway"/>
                <a:ea typeface="Raleway"/>
                <a:cs typeface="Raleway"/>
                <a:sym typeface="Raleway"/>
              </a:rPr>
              <a:t> is the set of vertices of graph </a:t>
            </a:r>
            <a:r>
              <a:rPr b="1" lang="en" sz="1800">
                <a:solidFill>
                  <a:srgbClr val="000000"/>
                </a:solidFill>
                <a:latin typeface="Raleway"/>
                <a:ea typeface="Raleway"/>
                <a:cs typeface="Raleway"/>
                <a:sym typeface="Raleway"/>
              </a:rPr>
              <a:t>G</a:t>
            </a:r>
            <a:r>
              <a:rPr lang="en" sz="1800">
                <a:solidFill>
                  <a:srgbClr val="000000"/>
                </a:solidFill>
                <a:latin typeface="Raleway"/>
                <a:ea typeface="Raleway"/>
                <a:cs typeface="Raleway"/>
                <a:sym typeface="Raleway"/>
              </a:rPr>
              <a:t>.</a:t>
            </a:r>
            <a:endParaRPr sz="1800">
              <a:solidFill>
                <a:srgbClr val="000000"/>
              </a:solidFill>
              <a:latin typeface="Raleway"/>
              <a:ea typeface="Raleway"/>
              <a:cs typeface="Raleway"/>
              <a:sym typeface="Raleway"/>
            </a:endParaRPr>
          </a:p>
          <a:p>
            <a:pPr indent="0" lvl="0" marL="0" rtl="0" algn="l">
              <a:spcBef>
                <a:spcPts val="0"/>
              </a:spcBef>
              <a:spcAft>
                <a:spcPts val="0"/>
              </a:spcAft>
              <a:buNone/>
            </a:pPr>
            <a:r>
              <a:rPr lang="en" sz="1800" u="sng">
                <a:solidFill>
                  <a:schemeClr val="accent3"/>
                </a:solidFill>
                <a:latin typeface="Raleway"/>
                <a:ea typeface="Raleway"/>
                <a:cs typeface="Raleway"/>
                <a:sym typeface="Raleway"/>
              </a:rPr>
              <a:t>Step 2</a:t>
            </a:r>
            <a:r>
              <a:rPr lang="en" sz="1800">
                <a:solidFill>
                  <a:srgbClr val="000000"/>
                </a:solidFill>
                <a:latin typeface="Raleway"/>
                <a:ea typeface="Raleway"/>
                <a:cs typeface="Raleway"/>
                <a:sym typeface="Raleway"/>
              </a:rPr>
              <a:t> : Take an empty list </a:t>
            </a:r>
            <a:r>
              <a:rPr b="1" lang="en" sz="1800">
                <a:solidFill>
                  <a:srgbClr val="000000"/>
                </a:solidFill>
                <a:latin typeface="Raleway"/>
                <a:ea typeface="Raleway"/>
                <a:cs typeface="Raleway"/>
                <a:sym typeface="Raleway"/>
              </a:rPr>
              <a:t>S</a:t>
            </a:r>
            <a:r>
              <a:rPr lang="en" sz="1800">
                <a:solidFill>
                  <a:srgbClr val="000000"/>
                </a:solidFill>
                <a:latin typeface="Raleway"/>
                <a:ea typeface="Raleway"/>
                <a:cs typeface="Raleway"/>
                <a:sym typeface="Raleway"/>
              </a:rPr>
              <a:t>.</a:t>
            </a:r>
            <a:endParaRPr sz="1800">
              <a:solidFill>
                <a:srgbClr val="000000"/>
              </a:solidFill>
              <a:latin typeface="Raleway"/>
              <a:ea typeface="Raleway"/>
              <a:cs typeface="Raleway"/>
              <a:sym typeface="Raleway"/>
            </a:endParaRPr>
          </a:p>
          <a:p>
            <a:pPr indent="0" lvl="0" marL="0" rtl="0" algn="l">
              <a:spcBef>
                <a:spcPts val="0"/>
              </a:spcBef>
              <a:spcAft>
                <a:spcPts val="0"/>
              </a:spcAft>
              <a:buNone/>
            </a:pPr>
            <a:r>
              <a:rPr lang="en" sz="1800" u="sng">
                <a:solidFill>
                  <a:schemeClr val="dk1"/>
                </a:solidFill>
                <a:latin typeface="Raleway"/>
                <a:ea typeface="Raleway"/>
                <a:cs typeface="Raleway"/>
                <a:sym typeface="Raleway"/>
              </a:rPr>
              <a:t>Step 3</a:t>
            </a:r>
            <a:r>
              <a:rPr lang="en" sz="1800">
                <a:solidFill>
                  <a:srgbClr val="000000"/>
                </a:solidFill>
                <a:latin typeface="Raleway"/>
                <a:ea typeface="Raleway"/>
                <a:cs typeface="Raleway"/>
                <a:sym typeface="Raleway"/>
              </a:rPr>
              <a:t> : Take every element(which is actually a subset of V) of </a:t>
            </a:r>
            <a:r>
              <a:rPr b="1" lang="en" sz="1800">
                <a:solidFill>
                  <a:srgbClr val="000000"/>
                </a:solidFill>
                <a:latin typeface="Raleway"/>
                <a:ea typeface="Raleway"/>
                <a:cs typeface="Raleway"/>
                <a:sym typeface="Raleway"/>
              </a:rPr>
              <a:t>P(V)</a:t>
            </a:r>
            <a:r>
              <a:rPr lang="en" sz="1800">
                <a:solidFill>
                  <a:srgbClr val="000000"/>
                </a:solidFill>
                <a:latin typeface="Raleway"/>
                <a:ea typeface="Raleway"/>
                <a:cs typeface="Raleway"/>
                <a:sym typeface="Raleway"/>
              </a:rPr>
              <a:t> and check whether it’s a complete subgraph or clique then add this to list </a:t>
            </a:r>
            <a:r>
              <a:rPr b="1" lang="en" sz="1800">
                <a:solidFill>
                  <a:srgbClr val="000000"/>
                </a:solidFill>
                <a:latin typeface="Raleway"/>
                <a:ea typeface="Raleway"/>
                <a:cs typeface="Raleway"/>
                <a:sym typeface="Raleway"/>
              </a:rPr>
              <a:t>S </a:t>
            </a:r>
            <a:r>
              <a:rPr lang="en" sz="1800">
                <a:solidFill>
                  <a:srgbClr val="000000"/>
                </a:solidFill>
                <a:latin typeface="Raleway"/>
                <a:ea typeface="Raleway"/>
                <a:cs typeface="Raleway"/>
                <a:sym typeface="Raleway"/>
              </a:rPr>
              <a:t>otherwise skip the element.</a:t>
            </a:r>
            <a:endParaRPr sz="1800">
              <a:solidFill>
                <a:srgbClr val="000000"/>
              </a:solidFill>
              <a:latin typeface="Raleway"/>
              <a:ea typeface="Raleway"/>
              <a:cs typeface="Raleway"/>
              <a:sym typeface="Raleway"/>
            </a:endParaRPr>
          </a:p>
          <a:p>
            <a:pPr indent="0" lvl="0" marL="0" rtl="0" algn="l">
              <a:spcBef>
                <a:spcPts val="0"/>
              </a:spcBef>
              <a:spcAft>
                <a:spcPts val="0"/>
              </a:spcAft>
              <a:buNone/>
            </a:pPr>
            <a:r>
              <a:rPr lang="en" sz="1800" u="sng">
                <a:solidFill>
                  <a:schemeClr val="accent3"/>
                </a:solidFill>
                <a:latin typeface="Raleway"/>
                <a:ea typeface="Raleway"/>
                <a:cs typeface="Raleway"/>
                <a:sym typeface="Raleway"/>
              </a:rPr>
              <a:t>Step 4</a:t>
            </a:r>
            <a:r>
              <a:rPr lang="en" sz="1800">
                <a:solidFill>
                  <a:srgbClr val="000000"/>
                </a:solidFill>
                <a:latin typeface="Raleway"/>
                <a:ea typeface="Raleway"/>
                <a:cs typeface="Raleway"/>
                <a:sym typeface="Raleway"/>
              </a:rPr>
              <a:t> : Find all possible subsets of </a:t>
            </a:r>
            <a:r>
              <a:rPr b="1" lang="en" sz="1800">
                <a:solidFill>
                  <a:srgbClr val="000000"/>
                </a:solidFill>
                <a:latin typeface="Raleway"/>
                <a:ea typeface="Raleway"/>
                <a:cs typeface="Raleway"/>
                <a:sym typeface="Raleway"/>
              </a:rPr>
              <a:t>S</a:t>
            </a:r>
            <a:r>
              <a:rPr lang="en" sz="1800">
                <a:solidFill>
                  <a:srgbClr val="000000"/>
                </a:solidFill>
                <a:latin typeface="Raleway"/>
                <a:ea typeface="Raleway"/>
                <a:cs typeface="Raleway"/>
                <a:sym typeface="Raleway"/>
              </a:rPr>
              <a:t> of size </a:t>
            </a:r>
            <a:r>
              <a:rPr b="1" lang="en" sz="1800">
                <a:solidFill>
                  <a:srgbClr val="000000"/>
                </a:solidFill>
                <a:latin typeface="Raleway"/>
                <a:ea typeface="Raleway"/>
                <a:cs typeface="Raleway"/>
                <a:sym typeface="Raleway"/>
              </a:rPr>
              <a:t>k</a:t>
            </a:r>
            <a:r>
              <a:rPr lang="en" sz="1800">
                <a:solidFill>
                  <a:srgbClr val="000000"/>
                </a:solidFill>
                <a:latin typeface="Raleway"/>
                <a:ea typeface="Raleway"/>
                <a:cs typeface="Raleway"/>
                <a:sym typeface="Raleway"/>
              </a:rPr>
              <a:t>.</a:t>
            </a:r>
            <a:endParaRPr sz="1800">
              <a:solidFill>
                <a:srgbClr val="000000"/>
              </a:solidFill>
              <a:latin typeface="Raleway"/>
              <a:ea typeface="Raleway"/>
              <a:cs typeface="Raleway"/>
              <a:sym typeface="Raleway"/>
            </a:endParaRPr>
          </a:p>
          <a:p>
            <a:pPr indent="0" lvl="0" marL="0" rtl="0" algn="l">
              <a:spcBef>
                <a:spcPts val="0"/>
              </a:spcBef>
              <a:spcAft>
                <a:spcPts val="0"/>
              </a:spcAft>
              <a:buNone/>
            </a:pPr>
            <a:r>
              <a:rPr lang="en" sz="1800" u="sng">
                <a:solidFill>
                  <a:schemeClr val="dk1"/>
                </a:solidFill>
                <a:latin typeface="Raleway"/>
                <a:ea typeface="Raleway"/>
                <a:cs typeface="Raleway"/>
                <a:sym typeface="Raleway"/>
              </a:rPr>
              <a:t>Step 5</a:t>
            </a:r>
            <a:r>
              <a:rPr lang="en" sz="1800">
                <a:solidFill>
                  <a:srgbClr val="000000"/>
                </a:solidFill>
                <a:latin typeface="Raleway"/>
                <a:ea typeface="Raleway"/>
                <a:cs typeface="Raleway"/>
                <a:sym typeface="Raleway"/>
              </a:rPr>
              <a:t> : Take every subsets and check whether it covers all vertices of </a:t>
            </a:r>
            <a:r>
              <a:rPr b="1" lang="en" sz="1800">
                <a:solidFill>
                  <a:srgbClr val="000000"/>
                </a:solidFill>
                <a:latin typeface="Raleway"/>
                <a:ea typeface="Raleway"/>
                <a:cs typeface="Raleway"/>
                <a:sym typeface="Raleway"/>
              </a:rPr>
              <a:t>V</a:t>
            </a:r>
            <a:r>
              <a:rPr lang="en" sz="1800">
                <a:solidFill>
                  <a:srgbClr val="000000"/>
                </a:solidFill>
                <a:latin typeface="Raleway"/>
                <a:ea typeface="Raleway"/>
                <a:cs typeface="Raleway"/>
                <a:sym typeface="Raleway"/>
              </a:rPr>
              <a:t> or not.</a:t>
            </a:r>
            <a:endParaRPr sz="1800">
              <a:solidFill>
                <a:srgbClr val="000000"/>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9"/>
          <p:cNvPicPr preferRelativeResize="0"/>
          <p:nvPr/>
        </p:nvPicPr>
        <p:blipFill>
          <a:blip r:embed="rId3">
            <a:alphaModFix/>
          </a:blip>
          <a:stretch>
            <a:fillRect/>
          </a:stretch>
        </p:blipFill>
        <p:spPr>
          <a:xfrm>
            <a:off x="220475" y="1674875"/>
            <a:ext cx="4160749" cy="2473200"/>
          </a:xfrm>
          <a:prstGeom prst="rect">
            <a:avLst/>
          </a:prstGeom>
          <a:noFill/>
          <a:ln>
            <a:noFill/>
          </a:ln>
        </p:spPr>
      </p:pic>
      <p:sp>
        <p:nvSpPr>
          <p:cNvPr id="178" name="Google Shape;178;p19"/>
          <p:cNvSpPr/>
          <p:nvPr/>
        </p:nvSpPr>
        <p:spPr>
          <a:xfrm>
            <a:off x="4515475" y="2204075"/>
            <a:ext cx="1644000" cy="594600"/>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5600"/>
                </a:solidFill>
                <a:latin typeface="Raleway"/>
                <a:ea typeface="Raleway"/>
                <a:cs typeface="Raleway"/>
                <a:sym typeface="Raleway"/>
              </a:rPr>
              <a:t>PowerSet, P(V)</a:t>
            </a:r>
            <a:endParaRPr>
              <a:solidFill>
                <a:srgbClr val="EB5600"/>
              </a:solidFill>
              <a:latin typeface="Raleway"/>
              <a:ea typeface="Raleway"/>
              <a:cs typeface="Raleway"/>
              <a:sym typeface="Raleway"/>
            </a:endParaRPr>
          </a:p>
        </p:txBody>
      </p:sp>
      <p:sp>
        <p:nvSpPr>
          <p:cNvPr id="179" name="Google Shape;179;p19"/>
          <p:cNvSpPr txBox="1"/>
          <p:nvPr/>
        </p:nvSpPr>
        <p:spPr>
          <a:xfrm>
            <a:off x="6511525" y="549875"/>
            <a:ext cx="2035200" cy="448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1A1A1A"/>
                </a:solidFill>
                <a:latin typeface="Raleway"/>
                <a:ea typeface="Raleway"/>
                <a:cs typeface="Raleway"/>
                <a:sym typeface="Raleway"/>
              </a:rPr>
              <a:t>V = {a,b,c,d,e,f,g,h,i}</a:t>
            </a:r>
            <a:endParaRPr b="1" sz="13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1A1A1A"/>
                </a:solidFill>
                <a:latin typeface="Raleway"/>
                <a:ea typeface="Raleway"/>
                <a:cs typeface="Raleway"/>
                <a:sym typeface="Raleway"/>
              </a:rPr>
              <a:t>P(V) =</a:t>
            </a:r>
            <a:endParaRPr sz="13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1A1A1A"/>
                </a:solidFill>
                <a:latin typeface="Raleway"/>
                <a:ea typeface="Raleway"/>
                <a:cs typeface="Raleway"/>
                <a:sym typeface="Raleway"/>
              </a:rPr>
              <a:t>{</a:t>
            </a:r>
            <a:endParaRPr sz="13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1A1A1A"/>
                </a:solidFill>
                <a:latin typeface="Raleway"/>
                <a:ea typeface="Raleway"/>
                <a:cs typeface="Raleway"/>
                <a:sym typeface="Raleway"/>
              </a:rPr>
              <a:t>  </a:t>
            </a:r>
            <a:r>
              <a:rPr lang="en" sz="1200">
                <a:solidFill>
                  <a:srgbClr val="1A1A1A"/>
                </a:solidFill>
                <a:latin typeface="Raleway"/>
                <a:ea typeface="Raleway"/>
                <a:cs typeface="Raleway"/>
                <a:sym typeface="Raleway"/>
              </a:rPr>
              <a:t>{a,b,c,d,e,f,g,h,i},</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{a,b,c,g},</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{c,d,e,f},</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{a,b,g},</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{a,b,i},</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{c,e,f},</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{c,e,d},</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{c,d,f},</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{e,d,f},</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{a,b},{a,g},{b,g},{a,i},</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{g,i},{i,h},{g,h},{b,c},{c,d},</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{c,f},{e,f},{d,e},{c,e},{f,d},</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A1A1A"/>
                </a:solidFill>
                <a:latin typeface="Raleway"/>
                <a:ea typeface="Raleway"/>
                <a:cs typeface="Raleway"/>
                <a:sym typeface="Raleway"/>
              </a:rPr>
              <a:t>  {a},{b},{c},............</a:t>
            </a:r>
            <a:endParaRPr sz="12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1A1A1A"/>
                </a:solidFill>
                <a:latin typeface="Raleway"/>
                <a:ea typeface="Raleway"/>
                <a:cs typeface="Raleway"/>
                <a:sym typeface="Raleway"/>
              </a:rPr>
              <a:t>}</a:t>
            </a:r>
            <a:endParaRPr sz="1300">
              <a:solidFill>
                <a:srgbClr val="1A1A1A"/>
              </a:solidFill>
              <a:latin typeface="Raleway"/>
              <a:ea typeface="Raleway"/>
              <a:cs typeface="Raleway"/>
              <a:sym typeface="Raleway"/>
            </a:endParaRPr>
          </a:p>
        </p:txBody>
      </p:sp>
      <p:sp>
        <p:nvSpPr>
          <p:cNvPr id="180" name="Google Shape;180;p19"/>
          <p:cNvSpPr txBox="1"/>
          <p:nvPr/>
        </p:nvSpPr>
        <p:spPr>
          <a:xfrm>
            <a:off x="2288775" y="3825650"/>
            <a:ext cx="702600" cy="40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k = 3</a:t>
            </a:r>
            <a:endParaRPr b="1"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a:blip r:embed="rId3">
            <a:alphaModFix/>
          </a:blip>
          <a:stretch>
            <a:fillRect/>
          </a:stretch>
        </p:blipFill>
        <p:spPr>
          <a:xfrm>
            <a:off x="220475" y="1674875"/>
            <a:ext cx="4160749" cy="2473200"/>
          </a:xfrm>
          <a:prstGeom prst="rect">
            <a:avLst/>
          </a:prstGeom>
          <a:noFill/>
          <a:ln>
            <a:noFill/>
          </a:ln>
        </p:spPr>
      </p:pic>
      <p:sp>
        <p:nvSpPr>
          <p:cNvPr id="186" name="Google Shape;186;p20"/>
          <p:cNvSpPr/>
          <p:nvPr/>
        </p:nvSpPr>
        <p:spPr>
          <a:xfrm>
            <a:off x="4515475" y="2204075"/>
            <a:ext cx="1644000" cy="594600"/>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5600"/>
                </a:solidFill>
                <a:latin typeface="Raleway"/>
                <a:ea typeface="Raleway"/>
                <a:cs typeface="Raleway"/>
                <a:sym typeface="Raleway"/>
              </a:rPr>
              <a:t>PowerSet, P(V)</a:t>
            </a:r>
            <a:endParaRPr>
              <a:solidFill>
                <a:srgbClr val="EB5600"/>
              </a:solidFill>
              <a:latin typeface="Raleway"/>
              <a:ea typeface="Raleway"/>
              <a:cs typeface="Raleway"/>
              <a:sym typeface="Raleway"/>
            </a:endParaRPr>
          </a:p>
        </p:txBody>
      </p:sp>
      <p:sp>
        <p:nvSpPr>
          <p:cNvPr id="187" name="Google Shape;187;p20"/>
          <p:cNvSpPr txBox="1"/>
          <p:nvPr/>
        </p:nvSpPr>
        <p:spPr>
          <a:xfrm>
            <a:off x="6484700" y="549875"/>
            <a:ext cx="2056200" cy="438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1A1A1A"/>
                </a:solidFill>
                <a:latin typeface="Raleway"/>
                <a:ea typeface="Raleway"/>
                <a:cs typeface="Raleway"/>
                <a:sym typeface="Raleway"/>
              </a:rPr>
              <a:t>V = {a,b,c,d,e,f,g,h,i}</a:t>
            </a:r>
            <a:endParaRPr sz="13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P(V) =</a:t>
            </a:r>
            <a:endParaRPr sz="13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a:t>
            </a:r>
            <a:endParaRPr sz="13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  </a:t>
            </a:r>
            <a:r>
              <a:rPr lang="en" sz="1200">
                <a:latin typeface="Raleway"/>
                <a:ea typeface="Raleway"/>
                <a:cs typeface="Raleway"/>
                <a:sym typeface="Raleway"/>
              </a:rPr>
              <a:t>{a,b,c,d,e,f,g,h,i},</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{a,b,c,g},</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{c,d,e,f}</a:t>
            </a:r>
            <a:r>
              <a:rPr lang="en" sz="1200">
                <a:latin typeface="Raleway"/>
                <a:ea typeface="Raleway"/>
                <a:cs typeface="Raleway"/>
                <a:sym typeface="Raleway"/>
              </a:rPr>
              <a:t>,</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{a,b,g}</a:t>
            </a:r>
            <a:r>
              <a:rPr b="1" lang="en" sz="1200">
                <a:latin typeface="Raleway"/>
                <a:ea typeface="Raleway"/>
                <a:cs typeface="Raleway"/>
                <a:sym typeface="Raleway"/>
              </a:rPr>
              <a:t>,</a:t>
            </a:r>
            <a:endParaRPr b="1"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{a,b,i},</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latin typeface="Raleway"/>
                <a:ea typeface="Raleway"/>
                <a:cs typeface="Raleway"/>
                <a:sym typeface="Raleway"/>
              </a:rPr>
              <a:t> </a:t>
            </a:r>
            <a:r>
              <a:rPr b="1" lang="en" sz="1200">
                <a:solidFill>
                  <a:srgbClr val="FF0000"/>
                </a:solidFill>
                <a:latin typeface="Raleway"/>
                <a:ea typeface="Raleway"/>
                <a:cs typeface="Raleway"/>
                <a:sym typeface="Raleway"/>
              </a:rPr>
              <a:t>{c,e,f},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{c,e,d},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{c,d,f},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{e,d,f},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{a,b},{a,g},{b,g},{a,i},</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{g,i},</a:t>
            </a:r>
            <a:r>
              <a:rPr b="1" lang="en" sz="1200">
                <a:solidFill>
                  <a:srgbClr val="FF0000"/>
                </a:solidFill>
                <a:latin typeface="Raleway"/>
                <a:ea typeface="Raleway"/>
                <a:cs typeface="Raleway"/>
                <a:sym typeface="Raleway"/>
              </a:rPr>
              <a:t>{i,h},{g,h},{b,c},{c,d},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{c,f},{e,f},{d,e},{c,e},{f,d},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{a},{b},{c}</a:t>
            </a:r>
            <a:r>
              <a:rPr lang="en" sz="1200">
                <a:solidFill>
                  <a:schemeClr val="dk2"/>
                </a:solidFill>
                <a:latin typeface="Raleway"/>
                <a:ea typeface="Raleway"/>
                <a:cs typeface="Raleway"/>
                <a:sym typeface="Raleway"/>
              </a:rPr>
              <a:t>,............</a:t>
            </a:r>
            <a:r>
              <a:rPr lang="en" sz="1200">
                <a:latin typeface="Raleway"/>
                <a:ea typeface="Raleway"/>
                <a:cs typeface="Raleway"/>
                <a:sym typeface="Raleway"/>
              </a:rPr>
              <a:t>….</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a:t>
            </a:r>
            <a:endParaRPr sz="1300">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1A1A1A"/>
              </a:solidFill>
              <a:latin typeface="Raleway"/>
              <a:ea typeface="Raleway"/>
              <a:cs typeface="Raleway"/>
              <a:sym typeface="Raleway"/>
            </a:endParaRPr>
          </a:p>
        </p:txBody>
      </p:sp>
      <p:sp>
        <p:nvSpPr>
          <p:cNvPr id="188" name="Google Shape;188;p20"/>
          <p:cNvSpPr txBox="1"/>
          <p:nvPr/>
        </p:nvSpPr>
        <p:spPr>
          <a:xfrm>
            <a:off x="2357325" y="3697375"/>
            <a:ext cx="799800" cy="45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k = 3</a:t>
            </a:r>
            <a:endParaRPr b="1" sz="1800">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p:nvPr/>
        </p:nvSpPr>
        <p:spPr>
          <a:xfrm>
            <a:off x="3132925" y="2562375"/>
            <a:ext cx="2060700" cy="929100"/>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EB5600"/>
                </a:solidFill>
                <a:latin typeface="Raleway"/>
                <a:ea typeface="Raleway"/>
                <a:cs typeface="Raleway"/>
                <a:sym typeface="Raleway"/>
              </a:rPr>
              <a:t>Clique List, </a:t>
            </a:r>
            <a:r>
              <a:rPr b="1" lang="en">
                <a:solidFill>
                  <a:srgbClr val="EB5600"/>
                </a:solidFill>
                <a:latin typeface="Raleway"/>
                <a:ea typeface="Raleway"/>
                <a:cs typeface="Raleway"/>
                <a:sym typeface="Raleway"/>
              </a:rPr>
              <a:t>S</a:t>
            </a:r>
            <a:endParaRPr b="1">
              <a:solidFill>
                <a:srgbClr val="EB5600"/>
              </a:solidFill>
              <a:latin typeface="Raleway"/>
              <a:ea typeface="Raleway"/>
              <a:cs typeface="Raleway"/>
              <a:sym typeface="Raleway"/>
            </a:endParaRPr>
          </a:p>
        </p:txBody>
      </p:sp>
      <p:sp>
        <p:nvSpPr>
          <p:cNvPr id="194" name="Google Shape;194;p21"/>
          <p:cNvSpPr txBox="1"/>
          <p:nvPr/>
        </p:nvSpPr>
        <p:spPr>
          <a:xfrm>
            <a:off x="5721150" y="775425"/>
            <a:ext cx="3153900" cy="37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aleway"/>
                <a:ea typeface="Raleway"/>
                <a:cs typeface="Raleway"/>
                <a:sym typeface="Raleway"/>
              </a:rPr>
              <a:t>S = </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{c,d,e,f},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{a,b,g},	{c,e,f},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{c,e,d},	{c,d,f},</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{e,d,f},	{a,b},	{a,g},</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{b,g},	{a,i},		{i,h},</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{g,h},	{b,c},	{c,d},</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{c,f},	{e,f},		{d,e},</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{c,e},	{f,d}, 	{a},</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solidFill>
                  <a:srgbClr val="FF0000"/>
                </a:solidFill>
                <a:latin typeface="Raleway"/>
                <a:ea typeface="Raleway"/>
                <a:cs typeface="Raleway"/>
                <a:sym typeface="Raleway"/>
              </a:rPr>
              <a:t>  {b},		{c}, ………………...</a:t>
            </a:r>
            <a:endParaRPr sz="18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800">
                <a:latin typeface="Raleway"/>
                <a:ea typeface="Raleway"/>
                <a:cs typeface="Raleway"/>
                <a:sym typeface="Raleway"/>
              </a:rPr>
              <a:t>}</a:t>
            </a:r>
            <a:endParaRPr sz="1800">
              <a:latin typeface="Raleway"/>
              <a:ea typeface="Raleway"/>
              <a:cs typeface="Raleway"/>
              <a:sym typeface="Raleway"/>
            </a:endParaRPr>
          </a:p>
        </p:txBody>
      </p:sp>
      <p:sp>
        <p:nvSpPr>
          <p:cNvPr id="195" name="Google Shape;195;p21"/>
          <p:cNvSpPr txBox="1"/>
          <p:nvPr/>
        </p:nvSpPr>
        <p:spPr>
          <a:xfrm>
            <a:off x="1662600" y="713675"/>
            <a:ext cx="2091900" cy="438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1A1A1A"/>
                </a:solidFill>
                <a:latin typeface="Raleway"/>
                <a:ea typeface="Raleway"/>
                <a:cs typeface="Raleway"/>
                <a:sym typeface="Raleway"/>
              </a:rPr>
              <a:t>V = {a,b,c,d,e,f,g,h,i}</a:t>
            </a:r>
            <a:endParaRPr sz="1300">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P(V) =</a:t>
            </a:r>
            <a:endParaRPr sz="13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a:t>
            </a:r>
            <a:endParaRPr sz="13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  </a:t>
            </a:r>
            <a:r>
              <a:rPr lang="en" sz="1200">
                <a:latin typeface="Raleway"/>
                <a:ea typeface="Raleway"/>
                <a:cs typeface="Raleway"/>
                <a:sym typeface="Raleway"/>
              </a:rPr>
              <a:t>{a,b,c,d,e,f,g,h,i},</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{a,b,c,g},</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{c,d,e,f}</a:t>
            </a:r>
            <a:r>
              <a:rPr lang="en" sz="1200">
                <a:latin typeface="Raleway"/>
                <a:ea typeface="Raleway"/>
                <a:cs typeface="Raleway"/>
                <a:sym typeface="Raleway"/>
              </a:rPr>
              <a:t>,</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{a,b,g}</a:t>
            </a:r>
            <a:r>
              <a:rPr b="1" lang="en" sz="1200">
                <a:latin typeface="Raleway"/>
                <a:ea typeface="Raleway"/>
                <a:cs typeface="Raleway"/>
                <a:sym typeface="Raleway"/>
              </a:rPr>
              <a:t>,</a:t>
            </a:r>
            <a:endParaRPr b="1"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{a,b,i},</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latin typeface="Raleway"/>
                <a:ea typeface="Raleway"/>
                <a:cs typeface="Raleway"/>
                <a:sym typeface="Raleway"/>
              </a:rPr>
              <a:t> </a:t>
            </a:r>
            <a:r>
              <a:rPr b="1" lang="en" sz="1200">
                <a:solidFill>
                  <a:srgbClr val="FF0000"/>
                </a:solidFill>
                <a:latin typeface="Raleway"/>
                <a:ea typeface="Raleway"/>
                <a:cs typeface="Raleway"/>
                <a:sym typeface="Raleway"/>
              </a:rPr>
              <a:t>{c,e,f},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{c,e,d},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{c,d,f},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{e,d,f},</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{a,b},{a,g},{b,g},{a,i},</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{g,i},</a:t>
            </a:r>
            <a:r>
              <a:rPr b="1" lang="en" sz="1200">
                <a:solidFill>
                  <a:srgbClr val="FF0000"/>
                </a:solidFill>
                <a:latin typeface="Raleway"/>
                <a:ea typeface="Raleway"/>
                <a:cs typeface="Raleway"/>
                <a:sym typeface="Raleway"/>
              </a:rPr>
              <a:t>{i,h},{g,h},{b,c},{c,d},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  </a:t>
            </a:r>
            <a:r>
              <a:rPr b="1" lang="en" sz="1200">
                <a:solidFill>
                  <a:srgbClr val="FF0000"/>
                </a:solidFill>
                <a:latin typeface="Raleway"/>
                <a:ea typeface="Raleway"/>
                <a:cs typeface="Raleway"/>
                <a:sym typeface="Raleway"/>
              </a:rPr>
              <a:t>{c,f},{e,f},{d,e},{c,e},{f,d},</a:t>
            </a:r>
            <a:endParaRPr b="1" sz="1200">
              <a:solidFill>
                <a:srgbClr val="FF0000"/>
              </a:solidFill>
              <a:latin typeface="Raleway"/>
              <a:ea typeface="Raleway"/>
              <a:cs typeface="Raleway"/>
              <a:sym typeface="Raleway"/>
            </a:endParaRPr>
          </a:p>
          <a:p>
            <a:pPr indent="0" lvl="0" marL="0" rtl="0" algn="l">
              <a:lnSpc>
                <a:spcPct val="115000"/>
              </a:lnSpc>
              <a:spcBef>
                <a:spcPts val="0"/>
              </a:spcBef>
              <a:spcAft>
                <a:spcPts val="0"/>
              </a:spcAft>
              <a:buNone/>
            </a:pPr>
            <a:r>
              <a:rPr b="1" lang="en" sz="1200">
                <a:solidFill>
                  <a:srgbClr val="FF0000"/>
                </a:solidFill>
                <a:latin typeface="Raleway"/>
                <a:ea typeface="Raleway"/>
                <a:cs typeface="Raleway"/>
                <a:sym typeface="Raleway"/>
              </a:rPr>
              <a:t>  {a},{b},{c}</a:t>
            </a:r>
            <a:r>
              <a:rPr lang="en" sz="1200">
                <a:solidFill>
                  <a:schemeClr val="dk2"/>
                </a:solidFill>
                <a:latin typeface="Raleway"/>
                <a:ea typeface="Raleway"/>
                <a:cs typeface="Raleway"/>
                <a:sym typeface="Raleway"/>
              </a:rPr>
              <a:t>,............</a:t>
            </a:r>
            <a:r>
              <a:rPr lang="en" sz="1200">
                <a:latin typeface="Raleway"/>
                <a:ea typeface="Raleway"/>
                <a:cs typeface="Raleway"/>
                <a:sym typeface="Raleway"/>
              </a:rPr>
              <a:t>….</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a:t>
            </a:r>
            <a:endParaRPr sz="1300">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1A1A1A"/>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