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Raleway"/>
      <p:regular r:id="rId44"/>
      <p:bold r:id="rId45"/>
      <p:italic r:id="rId46"/>
      <p:boldItalic r:id="rId47"/>
    </p:embeddedFont>
    <p:embeddedFont>
      <p:font typeface="Lato"/>
      <p:regular r:id="rId48"/>
      <p:bold r:id="rId49"/>
      <p:italic r:id="rId50"/>
      <p:boldItalic r:id="rId51"/>
    </p:embeddedFont>
    <p:embeddedFont>
      <p:font typeface="Lora"/>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Raleway-regular.fntdata"/><Relationship Id="rId43" Type="http://schemas.openxmlformats.org/officeDocument/2006/relationships/slide" Target="slides/slide37.xml"/><Relationship Id="rId46" Type="http://schemas.openxmlformats.org/officeDocument/2006/relationships/font" Target="fonts/Raleway-italic.fntdata"/><Relationship Id="rId45" Type="http://schemas.openxmlformats.org/officeDocument/2006/relationships/font" Target="fonts/Raleway-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Lato-regular.fntdata"/><Relationship Id="rId47" Type="http://schemas.openxmlformats.org/officeDocument/2006/relationships/font" Target="fonts/Raleway-boldItalic.fntdata"/><Relationship Id="rId49" Type="http://schemas.openxmlformats.org/officeDocument/2006/relationships/font" Target="fonts/Lat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boldItalic.fntdata"/><Relationship Id="rId50" Type="http://schemas.openxmlformats.org/officeDocument/2006/relationships/font" Target="fonts/Lato-italic.fntdata"/><Relationship Id="rId53" Type="http://schemas.openxmlformats.org/officeDocument/2006/relationships/font" Target="fonts/Lora-bold.fntdata"/><Relationship Id="rId52" Type="http://schemas.openxmlformats.org/officeDocument/2006/relationships/font" Target="fonts/Lora-regular.fntdata"/><Relationship Id="rId11" Type="http://schemas.openxmlformats.org/officeDocument/2006/relationships/slide" Target="slides/slide5.xml"/><Relationship Id="rId55" Type="http://schemas.openxmlformats.org/officeDocument/2006/relationships/font" Target="fonts/Lora-boldItalic.fntdata"/><Relationship Id="rId10" Type="http://schemas.openxmlformats.org/officeDocument/2006/relationships/slide" Target="slides/slide4.xml"/><Relationship Id="rId54" Type="http://schemas.openxmlformats.org/officeDocument/2006/relationships/font" Target="fonts/Lora-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8cb89fe3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8cb89fe3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8cb89fe37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a8cb89fe37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8cb89fe3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8cb89fe3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124ff2b5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124ff2b5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124ff2b5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a124ff2b5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a124ff2b5b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a124ff2b5b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a124ff2b5b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a124ff2b5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a124ff2d8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a124ff2d8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a124ff2d8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a124ff2d8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124ff2d8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a124ff2d8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124ff2b4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124ff2b4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a124ff2d8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a124ff2d8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a8cb89fe3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a8cb89fe3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a8cb89fe3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a8cb89fe3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a8cb89fe3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a8cb89fe3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a8cb89fe37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a8cb89fe37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a8cb89fe37_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a8cb89fe37_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a8cb89fe37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a8cb89fe37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a8cb89fe37_3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a8cb89fe37_3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a8cb89fe37_3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a8cb89fe37_3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a8cb89fe37_3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a8cb89fe37_3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8cb89fe37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8cb89fe37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a8cb89fe37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a8cb89fe37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a8cb89fe3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a8cb89fe3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a8cb89fe37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a8cb89fe37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a8cb89fe37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a8cb89fe37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a8cb89fe37_4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a8cb89fe37_4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a8cb89fe37_4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a8cb89fe37_4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a8cb89fe37_4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a8cb89fe37_4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a8cb89fe37_4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a8cb89fe37_4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8cb89fe37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8cb89fe37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8cb89fe37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8cb89fe37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8cb89fe37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8cb89fe37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8cb89fe37_1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8cb89fe37_1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8cb89fe37_1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8cb89fe37_1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8cb89fe37_1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8cb89fe37_1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6" name="Shape 86"/>
        <p:cNvGrpSpPr/>
        <p:nvPr/>
      </p:nvGrpSpPr>
      <p:grpSpPr>
        <a:xfrm>
          <a:off x="0" y="0"/>
          <a:ext cx="0" cy="0"/>
          <a:chOff x="0" y="0"/>
          <a:chExt cx="0" cy="0"/>
        </a:xfrm>
      </p:grpSpPr>
      <p:sp>
        <p:nvSpPr>
          <p:cNvPr id="87" name="Google Shape;87;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8" name="Google Shape;88;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9" name="Google Shape;8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0" name="Shape 90"/>
        <p:cNvGrpSpPr/>
        <p:nvPr/>
      </p:nvGrpSpPr>
      <p:grpSpPr>
        <a:xfrm>
          <a:off x="0" y="0"/>
          <a:ext cx="0" cy="0"/>
          <a:chOff x="0" y="0"/>
          <a:chExt cx="0" cy="0"/>
        </a:xfrm>
      </p:grpSpPr>
      <p:sp>
        <p:nvSpPr>
          <p:cNvPr id="91" name="Google Shape;91;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2" name="Google Shape;9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3" name="Shape 93"/>
        <p:cNvGrpSpPr/>
        <p:nvPr/>
      </p:nvGrpSpPr>
      <p:grpSpPr>
        <a:xfrm>
          <a:off x="0" y="0"/>
          <a:ext cx="0" cy="0"/>
          <a:chOff x="0" y="0"/>
          <a:chExt cx="0" cy="0"/>
        </a:xfrm>
      </p:grpSpPr>
      <p:sp>
        <p:nvSpPr>
          <p:cNvPr id="94" name="Google Shape;9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5" name="Google Shape;9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6" name="Google Shape;9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7" name="Shape 97"/>
        <p:cNvGrpSpPr/>
        <p:nvPr/>
      </p:nvGrpSpPr>
      <p:grpSpPr>
        <a:xfrm>
          <a:off x="0" y="0"/>
          <a:ext cx="0" cy="0"/>
          <a:chOff x="0" y="0"/>
          <a:chExt cx="0" cy="0"/>
        </a:xfrm>
      </p:grpSpPr>
      <p:sp>
        <p:nvSpPr>
          <p:cNvPr id="98" name="Google Shape;9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0" name="Google Shape;100;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1" name="Google Shape;10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 name="Google Shape;107;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8" name="Google Shape;108;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9" name="Shape 109"/>
        <p:cNvGrpSpPr/>
        <p:nvPr/>
      </p:nvGrpSpPr>
      <p:grpSpPr>
        <a:xfrm>
          <a:off x="0" y="0"/>
          <a:ext cx="0" cy="0"/>
          <a:chOff x="0" y="0"/>
          <a:chExt cx="0" cy="0"/>
        </a:xfrm>
      </p:grpSpPr>
      <p:sp>
        <p:nvSpPr>
          <p:cNvPr id="110" name="Google Shape;110;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1" name="Google Shape;111;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2" name="Shape 112"/>
        <p:cNvGrpSpPr/>
        <p:nvPr/>
      </p:nvGrpSpPr>
      <p:grpSpPr>
        <a:xfrm>
          <a:off x="0" y="0"/>
          <a:ext cx="0" cy="0"/>
          <a:chOff x="0" y="0"/>
          <a:chExt cx="0" cy="0"/>
        </a:xfrm>
      </p:grpSpPr>
      <p:sp>
        <p:nvSpPr>
          <p:cNvPr id="113" name="Google Shape;113;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5" name="Google Shape;115;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6" name="Google Shape;116;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17" name="Google Shape;117;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8" name="Shape 118"/>
        <p:cNvGrpSpPr/>
        <p:nvPr/>
      </p:nvGrpSpPr>
      <p:grpSpPr>
        <a:xfrm>
          <a:off x="0" y="0"/>
          <a:ext cx="0" cy="0"/>
          <a:chOff x="0" y="0"/>
          <a:chExt cx="0" cy="0"/>
        </a:xfrm>
      </p:grpSpPr>
      <p:sp>
        <p:nvSpPr>
          <p:cNvPr id="119" name="Google Shape;119;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20" name="Google Shape;12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1" name="Shape 121"/>
        <p:cNvGrpSpPr/>
        <p:nvPr/>
      </p:nvGrpSpPr>
      <p:grpSpPr>
        <a:xfrm>
          <a:off x="0" y="0"/>
          <a:ext cx="0" cy="0"/>
          <a:chOff x="0" y="0"/>
          <a:chExt cx="0" cy="0"/>
        </a:xfrm>
      </p:grpSpPr>
      <p:sp>
        <p:nvSpPr>
          <p:cNvPr id="122" name="Google Shape;122;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3" name="Google Shape;123;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4" name="Google Shape;124;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5" name="Google Shape;8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7.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0.gif"/><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0.gif"/><Relationship Id="rId4" Type="http://schemas.openxmlformats.org/officeDocument/2006/relationships/image" Target="../media/image11.png"/><Relationship Id="rId5"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0.gif"/><Relationship Id="rId4" Type="http://schemas.openxmlformats.org/officeDocument/2006/relationships/image" Target="../media/image8.png"/><Relationship Id="rId5"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0.gif"/><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latin typeface="Times New Roman"/>
                <a:ea typeface="Times New Roman"/>
                <a:cs typeface="Times New Roman"/>
                <a:sym typeface="Times New Roman"/>
              </a:rPr>
              <a:t>Clique Cover Problem</a:t>
            </a:r>
            <a:endParaRPr sz="4200">
              <a:latin typeface="Times New Roman"/>
              <a:ea typeface="Times New Roman"/>
              <a:cs typeface="Times New Roman"/>
              <a:sym typeface="Times New Roman"/>
            </a:endParaRPr>
          </a:p>
          <a:p>
            <a:pPr indent="0" lvl="0" marL="0" rtl="0" algn="l">
              <a:spcBef>
                <a:spcPts val="0"/>
              </a:spcBef>
              <a:spcAft>
                <a:spcPts val="0"/>
              </a:spcAft>
              <a:buNone/>
            </a:pPr>
            <a:r>
              <a:rPr lang="en" sz="2400">
                <a:latin typeface="Times New Roman"/>
                <a:ea typeface="Times New Roman"/>
                <a:cs typeface="Times New Roman"/>
                <a:sym typeface="Times New Roman"/>
              </a:rPr>
              <a:t>Approximate Algorithms</a:t>
            </a:r>
            <a:endParaRPr sz="2400"/>
          </a:p>
        </p:txBody>
      </p:sp>
      <p:sp>
        <p:nvSpPr>
          <p:cNvPr id="132" name="Google Shape;132;p25"/>
          <p:cNvSpPr txBox="1"/>
          <p:nvPr>
            <p:ph idx="1" type="subTitle"/>
          </p:nvPr>
        </p:nvSpPr>
        <p:spPr>
          <a:xfrm>
            <a:off x="727952" y="298715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Group No:</a:t>
            </a:r>
            <a:r>
              <a:rPr lang="en">
                <a:solidFill>
                  <a:srgbClr val="000000"/>
                </a:solidFill>
              </a:rPr>
              <a:t> 10</a:t>
            </a:r>
            <a:endParaRPr/>
          </a:p>
          <a:p>
            <a:pPr indent="0" lvl="0" marL="0" rtl="0" algn="l">
              <a:spcBef>
                <a:spcPts val="0"/>
              </a:spcBef>
              <a:spcAft>
                <a:spcPts val="0"/>
              </a:spcAft>
              <a:buNone/>
            </a:pPr>
            <a:r>
              <a:t/>
            </a:r>
            <a:endParaRPr b="1" sz="1400">
              <a:solidFill>
                <a:srgbClr val="000000"/>
              </a:solidFill>
            </a:endParaRPr>
          </a:p>
          <a:p>
            <a:pPr indent="0" lvl="0" marL="0" rtl="0" algn="l">
              <a:spcBef>
                <a:spcPts val="0"/>
              </a:spcBef>
              <a:spcAft>
                <a:spcPts val="0"/>
              </a:spcAft>
              <a:buNone/>
            </a:pPr>
            <a:r>
              <a:rPr b="1" lang="en" sz="1400">
                <a:solidFill>
                  <a:srgbClr val="000000"/>
                </a:solidFill>
              </a:rPr>
              <a:t>Student ID:</a:t>
            </a:r>
            <a:endParaRPr b="1" sz="1400">
              <a:solidFill>
                <a:srgbClr val="000000"/>
              </a:solidFill>
            </a:endParaRPr>
          </a:p>
          <a:p>
            <a:pPr indent="0" lvl="0" marL="0" rtl="0" algn="l">
              <a:spcBef>
                <a:spcPts val="0"/>
              </a:spcBef>
              <a:spcAft>
                <a:spcPts val="0"/>
              </a:spcAft>
              <a:buNone/>
            </a:pPr>
            <a:r>
              <a:rPr lang="en" sz="1400">
                <a:solidFill>
                  <a:srgbClr val="000000"/>
                </a:solidFill>
              </a:rPr>
              <a:t>1505002</a:t>
            </a:r>
            <a:endParaRPr sz="1400">
              <a:solidFill>
                <a:srgbClr val="000000"/>
              </a:solidFill>
            </a:endParaRPr>
          </a:p>
          <a:p>
            <a:pPr indent="0" lvl="0" marL="0" rtl="0" algn="l">
              <a:spcBef>
                <a:spcPts val="0"/>
              </a:spcBef>
              <a:spcAft>
                <a:spcPts val="0"/>
              </a:spcAft>
              <a:buNone/>
            </a:pPr>
            <a:r>
              <a:rPr lang="en" sz="1400">
                <a:solidFill>
                  <a:srgbClr val="000000"/>
                </a:solidFill>
              </a:rPr>
              <a:t>1505044</a:t>
            </a:r>
            <a:endParaRPr sz="1400">
              <a:solidFill>
                <a:srgbClr val="000000"/>
              </a:solidFill>
            </a:endParaRPr>
          </a:p>
          <a:p>
            <a:pPr indent="0" lvl="0" marL="0" rtl="0" algn="l">
              <a:spcBef>
                <a:spcPts val="0"/>
              </a:spcBef>
              <a:spcAft>
                <a:spcPts val="0"/>
              </a:spcAft>
              <a:buNone/>
            </a:pPr>
            <a:r>
              <a:rPr lang="en" sz="1400">
                <a:solidFill>
                  <a:srgbClr val="000000"/>
                </a:solidFill>
              </a:rPr>
              <a:t>1505057</a:t>
            </a:r>
            <a:endParaRPr sz="1400">
              <a:solidFill>
                <a:srgbClr val="000000"/>
              </a:solidFill>
            </a:endParaRPr>
          </a:p>
          <a:p>
            <a:pPr indent="0" lvl="0" marL="0" rtl="0" algn="l">
              <a:spcBef>
                <a:spcPts val="0"/>
              </a:spcBef>
              <a:spcAft>
                <a:spcPts val="0"/>
              </a:spcAft>
              <a:buNone/>
            </a:pPr>
            <a:r>
              <a:rPr lang="en" sz="1400">
                <a:solidFill>
                  <a:srgbClr val="000000"/>
                </a:solidFill>
              </a:rPr>
              <a:t>1505097</a:t>
            </a:r>
            <a:endParaRPr sz="1400">
              <a:solidFill>
                <a:srgbClr val="000000"/>
              </a:solidFill>
            </a:endParaRPr>
          </a:p>
          <a:p>
            <a:pPr indent="0" lvl="0" marL="0" rtl="0" algn="l">
              <a:spcBef>
                <a:spcPts val="0"/>
              </a:spcBef>
              <a:spcAft>
                <a:spcPts val="0"/>
              </a:spcAft>
              <a:buNone/>
            </a:pPr>
            <a:r>
              <a:rPr lang="en" sz="1400">
                <a:solidFill>
                  <a:srgbClr val="000000"/>
                </a:solidFill>
              </a:rPr>
              <a:t>1505101</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Approximation Algorithm</a:t>
            </a:r>
            <a:endParaRPr/>
          </a:p>
        </p:txBody>
      </p:sp>
      <p:sp>
        <p:nvSpPr>
          <p:cNvPr id="188" name="Google Shape;188;p34"/>
          <p:cNvSpPr txBox="1"/>
          <p:nvPr/>
        </p:nvSpPr>
        <p:spPr>
          <a:xfrm>
            <a:off x="232075" y="2357250"/>
            <a:ext cx="8520600" cy="2453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800">
                <a:latin typeface="Lato"/>
                <a:ea typeface="Lato"/>
                <a:cs typeface="Lato"/>
                <a:sym typeface="Lato"/>
              </a:rPr>
              <a:t>In this section, we present approximation algorithms for the k-clique covering problem. We first examine the problem on graphs for the cases k 4 and then for arbitrary k.</a:t>
            </a:r>
            <a:endParaRPr sz="1800">
              <a:latin typeface="Lato"/>
              <a:ea typeface="Lato"/>
              <a:cs typeface="Lato"/>
              <a:sym typeface="Lato"/>
            </a:endParaRPr>
          </a:p>
          <a:p>
            <a:pPr indent="-342900" lvl="0" marL="457200" rtl="0" algn="l">
              <a:lnSpc>
                <a:spcPct val="115000"/>
              </a:lnSpc>
              <a:spcBef>
                <a:spcPts val="1600"/>
              </a:spcBef>
              <a:spcAft>
                <a:spcPts val="0"/>
              </a:spcAft>
              <a:buSzPts val="1800"/>
              <a:buFont typeface="Lato"/>
              <a:buChar char="●"/>
            </a:pPr>
            <a:r>
              <a:rPr lang="en" sz="1800">
                <a:latin typeface="Lato"/>
                <a:ea typeface="Lato"/>
                <a:cs typeface="Lato"/>
                <a:sym typeface="Lato"/>
              </a:rPr>
              <a:t>All vertices that are not isolated get covered when all edges are covered. Only isolated vertices may require additional cliques to be covered. For simplicity’s sake, we are going to present the algorithms for covering edges only.</a:t>
            </a:r>
            <a:endParaRPr sz="1800">
              <a:latin typeface="Lato"/>
              <a:ea typeface="Lato"/>
              <a:cs typeface="Lato"/>
              <a:sym typeface="Lato"/>
            </a:endParaRPr>
          </a:p>
          <a:p>
            <a:pPr indent="0" lvl="0" marL="0" rtl="0" algn="l">
              <a:spcBef>
                <a:spcPts val="16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Notations</a:t>
            </a:r>
            <a:endParaRPr/>
          </a:p>
        </p:txBody>
      </p:sp>
      <p:sp>
        <p:nvSpPr>
          <p:cNvPr id="194" name="Google Shape;194;p35"/>
          <p:cNvSpPr txBox="1"/>
          <p:nvPr/>
        </p:nvSpPr>
        <p:spPr>
          <a:xfrm>
            <a:off x="232075" y="2357250"/>
            <a:ext cx="8520600" cy="2453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800">
                <a:latin typeface="Lato"/>
                <a:ea typeface="Lato"/>
                <a:cs typeface="Lato"/>
                <a:sym typeface="Lato"/>
              </a:rPr>
              <a:t>We use the common notation for a graph G (V, E)</a:t>
            </a:r>
            <a:endParaRPr sz="1800">
              <a:latin typeface="Lato"/>
              <a:ea typeface="Lato"/>
              <a:cs typeface="Lato"/>
              <a:sym typeface="Lato"/>
            </a:endParaRPr>
          </a:p>
          <a:p>
            <a:pPr indent="-317500" lvl="0" marL="457200" rtl="0" algn="l">
              <a:lnSpc>
                <a:spcPct val="115000"/>
              </a:lnSpc>
              <a:spcBef>
                <a:spcPts val="1600"/>
              </a:spcBef>
              <a:spcAft>
                <a:spcPts val="0"/>
              </a:spcAft>
              <a:buSzPts val="1400"/>
              <a:buChar char="●"/>
            </a:pPr>
            <a:r>
              <a:rPr lang="en" sz="1800">
                <a:latin typeface="Lato"/>
                <a:ea typeface="Lato"/>
                <a:cs typeface="Lato"/>
                <a:sym typeface="Lato"/>
              </a:rPr>
              <a:t>IVl =  n and IEI =  m. </a:t>
            </a:r>
            <a:endParaRPr sz="1800">
              <a:latin typeface="Lato"/>
              <a:ea typeface="Lato"/>
              <a:cs typeface="Lato"/>
              <a:sym typeface="Lato"/>
            </a:endParaRPr>
          </a:p>
          <a:p>
            <a:pPr indent="-317500" lvl="0" marL="457200" rtl="0" algn="l">
              <a:lnSpc>
                <a:spcPct val="115000"/>
              </a:lnSpc>
              <a:spcBef>
                <a:spcPts val="1600"/>
              </a:spcBef>
              <a:spcAft>
                <a:spcPts val="1600"/>
              </a:spcAft>
              <a:buSzPts val="1400"/>
              <a:buChar char="●"/>
            </a:pPr>
            <a:r>
              <a:rPr lang="en" sz="1800">
                <a:latin typeface="Lato"/>
                <a:ea typeface="Lato"/>
                <a:cs typeface="Lato"/>
                <a:sym typeface="Lato"/>
              </a:rPr>
              <a:t>In case G has isolated vertices, </a:t>
            </a:r>
            <a:r>
              <a:rPr b="1" lang="en" sz="1800">
                <a:latin typeface="Lato"/>
                <a:ea typeface="Lato"/>
                <a:cs typeface="Lato"/>
                <a:sym typeface="Lato"/>
              </a:rPr>
              <a:t>m</a:t>
            </a:r>
            <a:r>
              <a:rPr lang="en" sz="1800">
                <a:latin typeface="Lato"/>
                <a:ea typeface="Lato"/>
                <a:cs typeface="Lato"/>
                <a:sym typeface="Lato"/>
              </a:rPr>
              <a:t> denotes the number of edges and isolated vertices.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Approximation Algorithm for Cubic Graph</a:t>
            </a:r>
            <a:endParaRPr/>
          </a:p>
        </p:txBody>
      </p:sp>
      <p:sp>
        <p:nvSpPr>
          <p:cNvPr id="200" name="Google Shape;200;p36"/>
          <p:cNvSpPr txBox="1"/>
          <p:nvPr>
            <p:ph idx="1" type="body"/>
          </p:nvPr>
        </p:nvSpPr>
        <p:spPr>
          <a:xfrm>
            <a:off x="311700" y="2658650"/>
            <a:ext cx="8520600" cy="48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b="1" lang="en" sz="1800">
                <a:solidFill>
                  <a:srgbClr val="000000"/>
                </a:solidFill>
              </a:rPr>
              <a:t>Input: </a:t>
            </a:r>
            <a:r>
              <a:rPr lang="en" sz="1800">
                <a:solidFill>
                  <a:srgbClr val="000000"/>
                </a:solidFill>
              </a:rPr>
              <a:t>A K</a:t>
            </a:r>
            <a:r>
              <a:rPr baseline="-25000" lang="en" sz="1800">
                <a:solidFill>
                  <a:srgbClr val="000000"/>
                </a:solidFill>
              </a:rPr>
              <a:t>4</a:t>
            </a:r>
            <a:r>
              <a:rPr lang="en" sz="1800">
                <a:solidFill>
                  <a:srgbClr val="000000"/>
                </a:solidFill>
              </a:rPr>
              <a:t> free graph G(V,E) with maximum degree 3 </a:t>
            </a:r>
            <a:endParaRPr sz="1800">
              <a:solidFill>
                <a:srgbClr val="000000"/>
              </a:solidFill>
            </a:endParaRPr>
          </a:p>
          <a:p>
            <a:pPr indent="0" lvl="0" marL="457200" rtl="0" algn="l">
              <a:spcBef>
                <a:spcPts val="1600"/>
              </a:spcBef>
              <a:spcAft>
                <a:spcPts val="0"/>
              </a:spcAft>
              <a:buNone/>
            </a:pPr>
            <a:r>
              <a:t/>
            </a:r>
            <a:endParaRPr baseline="-25000" sz="1000">
              <a:solidFill>
                <a:schemeClr val="dk1"/>
              </a:solidFill>
            </a:endParaRPr>
          </a:p>
          <a:p>
            <a:pPr indent="0" lvl="0" marL="0" rtl="0" algn="l">
              <a:spcBef>
                <a:spcPts val="1600"/>
              </a:spcBef>
              <a:spcAft>
                <a:spcPts val="1600"/>
              </a:spcAft>
              <a:buNone/>
            </a:pPr>
            <a:r>
              <a:t/>
            </a:r>
            <a:endParaRPr/>
          </a:p>
        </p:txBody>
      </p:sp>
      <p:sp>
        <p:nvSpPr>
          <p:cNvPr id="201" name="Google Shape;201;p36"/>
          <p:cNvSpPr txBox="1"/>
          <p:nvPr/>
        </p:nvSpPr>
        <p:spPr>
          <a:xfrm>
            <a:off x="311700" y="3543250"/>
            <a:ext cx="8520600" cy="445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800"/>
              <a:t>Output: </a:t>
            </a:r>
            <a:r>
              <a:rPr lang="en" sz="1800"/>
              <a:t>A partition into cliques for V with size at most 5/4 of OPT(G).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Definitions</a:t>
            </a:r>
            <a:endParaRPr/>
          </a:p>
        </p:txBody>
      </p:sp>
      <p:sp>
        <p:nvSpPr>
          <p:cNvPr id="207" name="Google Shape;207;p37"/>
          <p:cNvSpPr txBox="1"/>
          <p:nvPr>
            <p:ph idx="1" type="body"/>
          </p:nvPr>
        </p:nvSpPr>
        <p:spPr>
          <a:xfrm>
            <a:off x="729450" y="2078875"/>
            <a:ext cx="7688700" cy="430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i="1" lang="en" sz="1600">
                <a:solidFill>
                  <a:srgbClr val="000000"/>
                </a:solidFill>
              </a:rPr>
              <a:t>K</a:t>
            </a:r>
            <a:r>
              <a:rPr baseline="-25000" i="1" lang="en" sz="1600">
                <a:solidFill>
                  <a:srgbClr val="000000"/>
                </a:solidFill>
              </a:rPr>
              <a:t>3</a:t>
            </a:r>
            <a:r>
              <a:rPr i="1" lang="en" sz="1600">
                <a:solidFill>
                  <a:srgbClr val="000000"/>
                </a:solidFill>
              </a:rPr>
              <a:t> </a:t>
            </a:r>
            <a:r>
              <a:rPr lang="en" sz="1600">
                <a:solidFill>
                  <a:srgbClr val="000000"/>
                </a:solidFill>
              </a:rPr>
              <a:t>is called </a:t>
            </a:r>
            <a:r>
              <a:rPr b="1" lang="en" sz="1600">
                <a:solidFill>
                  <a:srgbClr val="000000"/>
                </a:solidFill>
              </a:rPr>
              <a:t>triangle</a:t>
            </a:r>
            <a:r>
              <a:rPr lang="en" sz="1600">
                <a:solidFill>
                  <a:srgbClr val="000000"/>
                </a:solidFill>
              </a:rPr>
              <a:t>, </a:t>
            </a:r>
            <a:r>
              <a:rPr i="1" lang="en" sz="1600">
                <a:solidFill>
                  <a:srgbClr val="000000"/>
                </a:solidFill>
              </a:rPr>
              <a:t>K</a:t>
            </a:r>
            <a:r>
              <a:rPr baseline="-25000" i="1" lang="en" sz="1600">
                <a:solidFill>
                  <a:srgbClr val="000000"/>
                </a:solidFill>
              </a:rPr>
              <a:t>4</a:t>
            </a:r>
            <a:r>
              <a:rPr i="1" lang="en" sz="1600">
                <a:solidFill>
                  <a:srgbClr val="000000"/>
                </a:solidFill>
              </a:rPr>
              <a:t>- e</a:t>
            </a:r>
            <a:r>
              <a:rPr lang="en" sz="1600">
                <a:solidFill>
                  <a:srgbClr val="000000"/>
                </a:solidFill>
              </a:rPr>
              <a:t> is called a </a:t>
            </a:r>
            <a:r>
              <a:rPr b="1" lang="en" sz="1600">
                <a:solidFill>
                  <a:srgbClr val="000000"/>
                </a:solidFill>
              </a:rPr>
              <a:t>diamond</a:t>
            </a:r>
            <a:r>
              <a:rPr lang="en" sz="1600">
                <a:solidFill>
                  <a:srgbClr val="000000"/>
                </a:solidFill>
              </a:rPr>
              <a:t> where </a:t>
            </a:r>
            <a:r>
              <a:rPr i="1" lang="en" sz="1600">
                <a:solidFill>
                  <a:srgbClr val="000000"/>
                </a:solidFill>
              </a:rPr>
              <a:t>e</a:t>
            </a:r>
            <a:r>
              <a:rPr lang="en" sz="1600">
                <a:solidFill>
                  <a:srgbClr val="000000"/>
                </a:solidFill>
              </a:rPr>
              <a:t> is an edge.</a:t>
            </a:r>
            <a:endParaRPr sz="1600">
              <a:solidFill>
                <a:srgbClr val="000000"/>
              </a:solidFill>
            </a:endParaRPr>
          </a:p>
        </p:txBody>
      </p:sp>
      <p:sp>
        <p:nvSpPr>
          <p:cNvPr id="208" name="Google Shape;208;p37"/>
          <p:cNvSpPr txBox="1"/>
          <p:nvPr/>
        </p:nvSpPr>
        <p:spPr>
          <a:xfrm>
            <a:off x="729450" y="2571750"/>
            <a:ext cx="7337400" cy="6615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Lato"/>
              <a:buChar char="●"/>
            </a:pPr>
            <a:r>
              <a:rPr i="1" lang="en" sz="1600">
                <a:latin typeface="Lato"/>
                <a:ea typeface="Lato"/>
                <a:cs typeface="Lato"/>
                <a:sym typeface="Lato"/>
              </a:rPr>
              <a:t>T</a:t>
            </a:r>
            <a:r>
              <a:rPr lang="en" sz="1600">
                <a:latin typeface="Lato"/>
                <a:ea typeface="Lato"/>
                <a:cs typeface="Lato"/>
                <a:sym typeface="Lato"/>
              </a:rPr>
              <a:t> is denoted as the collection of all triangles in </a:t>
            </a:r>
            <a:r>
              <a:rPr i="1" lang="en" sz="1600">
                <a:latin typeface="Lato"/>
                <a:ea typeface="Lato"/>
                <a:cs typeface="Lato"/>
                <a:sym typeface="Lato"/>
              </a:rPr>
              <a:t>G(V,E)</a:t>
            </a:r>
            <a:r>
              <a:rPr lang="en" sz="1600">
                <a:latin typeface="Lato"/>
                <a:ea typeface="Lato"/>
                <a:cs typeface="Lato"/>
                <a:sym typeface="Lato"/>
              </a:rPr>
              <a:t>,  </a:t>
            </a:r>
            <a:r>
              <a:rPr i="1" lang="en" sz="1600">
                <a:latin typeface="Lato"/>
                <a:ea typeface="Lato"/>
                <a:cs typeface="Lato"/>
                <a:sym typeface="Lato"/>
              </a:rPr>
              <a:t>Z</a:t>
            </a:r>
            <a:r>
              <a:rPr baseline="-25000" i="1" lang="en" sz="1600">
                <a:latin typeface="Lato"/>
                <a:ea typeface="Lato"/>
                <a:cs typeface="Lato"/>
                <a:sym typeface="Lato"/>
              </a:rPr>
              <a:t>T</a:t>
            </a:r>
            <a:r>
              <a:rPr lang="en" sz="1600">
                <a:latin typeface="Lato"/>
                <a:ea typeface="Lato"/>
                <a:cs typeface="Lato"/>
                <a:sym typeface="Lato"/>
              </a:rPr>
              <a:t> is </a:t>
            </a:r>
            <a:r>
              <a:rPr i="1" lang="en" sz="1600">
                <a:latin typeface="Lato"/>
                <a:ea typeface="Lato"/>
                <a:cs typeface="Lato"/>
                <a:sym typeface="Lato"/>
              </a:rPr>
              <a:t>V\V(T)</a:t>
            </a:r>
            <a:r>
              <a:rPr lang="en" sz="1600">
                <a:latin typeface="Lato"/>
                <a:ea typeface="Lato"/>
                <a:cs typeface="Lato"/>
                <a:sym typeface="Lato"/>
              </a:rPr>
              <a:t> and </a:t>
            </a:r>
            <a:r>
              <a:rPr i="1" lang="en" sz="1600">
                <a:latin typeface="Lato"/>
                <a:ea typeface="Lato"/>
                <a:cs typeface="Lato"/>
                <a:sym typeface="Lato"/>
              </a:rPr>
              <a:t>M</a:t>
            </a:r>
            <a:r>
              <a:rPr baseline="-25000" i="1" lang="en" sz="1600">
                <a:latin typeface="Lato"/>
                <a:ea typeface="Lato"/>
                <a:cs typeface="Lato"/>
                <a:sym typeface="Lato"/>
              </a:rPr>
              <a:t>ZT</a:t>
            </a:r>
            <a:r>
              <a:rPr lang="en" sz="1600">
                <a:latin typeface="Lato"/>
                <a:ea typeface="Lato"/>
                <a:cs typeface="Lato"/>
                <a:sym typeface="Lato"/>
              </a:rPr>
              <a:t> is the maximum matching of subgraph </a:t>
            </a:r>
            <a:r>
              <a:rPr i="1" lang="en" sz="1600">
                <a:latin typeface="Lato"/>
                <a:ea typeface="Lato"/>
                <a:cs typeface="Lato"/>
                <a:sym typeface="Lato"/>
              </a:rPr>
              <a:t>Z</a:t>
            </a:r>
            <a:r>
              <a:rPr baseline="-25000" i="1" lang="en" sz="1600">
                <a:latin typeface="Lato"/>
                <a:ea typeface="Lato"/>
                <a:cs typeface="Lato"/>
                <a:sym typeface="Lato"/>
              </a:rPr>
              <a:t>T</a:t>
            </a:r>
            <a:endParaRPr baseline="-25000" i="1" sz="1600">
              <a:latin typeface="Lato"/>
              <a:ea typeface="Lato"/>
              <a:cs typeface="Lato"/>
              <a:sym typeface="Lato"/>
            </a:endParaRPr>
          </a:p>
        </p:txBody>
      </p:sp>
      <p:sp>
        <p:nvSpPr>
          <p:cNvPr id="209" name="Google Shape;209;p37"/>
          <p:cNvSpPr txBox="1"/>
          <p:nvPr/>
        </p:nvSpPr>
        <p:spPr>
          <a:xfrm>
            <a:off x="729450" y="3879063"/>
            <a:ext cx="2685600" cy="8559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Lato"/>
              <a:buChar char="●"/>
            </a:pPr>
            <a:r>
              <a:rPr b="1" lang="en" sz="1600">
                <a:latin typeface="Lato"/>
                <a:ea typeface="Lato"/>
                <a:cs typeface="Lato"/>
                <a:sym typeface="Lato"/>
              </a:rPr>
              <a:t>Opening a Diamond:</a:t>
            </a:r>
            <a:endParaRPr b="1" sz="1600">
              <a:latin typeface="Lato"/>
              <a:ea typeface="Lato"/>
              <a:cs typeface="Lato"/>
              <a:sym typeface="Lato"/>
            </a:endParaRPr>
          </a:p>
          <a:p>
            <a:pPr indent="0" lvl="0" marL="457200" rtl="0" algn="l">
              <a:spcBef>
                <a:spcPts val="0"/>
              </a:spcBef>
              <a:spcAft>
                <a:spcPts val="0"/>
              </a:spcAft>
              <a:buNone/>
            </a:pPr>
            <a:r>
              <a:rPr lang="en" sz="1600">
                <a:latin typeface="Lato"/>
                <a:ea typeface="Lato"/>
                <a:cs typeface="Lato"/>
                <a:sym typeface="Lato"/>
              </a:rPr>
              <a:t>(</a:t>
            </a:r>
            <a:r>
              <a:rPr lang="en" sz="1600">
                <a:latin typeface="Lato"/>
                <a:ea typeface="Lato"/>
                <a:cs typeface="Lato"/>
                <a:sym typeface="Lato"/>
              </a:rPr>
              <a:t>Remove either 1 or 3</a:t>
            </a:r>
            <a:r>
              <a:rPr lang="en" sz="1600">
                <a:latin typeface="Lato"/>
                <a:ea typeface="Lato"/>
                <a:cs typeface="Lato"/>
                <a:sym typeface="Lato"/>
              </a:rPr>
              <a:t>)</a:t>
            </a:r>
            <a:endParaRPr sz="1600">
              <a:latin typeface="Lato"/>
              <a:ea typeface="Lato"/>
              <a:cs typeface="Lato"/>
              <a:sym typeface="Lato"/>
            </a:endParaRPr>
          </a:p>
        </p:txBody>
      </p:sp>
      <p:pic>
        <p:nvPicPr>
          <p:cNvPr id="210" name="Google Shape;210;p37"/>
          <p:cNvPicPr preferRelativeResize="0"/>
          <p:nvPr/>
        </p:nvPicPr>
        <p:blipFill>
          <a:blip r:embed="rId3">
            <a:alphaModFix/>
          </a:blip>
          <a:stretch>
            <a:fillRect/>
          </a:stretch>
        </p:blipFill>
        <p:spPr>
          <a:xfrm>
            <a:off x="5727100" y="3254050"/>
            <a:ext cx="2212120" cy="1910250"/>
          </a:xfrm>
          <a:prstGeom prst="rect">
            <a:avLst/>
          </a:prstGeom>
          <a:noFill/>
          <a:ln>
            <a:noFill/>
          </a:ln>
        </p:spPr>
      </p:pic>
      <p:pic>
        <p:nvPicPr>
          <p:cNvPr id="211" name="Google Shape;211;p37"/>
          <p:cNvPicPr preferRelativeResize="0"/>
          <p:nvPr/>
        </p:nvPicPr>
        <p:blipFill>
          <a:blip r:embed="rId4">
            <a:alphaModFix/>
          </a:blip>
          <a:stretch>
            <a:fillRect/>
          </a:stretch>
        </p:blipFill>
        <p:spPr>
          <a:xfrm>
            <a:off x="3641500" y="3233250"/>
            <a:ext cx="2011551" cy="1910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Lemma 1</a:t>
            </a:r>
            <a:endParaRPr/>
          </a:p>
        </p:txBody>
      </p:sp>
      <p:sp>
        <p:nvSpPr>
          <p:cNvPr id="217" name="Google Shape;217;p38"/>
          <p:cNvSpPr txBox="1"/>
          <p:nvPr>
            <p:ph idx="1" type="body"/>
          </p:nvPr>
        </p:nvSpPr>
        <p:spPr>
          <a:xfrm>
            <a:off x="729450" y="2373763"/>
            <a:ext cx="7688700" cy="760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 sz="1600">
                <a:solidFill>
                  <a:srgbClr val="000000"/>
                </a:solidFill>
              </a:rPr>
              <a:t>Denote open(G) as a subgraph of G such that all diamond of G is opened.</a:t>
            </a:r>
            <a:endParaRPr sz="1600">
              <a:solidFill>
                <a:srgbClr val="000000"/>
              </a:solidFill>
            </a:endParaRPr>
          </a:p>
          <a:p>
            <a:pPr indent="0" lvl="0" marL="457200" rtl="0" algn="l">
              <a:spcBef>
                <a:spcPts val="1600"/>
              </a:spcBef>
              <a:spcAft>
                <a:spcPts val="0"/>
              </a:spcAft>
              <a:buNone/>
            </a:pPr>
            <a:r>
              <a:t/>
            </a:r>
            <a:endParaRPr i="1" sz="1600">
              <a:solidFill>
                <a:srgbClr val="000000"/>
              </a:solidFill>
            </a:endParaRPr>
          </a:p>
          <a:p>
            <a:pPr indent="0" lvl="0" marL="457200" rtl="0" algn="l">
              <a:spcBef>
                <a:spcPts val="1600"/>
              </a:spcBef>
              <a:spcAft>
                <a:spcPts val="1600"/>
              </a:spcAft>
              <a:buNone/>
            </a:pPr>
            <a:r>
              <a:t/>
            </a:r>
            <a:endParaRPr/>
          </a:p>
        </p:txBody>
      </p:sp>
      <p:sp>
        <p:nvSpPr>
          <p:cNvPr id="218" name="Google Shape;218;p38"/>
          <p:cNvSpPr txBox="1"/>
          <p:nvPr/>
        </p:nvSpPr>
        <p:spPr>
          <a:xfrm>
            <a:off x="729450" y="3322875"/>
            <a:ext cx="7333200" cy="8556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1600"/>
              </a:spcAft>
              <a:buClr>
                <a:srgbClr val="000000"/>
              </a:buClr>
              <a:buSzPts val="1600"/>
              <a:buFont typeface="Lato"/>
              <a:buChar char="●"/>
            </a:pPr>
            <a:r>
              <a:rPr lang="en" sz="1600">
                <a:latin typeface="Lato"/>
                <a:ea typeface="Lato"/>
                <a:cs typeface="Lato"/>
                <a:sym typeface="Lato"/>
              </a:rPr>
              <a:t>OPT( open(G) ) = OPT(G)</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Proof of lemma 1</a:t>
            </a:r>
            <a:endParaRPr/>
          </a:p>
        </p:txBody>
      </p:sp>
      <p:sp>
        <p:nvSpPr>
          <p:cNvPr id="224" name="Google Shape;224;p39"/>
          <p:cNvSpPr txBox="1"/>
          <p:nvPr>
            <p:ph idx="1" type="body"/>
          </p:nvPr>
        </p:nvSpPr>
        <p:spPr>
          <a:xfrm>
            <a:off x="729450" y="1966363"/>
            <a:ext cx="7688700" cy="607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 sz="1600">
                <a:solidFill>
                  <a:srgbClr val="000000"/>
                </a:solidFill>
              </a:rPr>
              <a:t>OPT( open(G) ) &lt;= OPT(G) because open(G) is a subgraph of G</a:t>
            </a:r>
            <a:endParaRPr sz="1600">
              <a:solidFill>
                <a:srgbClr val="000000"/>
              </a:solidFill>
            </a:endParaRPr>
          </a:p>
          <a:p>
            <a:pPr indent="0" lvl="0" marL="0" rtl="0" algn="l">
              <a:spcBef>
                <a:spcPts val="1600"/>
              </a:spcBef>
              <a:spcAft>
                <a:spcPts val="1600"/>
              </a:spcAft>
              <a:buNone/>
            </a:pPr>
            <a:r>
              <a:t/>
            </a:r>
            <a:endParaRPr/>
          </a:p>
        </p:txBody>
      </p:sp>
      <p:sp>
        <p:nvSpPr>
          <p:cNvPr id="225" name="Google Shape;225;p39"/>
          <p:cNvSpPr txBox="1"/>
          <p:nvPr/>
        </p:nvSpPr>
        <p:spPr>
          <a:xfrm>
            <a:off x="729450" y="2571750"/>
            <a:ext cx="7333200" cy="10056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000000"/>
              </a:buClr>
              <a:buSzPts val="1600"/>
              <a:buFont typeface="Lato"/>
              <a:buChar char="●"/>
            </a:pPr>
            <a:r>
              <a:rPr lang="en" sz="1600">
                <a:latin typeface="Lato"/>
                <a:ea typeface="Lato"/>
                <a:cs typeface="Lato"/>
                <a:sym typeface="Lato"/>
              </a:rPr>
              <a:t>OPT(open(G))  &gt;= OPT(G) because we can add vertex </a:t>
            </a:r>
            <a:r>
              <a:rPr i="1" lang="en" sz="1600">
                <a:latin typeface="Lato"/>
                <a:ea typeface="Lato"/>
                <a:cs typeface="Lato"/>
                <a:sym typeface="Lato"/>
              </a:rPr>
              <a:t>1 </a:t>
            </a:r>
            <a:r>
              <a:rPr lang="en" sz="1600">
                <a:latin typeface="Lato"/>
                <a:ea typeface="Lato"/>
                <a:cs typeface="Lato"/>
                <a:sym typeface="Lato"/>
              </a:rPr>
              <a:t>to the clique containing vertex </a:t>
            </a:r>
            <a:r>
              <a:rPr i="1" lang="en" sz="1600">
                <a:latin typeface="Lato"/>
                <a:ea typeface="Lato"/>
                <a:cs typeface="Lato"/>
                <a:sym typeface="Lato"/>
              </a:rPr>
              <a:t>2 </a:t>
            </a:r>
            <a:r>
              <a:rPr lang="en" sz="1600">
                <a:latin typeface="Lato"/>
                <a:ea typeface="Lato"/>
                <a:cs typeface="Lato"/>
                <a:sym typeface="Lato"/>
              </a:rPr>
              <a:t>in a partition into cliques for open</a:t>
            </a:r>
            <a:r>
              <a:rPr i="1" lang="en" sz="1600">
                <a:latin typeface="Lato"/>
                <a:ea typeface="Lato"/>
                <a:cs typeface="Lato"/>
                <a:sym typeface="Lato"/>
              </a:rPr>
              <a:t>(G) </a:t>
            </a:r>
            <a:r>
              <a:rPr lang="en" sz="1600">
                <a:latin typeface="Lato"/>
                <a:ea typeface="Lato"/>
                <a:cs typeface="Lato"/>
                <a:sym typeface="Lato"/>
              </a:rPr>
              <a:t>in order to obtain a partition into cliques with same size for </a:t>
            </a:r>
            <a:r>
              <a:rPr i="1" lang="en" sz="1600">
                <a:latin typeface="Lato"/>
                <a:ea typeface="Lato"/>
                <a:cs typeface="Lato"/>
                <a:sym typeface="Lato"/>
              </a:rPr>
              <a:t>G</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0"/>
          <p:cNvSpPr txBox="1"/>
          <p:nvPr/>
        </p:nvSpPr>
        <p:spPr>
          <a:xfrm>
            <a:off x="1082150" y="2973475"/>
            <a:ext cx="7333200" cy="13680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Lato"/>
              <a:buChar char="●"/>
            </a:pPr>
            <a:r>
              <a:rPr lang="en" sz="1600">
                <a:latin typeface="Lato"/>
                <a:ea typeface="Lato"/>
                <a:cs typeface="Lato"/>
                <a:sym typeface="Lato"/>
              </a:rPr>
              <a:t>OPT(open(G)) = { {4,5}, {2,3}, {6} }</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Insert vertex 1 in the clique with vertex 2 thus getting the same size solution for G</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OPT(G) = { {4,5}, {1,2,3}, {6} } </a:t>
            </a:r>
            <a:endParaRPr sz="1600">
              <a:latin typeface="Lato"/>
              <a:ea typeface="Lato"/>
              <a:cs typeface="Lato"/>
              <a:sym typeface="Lato"/>
            </a:endParaRPr>
          </a:p>
        </p:txBody>
      </p:sp>
      <p:pic>
        <p:nvPicPr>
          <p:cNvPr id="231" name="Google Shape;231;p40"/>
          <p:cNvPicPr preferRelativeResize="0"/>
          <p:nvPr/>
        </p:nvPicPr>
        <p:blipFill>
          <a:blip r:embed="rId3">
            <a:alphaModFix/>
          </a:blip>
          <a:stretch>
            <a:fillRect/>
          </a:stretch>
        </p:blipFill>
        <p:spPr>
          <a:xfrm>
            <a:off x="1590350" y="0"/>
            <a:ext cx="2708921" cy="2572500"/>
          </a:xfrm>
          <a:prstGeom prst="rect">
            <a:avLst/>
          </a:prstGeom>
          <a:noFill/>
          <a:ln>
            <a:noFill/>
          </a:ln>
        </p:spPr>
      </p:pic>
      <p:pic>
        <p:nvPicPr>
          <p:cNvPr id="232" name="Google Shape;232;p40"/>
          <p:cNvPicPr preferRelativeResize="0"/>
          <p:nvPr/>
        </p:nvPicPr>
        <p:blipFill>
          <a:blip r:embed="rId4">
            <a:alphaModFix/>
          </a:blip>
          <a:stretch>
            <a:fillRect/>
          </a:stretch>
        </p:blipFill>
        <p:spPr>
          <a:xfrm>
            <a:off x="4465496" y="0"/>
            <a:ext cx="2979035" cy="2572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1"/>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for Cubic graph</a:t>
            </a:r>
            <a:endParaRPr/>
          </a:p>
        </p:txBody>
      </p:sp>
      <p:sp>
        <p:nvSpPr>
          <p:cNvPr id="238" name="Google Shape;238;p41"/>
          <p:cNvSpPr txBox="1"/>
          <p:nvPr/>
        </p:nvSpPr>
        <p:spPr>
          <a:xfrm>
            <a:off x="729450" y="2129250"/>
            <a:ext cx="7333500" cy="4425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Lato"/>
              <a:buChar char="●"/>
            </a:pPr>
            <a:r>
              <a:rPr lang="en" sz="1600">
                <a:latin typeface="Lato"/>
                <a:ea typeface="Lato"/>
                <a:cs typeface="Lato"/>
                <a:sym typeface="Lato"/>
              </a:rPr>
              <a:t>Update G by opening all diamonds of G</a:t>
            </a:r>
            <a:endParaRPr sz="1600">
              <a:latin typeface="Lato"/>
              <a:ea typeface="Lato"/>
              <a:cs typeface="Lato"/>
              <a:sym typeface="Lato"/>
            </a:endParaRPr>
          </a:p>
        </p:txBody>
      </p:sp>
      <p:sp>
        <p:nvSpPr>
          <p:cNvPr id="239" name="Google Shape;239;p41"/>
          <p:cNvSpPr txBox="1"/>
          <p:nvPr/>
        </p:nvSpPr>
        <p:spPr>
          <a:xfrm>
            <a:off x="729450" y="2571750"/>
            <a:ext cx="7333500" cy="10233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Lato"/>
              <a:buChar char="●"/>
            </a:pPr>
            <a:r>
              <a:rPr lang="en" sz="1600">
                <a:latin typeface="Lato"/>
                <a:ea typeface="Lato"/>
                <a:cs typeface="Lato"/>
                <a:sym typeface="Lato"/>
              </a:rPr>
              <a:t>Set A</a:t>
            </a:r>
            <a:r>
              <a:rPr baseline="-25000" lang="en" sz="1600">
                <a:latin typeface="Lato"/>
                <a:ea typeface="Lato"/>
                <a:cs typeface="Lato"/>
                <a:sym typeface="Lato"/>
              </a:rPr>
              <a:t>1</a:t>
            </a:r>
            <a:r>
              <a:rPr lang="en" sz="1600">
                <a:latin typeface="Lato"/>
                <a:ea typeface="Lato"/>
                <a:cs typeface="Lato"/>
                <a:sym typeface="Lato"/>
              </a:rPr>
              <a:t> as the partition defined the collection T of triangles of G plus the edges of M</a:t>
            </a:r>
            <a:r>
              <a:rPr baseline="-25000" lang="en" sz="1600">
                <a:latin typeface="Lato"/>
                <a:ea typeface="Lato"/>
                <a:cs typeface="Lato"/>
                <a:sym typeface="Lato"/>
              </a:rPr>
              <a:t>TZ</a:t>
            </a:r>
            <a:r>
              <a:rPr lang="en" sz="1600">
                <a:latin typeface="Lato"/>
                <a:ea typeface="Lato"/>
                <a:cs typeface="Lato"/>
                <a:sym typeface="Lato"/>
              </a:rPr>
              <a:t> plus the remaining |Z</a:t>
            </a:r>
            <a:r>
              <a:rPr baseline="-25000" lang="en" sz="1600">
                <a:latin typeface="Lato"/>
                <a:ea typeface="Lato"/>
                <a:cs typeface="Lato"/>
                <a:sym typeface="Lato"/>
              </a:rPr>
              <a:t>T</a:t>
            </a:r>
            <a:r>
              <a:rPr lang="en" sz="1600">
                <a:latin typeface="Lato"/>
                <a:ea typeface="Lato"/>
                <a:cs typeface="Lato"/>
                <a:sym typeface="Lato"/>
              </a:rPr>
              <a:t>| - 2|M</a:t>
            </a:r>
            <a:r>
              <a:rPr baseline="-25000" lang="en" sz="1600">
                <a:latin typeface="Lato"/>
                <a:ea typeface="Lato"/>
                <a:cs typeface="Lato"/>
                <a:sym typeface="Lato"/>
              </a:rPr>
              <a:t>TZ</a:t>
            </a:r>
            <a:r>
              <a:rPr lang="en" sz="1600">
                <a:latin typeface="Lato"/>
                <a:ea typeface="Lato"/>
                <a:cs typeface="Lato"/>
                <a:sym typeface="Lato"/>
              </a:rPr>
              <a:t>| vertices. Note that </a:t>
            </a:r>
            <a:endParaRPr sz="1600">
              <a:latin typeface="Lato"/>
              <a:ea typeface="Lato"/>
              <a:cs typeface="Lato"/>
              <a:sym typeface="Lato"/>
            </a:endParaRPr>
          </a:p>
          <a:p>
            <a:pPr indent="0" lvl="0" marL="457200" rtl="0" algn="l">
              <a:spcBef>
                <a:spcPts val="0"/>
              </a:spcBef>
              <a:spcAft>
                <a:spcPts val="0"/>
              </a:spcAft>
              <a:buNone/>
            </a:pPr>
            <a:r>
              <a:rPr lang="en" sz="1600">
                <a:latin typeface="Lato"/>
                <a:ea typeface="Lato"/>
                <a:cs typeface="Lato"/>
                <a:sym typeface="Lato"/>
              </a:rPr>
              <a:t>|A</a:t>
            </a:r>
            <a:r>
              <a:rPr baseline="-25000" lang="en" sz="1600">
                <a:latin typeface="Lato"/>
                <a:ea typeface="Lato"/>
                <a:cs typeface="Lato"/>
                <a:sym typeface="Lato"/>
              </a:rPr>
              <a:t>1</a:t>
            </a:r>
            <a:r>
              <a:rPr lang="en" sz="1600">
                <a:latin typeface="Lato"/>
                <a:ea typeface="Lato"/>
                <a:cs typeface="Lato"/>
                <a:sym typeface="Lato"/>
              </a:rPr>
              <a:t>| = |T| + |Z</a:t>
            </a:r>
            <a:r>
              <a:rPr baseline="-25000" lang="en" sz="1600">
                <a:latin typeface="Lato"/>
                <a:ea typeface="Lato"/>
                <a:cs typeface="Lato"/>
                <a:sym typeface="Lato"/>
              </a:rPr>
              <a:t>T</a:t>
            </a:r>
            <a:r>
              <a:rPr lang="en" sz="1600">
                <a:latin typeface="Lato"/>
                <a:ea typeface="Lato"/>
                <a:cs typeface="Lato"/>
                <a:sym typeface="Lato"/>
              </a:rPr>
              <a:t>| - |M</a:t>
            </a:r>
            <a:r>
              <a:rPr baseline="-25000" lang="en" sz="1600">
                <a:latin typeface="Lato"/>
                <a:ea typeface="Lato"/>
                <a:cs typeface="Lato"/>
                <a:sym typeface="Lato"/>
              </a:rPr>
              <a:t>TZ</a:t>
            </a:r>
            <a:r>
              <a:rPr lang="en" sz="1600">
                <a:latin typeface="Lato"/>
                <a:ea typeface="Lato"/>
                <a:cs typeface="Lato"/>
                <a:sym typeface="Lato"/>
              </a:rPr>
              <a:t>|.</a:t>
            </a:r>
            <a:endParaRPr sz="1600">
              <a:latin typeface="Lato"/>
              <a:ea typeface="Lato"/>
              <a:cs typeface="Lato"/>
              <a:sym typeface="Lato"/>
            </a:endParaRPr>
          </a:p>
        </p:txBody>
      </p:sp>
      <p:sp>
        <p:nvSpPr>
          <p:cNvPr id="240" name="Google Shape;240;p41"/>
          <p:cNvSpPr txBox="1"/>
          <p:nvPr/>
        </p:nvSpPr>
        <p:spPr>
          <a:xfrm>
            <a:off x="729450" y="3595050"/>
            <a:ext cx="7333500" cy="855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Lato"/>
              <a:buChar char="●"/>
            </a:pPr>
            <a:r>
              <a:rPr lang="en" sz="1600">
                <a:latin typeface="Lato"/>
                <a:ea typeface="Lato"/>
                <a:cs typeface="Lato"/>
                <a:sym typeface="Lato"/>
              </a:rPr>
              <a:t>Set A</a:t>
            </a:r>
            <a:r>
              <a:rPr baseline="-25000" lang="en" sz="1600">
                <a:latin typeface="Lato"/>
                <a:ea typeface="Lato"/>
                <a:cs typeface="Lato"/>
                <a:sym typeface="Lato"/>
              </a:rPr>
              <a:t>2</a:t>
            </a:r>
            <a:r>
              <a:rPr lang="en" sz="1600">
                <a:latin typeface="Lato"/>
                <a:ea typeface="Lato"/>
                <a:cs typeface="Lato"/>
                <a:sym typeface="Lato"/>
              </a:rPr>
              <a:t> as the partition defined by the edges of M</a:t>
            </a:r>
            <a:r>
              <a:rPr baseline="-25000" lang="en" sz="1600">
                <a:latin typeface="Lato"/>
                <a:ea typeface="Lato"/>
                <a:cs typeface="Lato"/>
                <a:sym typeface="Lato"/>
              </a:rPr>
              <a:t>G</a:t>
            </a:r>
            <a:r>
              <a:rPr lang="en" sz="1600">
                <a:latin typeface="Lato"/>
                <a:ea typeface="Lato"/>
                <a:cs typeface="Lato"/>
                <a:sym typeface="Lato"/>
              </a:rPr>
              <a:t>, plus the remaining |V| - 2*|M</a:t>
            </a:r>
            <a:r>
              <a:rPr baseline="-25000" lang="en" sz="1600">
                <a:latin typeface="Lato"/>
                <a:ea typeface="Lato"/>
                <a:cs typeface="Lato"/>
                <a:sym typeface="Lato"/>
              </a:rPr>
              <a:t>G</a:t>
            </a:r>
            <a:r>
              <a:rPr lang="en" sz="1600">
                <a:latin typeface="Lato"/>
                <a:ea typeface="Lato"/>
                <a:cs typeface="Lato"/>
                <a:sym typeface="Lato"/>
              </a:rPr>
              <a:t>| vertices. Note that, |A</a:t>
            </a:r>
            <a:r>
              <a:rPr baseline="-25000" lang="en" sz="1600">
                <a:latin typeface="Lato"/>
                <a:ea typeface="Lato"/>
                <a:cs typeface="Lato"/>
                <a:sym typeface="Lato"/>
              </a:rPr>
              <a:t>2</a:t>
            </a:r>
            <a:r>
              <a:rPr lang="en" sz="1600">
                <a:latin typeface="Lato"/>
                <a:ea typeface="Lato"/>
                <a:cs typeface="Lato"/>
                <a:sym typeface="Lato"/>
              </a:rPr>
              <a:t>| = |V| -  |M</a:t>
            </a:r>
            <a:r>
              <a:rPr baseline="-25000" lang="en" sz="1600">
                <a:latin typeface="Lato"/>
                <a:ea typeface="Lato"/>
                <a:cs typeface="Lato"/>
                <a:sym typeface="Lato"/>
              </a:rPr>
              <a:t>G</a:t>
            </a:r>
            <a:r>
              <a:rPr lang="en" sz="1600">
                <a:latin typeface="Lato"/>
                <a:ea typeface="Lato"/>
                <a:cs typeface="Lato"/>
                <a:sym typeface="Lato"/>
              </a:rPr>
              <a:t>|</a:t>
            </a:r>
            <a:endParaRPr sz="1600">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2"/>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for Cubic graph (Continue)</a:t>
            </a:r>
            <a:endParaRPr/>
          </a:p>
          <a:p>
            <a:pPr indent="0" lvl="0" marL="0" rtl="0" algn="l">
              <a:spcBef>
                <a:spcPts val="0"/>
              </a:spcBef>
              <a:spcAft>
                <a:spcPts val="0"/>
              </a:spcAft>
              <a:buNone/>
            </a:pPr>
            <a:r>
              <a:t/>
            </a:r>
            <a:endParaRPr/>
          </a:p>
        </p:txBody>
      </p:sp>
      <p:sp>
        <p:nvSpPr>
          <p:cNvPr id="246" name="Google Shape;246;p42"/>
          <p:cNvSpPr txBox="1"/>
          <p:nvPr/>
        </p:nvSpPr>
        <p:spPr>
          <a:xfrm>
            <a:off x="636025" y="2433475"/>
            <a:ext cx="7333500" cy="470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Lato"/>
              <a:buChar char="●"/>
            </a:pPr>
            <a:r>
              <a:rPr lang="en" sz="1600">
                <a:latin typeface="Lato"/>
                <a:ea typeface="Lato"/>
                <a:cs typeface="Lato"/>
                <a:sym typeface="Lato"/>
              </a:rPr>
              <a:t>Update A</a:t>
            </a:r>
            <a:r>
              <a:rPr baseline="-25000" lang="en" sz="1600">
                <a:latin typeface="Lato"/>
                <a:ea typeface="Lato"/>
                <a:cs typeface="Lato"/>
                <a:sym typeface="Lato"/>
              </a:rPr>
              <a:t>1</a:t>
            </a:r>
            <a:r>
              <a:rPr lang="en" sz="1600">
                <a:latin typeface="Lato"/>
                <a:ea typeface="Lato"/>
                <a:cs typeface="Lato"/>
                <a:sym typeface="Lato"/>
              </a:rPr>
              <a:t> and A</a:t>
            </a:r>
            <a:r>
              <a:rPr baseline="-25000" lang="en" sz="1600">
                <a:latin typeface="Lato"/>
                <a:ea typeface="Lato"/>
                <a:cs typeface="Lato"/>
                <a:sym typeface="Lato"/>
              </a:rPr>
              <a:t>2</a:t>
            </a:r>
            <a:r>
              <a:rPr lang="en" sz="1600">
                <a:latin typeface="Lato"/>
                <a:ea typeface="Lato"/>
                <a:cs typeface="Lato"/>
                <a:sym typeface="Lato"/>
              </a:rPr>
              <a:t> with the diamond conversion rule of open(G) to G</a:t>
            </a:r>
            <a:endParaRPr sz="1600">
              <a:latin typeface="Lato"/>
              <a:ea typeface="Lato"/>
              <a:cs typeface="Lato"/>
              <a:sym typeface="Lato"/>
            </a:endParaRPr>
          </a:p>
        </p:txBody>
      </p:sp>
      <p:sp>
        <p:nvSpPr>
          <p:cNvPr id="247" name="Google Shape;247;p42"/>
          <p:cNvSpPr txBox="1"/>
          <p:nvPr/>
        </p:nvSpPr>
        <p:spPr>
          <a:xfrm>
            <a:off x="636025" y="3193950"/>
            <a:ext cx="7333500" cy="855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Lato"/>
              <a:buChar char="●"/>
            </a:pPr>
            <a:r>
              <a:rPr lang="en" sz="1600">
                <a:latin typeface="Lato"/>
                <a:ea typeface="Lato"/>
                <a:cs typeface="Lato"/>
                <a:sym typeface="Lato"/>
              </a:rPr>
              <a:t>Choose SOL(G) = A</a:t>
            </a:r>
            <a:r>
              <a:rPr baseline="-25000" lang="en" sz="1600">
                <a:latin typeface="Lato"/>
                <a:ea typeface="Lato"/>
                <a:cs typeface="Lato"/>
                <a:sym typeface="Lato"/>
              </a:rPr>
              <a:t>i</a:t>
            </a:r>
            <a:r>
              <a:rPr lang="en" sz="1600">
                <a:latin typeface="Lato"/>
                <a:ea typeface="Lato"/>
                <a:cs typeface="Lato"/>
                <a:sym typeface="Lato"/>
              </a:rPr>
              <a:t> where A</a:t>
            </a:r>
            <a:r>
              <a:rPr baseline="-25000" lang="en" sz="1600">
                <a:latin typeface="Lato"/>
                <a:ea typeface="Lato"/>
                <a:cs typeface="Lato"/>
                <a:sym typeface="Lato"/>
              </a:rPr>
              <a:t>i</a:t>
            </a:r>
            <a:r>
              <a:rPr lang="en" sz="1600">
                <a:latin typeface="Lato"/>
                <a:ea typeface="Lato"/>
                <a:cs typeface="Lato"/>
                <a:sym typeface="Lato"/>
              </a:rPr>
              <a:t> = min(|A</a:t>
            </a:r>
            <a:r>
              <a:rPr baseline="-25000" lang="en" sz="1600">
                <a:latin typeface="Lato"/>
                <a:ea typeface="Lato"/>
                <a:cs typeface="Lato"/>
                <a:sym typeface="Lato"/>
              </a:rPr>
              <a:t>1</a:t>
            </a:r>
            <a:r>
              <a:rPr lang="en" sz="1600">
                <a:latin typeface="Lato"/>
                <a:ea typeface="Lato"/>
                <a:cs typeface="Lato"/>
                <a:sym typeface="Lato"/>
              </a:rPr>
              <a:t>|, |A</a:t>
            </a:r>
            <a:r>
              <a:rPr baseline="-25000" lang="en" sz="1600">
                <a:latin typeface="Lato"/>
                <a:ea typeface="Lato"/>
                <a:cs typeface="Lato"/>
                <a:sym typeface="Lato"/>
              </a:rPr>
              <a:t>2</a:t>
            </a:r>
            <a:r>
              <a:rPr lang="en" sz="1600">
                <a:latin typeface="Lato"/>
                <a:ea typeface="Lato"/>
                <a:cs typeface="Lato"/>
                <a:sym typeface="Lato"/>
              </a:rPr>
              <a:t>|)</a:t>
            </a:r>
            <a:endParaRPr sz="1600">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3"/>
          <p:cNvSpPr txBox="1"/>
          <p:nvPr/>
        </p:nvSpPr>
        <p:spPr>
          <a:xfrm>
            <a:off x="905250" y="2428650"/>
            <a:ext cx="7333500" cy="4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Fig: G                                                                         Fig: open(G) </a:t>
            </a:r>
            <a:endParaRPr>
              <a:latin typeface="Lato"/>
              <a:ea typeface="Lato"/>
              <a:cs typeface="Lato"/>
              <a:sym typeface="Lato"/>
            </a:endParaRPr>
          </a:p>
        </p:txBody>
      </p:sp>
      <p:pic>
        <p:nvPicPr>
          <p:cNvPr id="253" name="Google Shape;253;p43"/>
          <p:cNvPicPr preferRelativeResize="0"/>
          <p:nvPr/>
        </p:nvPicPr>
        <p:blipFill>
          <a:blip r:embed="rId3">
            <a:alphaModFix/>
          </a:blip>
          <a:stretch>
            <a:fillRect/>
          </a:stretch>
        </p:blipFill>
        <p:spPr>
          <a:xfrm>
            <a:off x="1230875" y="0"/>
            <a:ext cx="2497659" cy="2345375"/>
          </a:xfrm>
          <a:prstGeom prst="rect">
            <a:avLst/>
          </a:prstGeom>
          <a:noFill/>
          <a:ln>
            <a:noFill/>
          </a:ln>
        </p:spPr>
      </p:pic>
      <p:pic>
        <p:nvPicPr>
          <p:cNvPr id="254" name="Google Shape;254;p43"/>
          <p:cNvPicPr preferRelativeResize="0"/>
          <p:nvPr/>
        </p:nvPicPr>
        <p:blipFill>
          <a:blip r:embed="rId4">
            <a:alphaModFix/>
          </a:blip>
          <a:stretch>
            <a:fillRect/>
          </a:stretch>
        </p:blipFill>
        <p:spPr>
          <a:xfrm>
            <a:off x="4049525" y="331825"/>
            <a:ext cx="3077775" cy="2013550"/>
          </a:xfrm>
          <a:prstGeom prst="rect">
            <a:avLst/>
          </a:prstGeom>
          <a:noFill/>
          <a:ln>
            <a:noFill/>
          </a:ln>
        </p:spPr>
      </p:pic>
      <p:sp>
        <p:nvSpPr>
          <p:cNvPr id="255" name="Google Shape;255;p43"/>
          <p:cNvSpPr txBox="1"/>
          <p:nvPr/>
        </p:nvSpPr>
        <p:spPr>
          <a:xfrm>
            <a:off x="905250" y="3030463"/>
            <a:ext cx="7333500" cy="732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Now A1 = { {9,10,11}, {2,6}, {5,7}, {3,4} }. With diamond updated,</a:t>
            </a:r>
            <a:endParaRPr>
              <a:latin typeface="Lato"/>
              <a:ea typeface="Lato"/>
              <a:cs typeface="Lato"/>
              <a:sym typeface="Lato"/>
            </a:endParaRPr>
          </a:p>
          <a:p>
            <a:pPr indent="0" lvl="0" marL="457200" rtl="0" algn="l">
              <a:spcBef>
                <a:spcPts val="0"/>
              </a:spcBef>
              <a:spcAft>
                <a:spcPts val="0"/>
              </a:spcAft>
              <a:buNone/>
            </a:pPr>
            <a:r>
              <a:rPr lang="en">
                <a:latin typeface="Lato"/>
                <a:ea typeface="Lato"/>
                <a:cs typeface="Lato"/>
                <a:sym typeface="Lato"/>
              </a:rPr>
              <a:t>A1 = </a:t>
            </a:r>
            <a:r>
              <a:rPr lang="en">
                <a:latin typeface="Lato"/>
                <a:ea typeface="Lato"/>
                <a:cs typeface="Lato"/>
                <a:sym typeface="Lato"/>
              </a:rPr>
              <a:t>{ {9,10,11}, {2,6}, {5, 7, 8}, {1, 3, 4} }.</a:t>
            </a:r>
            <a:endParaRPr>
              <a:latin typeface="Lato"/>
              <a:ea typeface="Lato"/>
              <a:cs typeface="Lato"/>
              <a:sym typeface="Lato"/>
            </a:endParaRPr>
          </a:p>
        </p:txBody>
      </p:sp>
      <p:sp>
        <p:nvSpPr>
          <p:cNvPr id="256" name="Google Shape;256;p43"/>
          <p:cNvSpPr txBox="1"/>
          <p:nvPr/>
        </p:nvSpPr>
        <p:spPr>
          <a:xfrm>
            <a:off x="905250" y="3677950"/>
            <a:ext cx="7333500" cy="732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A2 = { {9,10}, </a:t>
            </a:r>
            <a:r>
              <a:rPr lang="en">
                <a:latin typeface="Lato"/>
                <a:ea typeface="Lato"/>
                <a:cs typeface="Lato"/>
                <a:sym typeface="Lato"/>
              </a:rPr>
              <a:t>{2,6}, {5,7}, {3,4}, {11}</a:t>
            </a:r>
            <a:r>
              <a:rPr lang="en">
                <a:latin typeface="Lato"/>
                <a:ea typeface="Lato"/>
                <a:cs typeface="Lato"/>
                <a:sym typeface="Lato"/>
              </a:rPr>
              <a:t> }. With diamond updated,</a:t>
            </a:r>
            <a:endParaRPr>
              <a:latin typeface="Lato"/>
              <a:ea typeface="Lato"/>
              <a:cs typeface="Lato"/>
              <a:sym typeface="Lato"/>
            </a:endParaRPr>
          </a:p>
          <a:p>
            <a:pPr indent="0" lvl="0" marL="457200" rtl="0" algn="l">
              <a:spcBef>
                <a:spcPts val="0"/>
              </a:spcBef>
              <a:spcAft>
                <a:spcPts val="0"/>
              </a:spcAft>
              <a:buNone/>
            </a:pPr>
            <a:r>
              <a:rPr lang="en">
                <a:latin typeface="Lato"/>
                <a:ea typeface="Lato"/>
                <a:cs typeface="Lato"/>
                <a:sym typeface="Lato"/>
              </a:rPr>
              <a:t>A2 = </a:t>
            </a:r>
            <a:r>
              <a:rPr lang="en">
                <a:latin typeface="Lato"/>
                <a:ea typeface="Lato"/>
                <a:cs typeface="Lato"/>
                <a:sym typeface="Lato"/>
              </a:rPr>
              <a:t>{ {9,10}, {2,6}, {5,7, 8}, {1, 3,4}, {11} }</a:t>
            </a:r>
            <a:endParaRPr>
              <a:latin typeface="Lato"/>
              <a:ea typeface="Lato"/>
              <a:cs typeface="Lato"/>
              <a:sym typeface="Lato"/>
            </a:endParaRPr>
          </a:p>
        </p:txBody>
      </p:sp>
      <p:sp>
        <p:nvSpPr>
          <p:cNvPr id="257" name="Google Shape;257;p43"/>
          <p:cNvSpPr txBox="1"/>
          <p:nvPr/>
        </p:nvSpPr>
        <p:spPr>
          <a:xfrm>
            <a:off x="905250" y="4287900"/>
            <a:ext cx="7333500" cy="855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Since |A1| &lt; |A2|. We output A1 as the final partition.</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Polynomial-Time Approximation Scheme</a:t>
            </a:r>
            <a:endParaRPr/>
          </a:p>
        </p:txBody>
      </p:sp>
      <p:sp>
        <p:nvSpPr>
          <p:cNvPr id="138" name="Google Shape;138;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latin typeface="Arial"/>
                <a:ea typeface="Arial"/>
                <a:cs typeface="Arial"/>
                <a:sym typeface="Arial"/>
              </a:rPr>
              <a:t>If there is a polynomial-time 𝛅-approximation algorithm with </a:t>
            </a:r>
            <a:r>
              <a:rPr lang="en" sz="1500">
                <a:solidFill>
                  <a:srgbClr val="000000"/>
                </a:solidFill>
                <a:latin typeface="Arial"/>
                <a:ea typeface="Arial"/>
                <a:cs typeface="Arial"/>
                <a:sym typeface="Arial"/>
              </a:rPr>
              <a:t>𝛅</a:t>
            </a:r>
            <a:r>
              <a:rPr lang="en" sz="1500">
                <a:solidFill>
                  <a:srgbClr val="000000"/>
                </a:solidFill>
                <a:latin typeface="Arial"/>
                <a:ea typeface="Arial"/>
                <a:cs typeface="Arial"/>
                <a:sym typeface="Arial"/>
              </a:rPr>
              <a:t> = 1 + ε, for any fixed value ε &gt; 0 to solve a problem, then the problem is said to have a polynomial-time approximation scheme (PTAS)</a:t>
            </a:r>
            <a:endParaRPr sz="1500">
              <a:solidFill>
                <a:srgbClr val="000000"/>
              </a:solidFill>
              <a:latin typeface="Arial"/>
              <a:ea typeface="Arial"/>
              <a:cs typeface="Arial"/>
              <a:sym typeface="Arial"/>
            </a:endParaRPr>
          </a:p>
          <a:p>
            <a:pPr indent="0" lvl="0" marL="0" rtl="0" algn="l">
              <a:spcBef>
                <a:spcPts val="1600"/>
              </a:spcBef>
              <a:spcAft>
                <a:spcPts val="1600"/>
              </a:spcAft>
              <a:buNone/>
            </a:pPr>
            <a:r>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4"/>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Proof of Approximation Ratio</a:t>
            </a:r>
            <a:endParaRPr/>
          </a:p>
        </p:txBody>
      </p:sp>
      <p:sp>
        <p:nvSpPr>
          <p:cNvPr id="263" name="Google Shape;263;p44"/>
          <p:cNvSpPr txBox="1"/>
          <p:nvPr/>
        </p:nvSpPr>
        <p:spPr>
          <a:xfrm>
            <a:off x="849225" y="1932075"/>
            <a:ext cx="7938900" cy="27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The performance ratio of the algorithm </a:t>
            </a:r>
            <a:r>
              <a:rPr b="1" lang="en" sz="2000">
                <a:latin typeface="Lato"/>
                <a:ea typeface="Lato"/>
                <a:cs typeface="Lato"/>
                <a:sym typeface="Lato"/>
              </a:rPr>
              <a:t>A</a:t>
            </a:r>
            <a:r>
              <a:rPr lang="en" sz="1800">
                <a:latin typeface="Lato"/>
                <a:ea typeface="Lato"/>
                <a:cs typeface="Lato"/>
                <a:sym typeface="Lato"/>
              </a:rPr>
              <a:t> is at most 5/4.  </a:t>
            </a:r>
            <a:endParaRPr sz="18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5"/>
          <p:cNvSpPr txBox="1"/>
          <p:nvPr>
            <p:ph type="title"/>
          </p:nvPr>
        </p:nvSpPr>
        <p:spPr>
          <a:xfrm>
            <a:off x="810775" y="5766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Proof(Continue)</a:t>
            </a:r>
            <a:endParaRPr/>
          </a:p>
        </p:txBody>
      </p:sp>
      <p:sp>
        <p:nvSpPr>
          <p:cNvPr id="269" name="Google Shape;269;p45"/>
          <p:cNvSpPr txBox="1"/>
          <p:nvPr/>
        </p:nvSpPr>
        <p:spPr>
          <a:xfrm>
            <a:off x="869550" y="1413675"/>
            <a:ext cx="7863600" cy="3729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300"/>
              <a:t>Assuming, Z = Z</a:t>
            </a:r>
            <a:r>
              <a:rPr baseline="-25000" lang="en" sz="1300"/>
              <a:t>T</a:t>
            </a:r>
            <a:endParaRPr sz="1300"/>
          </a:p>
          <a:p>
            <a:pPr indent="0" lvl="0" marL="0" rtl="0" algn="l">
              <a:lnSpc>
                <a:spcPct val="150000"/>
              </a:lnSpc>
              <a:spcBef>
                <a:spcPts val="0"/>
              </a:spcBef>
              <a:spcAft>
                <a:spcPts val="0"/>
              </a:spcAft>
              <a:buNone/>
            </a:pPr>
            <a:r>
              <a:rPr lang="en" sz="1300"/>
              <a:t>|OPT</a:t>
            </a:r>
            <a:r>
              <a:rPr baseline="-25000" lang="en" sz="1300"/>
              <a:t>PIC</a:t>
            </a:r>
            <a:r>
              <a:rPr lang="en" sz="1300"/>
              <a:t>(G)| &gt; |T| + ⅔ |Z| - ⅓ |M</a:t>
            </a:r>
            <a:r>
              <a:rPr baseline="-25000" lang="en" sz="1300"/>
              <a:t>Z</a:t>
            </a:r>
            <a:r>
              <a:rPr lang="en" sz="1300"/>
              <a:t>| ……………………………………...</a:t>
            </a:r>
            <a:r>
              <a:rPr b="1" lang="en" sz="1300"/>
              <a:t>Theorem.9</a:t>
            </a:r>
            <a:endParaRPr b="1" sz="1300"/>
          </a:p>
          <a:p>
            <a:pPr indent="0" lvl="0" marL="0" rtl="0" algn="l">
              <a:lnSpc>
                <a:spcPct val="150000"/>
              </a:lnSpc>
              <a:spcBef>
                <a:spcPts val="0"/>
              </a:spcBef>
              <a:spcAft>
                <a:spcPts val="0"/>
              </a:spcAft>
              <a:buNone/>
            </a:pPr>
            <a:r>
              <a:rPr lang="en" sz="1300"/>
              <a:t>|A(G)| &lt; |T| + |Z| - |M</a:t>
            </a:r>
            <a:r>
              <a:rPr baseline="-25000" lang="en" sz="1300"/>
              <a:t>z</a:t>
            </a:r>
            <a:r>
              <a:rPr lang="en" sz="1300"/>
              <a:t>|</a:t>
            </a:r>
            <a:endParaRPr sz="1300"/>
          </a:p>
          <a:p>
            <a:pPr indent="0" lvl="0" marL="0" rtl="0" algn="l">
              <a:lnSpc>
                <a:spcPct val="150000"/>
              </a:lnSpc>
              <a:spcBef>
                <a:spcPts val="0"/>
              </a:spcBef>
              <a:spcAft>
                <a:spcPts val="0"/>
              </a:spcAft>
              <a:buNone/>
            </a:pPr>
            <a:r>
              <a:rPr lang="en" sz="1300">
                <a:solidFill>
                  <a:srgbClr val="1C4587"/>
                </a:solidFill>
              </a:rPr>
              <a:t>Considering two cases: |T| ≥ ⅔|Z|- ⅓|M</a:t>
            </a:r>
            <a:r>
              <a:rPr baseline="-25000" lang="en" sz="1300">
                <a:solidFill>
                  <a:srgbClr val="1C4587"/>
                </a:solidFill>
              </a:rPr>
              <a:t>Z</a:t>
            </a:r>
            <a:r>
              <a:rPr lang="en" sz="1300">
                <a:solidFill>
                  <a:srgbClr val="1C4587"/>
                </a:solidFill>
              </a:rPr>
              <a:t>| or  </a:t>
            </a:r>
            <a:r>
              <a:rPr lang="en" sz="1300">
                <a:solidFill>
                  <a:srgbClr val="1C4587"/>
                </a:solidFill>
              </a:rPr>
              <a:t>|T|  &lt; ⅔|Z|- ⅓|M</a:t>
            </a:r>
            <a:r>
              <a:rPr baseline="-25000" lang="en" sz="1300">
                <a:solidFill>
                  <a:srgbClr val="1C4587"/>
                </a:solidFill>
              </a:rPr>
              <a:t>Z</a:t>
            </a:r>
            <a:r>
              <a:rPr lang="en" sz="1300">
                <a:solidFill>
                  <a:srgbClr val="1C4587"/>
                </a:solidFill>
              </a:rPr>
              <a:t>|</a:t>
            </a:r>
            <a:endParaRPr sz="1300">
              <a:solidFill>
                <a:srgbClr val="1C4587"/>
              </a:solidFill>
            </a:endParaRPr>
          </a:p>
          <a:p>
            <a:pPr indent="0" lvl="0" marL="0" rtl="0" algn="l">
              <a:lnSpc>
                <a:spcPct val="150000"/>
              </a:lnSpc>
              <a:spcBef>
                <a:spcPts val="0"/>
              </a:spcBef>
              <a:spcAft>
                <a:spcPts val="0"/>
              </a:spcAft>
              <a:buNone/>
            </a:pPr>
            <a:r>
              <a:rPr lang="en" sz="1300">
                <a:latin typeface="Lato"/>
                <a:ea typeface="Lato"/>
                <a:cs typeface="Lato"/>
                <a:sym typeface="Lato"/>
              </a:rPr>
              <a:t>1)	If </a:t>
            </a:r>
            <a:r>
              <a:rPr lang="en" sz="1300"/>
              <a:t>|T| ≥ ⅔|Z|- ⅓|M</a:t>
            </a:r>
            <a:r>
              <a:rPr baseline="-25000" lang="en" sz="1300"/>
              <a:t>Z</a:t>
            </a:r>
            <a:r>
              <a:rPr lang="en" sz="1300"/>
              <a:t>| then performance ration,</a:t>
            </a:r>
            <a:endParaRPr sz="1300"/>
          </a:p>
          <a:p>
            <a:pPr indent="457200" lvl="0" marL="0" rtl="0" algn="l">
              <a:lnSpc>
                <a:spcPct val="150000"/>
              </a:lnSpc>
              <a:spcBef>
                <a:spcPts val="0"/>
              </a:spcBef>
              <a:spcAft>
                <a:spcPts val="0"/>
              </a:spcAft>
              <a:buNone/>
            </a:pPr>
            <a:r>
              <a:rPr lang="en" sz="1300"/>
              <a:t>R</a:t>
            </a:r>
            <a:r>
              <a:rPr baseline="-25000" lang="en" sz="1300"/>
              <a:t>A</a:t>
            </a:r>
            <a:r>
              <a:rPr lang="en" sz="1300"/>
              <a:t> = |A(G)| / |OPT</a:t>
            </a:r>
            <a:r>
              <a:rPr baseline="-25000" lang="en" sz="1300"/>
              <a:t>PIC</a:t>
            </a:r>
            <a:r>
              <a:rPr lang="en" sz="1300"/>
              <a:t>(G)| </a:t>
            </a:r>
            <a:endParaRPr sz="1300"/>
          </a:p>
          <a:p>
            <a:pPr indent="457200" lvl="0" marL="0" rtl="0" algn="l">
              <a:lnSpc>
                <a:spcPct val="150000"/>
              </a:lnSpc>
              <a:spcBef>
                <a:spcPts val="0"/>
              </a:spcBef>
              <a:spcAft>
                <a:spcPts val="0"/>
              </a:spcAft>
              <a:buNone/>
            </a:pPr>
            <a:r>
              <a:rPr lang="en" sz="1300"/>
              <a:t>≤ (|T| + |Z| - |M</a:t>
            </a:r>
            <a:r>
              <a:rPr baseline="-25000" lang="en" sz="1300"/>
              <a:t>z</a:t>
            </a:r>
            <a:r>
              <a:rPr lang="en" sz="1300"/>
              <a:t>|) / (|T| + ⅔ |Z| - ⅓ |M</a:t>
            </a:r>
            <a:r>
              <a:rPr baseline="-25000" lang="en" sz="1300"/>
              <a:t>Z</a:t>
            </a:r>
            <a:r>
              <a:rPr lang="en" sz="1300"/>
              <a:t>|) </a:t>
            </a:r>
            <a:endParaRPr sz="1300"/>
          </a:p>
          <a:p>
            <a:pPr indent="457200" lvl="0" marL="0" rtl="0" algn="l">
              <a:lnSpc>
                <a:spcPct val="150000"/>
              </a:lnSpc>
              <a:spcBef>
                <a:spcPts val="0"/>
              </a:spcBef>
              <a:spcAft>
                <a:spcPts val="0"/>
              </a:spcAft>
              <a:buNone/>
            </a:pPr>
            <a:r>
              <a:rPr lang="en" sz="1300"/>
              <a:t>≤ 5/4</a:t>
            </a:r>
            <a:endParaRPr sz="1300"/>
          </a:p>
          <a:p>
            <a:pPr indent="0" lvl="0" marL="457200" rtl="0" algn="l">
              <a:lnSpc>
                <a:spcPct val="150000"/>
              </a:lnSpc>
              <a:spcBef>
                <a:spcPts val="0"/>
              </a:spcBef>
              <a:spcAft>
                <a:spcPts val="0"/>
              </a:spcAft>
              <a:buNone/>
            </a:pPr>
            <a:r>
              <a:rPr lang="en" sz="1300"/>
              <a:t>Iff 12|T |+12|Z|-12|M</a:t>
            </a:r>
            <a:r>
              <a:rPr baseline="-25000" lang="en" sz="1300"/>
              <a:t>z</a:t>
            </a:r>
            <a:r>
              <a:rPr lang="en" sz="1300"/>
              <a:t>| ≤ 15|T |+10|Z|-5|M</a:t>
            </a:r>
            <a:r>
              <a:rPr baseline="-25000" lang="en" sz="1300"/>
              <a:t>z</a:t>
            </a:r>
            <a:r>
              <a:rPr lang="en" sz="1300"/>
              <a:t>|  </a:t>
            </a:r>
            <a:endParaRPr sz="1300"/>
          </a:p>
          <a:p>
            <a:pPr indent="0" lvl="0" marL="457200" rtl="0" algn="l">
              <a:lnSpc>
                <a:spcPct val="150000"/>
              </a:lnSpc>
              <a:spcBef>
                <a:spcPts val="0"/>
              </a:spcBef>
              <a:spcAft>
                <a:spcPts val="0"/>
              </a:spcAft>
              <a:buNone/>
            </a:pPr>
            <a:r>
              <a:rPr lang="en" sz="1300"/>
              <a:t>⇔ |T| ≥ (2/3) |Z|- (7/3)  |M</a:t>
            </a:r>
            <a:r>
              <a:rPr baseline="-25000" lang="en" sz="1300"/>
              <a:t>Z</a:t>
            </a:r>
            <a:r>
              <a:rPr lang="en" sz="1300"/>
              <a:t>|</a:t>
            </a:r>
            <a:endParaRPr sz="1300"/>
          </a:p>
          <a:p>
            <a:pPr indent="0" lvl="0" marL="457200" rtl="0" algn="l">
              <a:lnSpc>
                <a:spcPct val="150000"/>
              </a:lnSpc>
              <a:spcBef>
                <a:spcPts val="0"/>
              </a:spcBef>
              <a:spcAft>
                <a:spcPts val="0"/>
              </a:spcAft>
              <a:buNone/>
            </a:pPr>
            <a:r>
              <a:rPr lang="en" sz="1300"/>
              <a:t>But, |T| ≥ ⅔ |Z|- ⅓ |M</a:t>
            </a:r>
            <a:r>
              <a:rPr baseline="-25000" lang="en" sz="1300"/>
              <a:t>Z</a:t>
            </a:r>
            <a:r>
              <a:rPr lang="en" sz="1300"/>
              <a:t>| ≥ ⅔ |Z|- ⅓ |M</a:t>
            </a:r>
            <a:r>
              <a:rPr baseline="-25000" lang="en" sz="1300"/>
              <a:t>Z</a:t>
            </a:r>
            <a:r>
              <a:rPr lang="en" sz="1300"/>
              <a:t>| - (6/3) |M</a:t>
            </a:r>
            <a:r>
              <a:rPr baseline="-25000" lang="en" sz="1300"/>
              <a:t>Z</a:t>
            </a:r>
            <a:r>
              <a:rPr lang="en" sz="1300"/>
              <a:t>| = (2/3) |Z|- (7/3)  |M</a:t>
            </a:r>
            <a:r>
              <a:rPr baseline="-25000" lang="en" sz="1300"/>
              <a:t>Z</a:t>
            </a:r>
            <a:r>
              <a:rPr lang="en" sz="1300"/>
              <a:t>|</a:t>
            </a:r>
            <a:endParaRPr sz="1300"/>
          </a:p>
          <a:p>
            <a:pPr indent="0" lvl="0" marL="457200" rtl="0" algn="l">
              <a:spcBef>
                <a:spcPts val="0"/>
              </a:spcBef>
              <a:spcAft>
                <a:spcPts val="0"/>
              </a:spcAft>
              <a:buNone/>
            </a:pPr>
            <a:r>
              <a:rPr lang="en" sz="1300"/>
              <a:t> </a:t>
            </a:r>
            <a:endParaRPr sz="13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6"/>
          <p:cNvSpPr txBox="1"/>
          <p:nvPr>
            <p:ph type="title"/>
          </p:nvPr>
        </p:nvSpPr>
        <p:spPr>
          <a:xfrm>
            <a:off x="810775" y="6650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Proof(Continue)</a:t>
            </a:r>
            <a:endParaRPr/>
          </a:p>
        </p:txBody>
      </p:sp>
      <p:sp>
        <p:nvSpPr>
          <p:cNvPr id="275" name="Google Shape;275;p46"/>
          <p:cNvSpPr txBox="1"/>
          <p:nvPr/>
        </p:nvSpPr>
        <p:spPr>
          <a:xfrm>
            <a:off x="989575" y="1299275"/>
            <a:ext cx="7509600" cy="3723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Lato"/>
                <a:ea typeface="Lato"/>
                <a:cs typeface="Lato"/>
                <a:sym typeface="Lato"/>
              </a:rPr>
              <a:t>2) </a:t>
            </a:r>
            <a:r>
              <a:rPr lang="en">
                <a:latin typeface="Lato"/>
                <a:ea typeface="Lato"/>
                <a:cs typeface="Lato"/>
                <a:sym typeface="Lato"/>
              </a:rPr>
              <a:t>If </a:t>
            </a:r>
            <a:r>
              <a:rPr lang="en" sz="1300"/>
              <a:t>|T| &lt;  ⅔ |Z| - ⅓ |M</a:t>
            </a:r>
            <a:r>
              <a:rPr baseline="-25000" lang="en" sz="1300"/>
              <a:t>Z</a:t>
            </a:r>
            <a:r>
              <a:rPr lang="en" sz="1300"/>
              <a:t>| then we have two additional cases, |T</a:t>
            </a:r>
            <a:r>
              <a:rPr baseline="30000" lang="en" sz="1300"/>
              <a:t>*</a:t>
            </a:r>
            <a:r>
              <a:rPr lang="en" sz="1300"/>
              <a:t>| ≤ |T|/2 and |T</a:t>
            </a:r>
            <a:r>
              <a:rPr baseline="30000" lang="en" sz="1300"/>
              <a:t>*</a:t>
            </a:r>
            <a:r>
              <a:rPr lang="en" sz="1300"/>
              <a:t>| &gt; |T|/2</a:t>
            </a:r>
            <a:endParaRPr sz="1300"/>
          </a:p>
          <a:p>
            <a:pPr indent="0" lvl="0" marL="0" rtl="0" algn="l">
              <a:lnSpc>
                <a:spcPct val="150000"/>
              </a:lnSpc>
              <a:spcBef>
                <a:spcPts val="0"/>
              </a:spcBef>
              <a:spcAft>
                <a:spcPts val="0"/>
              </a:spcAft>
              <a:buNone/>
            </a:pPr>
            <a:r>
              <a:rPr lang="en" sz="1300"/>
              <a:t>In both case we prove that α is within |T|/2</a:t>
            </a:r>
            <a:endParaRPr sz="1300"/>
          </a:p>
          <a:p>
            <a:pPr indent="-311150" lvl="0" marL="457200" rtl="0" algn="l">
              <a:lnSpc>
                <a:spcPct val="150000"/>
              </a:lnSpc>
              <a:spcBef>
                <a:spcPts val="0"/>
              </a:spcBef>
              <a:spcAft>
                <a:spcPts val="0"/>
              </a:spcAft>
              <a:buSzPts val="1300"/>
              <a:buAutoNum type="alphaLcParenR"/>
            </a:pPr>
            <a:r>
              <a:rPr lang="en" sz="1300"/>
              <a:t>If  |T</a:t>
            </a:r>
            <a:r>
              <a:rPr baseline="30000" lang="en" sz="1300"/>
              <a:t>*</a:t>
            </a:r>
            <a:r>
              <a:rPr lang="en" sz="1300"/>
              <a:t>| ≤ |T|/2 , new partition β ,</a:t>
            </a:r>
            <a:endParaRPr sz="1300"/>
          </a:p>
          <a:p>
            <a:pPr indent="0" lvl="0" marL="457200" rtl="0" algn="l">
              <a:lnSpc>
                <a:spcPct val="150000"/>
              </a:lnSpc>
              <a:spcBef>
                <a:spcPts val="0"/>
              </a:spcBef>
              <a:spcAft>
                <a:spcPts val="0"/>
              </a:spcAft>
              <a:buNone/>
            </a:pPr>
            <a:r>
              <a:rPr lang="en" sz="1300"/>
              <a:t>|A</a:t>
            </a:r>
            <a:r>
              <a:rPr baseline="-25000" lang="en" sz="1300"/>
              <a:t>2</a:t>
            </a:r>
            <a:r>
              <a:rPr lang="en" sz="1300"/>
              <a:t>| ≤ |β| </a:t>
            </a:r>
            <a:endParaRPr sz="1300"/>
          </a:p>
          <a:p>
            <a:pPr indent="0" lvl="0" marL="457200" rtl="0" algn="l">
              <a:lnSpc>
                <a:spcPct val="150000"/>
              </a:lnSpc>
              <a:spcBef>
                <a:spcPts val="0"/>
              </a:spcBef>
              <a:spcAft>
                <a:spcPts val="0"/>
              </a:spcAft>
              <a:buNone/>
            </a:pPr>
            <a:r>
              <a:rPr lang="en" sz="1300"/>
              <a:t>= |α| + |T</a:t>
            </a:r>
            <a:r>
              <a:rPr baseline="30000" lang="en" sz="1300"/>
              <a:t>*</a:t>
            </a:r>
            <a:r>
              <a:rPr lang="en" sz="1300"/>
              <a:t>| </a:t>
            </a:r>
            <a:endParaRPr sz="1300"/>
          </a:p>
          <a:p>
            <a:pPr indent="0" lvl="0" marL="457200" rtl="0" algn="l">
              <a:lnSpc>
                <a:spcPct val="150000"/>
              </a:lnSpc>
              <a:spcBef>
                <a:spcPts val="0"/>
              </a:spcBef>
              <a:spcAft>
                <a:spcPts val="0"/>
              </a:spcAft>
              <a:buNone/>
            </a:pPr>
            <a:r>
              <a:rPr lang="en" sz="1300"/>
              <a:t>= (|T</a:t>
            </a:r>
            <a:r>
              <a:rPr baseline="30000" lang="en" sz="1300"/>
              <a:t>*</a:t>
            </a:r>
            <a:r>
              <a:rPr lang="en" sz="1300"/>
              <a:t>| + |Z</a:t>
            </a:r>
            <a:r>
              <a:rPr baseline="-25000" lang="en" sz="1300"/>
              <a:t>T∗</a:t>
            </a:r>
            <a:r>
              <a:rPr lang="en" sz="1300"/>
              <a:t>| - |M</a:t>
            </a:r>
            <a:r>
              <a:rPr baseline="-25000" lang="en" sz="1300"/>
              <a:t>ZT∗</a:t>
            </a:r>
            <a:r>
              <a:rPr lang="en" sz="1300"/>
              <a:t>|) + |T</a:t>
            </a:r>
            <a:r>
              <a:rPr baseline="30000" lang="en" sz="1300"/>
              <a:t>∗</a:t>
            </a:r>
            <a:r>
              <a:rPr lang="en" sz="1300"/>
              <a:t>| </a:t>
            </a:r>
            <a:endParaRPr sz="1300"/>
          </a:p>
          <a:p>
            <a:pPr indent="0" lvl="0" marL="457200" rtl="0" algn="l">
              <a:lnSpc>
                <a:spcPct val="150000"/>
              </a:lnSpc>
              <a:spcBef>
                <a:spcPts val="0"/>
              </a:spcBef>
              <a:spcAft>
                <a:spcPts val="0"/>
              </a:spcAft>
              <a:buNone/>
            </a:pPr>
            <a:r>
              <a:rPr lang="en" sz="1300"/>
              <a:t>≤ (|T</a:t>
            </a:r>
            <a:r>
              <a:rPr baseline="30000" lang="en" sz="1300"/>
              <a:t>∗</a:t>
            </a:r>
            <a:r>
              <a:rPr lang="en" sz="1300"/>
              <a:t>| + |Z</a:t>
            </a:r>
            <a:r>
              <a:rPr baseline="-25000" lang="en" sz="1300"/>
              <a:t>T∗</a:t>
            </a:r>
            <a:r>
              <a:rPr lang="en" sz="1300"/>
              <a:t>| - |M</a:t>
            </a:r>
            <a:r>
              <a:rPr baseline="-25000" lang="en" sz="1300"/>
              <a:t>ZT∗</a:t>
            </a:r>
            <a:r>
              <a:rPr lang="en" sz="1300"/>
              <a:t>|) + |T|/2 </a:t>
            </a:r>
            <a:endParaRPr sz="1300"/>
          </a:p>
          <a:p>
            <a:pPr indent="-311150" lvl="0" marL="457200" rtl="0" algn="l">
              <a:lnSpc>
                <a:spcPct val="150000"/>
              </a:lnSpc>
              <a:spcBef>
                <a:spcPts val="0"/>
              </a:spcBef>
              <a:spcAft>
                <a:spcPts val="0"/>
              </a:spcAft>
              <a:buSzPts val="1300"/>
              <a:buAutoNum type="alphaLcParenR"/>
            </a:pPr>
            <a:r>
              <a:rPr lang="en" sz="1300"/>
              <a:t>If  |T</a:t>
            </a:r>
            <a:r>
              <a:rPr baseline="30000" lang="en" sz="1300"/>
              <a:t>*</a:t>
            </a:r>
            <a:r>
              <a:rPr lang="en" sz="1300"/>
              <a:t>| &gt; |T|/2 , β by adding to α all triangles of T - T</a:t>
            </a:r>
            <a:r>
              <a:rPr baseline="30000" lang="en" sz="1300"/>
              <a:t>*</a:t>
            </a:r>
            <a:endParaRPr sz="1100"/>
          </a:p>
          <a:p>
            <a:pPr indent="0" lvl="0" marL="0" rtl="0" algn="l">
              <a:lnSpc>
                <a:spcPct val="150000"/>
              </a:lnSpc>
              <a:spcBef>
                <a:spcPts val="0"/>
              </a:spcBef>
              <a:spcAft>
                <a:spcPts val="0"/>
              </a:spcAft>
              <a:buNone/>
            </a:pPr>
            <a:r>
              <a:rPr lang="en" sz="1100"/>
              <a:t>	</a:t>
            </a:r>
            <a:r>
              <a:rPr lang="en" sz="1300"/>
              <a:t>|A</a:t>
            </a:r>
            <a:r>
              <a:rPr baseline="-25000" lang="en" sz="1300"/>
              <a:t>1</a:t>
            </a:r>
            <a:r>
              <a:rPr lang="en" sz="1300"/>
              <a:t>| ≤ |β| where,|β| = (|T</a:t>
            </a:r>
            <a:r>
              <a:rPr baseline="30000" lang="en" sz="1300"/>
              <a:t>∗</a:t>
            </a:r>
            <a:r>
              <a:rPr lang="en" sz="1300"/>
              <a:t>| + |Z</a:t>
            </a:r>
            <a:r>
              <a:rPr baseline="-25000" lang="en" sz="1300"/>
              <a:t>T∗</a:t>
            </a:r>
            <a:r>
              <a:rPr lang="en" sz="1300"/>
              <a:t>| - |M</a:t>
            </a:r>
            <a:r>
              <a:rPr baseline="-25000" lang="en" sz="1300"/>
              <a:t>ZT∗</a:t>
            </a:r>
            <a:r>
              <a:rPr lang="en" sz="1300"/>
              <a:t> |) + |T - T</a:t>
            </a:r>
            <a:r>
              <a:rPr baseline="30000" lang="en" sz="1300"/>
              <a:t>*</a:t>
            </a:r>
            <a:r>
              <a:rPr lang="en" sz="1300"/>
              <a:t>| </a:t>
            </a:r>
            <a:endParaRPr sz="1300"/>
          </a:p>
          <a:p>
            <a:pPr indent="0" lvl="0" marL="0" rtl="0" algn="l">
              <a:lnSpc>
                <a:spcPct val="150000"/>
              </a:lnSpc>
              <a:spcBef>
                <a:spcPts val="0"/>
              </a:spcBef>
              <a:spcAft>
                <a:spcPts val="0"/>
              </a:spcAft>
              <a:buNone/>
            </a:pPr>
            <a:r>
              <a:rPr lang="en" sz="1300"/>
              <a:t>	≤ (|T</a:t>
            </a:r>
            <a:r>
              <a:rPr baseline="30000" lang="en" sz="1300"/>
              <a:t>∗</a:t>
            </a:r>
            <a:r>
              <a:rPr lang="en" sz="1300"/>
              <a:t>| + |Z</a:t>
            </a:r>
            <a:r>
              <a:rPr baseline="-25000" lang="en" sz="1300"/>
              <a:t>T∗</a:t>
            </a:r>
            <a:r>
              <a:rPr lang="en" sz="1300"/>
              <a:t>| - |M</a:t>
            </a:r>
            <a:r>
              <a:rPr baseline="-25000" lang="en" sz="1300"/>
              <a:t>ZT∗</a:t>
            </a:r>
            <a:r>
              <a:rPr lang="en" sz="1300"/>
              <a:t> |) + |T - T</a:t>
            </a:r>
            <a:r>
              <a:rPr baseline="30000" lang="en" sz="1300"/>
              <a:t>*</a:t>
            </a:r>
            <a:r>
              <a:rPr lang="en" sz="1300"/>
              <a:t>| </a:t>
            </a:r>
            <a:endParaRPr sz="1300"/>
          </a:p>
          <a:p>
            <a:pPr indent="0" lvl="0" marL="0" rtl="0" algn="l">
              <a:lnSpc>
                <a:spcPct val="150000"/>
              </a:lnSpc>
              <a:spcBef>
                <a:spcPts val="0"/>
              </a:spcBef>
              <a:spcAft>
                <a:spcPts val="0"/>
              </a:spcAft>
              <a:buNone/>
            </a:pPr>
            <a:r>
              <a:rPr lang="en" sz="1300"/>
              <a:t>	&lt; (|T</a:t>
            </a:r>
            <a:r>
              <a:rPr baseline="30000" lang="en" sz="1300"/>
              <a:t>∗</a:t>
            </a:r>
            <a:r>
              <a:rPr lang="en" sz="1300"/>
              <a:t>| + |Z</a:t>
            </a:r>
            <a:r>
              <a:rPr baseline="-25000" lang="en" sz="1300"/>
              <a:t>T∗</a:t>
            </a:r>
            <a:r>
              <a:rPr lang="en" sz="1300"/>
              <a:t>| - |M</a:t>
            </a:r>
            <a:r>
              <a:rPr baseline="-25000" lang="en" sz="1300"/>
              <a:t>ZT∗</a:t>
            </a:r>
            <a:r>
              <a:rPr lang="en" sz="1300"/>
              <a:t>|) + |T|/2</a:t>
            </a:r>
            <a:endParaRPr sz="1300"/>
          </a:p>
          <a:p>
            <a:pPr indent="0" lvl="0" marL="0" rtl="0" algn="l">
              <a:lnSpc>
                <a:spcPct val="115000"/>
              </a:lnSpc>
              <a:spcBef>
                <a:spcPts val="0"/>
              </a:spcBef>
              <a:spcAft>
                <a:spcPts val="0"/>
              </a:spcAft>
              <a:buNone/>
            </a:pPr>
            <a:r>
              <a:t/>
            </a:r>
            <a:endParaRPr sz="1100"/>
          </a:p>
          <a:p>
            <a:pPr indent="0" lvl="0" marL="457200" rtl="0" algn="l">
              <a:lnSpc>
                <a:spcPct val="115000"/>
              </a:lnSpc>
              <a:spcBef>
                <a:spcPts val="0"/>
              </a:spcBef>
              <a:spcAft>
                <a:spcPts val="0"/>
              </a:spcAft>
              <a:buNone/>
            </a:pPr>
            <a:r>
              <a:t/>
            </a:r>
            <a:endParaRPr sz="1300"/>
          </a:p>
          <a:p>
            <a:pPr indent="0" lvl="0" marL="457200" rtl="0" algn="l">
              <a:lnSpc>
                <a:spcPct val="115000"/>
              </a:lnSpc>
              <a:spcBef>
                <a:spcPts val="0"/>
              </a:spcBef>
              <a:spcAft>
                <a:spcPts val="0"/>
              </a:spcAft>
              <a:buNone/>
            </a:pPr>
            <a:r>
              <a:t/>
            </a:r>
            <a:endParaRPr sz="1300"/>
          </a:p>
          <a:p>
            <a:pPr indent="0" lvl="0" marL="0" rtl="0" algn="l">
              <a:spcBef>
                <a:spcPts val="0"/>
              </a:spcBef>
              <a:spcAft>
                <a:spcPts val="0"/>
              </a:spcAft>
              <a:buNone/>
            </a:pPr>
            <a:r>
              <a:t/>
            </a:r>
            <a:endParaRPr>
              <a:latin typeface="Lato"/>
              <a:ea typeface="Lato"/>
              <a:cs typeface="Lato"/>
              <a:sym typeface="Lato"/>
            </a:endParaRPr>
          </a:p>
        </p:txBody>
      </p:sp>
      <p:sp>
        <p:nvSpPr>
          <p:cNvPr id="276" name="Google Shape;276;p46"/>
          <p:cNvSpPr/>
          <p:nvPr/>
        </p:nvSpPr>
        <p:spPr>
          <a:xfrm>
            <a:off x="4572000" y="1985225"/>
            <a:ext cx="1346700" cy="10734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6"/>
          <p:cNvSpPr/>
          <p:nvPr/>
        </p:nvSpPr>
        <p:spPr>
          <a:xfrm>
            <a:off x="5918700" y="2338950"/>
            <a:ext cx="617700" cy="2328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8" name="Google Shape;278;p46"/>
          <p:cNvCxnSpPr/>
          <p:nvPr/>
        </p:nvCxnSpPr>
        <p:spPr>
          <a:xfrm flipH="1" rot="10800000">
            <a:off x="6718350" y="2916875"/>
            <a:ext cx="1164300" cy="20100"/>
          </a:xfrm>
          <a:prstGeom prst="straightConnector1">
            <a:avLst/>
          </a:prstGeom>
          <a:noFill/>
          <a:ln cap="flat" cmpd="sng" w="28575">
            <a:solidFill>
              <a:schemeClr val="dk2"/>
            </a:solidFill>
            <a:prstDash val="solid"/>
            <a:round/>
            <a:headEnd len="med" w="med" type="none"/>
            <a:tailEnd len="med" w="med" type="none"/>
          </a:ln>
        </p:spPr>
      </p:cxnSp>
      <p:sp>
        <p:nvSpPr>
          <p:cNvPr id="279" name="Google Shape;279;p46"/>
          <p:cNvSpPr/>
          <p:nvPr/>
        </p:nvSpPr>
        <p:spPr>
          <a:xfrm>
            <a:off x="7042350" y="2025725"/>
            <a:ext cx="131700" cy="1113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par>
                                <p:cTn fill="hold" nodeType="with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7"/>
          <p:cNvSpPr txBox="1"/>
          <p:nvPr>
            <p:ph type="title"/>
          </p:nvPr>
        </p:nvSpPr>
        <p:spPr>
          <a:xfrm>
            <a:off x="810775" y="5766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Proof(Continue)</a:t>
            </a:r>
            <a:endParaRPr/>
          </a:p>
        </p:txBody>
      </p:sp>
      <p:sp>
        <p:nvSpPr>
          <p:cNvPr id="285" name="Google Shape;285;p47"/>
          <p:cNvSpPr txBox="1"/>
          <p:nvPr/>
        </p:nvSpPr>
        <p:spPr>
          <a:xfrm>
            <a:off x="772675" y="1549125"/>
            <a:ext cx="7764600" cy="3000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300"/>
              <a:t>Hence, in either case, α is within |T|/2 of A(G) ,</a:t>
            </a:r>
            <a:endParaRPr sz="1300"/>
          </a:p>
          <a:p>
            <a:pPr indent="0" lvl="0" marL="0" rtl="0" algn="l">
              <a:lnSpc>
                <a:spcPct val="150000"/>
              </a:lnSpc>
              <a:spcBef>
                <a:spcPts val="0"/>
              </a:spcBef>
              <a:spcAft>
                <a:spcPts val="0"/>
              </a:spcAft>
              <a:buNone/>
            </a:pPr>
            <a:r>
              <a:rPr lang="en" sz="1300"/>
              <a:t>	</a:t>
            </a:r>
            <a:r>
              <a:rPr lang="en" sz="1300"/>
              <a:t>R</a:t>
            </a:r>
            <a:r>
              <a:rPr baseline="-25000" lang="en" sz="1300"/>
              <a:t>A</a:t>
            </a:r>
            <a:r>
              <a:rPr lang="en" sz="1300"/>
              <a:t> = |A(G)| / |OPT</a:t>
            </a:r>
            <a:r>
              <a:rPr baseline="-25000" lang="en" sz="1300"/>
              <a:t>PIC</a:t>
            </a:r>
            <a:r>
              <a:rPr lang="en" sz="1300"/>
              <a:t>(G)|  </a:t>
            </a:r>
            <a:endParaRPr sz="1300"/>
          </a:p>
          <a:p>
            <a:pPr indent="0" lvl="0" marL="0" rtl="0" algn="l">
              <a:lnSpc>
                <a:spcPct val="150000"/>
              </a:lnSpc>
              <a:spcBef>
                <a:spcPts val="0"/>
              </a:spcBef>
              <a:spcAft>
                <a:spcPts val="0"/>
              </a:spcAft>
              <a:buNone/>
            </a:pPr>
            <a:r>
              <a:rPr lang="en" sz="1300"/>
              <a:t>	     ≤ (|T|/2 + |OPT</a:t>
            </a:r>
            <a:r>
              <a:rPr baseline="-25000" lang="en" sz="1300"/>
              <a:t>PIC</a:t>
            </a:r>
            <a:r>
              <a:rPr lang="en" sz="1300"/>
              <a:t>(G)|) / |OPT</a:t>
            </a:r>
            <a:r>
              <a:rPr baseline="-25000" lang="en" sz="1300"/>
              <a:t>PIC</a:t>
            </a:r>
            <a:r>
              <a:rPr lang="en" sz="1300"/>
              <a:t>(G)|</a:t>
            </a:r>
            <a:endParaRPr sz="1300"/>
          </a:p>
          <a:p>
            <a:pPr indent="0" lvl="0" marL="0" rtl="0" algn="l">
              <a:lnSpc>
                <a:spcPct val="150000"/>
              </a:lnSpc>
              <a:spcBef>
                <a:spcPts val="0"/>
              </a:spcBef>
              <a:spcAft>
                <a:spcPts val="0"/>
              </a:spcAft>
              <a:buNone/>
            </a:pPr>
            <a:r>
              <a:rPr lang="en" sz="1300"/>
              <a:t>	     &lt; 5/4   	iff |T | &lt; |OPT</a:t>
            </a:r>
            <a:r>
              <a:rPr baseline="-25000" lang="en" sz="1300"/>
              <a:t>PIC</a:t>
            </a:r>
            <a:r>
              <a:rPr lang="en" sz="1300"/>
              <a:t>(G)| / 2</a:t>
            </a:r>
            <a:endParaRPr sz="1300"/>
          </a:p>
          <a:p>
            <a:pPr indent="457200" lvl="0" marL="914400" rtl="0" algn="l">
              <a:lnSpc>
                <a:spcPct val="150000"/>
              </a:lnSpc>
              <a:spcBef>
                <a:spcPts val="0"/>
              </a:spcBef>
              <a:spcAft>
                <a:spcPts val="0"/>
              </a:spcAft>
              <a:buNone/>
            </a:pPr>
            <a:r>
              <a:rPr lang="en" sz="1300"/>
              <a:t>⇔ 2 |T| &lt; |OPT</a:t>
            </a:r>
            <a:r>
              <a:rPr baseline="-25000" lang="en" sz="1300"/>
              <a:t>PIC</a:t>
            </a:r>
            <a:r>
              <a:rPr lang="en" sz="1300"/>
              <a:t>(G)|</a:t>
            </a:r>
            <a:endParaRPr sz="1300"/>
          </a:p>
          <a:p>
            <a:pPr indent="0" lvl="0" marL="0" rtl="0" algn="l">
              <a:lnSpc>
                <a:spcPct val="150000"/>
              </a:lnSpc>
              <a:spcBef>
                <a:spcPts val="0"/>
              </a:spcBef>
              <a:spcAft>
                <a:spcPts val="0"/>
              </a:spcAft>
              <a:buNone/>
            </a:pPr>
            <a:r>
              <a:rPr lang="en" sz="1300"/>
              <a:t> 			</a:t>
            </a:r>
            <a:endParaRPr sz="1300"/>
          </a:p>
          <a:p>
            <a:pPr indent="0" lvl="0" marL="0" rtl="0" algn="l">
              <a:spcBef>
                <a:spcPts val="0"/>
              </a:spcBef>
              <a:spcAft>
                <a:spcPts val="0"/>
              </a:spcAft>
              <a:buNone/>
            </a:pPr>
            <a:r>
              <a:t/>
            </a:r>
            <a:endParaRPr sz="1100"/>
          </a:p>
          <a:p>
            <a:pPr indent="0" lvl="0" marL="0" rtl="0" algn="l">
              <a:spcBef>
                <a:spcPts val="0"/>
              </a:spcBef>
              <a:spcAft>
                <a:spcPts val="0"/>
              </a:spcAft>
              <a:buNone/>
            </a:pPr>
            <a:r>
              <a:t/>
            </a:r>
            <a:endParaRPr sz="13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Approximation Algorithm for k-Clique Cover</a:t>
            </a:r>
            <a:endParaRPr/>
          </a:p>
          <a:p>
            <a:pPr indent="0" lvl="0" marL="0" rtl="0" algn="l">
              <a:spcBef>
                <a:spcPts val="0"/>
              </a:spcBef>
              <a:spcAft>
                <a:spcPts val="0"/>
              </a:spcAft>
              <a:buNone/>
            </a:pPr>
            <a:r>
              <a:t/>
            </a:r>
            <a:endParaRPr/>
          </a:p>
        </p:txBody>
      </p:sp>
      <p:sp>
        <p:nvSpPr>
          <p:cNvPr id="291" name="Google Shape;291;p48"/>
          <p:cNvSpPr txBox="1"/>
          <p:nvPr/>
        </p:nvSpPr>
        <p:spPr>
          <a:xfrm>
            <a:off x="729450" y="2129250"/>
            <a:ext cx="7333500" cy="2644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Lato"/>
              <a:buChar char="●"/>
            </a:pPr>
            <a:r>
              <a:rPr lang="en" sz="1600">
                <a:latin typeface="Lato"/>
                <a:ea typeface="Lato"/>
                <a:cs typeface="Lato"/>
                <a:sym typeface="Lato"/>
              </a:rPr>
              <a:t>We present a linear time </a:t>
            </a:r>
            <a:r>
              <a:rPr lang="en"/>
              <a:t>                  </a:t>
            </a:r>
            <a:r>
              <a:rPr lang="en" sz="1600">
                <a:latin typeface="Lato"/>
                <a:ea typeface="Lato"/>
                <a:cs typeface="Lato"/>
                <a:sym typeface="Lato"/>
              </a:rPr>
              <a:t>k-approximation algorithm (H) for the k-clique covering problem. </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Algorithm (H) finds a cover with star-shaped components. Phase 1 of (H) finds a sequence of vertices and edges, such that each edge and each vertex occurs once, and such that all edges in the sequence between consecutive vertices V</a:t>
            </a:r>
            <a:r>
              <a:rPr baseline="-25000" lang="en" sz="1600">
                <a:latin typeface="Lato"/>
                <a:ea typeface="Lato"/>
                <a:cs typeface="Lato"/>
                <a:sym typeface="Lato"/>
              </a:rPr>
              <a:t>i</a:t>
            </a:r>
            <a:r>
              <a:rPr lang="en" sz="1600">
                <a:latin typeface="Lato"/>
                <a:ea typeface="Lato"/>
                <a:cs typeface="Lato"/>
                <a:sym typeface="Lato"/>
              </a:rPr>
              <a:t> and V</a:t>
            </a:r>
            <a:r>
              <a:rPr baseline="-25000" lang="en" sz="1600">
                <a:latin typeface="Lato"/>
                <a:ea typeface="Lato"/>
                <a:cs typeface="Lato"/>
                <a:sym typeface="Lato"/>
              </a:rPr>
              <a:t>i+1</a:t>
            </a:r>
            <a:r>
              <a:rPr lang="en" sz="1600">
                <a:latin typeface="Lato"/>
                <a:ea typeface="Lato"/>
                <a:cs typeface="Lato"/>
                <a:sym typeface="Lato"/>
              </a:rPr>
              <a:t> are incident with V. The isolated vertices are appended at the end of this sequence.</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In phase 2 the sequence is broken into batches of size at most k- 1. Such a batch of k- 1 edges and vertices induces a graph on at most k vertices, and forms a clique. </a:t>
            </a:r>
            <a:endParaRPr sz="1600">
              <a:latin typeface="Lato"/>
              <a:ea typeface="Lato"/>
              <a:cs typeface="Lato"/>
              <a:sym typeface="Lato"/>
            </a:endParaRPr>
          </a:p>
        </p:txBody>
      </p:sp>
      <p:pic>
        <p:nvPicPr>
          <p:cNvPr id="292" name="Google Shape;292;p48"/>
          <p:cNvPicPr preferRelativeResize="0"/>
          <p:nvPr/>
        </p:nvPicPr>
        <p:blipFill>
          <a:blip r:embed="rId3">
            <a:alphaModFix/>
          </a:blip>
          <a:stretch>
            <a:fillRect/>
          </a:stretch>
        </p:blipFill>
        <p:spPr>
          <a:xfrm>
            <a:off x="3482725" y="2166250"/>
            <a:ext cx="876300" cy="3524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9"/>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Approximation Algorithm for k-Clique Cover</a:t>
            </a:r>
            <a:endParaRPr/>
          </a:p>
          <a:p>
            <a:pPr indent="0" lvl="0" marL="0" rtl="0" algn="l">
              <a:spcBef>
                <a:spcPts val="0"/>
              </a:spcBef>
              <a:spcAft>
                <a:spcPts val="0"/>
              </a:spcAft>
              <a:buNone/>
            </a:pPr>
            <a:r>
              <a:t/>
            </a:r>
            <a:endParaRPr/>
          </a:p>
        </p:txBody>
      </p:sp>
      <p:sp>
        <p:nvSpPr>
          <p:cNvPr id="298" name="Google Shape;298;p49"/>
          <p:cNvSpPr txBox="1"/>
          <p:nvPr/>
        </p:nvSpPr>
        <p:spPr>
          <a:xfrm>
            <a:off x="729450" y="1914625"/>
            <a:ext cx="7333500" cy="2644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600">
                <a:latin typeface="Lato"/>
                <a:ea typeface="Lato"/>
                <a:cs typeface="Lato"/>
                <a:sym typeface="Lato"/>
              </a:rPr>
              <a:t>ALGORITHM (H).</a:t>
            </a:r>
            <a:r>
              <a:rPr lang="en" sz="1600">
                <a:latin typeface="Lato"/>
                <a:ea typeface="Lato"/>
                <a:cs typeface="Lato"/>
                <a:sym typeface="Lato"/>
              </a:rPr>
              <a:t> </a:t>
            </a:r>
            <a:endParaRPr sz="1600">
              <a:latin typeface="Lato"/>
              <a:ea typeface="Lato"/>
              <a:cs typeface="Lato"/>
              <a:sym typeface="Lato"/>
            </a:endParaRPr>
          </a:p>
          <a:p>
            <a:pPr indent="457200" lvl="0" marL="457200" rtl="0" algn="l">
              <a:spcBef>
                <a:spcPts val="0"/>
              </a:spcBef>
              <a:spcAft>
                <a:spcPts val="0"/>
              </a:spcAft>
              <a:buNone/>
            </a:pPr>
            <a:r>
              <a:rPr i="1" lang="en" sz="1600">
                <a:latin typeface="Lato"/>
                <a:ea typeface="Lato"/>
                <a:cs typeface="Lato"/>
                <a:sym typeface="Lato"/>
              </a:rPr>
              <a:t>Input</a:t>
            </a:r>
            <a:r>
              <a:rPr lang="en" sz="1600">
                <a:latin typeface="Lato"/>
                <a:ea typeface="Lato"/>
                <a:cs typeface="Lato"/>
                <a:sym typeface="Lato"/>
              </a:rPr>
              <a:t>:  Graph </a:t>
            </a:r>
            <a:r>
              <a:rPr i="1" lang="en" sz="1600">
                <a:latin typeface="Lato"/>
                <a:ea typeface="Lato"/>
                <a:cs typeface="Lato"/>
                <a:sym typeface="Lato"/>
              </a:rPr>
              <a:t>G</a:t>
            </a:r>
            <a:r>
              <a:rPr lang="en" sz="1600">
                <a:latin typeface="Lato"/>
                <a:ea typeface="Lato"/>
                <a:cs typeface="Lato"/>
                <a:sym typeface="Lato"/>
              </a:rPr>
              <a:t> = </a:t>
            </a:r>
            <a:r>
              <a:rPr i="1" lang="en" sz="1600">
                <a:latin typeface="Lato"/>
                <a:ea typeface="Lato"/>
                <a:cs typeface="Lato"/>
                <a:sym typeface="Lato"/>
              </a:rPr>
              <a:t>(V, E)</a:t>
            </a:r>
            <a:r>
              <a:rPr lang="en" sz="1600">
                <a:latin typeface="Lato"/>
                <a:ea typeface="Lato"/>
                <a:cs typeface="Lato"/>
                <a:sym typeface="Lato"/>
              </a:rPr>
              <a:t>. </a:t>
            </a:r>
            <a:endParaRPr sz="1600">
              <a:latin typeface="Lato"/>
              <a:ea typeface="Lato"/>
              <a:cs typeface="Lato"/>
              <a:sym typeface="Lato"/>
            </a:endParaRPr>
          </a:p>
          <a:p>
            <a:pPr indent="457200" lvl="0" marL="457200" rtl="0" algn="l">
              <a:spcBef>
                <a:spcPts val="0"/>
              </a:spcBef>
              <a:spcAft>
                <a:spcPts val="0"/>
              </a:spcAft>
              <a:buNone/>
            </a:pPr>
            <a:r>
              <a:rPr i="1" lang="en" sz="1600">
                <a:latin typeface="Lato"/>
                <a:ea typeface="Lato"/>
                <a:cs typeface="Lato"/>
                <a:sym typeface="Lato"/>
              </a:rPr>
              <a:t>Phase 1</a:t>
            </a:r>
            <a:r>
              <a:rPr lang="en" sz="1600">
                <a:latin typeface="Lato"/>
                <a:ea typeface="Lato"/>
                <a:cs typeface="Lato"/>
                <a:sym typeface="Lato"/>
              </a:rPr>
              <a:t>:  Set </a:t>
            </a:r>
            <a:r>
              <a:rPr i="1" lang="en" sz="1600">
                <a:latin typeface="Lato"/>
                <a:ea typeface="Lato"/>
                <a:cs typeface="Lato"/>
                <a:sym typeface="Lato"/>
              </a:rPr>
              <a:t>SEQ = </a:t>
            </a:r>
            <a:r>
              <a:rPr lang="en" sz="1600">
                <a:latin typeface="Lato"/>
                <a:ea typeface="Lato"/>
                <a:cs typeface="Lato"/>
                <a:sym typeface="Lato"/>
              </a:rPr>
              <a:t>∅, </a:t>
            </a:r>
            <a:r>
              <a:rPr i="1" lang="en" sz="1600">
                <a:latin typeface="Lato"/>
                <a:ea typeface="Lato"/>
                <a:cs typeface="Lato"/>
                <a:sym typeface="Lato"/>
              </a:rPr>
              <a:t>V̅= V, E̅ = E</a:t>
            </a:r>
            <a:endParaRPr sz="1600">
              <a:latin typeface="Lato"/>
              <a:ea typeface="Lato"/>
              <a:cs typeface="Lato"/>
              <a:sym typeface="Lato"/>
            </a:endParaRPr>
          </a:p>
          <a:p>
            <a:pPr indent="457200" lvl="0" marL="457200" rtl="0" algn="l">
              <a:spcBef>
                <a:spcPts val="0"/>
              </a:spcBef>
              <a:spcAft>
                <a:spcPts val="0"/>
              </a:spcAft>
              <a:buNone/>
            </a:pPr>
            <a:r>
              <a:rPr b="1" lang="en" sz="1600">
                <a:latin typeface="Lato"/>
                <a:ea typeface="Lato"/>
                <a:cs typeface="Lato"/>
                <a:sym typeface="Lato"/>
              </a:rPr>
              <a:t>while</a:t>
            </a:r>
            <a:r>
              <a:rPr b="1" i="1" lang="en" sz="1600">
                <a:latin typeface="Lato"/>
                <a:ea typeface="Lato"/>
                <a:cs typeface="Lato"/>
                <a:sym typeface="Lato"/>
              </a:rPr>
              <a:t> </a:t>
            </a:r>
            <a:r>
              <a:rPr i="1" lang="en" sz="1600">
                <a:latin typeface="Lato"/>
                <a:ea typeface="Lato"/>
                <a:cs typeface="Lato"/>
                <a:sym typeface="Lato"/>
              </a:rPr>
              <a:t>V̅</a:t>
            </a:r>
            <a:r>
              <a:rPr lang="en" sz="1600">
                <a:latin typeface="Lato"/>
                <a:ea typeface="Lato"/>
                <a:cs typeface="Lato"/>
                <a:sym typeface="Lato"/>
              </a:rPr>
              <a:t>≠ ∅ </a:t>
            </a:r>
            <a:r>
              <a:rPr b="1" lang="en" sz="1600">
                <a:latin typeface="Lato"/>
                <a:ea typeface="Lato"/>
                <a:cs typeface="Lato"/>
                <a:sym typeface="Lato"/>
              </a:rPr>
              <a:t>do begin </a:t>
            </a:r>
            <a:endParaRPr b="1" sz="1600">
              <a:latin typeface="Lato"/>
              <a:ea typeface="Lato"/>
              <a:cs typeface="Lato"/>
              <a:sym typeface="Lato"/>
            </a:endParaRPr>
          </a:p>
          <a:p>
            <a:pPr indent="457200" lvl="0" marL="914400" rtl="0" algn="l">
              <a:spcBef>
                <a:spcPts val="0"/>
              </a:spcBef>
              <a:spcAft>
                <a:spcPts val="0"/>
              </a:spcAft>
              <a:buNone/>
            </a:pPr>
            <a:r>
              <a:rPr lang="en" sz="1600">
                <a:latin typeface="Lato"/>
                <a:ea typeface="Lato"/>
                <a:cs typeface="Lato"/>
                <a:sym typeface="Lato"/>
              </a:rPr>
              <a:t>Select a vertex </a:t>
            </a:r>
            <a:r>
              <a:rPr i="1" lang="en" sz="1600">
                <a:latin typeface="Lato"/>
                <a:ea typeface="Lato"/>
                <a:cs typeface="Lato"/>
                <a:sym typeface="Lato"/>
              </a:rPr>
              <a:t>v</a:t>
            </a:r>
            <a:r>
              <a:rPr lang="en" sz="1600">
                <a:latin typeface="Lato"/>
                <a:ea typeface="Lato"/>
                <a:cs typeface="Lato"/>
                <a:sym typeface="Lato"/>
              </a:rPr>
              <a:t> </a:t>
            </a:r>
            <a:r>
              <a:rPr lang="en" sz="1600">
                <a:latin typeface="Lora"/>
                <a:ea typeface="Lora"/>
                <a:cs typeface="Lora"/>
                <a:sym typeface="Lora"/>
              </a:rPr>
              <a:t>∈</a:t>
            </a:r>
            <a:r>
              <a:rPr lang="en" sz="1600">
                <a:latin typeface="Lato"/>
                <a:ea typeface="Lato"/>
                <a:cs typeface="Lato"/>
                <a:sym typeface="Lato"/>
              </a:rPr>
              <a:t> </a:t>
            </a:r>
            <a:r>
              <a:rPr i="1" lang="en" sz="1600">
                <a:latin typeface="Lato"/>
                <a:ea typeface="Lato"/>
                <a:cs typeface="Lato"/>
                <a:sym typeface="Lato"/>
              </a:rPr>
              <a:t>V̅</a:t>
            </a:r>
            <a:endParaRPr sz="1600">
              <a:latin typeface="Lato"/>
              <a:ea typeface="Lato"/>
              <a:cs typeface="Lato"/>
              <a:sym typeface="Lato"/>
            </a:endParaRPr>
          </a:p>
          <a:p>
            <a:pPr indent="457200" lvl="0" marL="914400" rtl="0" algn="l">
              <a:spcBef>
                <a:spcPts val="0"/>
              </a:spcBef>
              <a:spcAft>
                <a:spcPts val="0"/>
              </a:spcAft>
              <a:buNone/>
            </a:pPr>
            <a:r>
              <a:rPr lang="en" sz="1600">
                <a:latin typeface="Lato"/>
                <a:ea typeface="Lato"/>
                <a:cs typeface="Lato"/>
                <a:sym typeface="Lato"/>
              </a:rPr>
              <a:t>Set </a:t>
            </a:r>
            <a:r>
              <a:rPr i="1" lang="en" sz="1600">
                <a:latin typeface="Lato"/>
                <a:ea typeface="Lato"/>
                <a:cs typeface="Lato"/>
                <a:sym typeface="Lato"/>
              </a:rPr>
              <a:t>SEQ =  (SEQ ,{v})</a:t>
            </a:r>
            <a:endParaRPr sz="1600">
              <a:latin typeface="Lato"/>
              <a:ea typeface="Lato"/>
              <a:cs typeface="Lato"/>
              <a:sym typeface="Lato"/>
            </a:endParaRPr>
          </a:p>
          <a:p>
            <a:pPr indent="457200" lvl="0" marL="914400" rtl="0" algn="l">
              <a:spcBef>
                <a:spcPts val="0"/>
              </a:spcBef>
              <a:spcAft>
                <a:spcPts val="0"/>
              </a:spcAft>
              <a:buNone/>
            </a:pPr>
            <a:r>
              <a:rPr lang="en" sz="1600">
                <a:latin typeface="Lato"/>
                <a:ea typeface="Lato"/>
                <a:cs typeface="Lato"/>
                <a:sym typeface="Lato"/>
              </a:rPr>
              <a:t> </a:t>
            </a:r>
            <a:r>
              <a:rPr b="1" lang="en" sz="1600">
                <a:latin typeface="Lato"/>
                <a:ea typeface="Lato"/>
                <a:cs typeface="Lato"/>
                <a:sym typeface="Lato"/>
              </a:rPr>
              <a:t>repeat </a:t>
            </a:r>
            <a:endParaRPr b="1" sz="1600">
              <a:latin typeface="Lato"/>
              <a:ea typeface="Lato"/>
              <a:cs typeface="Lato"/>
              <a:sym typeface="Lato"/>
            </a:endParaRPr>
          </a:p>
          <a:p>
            <a:pPr indent="457200" lvl="0" marL="1371600" rtl="0" algn="l">
              <a:spcBef>
                <a:spcPts val="0"/>
              </a:spcBef>
              <a:spcAft>
                <a:spcPts val="0"/>
              </a:spcAft>
              <a:buNone/>
            </a:pPr>
            <a:r>
              <a:rPr lang="en" sz="1600">
                <a:latin typeface="Lato"/>
                <a:ea typeface="Lato"/>
                <a:cs typeface="Lato"/>
                <a:sym typeface="Lato"/>
              </a:rPr>
              <a:t>Find a vertex </a:t>
            </a:r>
            <a:r>
              <a:rPr i="1" lang="en" sz="1600">
                <a:latin typeface="Lato"/>
                <a:ea typeface="Lato"/>
                <a:cs typeface="Lato"/>
                <a:sym typeface="Lato"/>
              </a:rPr>
              <a:t>u </a:t>
            </a:r>
            <a:r>
              <a:rPr lang="en" sz="1600">
                <a:latin typeface="Lora"/>
                <a:ea typeface="Lora"/>
                <a:cs typeface="Lora"/>
                <a:sym typeface="Lora"/>
              </a:rPr>
              <a:t>∈</a:t>
            </a:r>
            <a:r>
              <a:rPr i="1" lang="en" sz="1600">
                <a:latin typeface="Lato"/>
                <a:ea typeface="Lato"/>
                <a:cs typeface="Lato"/>
                <a:sym typeface="Lato"/>
              </a:rPr>
              <a:t> V \ V̅</a:t>
            </a:r>
            <a:r>
              <a:rPr lang="en" sz="1600">
                <a:latin typeface="Lato"/>
                <a:ea typeface="Lato"/>
                <a:cs typeface="Lato"/>
                <a:sym typeface="Lato"/>
              </a:rPr>
              <a:t> such that </a:t>
            </a:r>
            <a:r>
              <a:rPr i="1" lang="en" sz="1600">
                <a:latin typeface="Lato"/>
                <a:ea typeface="Lato"/>
                <a:cs typeface="Lato"/>
                <a:sym typeface="Lato"/>
              </a:rPr>
              <a:t>(u, v)</a:t>
            </a:r>
            <a:r>
              <a:rPr lang="en" sz="1600">
                <a:latin typeface="Lora"/>
                <a:ea typeface="Lora"/>
                <a:cs typeface="Lora"/>
                <a:sym typeface="Lora"/>
              </a:rPr>
              <a:t>∈</a:t>
            </a:r>
            <a:r>
              <a:rPr lang="en" sz="1600">
                <a:latin typeface="Lato"/>
                <a:ea typeface="Lato"/>
                <a:cs typeface="Lato"/>
                <a:sym typeface="Lato"/>
              </a:rPr>
              <a:t> </a:t>
            </a:r>
            <a:r>
              <a:rPr i="1" lang="en" sz="1600">
                <a:latin typeface="Lato"/>
                <a:ea typeface="Lato"/>
                <a:cs typeface="Lato"/>
                <a:sym typeface="Lato"/>
              </a:rPr>
              <a:t>E̅</a:t>
            </a:r>
            <a:endParaRPr i="1" sz="1600">
              <a:latin typeface="Lato"/>
              <a:ea typeface="Lato"/>
              <a:cs typeface="Lato"/>
              <a:sym typeface="Lato"/>
            </a:endParaRPr>
          </a:p>
          <a:p>
            <a:pPr indent="457200" lvl="0" marL="1371600" rtl="0" algn="l">
              <a:spcBef>
                <a:spcPts val="0"/>
              </a:spcBef>
              <a:spcAft>
                <a:spcPts val="0"/>
              </a:spcAft>
              <a:buNone/>
            </a:pPr>
            <a:r>
              <a:rPr lang="en" sz="1600">
                <a:latin typeface="Lato"/>
                <a:ea typeface="Lato"/>
                <a:cs typeface="Lato"/>
                <a:sym typeface="Lato"/>
              </a:rPr>
              <a:t> Set SEQ = (SEQ ,{u, v});</a:t>
            </a:r>
            <a:endParaRPr sz="1600">
              <a:latin typeface="Lato"/>
              <a:ea typeface="Lato"/>
              <a:cs typeface="Lato"/>
              <a:sym typeface="Lato"/>
            </a:endParaRPr>
          </a:p>
          <a:p>
            <a:pPr indent="457200" lvl="0" marL="1371600" rtl="0" algn="l">
              <a:spcBef>
                <a:spcPts val="0"/>
              </a:spcBef>
              <a:spcAft>
                <a:spcPts val="0"/>
              </a:spcAft>
              <a:buNone/>
            </a:pPr>
            <a:r>
              <a:rPr i="1" lang="en" sz="1600">
                <a:latin typeface="Lato"/>
                <a:ea typeface="Lato"/>
                <a:cs typeface="Lato"/>
                <a:sym typeface="Lato"/>
              </a:rPr>
              <a:t>E̅ ← E̅ \ {(u,v)}</a:t>
            </a:r>
            <a:r>
              <a:rPr lang="en" sz="1600">
                <a:latin typeface="Lato"/>
                <a:ea typeface="Lato"/>
                <a:cs typeface="Lato"/>
                <a:sym typeface="Lato"/>
              </a:rPr>
              <a:t>; </a:t>
            </a:r>
            <a:endParaRPr sz="1600">
              <a:latin typeface="Lato"/>
              <a:ea typeface="Lato"/>
              <a:cs typeface="Lato"/>
              <a:sym typeface="Lato"/>
            </a:endParaRPr>
          </a:p>
          <a:p>
            <a:pPr indent="457200" lvl="0" marL="914400" rtl="0" algn="l">
              <a:spcBef>
                <a:spcPts val="0"/>
              </a:spcBef>
              <a:spcAft>
                <a:spcPts val="0"/>
              </a:spcAft>
              <a:buNone/>
            </a:pPr>
            <a:r>
              <a:rPr b="1" lang="en" sz="1600">
                <a:latin typeface="Lato"/>
                <a:ea typeface="Lato"/>
                <a:cs typeface="Lato"/>
                <a:sym typeface="Lato"/>
              </a:rPr>
              <a:t>until </a:t>
            </a:r>
            <a:r>
              <a:rPr lang="en" sz="1600">
                <a:latin typeface="Lato"/>
                <a:ea typeface="Lato"/>
                <a:cs typeface="Lato"/>
                <a:sym typeface="Lato"/>
              </a:rPr>
              <a:t>no such u can be found; </a:t>
            </a:r>
            <a:endParaRPr sz="1600">
              <a:latin typeface="Lato"/>
              <a:ea typeface="Lato"/>
              <a:cs typeface="Lato"/>
              <a:sym typeface="Lato"/>
            </a:endParaRPr>
          </a:p>
          <a:p>
            <a:pPr indent="0" lvl="0" marL="914400" rtl="0" algn="l">
              <a:spcBef>
                <a:spcPts val="0"/>
              </a:spcBef>
              <a:spcAft>
                <a:spcPts val="0"/>
              </a:spcAft>
              <a:buNone/>
            </a:pPr>
            <a:r>
              <a:rPr b="1" lang="en" sz="1600">
                <a:latin typeface="Lato"/>
                <a:ea typeface="Lato"/>
                <a:cs typeface="Lato"/>
                <a:sym typeface="Lato"/>
              </a:rPr>
              <a:t>end</a:t>
            </a:r>
            <a:endParaRPr sz="1600">
              <a:latin typeface="Lato"/>
              <a:ea typeface="Lato"/>
              <a:cs typeface="Lato"/>
              <a:sym typeface="Lato"/>
            </a:endParaRPr>
          </a:p>
          <a:p>
            <a:pPr indent="457200" lvl="0" marL="457200" rtl="0" algn="l">
              <a:spcBef>
                <a:spcPts val="0"/>
              </a:spcBef>
              <a:spcAft>
                <a:spcPts val="0"/>
              </a:spcAft>
              <a:buNone/>
            </a:pPr>
            <a:r>
              <a:t/>
            </a:r>
            <a:endParaRPr sz="1600">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0"/>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Approximation Algorithm for k-Clique Cover</a:t>
            </a:r>
            <a:endParaRPr/>
          </a:p>
          <a:p>
            <a:pPr indent="0" lvl="0" marL="0" rtl="0" algn="l">
              <a:spcBef>
                <a:spcPts val="0"/>
              </a:spcBef>
              <a:spcAft>
                <a:spcPts val="0"/>
              </a:spcAft>
              <a:buNone/>
            </a:pPr>
            <a:r>
              <a:t/>
            </a:r>
            <a:endParaRPr/>
          </a:p>
        </p:txBody>
      </p:sp>
      <p:sp>
        <p:nvSpPr>
          <p:cNvPr id="304" name="Google Shape;304;p50"/>
          <p:cNvSpPr txBox="1"/>
          <p:nvPr/>
        </p:nvSpPr>
        <p:spPr>
          <a:xfrm>
            <a:off x="729450" y="1914625"/>
            <a:ext cx="7333500" cy="26442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None/>
            </a:pPr>
            <a:r>
              <a:rPr lang="en" sz="1600">
                <a:latin typeface="Lato"/>
                <a:ea typeface="Lato"/>
                <a:cs typeface="Lato"/>
                <a:sym typeface="Lato"/>
              </a:rPr>
              <a:t>Let </a:t>
            </a:r>
            <a:r>
              <a:rPr i="1" lang="en" sz="1600">
                <a:latin typeface="Lato"/>
                <a:ea typeface="Lato"/>
                <a:cs typeface="Lato"/>
                <a:sym typeface="Lato"/>
              </a:rPr>
              <a:t>SEQ =  S1,S2,...,S</a:t>
            </a:r>
            <a:r>
              <a:rPr baseline="-25000" i="1" lang="en" sz="1600">
                <a:latin typeface="Lato"/>
                <a:ea typeface="Lato"/>
                <a:cs typeface="Lato"/>
                <a:sym typeface="Lato"/>
              </a:rPr>
              <a:t>N</a:t>
            </a:r>
            <a:r>
              <a:rPr lang="en" sz="1600">
                <a:latin typeface="Lato"/>
                <a:ea typeface="Lato"/>
                <a:cs typeface="Lato"/>
                <a:sym typeface="Lato"/>
              </a:rPr>
              <a:t>, where </a:t>
            </a:r>
            <a:r>
              <a:rPr i="1" lang="en" sz="1600">
                <a:latin typeface="Lato"/>
                <a:ea typeface="Lato"/>
                <a:cs typeface="Lato"/>
                <a:sym typeface="Lato"/>
              </a:rPr>
              <a:t>N =</a:t>
            </a:r>
            <a:r>
              <a:rPr i="1" lang="en" sz="1800">
                <a:latin typeface="Lato"/>
                <a:ea typeface="Lato"/>
                <a:cs typeface="Lato"/>
                <a:sym typeface="Lato"/>
              </a:rPr>
              <a:t>IEl + IVl</a:t>
            </a:r>
            <a:endParaRPr i="1" sz="1600">
              <a:latin typeface="Lato"/>
              <a:ea typeface="Lato"/>
              <a:cs typeface="Lato"/>
              <a:sym typeface="Lato"/>
            </a:endParaRPr>
          </a:p>
          <a:p>
            <a:pPr indent="457200" lvl="0" marL="457200" rtl="0" algn="l">
              <a:spcBef>
                <a:spcPts val="0"/>
              </a:spcBef>
              <a:spcAft>
                <a:spcPts val="0"/>
              </a:spcAft>
              <a:buNone/>
            </a:pPr>
            <a:r>
              <a:rPr i="1" lang="en" sz="1600">
                <a:latin typeface="Lato"/>
                <a:ea typeface="Lato"/>
                <a:cs typeface="Lato"/>
                <a:sym typeface="Lato"/>
              </a:rPr>
              <a:t>Phase 2:</a:t>
            </a:r>
            <a:r>
              <a:rPr lang="en" sz="1600">
                <a:latin typeface="Lato"/>
                <a:ea typeface="Lato"/>
                <a:cs typeface="Lato"/>
                <a:sym typeface="Lato"/>
              </a:rPr>
              <a:t> Set </a:t>
            </a:r>
            <a:r>
              <a:rPr i="1" lang="en" sz="1600">
                <a:latin typeface="Lato"/>
                <a:ea typeface="Lato"/>
                <a:cs typeface="Lato"/>
                <a:sym typeface="Lato"/>
              </a:rPr>
              <a:t>C</a:t>
            </a:r>
            <a:r>
              <a:rPr baseline="30000" i="1" lang="en" sz="1600">
                <a:latin typeface="Lato"/>
                <a:ea typeface="Lato"/>
                <a:cs typeface="Lato"/>
                <a:sym typeface="Lato"/>
              </a:rPr>
              <a:t>H</a:t>
            </a:r>
            <a:r>
              <a:rPr lang="en" sz="1600">
                <a:latin typeface="Lato"/>
                <a:ea typeface="Lato"/>
                <a:cs typeface="Lato"/>
                <a:sym typeface="Lato"/>
              </a:rPr>
              <a:t> = ∅,</a:t>
            </a:r>
            <a:r>
              <a:rPr i="1" lang="en" sz="1600">
                <a:latin typeface="Lato"/>
                <a:ea typeface="Lato"/>
                <a:cs typeface="Lato"/>
                <a:sym typeface="Lato"/>
              </a:rPr>
              <a:t> </a:t>
            </a:r>
            <a:r>
              <a:rPr i="1" lang="en" sz="1600">
                <a:latin typeface="Lato"/>
                <a:ea typeface="Lato"/>
                <a:cs typeface="Lato"/>
                <a:sym typeface="Lato"/>
              </a:rPr>
              <a:t>k̅</a:t>
            </a:r>
            <a:r>
              <a:rPr lang="en" sz="1600">
                <a:latin typeface="Lato"/>
                <a:ea typeface="Lato"/>
                <a:cs typeface="Lato"/>
                <a:sym typeface="Lato"/>
              </a:rPr>
              <a:t> </a:t>
            </a:r>
            <a:r>
              <a:rPr lang="en" sz="1600">
                <a:latin typeface="Lato"/>
                <a:ea typeface="Lato"/>
                <a:cs typeface="Lato"/>
                <a:sym typeface="Lato"/>
              </a:rPr>
              <a:t>= 0</a:t>
            </a:r>
            <a:endParaRPr sz="1600">
              <a:latin typeface="Lato"/>
              <a:ea typeface="Lato"/>
              <a:cs typeface="Lato"/>
              <a:sym typeface="Lato"/>
            </a:endParaRPr>
          </a:p>
          <a:p>
            <a:pPr indent="457200" lvl="0" marL="457200" rtl="0" algn="l">
              <a:spcBef>
                <a:spcPts val="0"/>
              </a:spcBef>
              <a:spcAft>
                <a:spcPts val="0"/>
              </a:spcAft>
              <a:buNone/>
            </a:pPr>
            <a:r>
              <a:rPr b="1" lang="en" sz="1600">
                <a:latin typeface="Lato"/>
                <a:ea typeface="Lato"/>
                <a:cs typeface="Lato"/>
                <a:sym typeface="Lato"/>
              </a:rPr>
              <a:t>while </a:t>
            </a:r>
            <a:r>
              <a:rPr i="1" lang="en" sz="1600">
                <a:latin typeface="Lato"/>
                <a:ea typeface="Lato"/>
                <a:cs typeface="Lato"/>
                <a:sym typeface="Lato"/>
              </a:rPr>
              <a:t>k̅ &lt; N</a:t>
            </a:r>
            <a:r>
              <a:rPr lang="en" sz="1600">
                <a:latin typeface="Lato"/>
                <a:ea typeface="Lato"/>
                <a:cs typeface="Lato"/>
                <a:sym typeface="Lato"/>
              </a:rPr>
              <a:t> </a:t>
            </a:r>
            <a:r>
              <a:rPr b="1" lang="en" sz="1600">
                <a:latin typeface="Lato"/>
                <a:ea typeface="Lato"/>
                <a:cs typeface="Lato"/>
                <a:sym typeface="Lato"/>
              </a:rPr>
              <a:t>do begin</a:t>
            </a:r>
            <a:r>
              <a:rPr lang="en" sz="1600">
                <a:latin typeface="Lato"/>
                <a:ea typeface="Lato"/>
                <a:cs typeface="Lato"/>
                <a:sym typeface="Lato"/>
              </a:rPr>
              <a:t> </a:t>
            </a:r>
            <a:endParaRPr sz="1600">
              <a:latin typeface="Lato"/>
              <a:ea typeface="Lato"/>
              <a:cs typeface="Lato"/>
              <a:sym typeface="Lato"/>
            </a:endParaRPr>
          </a:p>
          <a:p>
            <a:pPr indent="457200" lvl="0" marL="914400" rtl="0" algn="l">
              <a:spcBef>
                <a:spcPts val="0"/>
              </a:spcBef>
              <a:spcAft>
                <a:spcPts val="0"/>
              </a:spcAft>
              <a:buNone/>
            </a:pPr>
            <a:r>
              <a:rPr lang="en" sz="1600">
                <a:latin typeface="Lato"/>
                <a:ea typeface="Lato"/>
                <a:cs typeface="Lato"/>
                <a:sym typeface="Lato"/>
              </a:rPr>
              <a:t>Let C denote the component with vertex set </a:t>
            </a:r>
            <a:r>
              <a:rPr i="1" lang="en" sz="1600">
                <a:latin typeface="Lato"/>
                <a:ea typeface="Lato"/>
                <a:cs typeface="Lato"/>
                <a:sym typeface="Lato"/>
              </a:rPr>
              <a:t>V(C) = S</a:t>
            </a:r>
            <a:r>
              <a:rPr baseline="-25000" i="1" lang="en" sz="1600">
                <a:latin typeface="Lato"/>
                <a:ea typeface="Lato"/>
                <a:cs typeface="Lato"/>
                <a:sym typeface="Lato"/>
              </a:rPr>
              <a:t>k̅+1</a:t>
            </a:r>
            <a:r>
              <a:rPr i="1" lang="en" sz="1600">
                <a:latin typeface="Lato"/>
                <a:ea typeface="Lato"/>
                <a:cs typeface="Lato"/>
                <a:sym typeface="Lato"/>
              </a:rPr>
              <a:t> ∪ … </a:t>
            </a:r>
            <a:r>
              <a:rPr i="1" lang="en" sz="1600">
                <a:latin typeface="Lato"/>
                <a:ea typeface="Lato"/>
                <a:cs typeface="Lato"/>
                <a:sym typeface="Lato"/>
              </a:rPr>
              <a:t>S</a:t>
            </a:r>
            <a:r>
              <a:rPr baseline="-25000" i="1" lang="en" sz="1600">
                <a:latin typeface="Lato"/>
                <a:ea typeface="Lato"/>
                <a:cs typeface="Lato"/>
                <a:sym typeface="Lato"/>
              </a:rPr>
              <a:t>k̅+k-1</a:t>
            </a:r>
            <a:r>
              <a:rPr i="1" lang="en" sz="1600">
                <a:latin typeface="Lato"/>
                <a:ea typeface="Lato"/>
                <a:cs typeface="Lato"/>
                <a:sym typeface="Lato"/>
              </a:rPr>
              <a:t> </a:t>
            </a:r>
            <a:r>
              <a:rPr lang="en" sz="1600">
                <a:latin typeface="Lato"/>
                <a:ea typeface="Lato"/>
                <a:cs typeface="Lato"/>
                <a:sym typeface="Lato"/>
              </a:rPr>
              <a:t>and edge set </a:t>
            </a:r>
            <a:r>
              <a:rPr i="1" lang="en" sz="1600">
                <a:latin typeface="Lato"/>
                <a:ea typeface="Lato"/>
                <a:cs typeface="Lato"/>
                <a:sym typeface="Lato"/>
              </a:rPr>
              <a:t>E(C) = {</a:t>
            </a:r>
            <a:r>
              <a:rPr i="1" lang="en" sz="1600">
                <a:latin typeface="Lato"/>
                <a:ea typeface="Lato"/>
                <a:cs typeface="Lato"/>
                <a:sym typeface="Lato"/>
              </a:rPr>
              <a:t>S</a:t>
            </a:r>
            <a:r>
              <a:rPr baseline="-25000" i="1" lang="en" sz="1600">
                <a:latin typeface="Lato"/>
                <a:ea typeface="Lato"/>
                <a:cs typeface="Lato"/>
                <a:sym typeface="Lato"/>
              </a:rPr>
              <a:t>k̅+1</a:t>
            </a:r>
            <a:r>
              <a:rPr i="1" lang="en" sz="1600">
                <a:latin typeface="Lato"/>
                <a:ea typeface="Lato"/>
                <a:cs typeface="Lato"/>
                <a:sym typeface="Lato"/>
              </a:rPr>
              <a:t>,..., </a:t>
            </a:r>
            <a:r>
              <a:rPr i="1" lang="en" sz="1600">
                <a:latin typeface="Lato"/>
                <a:ea typeface="Lato"/>
                <a:cs typeface="Lato"/>
                <a:sym typeface="Lato"/>
              </a:rPr>
              <a:t>S</a:t>
            </a:r>
            <a:r>
              <a:rPr baseline="-25000" i="1" lang="en" sz="1600">
                <a:latin typeface="Lato"/>
                <a:ea typeface="Lato"/>
                <a:cs typeface="Lato"/>
                <a:sym typeface="Lato"/>
              </a:rPr>
              <a:t>k̅+k-1</a:t>
            </a:r>
            <a:r>
              <a:rPr i="1" lang="en" sz="1600">
                <a:latin typeface="Lato"/>
                <a:ea typeface="Lato"/>
                <a:cs typeface="Lato"/>
                <a:sym typeface="Lato"/>
              </a:rPr>
              <a:t> </a:t>
            </a:r>
            <a:r>
              <a:rPr i="1" lang="en" sz="1600">
                <a:latin typeface="Lato"/>
                <a:ea typeface="Lato"/>
                <a:cs typeface="Lato"/>
                <a:sym typeface="Lato"/>
              </a:rPr>
              <a:t>} ∩E</a:t>
            </a:r>
            <a:r>
              <a:rPr lang="en" sz="1600">
                <a:latin typeface="Lato"/>
                <a:ea typeface="Lato"/>
                <a:cs typeface="Lato"/>
                <a:sym typeface="Lato"/>
              </a:rPr>
              <a:t>; </a:t>
            </a:r>
            <a:endParaRPr sz="1600">
              <a:latin typeface="Lato"/>
              <a:ea typeface="Lato"/>
              <a:cs typeface="Lato"/>
              <a:sym typeface="Lato"/>
            </a:endParaRPr>
          </a:p>
          <a:p>
            <a:pPr indent="457200" lvl="0" marL="914400" rtl="0" algn="l">
              <a:spcBef>
                <a:spcPts val="0"/>
              </a:spcBef>
              <a:spcAft>
                <a:spcPts val="0"/>
              </a:spcAft>
              <a:buNone/>
            </a:pPr>
            <a:r>
              <a:rPr i="1" lang="en" sz="1600">
                <a:latin typeface="Lato"/>
                <a:ea typeface="Lato"/>
                <a:cs typeface="Lato"/>
                <a:sym typeface="Lato"/>
              </a:rPr>
              <a:t>C</a:t>
            </a:r>
            <a:r>
              <a:rPr baseline="30000" i="1" lang="en" sz="1600">
                <a:latin typeface="Lato"/>
                <a:ea typeface="Lato"/>
                <a:cs typeface="Lato"/>
                <a:sym typeface="Lato"/>
              </a:rPr>
              <a:t>H</a:t>
            </a:r>
            <a:r>
              <a:rPr i="1" lang="en" sz="1600">
                <a:latin typeface="Lato"/>
                <a:ea typeface="Lato"/>
                <a:cs typeface="Lato"/>
                <a:sym typeface="Lato"/>
              </a:rPr>
              <a:t> ← </a:t>
            </a:r>
            <a:r>
              <a:rPr i="1" lang="en" sz="1600">
                <a:latin typeface="Lato"/>
                <a:ea typeface="Lato"/>
                <a:cs typeface="Lato"/>
                <a:sym typeface="Lato"/>
              </a:rPr>
              <a:t>C</a:t>
            </a:r>
            <a:r>
              <a:rPr baseline="30000" i="1" lang="en" sz="1600">
                <a:latin typeface="Lato"/>
                <a:ea typeface="Lato"/>
                <a:cs typeface="Lato"/>
                <a:sym typeface="Lato"/>
              </a:rPr>
              <a:t>H</a:t>
            </a:r>
            <a:r>
              <a:rPr i="1" lang="en" sz="1600">
                <a:latin typeface="Lato"/>
                <a:ea typeface="Lato"/>
                <a:cs typeface="Lato"/>
                <a:sym typeface="Lato"/>
              </a:rPr>
              <a:t> ∪ C </a:t>
            </a:r>
            <a:endParaRPr i="1" sz="1600">
              <a:latin typeface="Lato"/>
              <a:ea typeface="Lato"/>
              <a:cs typeface="Lato"/>
              <a:sym typeface="Lato"/>
            </a:endParaRPr>
          </a:p>
          <a:p>
            <a:pPr indent="457200" lvl="0" marL="914400" rtl="0" algn="l">
              <a:spcBef>
                <a:spcPts val="0"/>
              </a:spcBef>
              <a:spcAft>
                <a:spcPts val="0"/>
              </a:spcAft>
              <a:buNone/>
            </a:pPr>
            <a:r>
              <a:rPr i="1" lang="en" sz="1600">
                <a:latin typeface="Lato"/>
                <a:ea typeface="Lato"/>
                <a:cs typeface="Lato"/>
                <a:sym typeface="Lato"/>
              </a:rPr>
              <a:t>k̅  = k̅  + k -1</a:t>
            </a:r>
            <a:endParaRPr i="1" sz="1600">
              <a:latin typeface="Lato"/>
              <a:ea typeface="Lato"/>
              <a:cs typeface="Lato"/>
              <a:sym typeface="Lato"/>
            </a:endParaRPr>
          </a:p>
          <a:p>
            <a:pPr indent="0" lvl="0" marL="914400" rtl="0" algn="l">
              <a:spcBef>
                <a:spcPts val="0"/>
              </a:spcBef>
              <a:spcAft>
                <a:spcPts val="0"/>
              </a:spcAft>
              <a:buNone/>
            </a:pPr>
            <a:r>
              <a:rPr b="1" lang="en" sz="1600">
                <a:latin typeface="Lato"/>
                <a:ea typeface="Lato"/>
                <a:cs typeface="Lato"/>
                <a:sym typeface="Lato"/>
              </a:rPr>
              <a:t>E</a:t>
            </a:r>
            <a:r>
              <a:rPr b="1" lang="en" sz="1600">
                <a:latin typeface="Lato"/>
                <a:ea typeface="Lato"/>
                <a:cs typeface="Lato"/>
                <a:sym typeface="Lato"/>
              </a:rPr>
              <a:t>nd</a:t>
            </a:r>
            <a:endParaRPr sz="1600">
              <a:latin typeface="Lato"/>
              <a:ea typeface="Lato"/>
              <a:cs typeface="Lato"/>
              <a:sym typeface="Lato"/>
            </a:endParaRPr>
          </a:p>
          <a:p>
            <a:pPr indent="0" lvl="0" marL="914400" rtl="0" algn="l">
              <a:spcBef>
                <a:spcPts val="0"/>
              </a:spcBef>
              <a:spcAft>
                <a:spcPts val="0"/>
              </a:spcAft>
              <a:buNone/>
            </a:pPr>
            <a:r>
              <a:rPr lang="en" sz="1600">
                <a:latin typeface="Lato"/>
                <a:ea typeface="Lato"/>
                <a:cs typeface="Lato"/>
                <a:sym typeface="Lato"/>
              </a:rPr>
              <a:t>Output </a:t>
            </a:r>
            <a:r>
              <a:rPr i="1" lang="en" sz="1600">
                <a:latin typeface="Lato"/>
                <a:ea typeface="Lato"/>
                <a:cs typeface="Lato"/>
                <a:sym typeface="Lato"/>
              </a:rPr>
              <a:t>z</a:t>
            </a:r>
            <a:r>
              <a:rPr baseline="-25000" i="1" lang="en" sz="1600">
                <a:latin typeface="Lato"/>
                <a:ea typeface="Lato"/>
                <a:cs typeface="Lato"/>
                <a:sym typeface="Lato"/>
              </a:rPr>
              <a:t>H</a:t>
            </a:r>
            <a:r>
              <a:rPr i="1" lang="en" sz="1600">
                <a:latin typeface="Lato"/>
                <a:ea typeface="Lato"/>
                <a:cs typeface="Lato"/>
                <a:sym typeface="Lato"/>
              </a:rPr>
              <a:t> = IC</a:t>
            </a:r>
            <a:r>
              <a:rPr baseline="30000" i="1" lang="en" sz="1600">
                <a:latin typeface="Lato"/>
                <a:ea typeface="Lato"/>
                <a:cs typeface="Lato"/>
                <a:sym typeface="Lato"/>
              </a:rPr>
              <a:t>H</a:t>
            </a:r>
            <a:r>
              <a:rPr i="1" lang="en" sz="1600">
                <a:latin typeface="Lato"/>
                <a:ea typeface="Lato"/>
                <a:cs typeface="Lato"/>
                <a:sym typeface="Lato"/>
              </a:rPr>
              <a:t>I</a:t>
            </a:r>
            <a:r>
              <a:rPr lang="en" sz="1600">
                <a:latin typeface="Lato"/>
                <a:ea typeface="Lato"/>
                <a:cs typeface="Lato"/>
                <a:sym typeface="Lato"/>
              </a:rPr>
              <a:t> as the number of cliques used by the algorithm</a:t>
            </a:r>
            <a:endParaRPr sz="1600">
              <a:latin typeface="Lato"/>
              <a:ea typeface="Lato"/>
              <a:cs typeface="Lato"/>
              <a:sym typeface="Lato"/>
            </a:endParaRPr>
          </a:p>
          <a:p>
            <a:pPr indent="0" lvl="0" marL="0" rtl="0" algn="l">
              <a:spcBef>
                <a:spcPts val="0"/>
              </a:spcBef>
              <a:spcAft>
                <a:spcPts val="0"/>
              </a:spcAft>
              <a:buNone/>
            </a:pPr>
            <a:r>
              <a:rPr b="1" lang="en" sz="1600">
                <a:latin typeface="Lato"/>
                <a:ea typeface="Lato"/>
                <a:cs typeface="Lato"/>
                <a:sym typeface="Lato"/>
              </a:rPr>
              <a:t>End of (H). </a:t>
            </a:r>
            <a:endParaRPr b="1" sz="1600">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1"/>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Complexity</a:t>
            </a:r>
            <a:endParaRPr/>
          </a:p>
        </p:txBody>
      </p:sp>
      <p:sp>
        <p:nvSpPr>
          <p:cNvPr id="310" name="Google Shape;310;p51"/>
          <p:cNvSpPr txBox="1"/>
          <p:nvPr/>
        </p:nvSpPr>
        <p:spPr>
          <a:xfrm>
            <a:off x="309300" y="2005600"/>
            <a:ext cx="8371800" cy="25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THEOREM </a:t>
            </a:r>
            <a:r>
              <a:rPr lang="en">
                <a:latin typeface="Lato"/>
                <a:ea typeface="Lato"/>
                <a:cs typeface="Lato"/>
                <a:sym typeface="Lato"/>
              </a:rPr>
              <a:t>: (H) is a linear time                          -approximation algorithm.</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i="1" lang="en">
                <a:latin typeface="Lato"/>
                <a:ea typeface="Lato"/>
                <a:cs typeface="Lato"/>
                <a:sym typeface="Lato"/>
              </a:rPr>
              <a:t>Proof.  </a:t>
            </a:r>
            <a:r>
              <a:rPr lang="en">
                <a:latin typeface="Lato"/>
                <a:ea typeface="Lato"/>
                <a:cs typeface="Lato"/>
                <a:sym typeface="Lato"/>
              </a:rPr>
              <a:t>Phase 1 can be realized in linear time by a simple breadth-first search. Phase 2 is obviously linear in the length of the sequence, O(m).</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Let </a:t>
            </a:r>
            <a:r>
              <a:rPr b="1" i="1" lang="en">
                <a:latin typeface="Lato"/>
                <a:ea typeface="Lato"/>
                <a:cs typeface="Lato"/>
                <a:sym typeface="Lato"/>
              </a:rPr>
              <a:t>z</a:t>
            </a:r>
            <a:r>
              <a:rPr b="1" baseline="30000" i="1" lang="en">
                <a:latin typeface="Lato"/>
                <a:ea typeface="Lato"/>
                <a:cs typeface="Lato"/>
                <a:sym typeface="Lato"/>
              </a:rPr>
              <a:t>H</a:t>
            </a:r>
            <a:r>
              <a:rPr i="1" lang="en">
                <a:latin typeface="Lato"/>
                <a:ea typeface="Lato"/>
                <a:cs typeface="Lato"/>
                <a:sym typeface="Lato"/>
              </a:rPr>
              <a:t> </a:t>
            </a:r>
            <a:r>
              <a:rPr lang="en">
                <a:latin typeface="Lato"/>
                <a:ea typeface="Lato"/>
                <a:cs typeface="Lato"/>
                <a:sym typeface="Lato"/>
              </a:rPr>
              <a:t>be the number of cliques used for covering edges by heuristic (H), and let </a:t>
            </a:r>
            <a:r>
              <a:rPr b="1" i="1" lang="en">
                <a:latin typeface="Lato"/>
                <a:ea typeface="Lato"/>
                <a:cs typeface="Lato"/>
                <a:sym typeface="Lato"/>
              </a:rPr>
              <a:t>z*</a:t>
            </a:r>
            <a:r>
              <a:rPr lang="en">
                <a:latin typeface="Lato"/>
                <a:ea typeface="Lato"/>
                <a:cs typeface="Lato"/>
                <a:sym typeface="Lato"/>
              </a:rPr>
              <a:t> be the number used by an optimal clique covering. Let </a:t>
            </a:r>
            <a:r>
              <a:rPr b="1" i="1" lang="en">
                <a:latin typeface="Lato"/>
                <a:ea typeface="Lato"/>
                <a:cs typeface="Lato"/>
                <a:sym typeface="Lato"/>
              </a:rPr>
              <a:t>w</a:t>
            </a:r>
            <a:r>
              <a:rPr lang="en">
                <a:latin typeface="Lato"/>
                <a:ea typeface="Lato"/>
                <a:cs typeface="Lato"/>
                <a:sym typeface="Lato"/>
              </a:rPr>
              <a:t> denote the number of isolated vertices, </a:t>
            </a:r>
            <a:r>
              <a:rPr b="1" i="1" lang="en">
                <a:latin typeface="Lato"/>
                <a:ea typeface="Lato"/>
                <a:cs typeface="Lato"/>
                <a:sym typeface="Lato"/>
              </a:rPr>
              <a:t>V</a:t>
            </a:r>
            <a:r>
              <a:rPr lang="en">
                <a:latin typeface="Lato"/>
                <a:ea typeface="Lato"/>
                <a:cs typeface="Lato"/>
                <a:sym typeface="Lato"/>
              </a:rPr>
              <a:t> the set of non-isolated vertices, and</a:t>
            </a:r>
            <a:r>
              <a:rPr b="1" i="1" lang="en">
                <a:latin typeface="Lato"/>
                <a:ea typeface="Lato"/>
                <a:cs typeface="Lato"/>
                <a:sym typeface="Lato"/>
              </a:rPr>
              <a:t> E</a:t>
            </a:r>
            <a:r>
              <a:rPr lang="en">
                <a:latin typeface="Lato"/>
                <a:ea typeface="Lato"/>
                <a:cs typeface="Lato"/>
                <a:sym typeface="Lato"/>
              </a:rPr>
              <a:t> the set of edges. Then,</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311" name="Google Shape;311;p51"/>
          <p:cNvPicPr preferRelativeResize="0"/>
          <p:nvPr/>
        </p:nvPicPr>
        <p:blipFill>
          <a:blip r:embed="rId3">
            <a:alphaModFix/>
          </a:blip>
          <a:stretch>
            <a:fillRect/>
          </a:stretch>
        </p:blipFill>
        <p:spPr>
          <a:xfrm>
            <a:off x="2794475" y="2054500"/>
            <a:ext cx="876300" cy="352425"/>
          </a:xfrm>
          <a:prstGeom prst="rect">
            <a:avLst/>
          </a:prstGeom>
          <a:noFill/>
          <a:ln>
            <a:noFill/>
          </a:ln>
        </p:spPr>
      </p:pic>
      <p:pic>
        <p:nvPicPr>
          <p:cNvPr id="312" name="Google Shape;312;p51"/>
          <p:cNvPicPr preferRelativeResize="0"/>
          <p:nvPr/>
        </p:nvPicPr>
        <p:blipFill>
          <a:blip r:embed="rId4">
            <a:alphaModFix/>
          </a:blip>
          <a:stretch>
            <a:fillRect/>
          </a:stretch>
        </p:blipFill>
        <p:spPr>
          <a:xfrm>
            <a:off x="2593250" y="3776575"/>
            <a:ext cx="2593275" cy="794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2"/>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Complexity</a:t>
            </a:r>
            <a:endParaRPr/>
          </a:p>
        </p:txBody>
      </p:sp>
      <p:sp>
        <p:nvSpPr>
          <p:cNvPr id="318" name="Google Shape;318;p52"/>
          <p:cNvSpPr txBox="1"/>
          <p:nvPr/>
        </p:nvSpPr>
        <p:spPr>
          <a:xfrm>
            <a:off x="309300" y="2005600"/>
            <a:ext cx="8371800" cy="25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Lato"/>
                <a:ea typeface="Lato"/>
                <a:cs typeface="Lato"/>
                <a:sym typeface="Lato"/>
              </a:rPr>
              <a:t>THEOREM </a:t>
            </a:r>
            <a:r>
              <a:rPr lang="en" sz="1600">
                <a:latin typeface="Lato"/>
                <a:ea typeface="Lato"/>
                <a:cs typeface="Lato"/>
                <a:sym typeface="Lato"/>
              </a:rPr>
              <a:t>: (H) is a linear time                          -approximation algorithm.</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rPr lang="en" sz="1600">
                <a:latin typeface="Lato"/>
                <a:ea typeface="Lato"/>
                <a:cs typeface="Lato"/>
                <a:sym typeface="Lato"/>
              </a:rPr>
              <a:t>a</a:t>
            </a:r>
            <a:r>
              <a:rPr lang="en" sz="1600">
                <a:latin typeface="Lato"/>
                <a:ea typeface="Lato"/>
                <a:cs typeface="Lato"/>
                <a:sym typeface="Lato"/>
              </a:rPr>
              <a:t>nd, </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rPr lang="en" sz="1600">
                <a:latin typeface="Lato"/>
                <a:ea typeface="Lato"/>
                <a:cs typeface="Lato"/>
                <a:sym typeface="Lato"/>
              </a:rPr>
              <a:t>as each vertex </a:t>
            </a:r>
            <a:r>
              <a:rPr b="1" i="1" lang="en" sz="1600">
                <a:latin typeface="Lato"/>
                <a:ea typeface="Lato"/>
                <a:cs typeface="Lato"/>
                <a:sym typeface="Lato"/>
              </a:rPr>
              <a:t>v </a:t>
            </a:r>
            <a:r>
              <a:rPr lang="en" sz="1600">
                <a:latin typeface="Lato"/>
                <a:ea typeface="Lato"/>
                <a:cs typeface="Lato"/>
                <a:sym typeface="Lato"/>
              </a:rPr>
              <a:t>of degree </a:t>
            </a:r>
            <a:r>
              <a:rPr b="1" i="1" lang="en" sz="1600">
                <a:latin typeface="Lato"/>
                <a:ea typeface="Lato"/>
                <a:cs typeface="Lato"/>
                <a:sym typeface="Lato"/>
              </a:rPr>
              <a:t>δ(v)</a:t>
            </a:r>
            <a:r>
              <a:rPr lang="en" sz="1600">
                <a:latin typeface="Lato"/>
                <a:ea typeface="Lato"/>
                <a:cs typeface="Lato"/>
                <a:sym typeface="Lato"/>
              </a:rPr>
              <a:t> occurs in at least</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rPr lang="en" sz="1600">
                <a:latin typeface="Lato"/>
                <a:ea typeface="Lato"/>
                <a:cs typeface="Lato"/>
                <a:sym typeface="Lato"/>
              </a:rPr>
              <a:t>							</a:t>
            </a:r>
            <a:endParaRPr sz="1600">
              <a:latin typeface="Lato"/>
              <a:ea typeface="Lato"/>
              <a:cs typeface="Lato"/>
              <a:sym typeface="Lato"/>
            </a:endParaRPr>
          </a:p>
          <a:p>
            <a:pPr indent="0" lvl="0" marL="0" rtl="0" algn="l">
              <a:spcBef>
                <a:spcPts val="0"/>
              </a:spcBef>
              <a:spcAft>
                <a:spcPts val="0"/>
              </a:spcAft>
              <a:buNone/>
            </a:pPr>
            <a:r>
              <a:rPr lang="en" sz="1600">
                <a:latin typeface="Lato"/>
                <a:ea typeface="Lato"/>
                <a:cs typeface="Lato"/>
                <a:sym typeface="Lato"/>
              </a:rPr>
              <a:t>cliques.</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p:txBody>
      </p:sp>
      <p:pic>
        <p:nvPicPr>
          <p:cNvPr id="319" name="Google Shape;319;p52"/>
          <p:cNvPicPr preferRelativeResize="0"/>
          <p:nvPr/>
        </p:nvPicPr>
        <p:blipFill>
          <a:blip r:embed="rId3">
            <a:alphaModFix/>
          </a:blip>
          <a:stretch>
            <a:fillRect/>
          </a:stretch>
        </p:blipFill>
        <p:spPr>
          <a:xfrm>
            <a:off x="3251675" y="2054500"/>
            <a:ext cx="876300" cy="352425"/>
          </a:xfrm>
          <a:prstGeom prst="rect">
            <a:avLst/>
          </a:prstGeom>
          <a:noFill/>
          <a:ln>
            <a:noFill/>
          </a:ln>
        </p:spPr>
      </p:pic>
      <p:pic>
        <p:nvPicPr>
          <p:cNvPr id="320" name="Google Shape;320;p52"/>
          <p:cNvPicPr preferRelativeResize="0"/>
          <p:nvPr/>
        </p:nvPicPr>
        <p:blipFill>
          <a:blip r:embed="rId4">
            <a:alphaModFix/>
          </a:blip>
          <a:stretch>
            <a:fillRect/>
          </a:stretch>
        </p:blipFill>
        <p:spPr>
          <a:xfrm>
            <a:off x="2485000" y="2713050"/>
            <a:ext cx="2275025" cy="733875"/>
          </a:xfrm>
          <a:prstGeom prst="rect">
            <a:avLst/>
          </a:prstGeom>
          <a:noFill/>
          <a:ln>
            <a:noFill/>
          </a:ln>
        </p:spPr>
      </p:pic>
      <p:pic>
        <p:nvPicPr>
          <p:cNvPr id="321" name="Google Shape;321;p52"/>
          <p:cNvPicPr preferRelativeResize="0"/>
          <p:nvPr/>
        </p:nvPicPr>
        <p:blipFill>
          <a:blip r:embed="rId5">
            <a:alphaModFix/>
          </a:blip>
          <a:stretch>
            <a:fillRect/>
          </a:stretch>
        </p:blipFill>
        <p:spPr>
          <a:xfrm>
            <a:off x="3828213" y="4159650"/>
            <a:ext cx="876300" cy="7027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3"/>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Complexity</a:t>
            </a:r>
            <a:endParaRPr/>
          </a:p>
        </p:txBody>
      </p:sp>
      <p:sp>
        <p:nvSpPr>
          <p:cNvPr id="327" name="Google Shape;327;p53"/>
          <p:cNvSpPr txBox="1"/>
          <p:nvPr/>
        </p:nvSpPr>
        <p:spPr>
          <a:xfrm>
            <a:off x="309300" y="2005600"/>
            <a:ext cx="8371800" cy="25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Lato"/>
                <a:ea typeface="Lato"/>
                <a:cs typeface="Lato"/>
                <a:sym typeface="Lato"/>
              </a:rPr>
              <a:t>THEOREM </a:t>
            </a:r>
            <a:r>
              <a:rPr lang="en" sz="1600">
                <a:latin typeface="Lato"/>
                <a:ea typeface="Lato"/>
                <a:cs typeface="Lato"/>
                <a:sym typeface="Lato"/>
              </a:rPr>
              <a:t>: (H) is a linear time                          -approximation algorithm.</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rPr lang="en" sz="1600">
                <a:latin typeface="Lato"/>
                <a:ea typeface="Lato"/>
                <a:cs typeface="Lato"/>
                <a:sym typeface="Lato"/>
              </a:rPr>
              <a:t>The latter number is bounded from below by                     ,     and also by </a:t>
            </a:r>
            <a:r>
              <a:rPr i="1" lang="en" sz="1600">
                <a:latin typeface="Lato"/>
                <a:ea typeface="Lato"/>
                <a:cs typeface="Lato"/>
                <a:sym typeface="Lato"/>
              </a:rPr>
              <a:t>w + IVl</a:t>
            </a:r>
            <a:r>
              <a:rPr lang="en" sz="1600">
                <a:latin typeface="Lato"/>
                <a:ea typeface="Lato"/>
                <a:cs typeface="Lato"/>
                <a:sym typeface="Lato"/>
              </a:rPr>
              <a:t> follows that</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p:txBody>
      </p:sp>
      <p:pic>
        <p:nvPicPr>
          <p:cNvPr id="328" name="Google Shape;328;p53"/>
          <p:cNvPicPr preferRelativeResize="0"/>
          <p:nvPr/>
        </p:nvPicPr>
        <p:blipFill>
          <a:blip r:embed="rId3">
            <a:alphaModFix/>
          </a:blip>
          <a:stretch>
            <a:fillRect/>
          </a:stretch>
        </p:blipFill>
        <p:spPr>
          <a:xfrm>
            <a:off x="3251675" y="2054500"/>
            <a:ext cx="876300" cy="352425"/>
          </a:xfrm>
          <a:prstGeom prst="rect">
            <a:avLst/>
          </a:prstGeom>
          <a:noFill/>
          <a:ln>
            <a:noFill/>
          </a:ln>
        </p:spPr>
      </p:pic>
      <p:pic>
        <p:nvPicPr>
          <p:cNvPr id="329" name="Google Shape;329;p53"/>
          <p:cNvPicPr preferRelativeResize="0"/>
          <p:nvPr/>
        </p:nvPicPr>
        <p:blipFill>
          <a:blip r:embed="rId4">
            <a:alphaModFix/>
          </a:blip>
          <a:stretch>
            <a:fillRect/>
          </a:stretch>
        </p:blipFill>
        <p:spPr>
          <a:xfrm>
            <a:off x="4408375" y="2406925"/>
            <a:ext cx="885825" cy="552450"/>
          </a:xfrm>
          <a:prstGeom prst="rect">
            <a:avLst/>
          </a:prstGeom>
          <a:noFill/>
          <a:ln>
            <a:noFill/>
          </a:ln>
        </p:spPr>
      </p:pic>
      <p:pic>
        <p:nvPicPr>
          <p:cNvPr id="330" name="Google Shape;330;p53"/>
          <p:cNvPicPr preferRelativeResize="0"/>
          <p:nvPr/>
        </p:nvPicPr>
        <p:blipFill>
          <a:blip r:embed="rId5">
            <a:alphaModFix/>
          </a:blip>
          <a:stretch>
            <a:fillRect/>
          </a:stretch>
        </p:blipFill>
        <p:spPr>
          <a:xfrm>
            <a:off x="2772975" y="2907625"/>
            <a:ext cx="2920600" cy="1255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idx="1" type="body"/>
          </p:nvPr>
        </p:nvSpPr>
        <p:spPr>
          <a:xfrm>
            <a:off x="311700" y="314475"/>
            <a:ext cx="8520600" cy="45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i="1">
              <a:solidFill>
                <a:srgbClr val="000000"/>
              </a:solidFill>
            </a:endParaRPr>
          </a:p>
          <a:p>
            <a:pPr indent="0" lvl="0" marL="0" rtl="0" algn="l">
              <a:spcBef>
                <a:spcPts val="1600"/>
              </a:spcBef>
              <a:spcAft>
                <a:spcPts val="0"/>
              </a:spcAft>
              <a:buNone/>
            </a:pPr>
            <a:r>
              <a:t/>
            </a:r>
            <a:endParaRPr i="1">
              <a:solidFill>
                <a:srgbClr val="000000"/>
              </a:solidFill>
            </a:endParaRPr>
          </a:p>
          <a:p>
            <a:pPr indent="0" lvl="0" marL="0" rtl="0" algn="l">
              <a:spcBef>
                <a:spcPts val="1600"/>
              </a:spcBef>
              <a:spcAft>
                <a:spcPts val="0"/>
              </a:spcAft>
              <a:buNone/>
            </a:pPr>
            <a:r>
              <a:rPr i="1" lang="en">
                <a:solidFill>
                  <a:srgbClr val="000000"/>
                </a:solidFill>
              </a:rPr>
              <a:t>Clique Cover does not admit a polynomial time approximation scheme unless P=NP</a:t>
            </a:r>
            <a:r>
              <a:rPr i="1" lang="en"/>
              <a:t> </a:t>
            </a:r>
            <a:r>
              <a:rPr lang="en"/>
              <a:t>[ Lund and Yannakakis,1994]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solidFill>
                  <a:srgbClr val="000000"/>
                </a:solidFill>
              </a:rPr>
              <a:t>It follows from known reductions from the Graph Coloring Problem</a:t>
            </a:r>
            <a:r>
              <a:rPr lang="en"/>
              <a:t> [ Simon 1990]</a:t>
            </a:r>
            <a:endParaRPr/>
          </a:p>
          <a:p>
            <a:pPr indent="0" lvl="0" marL="45720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4"/>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Complexity</a:t>
            </a:r>
            <a:endParaRPr/>
          </a:p>
        </p:txBody>
      </p:sp>
      <p:sp>
        <p:nvSpPr>
          <p:cNvPr id="336" name="Google Shape;336;p54"/>
          <p:cNvSpPr txBox="1"/>
          <p:nvPr/>
        </p:nvSpPr>
        <p:spPr>
          <a:xfrm>
            <a:off x="309300" y="2005600"/>
            <a:ext cx="8371800" cy="25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Lato"/>
                <a:ea typeface="Lato"/>
                <a:cs typeface="Lato"/>
                <a:sym typeface="Lato"/>
              </a:rPr>
              <a:t>THEOREM </a:t>
            </a:r>
            <a:r>
              <a:rPr lang="en" sz="1600">
                <a:latin typeface="Lato"/>
                <a:ea typeface="Lato"/>
                <a:cs typeface="Lato"/>
                <a:sym typeface="Lato"/>
              </a:rPr>
              <a:t>: (H) is a linear time                          -approximation algorithm.</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rPr lang="en" sz="1600">
                <a:latin typeface="Lato"/>
                <a:ea typeface="Lato"/>
                <a:cs typeface="Lato"/>
                <a:sym typeface="Lato"/>
              </a:rPr>
              <a:t>The bound is tight, as can be seen by taking as input a graph consisting of </a:t>
            </a:r>
            <a:r>
              <a:rPr i="1" lang="en" sz="1600">
                <a:latin typeface="Lato"/>
                <a:ea typeface="Lato"/>
                <a:cs typeface="Lato"/>
                <a:sym typeface="Lato"/>
              </a:rPr>
              <a:t>N</a:t>
            </a:r>
            <a:r>
              <a:rPr lang="en" sz="1600">
                <a:latin typeface="Lato"/>
                <a:ea typeface="Lato"/>
                <a:cs typeface="Lato"/>
                <a:sym typeface="Lato"/>
              </a:rPr>
              <a:t> k-cliques. Each clique has </a:t>
            </a:r>
            <a:r>
              <a:rPr i="1" lang="en" sz="1600">
                <a:latin typeface="Lato"/>
                <a:ea typeface="Lato"/>
                <a:cs typeface="Lato"/>
                <a:sym typeface="Lato"/>
              </a:rPr>
              <a:t>k/(k-1)</a:t>
            </a:r>
            <a:r>
              <a:rPr lang="en" sz="1600">
                <a:latin typeface="Lato"/>
                <a:ea typeface="Lato"/>
                <a:cs typeface="Lato"/>
                <a:sym typeface="Lato"/>
              </a:rPr>
              <a:t> edges and k vertices. The algorithm partitions these  edges and vertices in</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rPr lang="en" sz="1600">
                <a:latin typeface="Lato"/>
                <a:ea typeface="Lato"/>
                <a:cs typeface="Lato"/>
                <a:sym typeface="Lato"/>
              </a:rPr>
              <a:t>batches of size </a:t>
            </a:r>
            <a:r>
              <a:rPr i="1" lang="en" sz="1600">
                <a:latin typeface="Lato"/>
                <a:ea typeface="Lato"/>
                <a:cs typeface="Lato"/>
                <a:sym typeface="Lato"/>
              </a:rPr>
              <a:t>k- 1</a:t>
            </a:r>
            <a:r>
              <a:rPr lang="en" sz="1600">
                <a:latin typeface="Lato"/>
                <a:ea typeface="Lato"/>
                <a:cs typeface="Lato"/>
                <a:sym typeface="Lato"/>
              </a:rPr>
              <a:t>, whereas the optimal cover uses N cliques. </a:t>
            </a:r>
            <a:endParaRPr sz="1600">
              <a:latin typeface="Lato"/>
              <a:ea typeface="Lato"/>
              <a:cs typeface="Lato"/>
              <a:sym typeface="Lato"/>
            </a:endParaRPr>
          </a:p>
          <a:p>
            <a:pPr indent="0" lvl="0" marL="0" rtl="0" algn="l">
              <a:spcBef>
                <a:spcPts val="0"/>
              </a:spcBef>
              <a:spcAft>
                <a:spcPts val="0"/>
              </a:spcAft>
              <a:buNone/>
            </a:pPr>
            <a:r>
              <a:rPr lang="en" sz="1600">
                <a:latin typeface="Lato"/>
                <a:ea typeface="Lato"/>
                <a:cs typeface="Lato"/>
                <a:sym typeface="Lato"/>
              </a:rPr>
              <a:t> </a:t>
            </a:r>
            <a:endParaRPr sz="16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337" name="Google Shape;337;p54"/>
          <p:cNvPicPr preferRelativeResize="0"/>
          <p:nvPr/>
        </p:nvPicPr>
        <p:blipFill>
          <a:blip r:embed="rId3">
            <a:alphaModFix/>
          </a:blip>
          <a:stretch>
            <a:fillRect/>
          </a:stretch>
        </p:blipFill>
        <p:spPr>
          <a:xfrm>
            <a:off x="3251675" y="2054500"/>
            <a:ext cx="876300" cy="352425"/>
          </a:xfrm>
          <a:prstGeom prst="rect">
            <a:avLst/>
          </a:prstGeom>
          <a:noFill/>
          <a:ln>
            <a:noFill/>
          </a:ln>
        </p:spPr>
      </p:pic>
      <p:pic>
        <p:nvPicPr>
          <p:cNvPr id="338" name="Google Shape;338;p54"/>
          <p:cNvPicPr preferRelativeResize="0"/>
          <p:nvPr/>
        </p:nvPicPr>
        <p:blipFill>
          <a:blip r:embed="rId4">
            <a:alphaModFix/>
          </a:blip>
          <a:stretch>
            <a:fillRect/>
          </a:stretch>
        </p:blipFill>
        <p:spPr>
          <a:xfrm>
            <a:off x="3034900" y="3261125"/>
            <a:ext cx="1894300" cy="753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k-Clique Covering of Hyperedges of Size k-1</a:t>
            </a:r>
            <a:endParaRPr/>
          </a:p>
        </p:txBody>
      </p:sp>
      <p:sp>
        <p:nvSpPr>
          <p:cNvPr id="344" name="Google Shape;344;p55"/>
          <p:cNvSpPr txBox="1"/>
          <p:nvPr/>
        </p:nvSpPr>
        <p:spPr>
          <a:xfrm>
            <a:off x="756500" y="2117500"/>
            <a:ext cx="7648500" cy="850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First let us learn a bit about hypergraphs.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A hypergraph is a generalization of a graph in which an edge can join any number of vertices. In contrast, in an ordinary graph, an edge connects exactly two vertices.</a:t>
            </a:r>
            <a:endParaRPr>
              <a:latin typeface="Lato"/>
              <a:ea typeface="Lato"/>
              <a:cs typeface="Lato"/>
              <a:sym typeface="Lato"/>
            </a:endParaRPr>
          </a:p>
        </p:txBody>
      </p:sp>
      <p:pic>
        <p:nvPicPr>
          <p:cNvPr id="345" name="Google Shape;345;p55"/>
          <p:cNvPicPr preferRelativeResize="0"/>
          <p:nvPr/>
        </p:nvPicPr>
        <p:blipFill>
          <a:blip r:embed="rId3">
            <a:alphaModFix/>
          </a:blip>
          <a:stretch>
            <a:fillRect/>
          </a:stretch>
        </p:blipFill>
        <p:spPr>
          <a:xfrm>
            <a:off x="925975" y="3053800"/>
            <a:ext cx="2594253" cy="1870699"/>
          </a:xfrm>
          <a:prstGeom prst="rect">
            <a:avLst/>
          </a:prstGeom>
          <a:noFill/>
          <a:ln>
            <a:noFill/>
          </a:ln>
        </p:spPr>
      </p:pic>
      <p:sp>
        <p:nvSpPr>
          <p:cNvPr id="346" name="Google Shape;346;p55"/>
          <p:cNvSpPr txBox="1"/>
          <p:nvPr/>
        </p:nvSpPr>
        <p:spPr>
          <a:xfrm>
            <a:off x="3799575" y="3034525"/>
            <a:ext cx="3944700" cy="90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Lato"/>
                <a:ea typeface="Lato"/>
                <a:cs typeface="Lato"/>
                <a:sym typeface="Lato"/>
              </a:rPr>
              <a:t>An example of a hypergraph, with </a:t>
            </a:r>
            <a:endParaRPr>
              <a:latin typeface="Lato"/>
              <a:ea typeface="Lato"/>
              <a:cs typeface="Lato"/>
              <a:sym typeface="Lato"/>
            </a:endParaRPr>
          </a:p>
          <a:p>
            <a:pPr indent="0" lvl="0" marL="0" rtl="0" algn="l">
              <a:lnSpc>
                <a:spcPct val="115000"/>
              </a:lnSpc>
              <a:spcBef>
                <a:spcPts val="0"/>
              </a:spcBef>
              <a:spcAft>
                <a:spcPts val="0"/>
              </a:spcAft>
              <a:buNone/>
            </a:pPr>
            <a:r>
              <a:rPr b="1" lang="en">
                <a:latin typeface="Lato"/>
                <a:ea typeface="Lato"/>
                <a:cs typeface="Lato"/>
                <a:sym typeface="Lato"/>
              </a:rPr>
              <a:t>V</a:t>
            </a:r>
            <a:r>
              <a:rPr lang="en">
                <a:latin typeface="Lato"/>
                <a:ea typeface="Lato"/>
                <a:cs typeface="Lato"/>
                <a:sym typeface="Lato"/>
              </a:rPr>
              <a:t> = {v</a:t>
            </a:r>
            <a:r>
              <a:rPr baseline="-25000" lang="en">
                <a:latin typeface="Lato"/>
                <a:ea typeface="Lato"/>
                <a:cs typeface="Lato"/>
                <a:sym typeface="Lato"/>
              </a:rPr>
              <a:t>1</a:t>
            </a:r>
            <a:r>
              <a:rPr lang="en">
                <a:latin typeface="Lato"/>
                <a:ea typeface="Lato"/>
                <a:cs typeface="Lato"/>
                <a:sym typeface="Lato"/>
              </a:rPr>
              <a:t>, v</a:t>
            </a:r>
            <a:r>
              <a:rPr baseline="-25000" lang="en">
                <a:latin typeface="Lato"/>
                <a:ea typeface="Lato"/>
                <a:cs typeface="Lato"/>
                <a:sym typeface="Lato"/>
              </a:rPr>
              <a:t>2</a:t>
            </a:r>
            <a:r>
              <a:rPr lang="en">
                <a:latin typeface="Lato"/>
                <a:ea typeface="Lato"/>
                <a:cs typeface="Lato"/>
                <a:sym typeface="Lato"/>
              </a:rPr>
              <a:t>, v</a:t>
            </a:r>
            <a:r>
              <a:rPr baseline="-25000" lang="en">
                <a:latin typeface="Lato"/>
                <a:ea typeface="Lato"/>
                <a:cs typeface="Lato"/>
                <a:sym typeface="Lato"/>
              </a:rPr>
              <a:t>3</a:t>
            </a:r>
            <a:r>
              <a:rPr lang="en">
                <a:latin typeface="Lato"/>
                <a:ea typeface="Lato"/>
                <a:cs typeface="Lato"/>
                <a:sym typeface="Lato"/>
              </a:rPr>
              <a:t>, v</a:t>
            </a:r>
            <a:r>
              <a:rPr baseline="-25000" lang="en">
                <a:latin typeface="Lato"/>
                <a:ea typeface="Lato"/>
                <a:cs typeface="Lato"/>
                <a:sym typeface="Lato"/>
              </a:rPr>
              <a:t>4</a:t>
            </a:r>
            <a:r>
              <a:rPr lang="en">
                <a:latin typeface="Lato"/>
                <a:ea typeface="Lato"/>
                <a:cs typeface="Lato"/>
                <a:sym typeface="Lato"/>
              </a:rPr>
              <a:t>, v</a:t>
            </a:r>
            <a:r>
              <a:rPr baseline="-25000" lang="en">
                <a:latin typeface="Lato"/>
                <a:ea typeface="Lato"/>
                <a:cs typeface="Lato"/>
                <a:sym typeface="Lato"/>
              </a:rPr>
              <a:t>5</a:t>
            </a:r>
            <a:r>
              <a:rPr lang="en">
                <a:latin typeface="Lato"/>
                <a:ea typeface="Lato"/>
                <a:cs typeface="Lato"/>
                <a:sym typeface="Lato"/>
              </a:rPr>
              <a:t>, v</a:t>
            </a:r>
            <a:r>
              <a:rPr baseline="-25000" lang="en">
                <a:latin typeface="Lato"/>
                <a:ea typeface="Lato"/>
                <a:cs typeface="Lato"/>
                <a:sym typeface="Lato"/>
              </a:rPr>
              <a:t>6</a:t>
            </a:r>
            <a:r>
              <a:rPr lang="en">
                <a:latin typeface="Lato"/>
                <a:ea typeface="Lato"/>
                <a:cs typeface="Lato"/>
                <a:sym typeface="Lato"/>
              </a:rPr>
              <a:t>, v</a:t>
            </a:r>
            <a:r>
              <a:rPr baseline="-25000" lang="en">
                <a:latin typeface="Lato"/>
                <a:ea typeface="Lato"/>
                <a:cs typeface="Lato"/>
                <a:sym typeface="Lato"/>
              </a:rPr>
              <a:t>7</a:t>
            </a:r>
            <a:r>
              <a:rPr lang="en">
                <a:latin typeface="Lato"/>
                <a:ea typeface="Lato"/>
                <a:cs typeface="Lato"/>
                <a:sym typeface="Lato"/>
              </a:rPr>
              <a:t>} and </a:t>
            </a:r>
            <a:endParaRPr>
              <a:latin typeface="Lato"/>
              <a:ea typeface="Lato"/>
              <a:cs typeface="Lato"/>
              <a:sym typeface="Lato"/>
            </a:endParaRPr>
          </a:p>
          <a:p>
            <a:pPr indent="0" lvl="0" marL="0" rtl="0" algn="l">
              <a:lnSpc>
                <a:spcPct val="115000"/>
              </a:lnSpc>
              <a:spcBef>
                <a:spcPts val="0"/>
              </a:spcBef>
              <a:spcAft>
                <a:spcPts val="0"/>
              </a:spcAft>
              <a:buNone/>
            </a:pPr>
            <a:r>
              <a:rPr b="1" lang="en">
                <a:latin typeface="Lato"/>
                <a:ea typeface="Lato"/>
                <a:cs typeface="Lato"/>
                <a:sym typeface="Lato"/>
              </a:rPr>
              <a:t>E</a:t>
            </a:r>
            <a:r>
              <a:rPr lang="en">
                <a:latin typeface="Lato"/>
                <a:ea typeface="Lato"/>
                <a:cs typeface="Lato"/>
                <a:sym typeface="Lato"/>
              </a:rPr>
              <a:t> = {e</a:t>
            </a:r>
            <a:r>
              <a:rPr baseline="-25000" lang="en">
                <a:latin typeface="Lato"/>
                <a:ea typeface="Lato"/>
                <a:cs typeface="Lato"/>
                <a:sym typeface="Lato"/>
              </a:rPr>
              <a:t>1</a:t>
            </a:r>
            <a:r>
              <a:rPr lang="en">
                <a:latin typeface="Lato"/>
                <a:ea typeface="Lato"/>
                <a:cs typeface="Lato"/>
                <a:sym typeface="Lato"/>
              </a:rPr>
              <a:t>,e</a:t>
            </a:r>
            <a:r>
              <a:rPr baseline="-25000" lang="en">
                <a:latin typeface="Lato"/>
                <a:ea typeface="Lato"/>
                <a:cs typeface="Lato"/>
                <a:sym typeface="Lato"/>
              </a:rPr>
              <a:t>2</a:t>
            </a:r>
            <a:r>
              <a:rPr lang="en">
                <a:latin typeface="Lato"/>
                <a:ea typeface="Lato"/>
                <a:cs typeface="Lato"/>
                <a:sym typeface="Lato"/>
              </a:rPr>
              <a:t>,e</a:t>
            </a:r>
            <a:r>
              <a:rPr baseline="-25000" lang="en">
                <a:latin typeface="Lato"/>
                <a:ea typeface="Lato"/>
                <a:cs typeface="Lato"/>
                <a:sym typeface="Lato"/>
              </a:rPr>
              <a:t>3</a:t>
            </a:r>
            <a:r>
              <a:rPr lang="en">
                <a:latin typeface="Lato"/>
                <a:ea typeface="Lato"/>
                <a:cs typeface="Lato"/>
                <a:sym typeface="Lato"/>
              </a:rPr>
              <a:t>,e</a:t>
            </a:r>
            <a:r>
              <a:rPr baseline="-25000" lang="en">
                <a:latin typeface="Lato"/>
                <a:ea typeface="Lato"/>
                <a:cs typeface="Lato"/>
                <a:sym typeface="Lato"/>
              </a:rPr>
              <a:t>4</a:t>
            </a:r>
            <a:r>
              <a:rPr lang="en">
                <a:latin typeface="Lato"/>
                <a:ea typeface="Lato"/>
                <a:cs typeface="Lato"/>
                <a:sym typeface="Lato"/>
              </a:rPr>
              <a:t>} =  {{v</a:t>
            </a:r>
            <a:r>
              <a:rPr baseline="-25000" lang="en">
                <a:latin typeface="Lato"/>
                <a:ea typeface="Lato"/>
                <a:cs typeface="Lato"/>
                <a:sym typeface="Lato"/>
              </a:rPr>
              <a:t>1</a:t>
            </a:r>
            <a:r>
              <a:rPr lang="en">
                <a:latin typeface="Lato"/>
                <a:ea typeface="Lato"/>
                <a:cs typeface="Lato"/>
                <a:sym typeface="Lato"/>
              </a:rPr>
              <a:t>, v</a:t>
            </a:r>
            <a:r>
              <a:rPr baseline="-25000" lang="en">
                <a:latin typeface="Lato"/>
                <a:ea typeface="Lato"/>
                <a:cs typeface="Lato"/>
                <a:sym typeface="Lato"/>
              </a:rPr>
              <a:t>2</a:t>
            </a:r>
            <a:r>
              <a:rPr lang="en">
                <a:latin typeface="Lato"/>
                <a:ea typeface="Lato"/>
                <a:cs typeface="Lato"/>
                <a:sym typeface="Lato"/>
              </a:rPr>
              <a:t>, v</a:t>
            </a:r>
            <a:r>
              <a:rPr baseline="-25000" lang="en">
                <a:latin typeface="Lato"/>
                <a:ea typeface="Lato"/>
                <a:cs typeface="Lato"/>
                <a:sym typeface="Lato"/>
              </a:rPr>
              <a:t>3</a:t>
            </a:r>
            <a:r>
              <a:rPr lang="en">
                <a:latin typeface="Lato"/>
                <a:ea typeface="Lato"/>
                <a:cs typeface="Lato"/>
                <a:sym typeface="Lato"/>
              </a:rPr>
              <a:t>}, {v</a:t>
            </a:r>
            <a:r>
              <a:rPr baseline="-25000" lang="en">
                <a:latin typeface="Lato"/>
                <a:ea typeface="Lato"/>
                <a:cs typeface="Lato"/>
                <a:sym typeface="Lato"/>
              </a:rPr>
              <a:t>2</a:t>
            </a:r>
            <a:r>
              <a:rPr lang="en">
                <a:latin typeface="Lato"/>
                <a:ea typeface="Lato"/>
                <a:cs typeface="Lato"/>
                <a:sym typeface="Lato"/>
              </a:rPr>
              <a:t>,v</a:t>
            </a:r>
            <a:r>
              <a:rPr baseline="-25000" lang="en">
                <a:latin typeface="Lato"/>
                <a:ea typeface="Lato"/>
                <a:cs typeface="Lato"/>
                <a:sym typeface="Lato"/>
              </a:rPr>
              <a:t>3</a:t>
            </a:r>
            <a:r>
              <a:rPr lang="en">
                <a:latin typeface="Lato"/>
                <a:ea typeface="Lato"/>
                <a:cs typeface="Lato"/>
                <a:sym typeface="Lato"/>
              </a:rPr>
              <a:t>}, {v</a:t>
            </a:r>
            <a:r>
              <a:rPr baseline="-25000" lang="en">
                <a:latin typeface="Lato"/>
                <a:ea typeface="Lato"/>
                <a:cs typeface="Lato"/>
                <a:sym typeface="Lato"/>
              </a:rPr>
              <a:t>3</a:t>
            </a:r>
            <a:r>
              <a:rPr lang="en">
                <a:latin typeface="Lato"/>
                <a:ea typeface="Lato"/>
                <a:cs typeface="Lato"/>
                <a:sym typeface="Lato"/>
              </a:rPr>
              <a:t>,v</a:t>
            </a:r>
            <a:r>
              <a:rPr baseline="-25000" lang="en">
                <a:latin typeface="Lato"/>
                <a:ea typeface="Lato"/>
                <a:cs typeface="Lato"/>
                <a:sym typeface="Lato"/>
              </a:rPr>
              <a:t>5</a:t>
            </a:r>
            <a:r>
              <a:rPr lang="en">
                <a:latin typeface="Lato"/>
                <a:ea typeface="Lato"/>
                <a:cs typeface="Lato"/>
                <a:sym typeface="Lato"/>
              </a:rPr>
              <a:t>,v</a:t>
            </a:r>
            <a:r>
              <a:rPr baseline="-25000" lang="en">
                <a:latin typeface="Lato"/>
                <a:ea typeface="Lato"/>
                <a:cs typeface="Lato"/>
                <a:sym typeface="Lato"/>
              </a:rPr>
              <a:t>6</a:t>
            </a:r>
            <a:r>
              <a:rPr lang="en">
                <a:latin typeface="Lato"/>
                <a:ea typeface="Lato"/>
                <a:cs typeface="Lato"/>
                <a:sym typeface="Lato"/>
              </a:rPr>
              <a:t>}, {v</a:t>
            </a:r>
            <a:r>
              <a:rPr baseline="-25000" lang="en">
                <a:latin typeface="Lato"/>
                <a:ea typeface="Lato"/>
                <a:cs typeface="Lato"/>
                <a:sym typeface="Lato"/>
              </a:rPr>
              <a:t>4</a:t>
            </a:r>
            <a:r>
              <a:rPr lang="en">
                <a:latin typeface="Lato"/>
                <a:ea typeface="Lato"/>
                <a:cs typeface="Lato"/>
                <a:sym typeface="Lato"/>
              </a:rPr>
              <a:t>}}.</a:t>
            </a:r>
            <a:endParaRPr>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k-Clique Covering of Hyperedges of Size k-1</a:t>
            </a:r>
            <a:endParaRPr/>
          </a:p>
        </p:txBody>
      </p:sp>
      <p:sp>
        <p:nvSpPr>
          <p:cNvPr id="352" name="Google Shape;352;p56"/>
          <p:cNvSpPr txBox="1"/>
          <p:nvPr/>
        </p:nvSpPr>
        <p:spPr>
          <a:xfrm>
            <a:off x="756500" y="2117500"/>
            <a:ext cx="7648500" cy="26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Algorithm:</a:t>
            </a:r>
            <a:endParaRPr b="1">
              <a:latin typeface="Lato"/>
              <a:ea typeface="Lato"/>
              <a:cs typeface="Lato"/>
              <a:sym typeface="Lato"/>
            </a:endParaRPr>
          </a:p>
          <a:p>
            <a:pPr indent="457200" lvl="0" marL="0" rtl="0" algn="l">
              <a:spcBef>
                <a:spcPts val="0"/>
              </a:spcBef>
              <a:spcAft>
                <a:spcPts val="0"/>
              </a:spcAft>
              <a:buNone/>
            </a:pPr>
            <a:r>
              <a:rPr i="1" lang="en">
                <a:latin typeface="Lato"/>
                <a:ea typeface="Lato"/>
                <a:cs typeface="Lato"/>
                <a:sym typeface="Lato"/>
              </a:rPr>
              <a:t>Input</a:t>
            </a:r>
            <a:r>
              <a:rPr b="1" i="1" lang="en">
                <a:latin typeface="Lato"/>
                <a:ea typeface="Lato"/>
                <a:cs typeface="Lato"/>
                <a:sym typeface="Lato"/>
              </a:rPr>
              <a:t>:</a:t>
            </a:r>
            <a:r>
              <a:rPr b="1" lang="en">
                <a:latin typeface="Lato"/>
                <a:ea typeface="Lato"/>
                <a:cs typeface="Lato"/>
                <a:sym typeface="Lato"/>
              </a:rPr>
              <a:t>    </a:t>
            </a:r>
            <a:r>
              <a:rPr b="1" i="1" lang="en">
                <a:latin typeface="Lato"/>
                <a:ea typeface="Lato"/>
                <a:cs typeface="Lato"/>
                <a:sym typeface="Lato"/>
              </a:rPr>
              <a:t>V, E = {E</a:t>
            </a:r>
            <a:r>
              <a:rPr b="1" baseline="-25000" i="1" lang="en">
                <a:latin typeface="Lato"/>
                <a:ea typeface="Lato"/>
                <a:cs typeface="Lato"/>
                <a:sym typeface="Lato"/>
              </a:rPr>
              <a:t>1</a:t>
            </a:r>
            <a:r>
              <a:rPr b="1" i="1" lang="en">
                <a:latin typeface="Lato"/>
                <a:ea typeface="Lato"/>
                <a:cs typeface="Lato"/>
                <a:sym typeface="Lato"/>
              </a:rPr>
              <a:t>, … , E</a:t>
            </a:r>
            <a:r>
              <a:rPr b="1" baseline="-25000" i="1" lang="en">
                <a:latin typeface="Lato"/>
                <a:ea typeface="Lato"/>
                <a:cs typeface="Lato"/>
                <a:sym typeface="Lato"/>
              </a:rPr>
              <a:t>m</a:t>
            </a:r>
            <a:r>
              <a:rPr b="1" i="1" lang="en">
                <a:latin typeface="Lato"/>
                <a:ea typeface="Lato"/>
                <a:cs typeface="Lato"/>
                <a:sym typeface="Lato"/>
              </a:rPr>
              <a:t>}</a:t>
            </a:r>
            <a:r>
              <a:rPr i="1" lang="en">
                <a:latin typeface="Lato"/>
                <a:ea typeface="Lato"/>
                <a:cs typeface="Lato"/>
                <a:sym typeface="Lato"/>
              </a:rPr>
              <a:t>.</a:t>
            </a:r>
            <a:endParaRPr>
              <a:latin typeface="Lato"/>
              <a:ea typeface="Lato"/>
              <a:cs typeface="Lato"/>
              <a:sym typeface="Lato"/>
            </a:endParaRPr>
          </a:p>
          <a:p>
            <a:pPr indent="457200" lvl="0" marL="0" rtl="0" algn="just">
              <a:spcBef>
                <a:spcPts val="0"/>
              </a:spcBef>
              <a:spcAft>
                <a:spcPts val="0"/>
              </a:spcAft>
              <a:buNone/>
            </a:pPr>
            <a:r>
              <a:rPr i="1" lang="en">
                <a:latin typeface="Lato"/>
                <a:ea typeface="Lato"/>
                <a:cs typeface="Lato"/>
                <a:sym typeface="Lato"/>
              </a:rPr>
              <a:t>Step 1:</a:t>
            </a:r>
            <a:r>
              <a:rPr lang="en">
                <a:latin typeface="Lato"/>
                <a:ea typeface="Lato"/>
                <a:cs typeface="Lato"/>
                <a:sym typeface="Lato"/>
              </a:rPr>
              <a:t>  Construct the following undirected graph </a:t>
            </a:r>
            <a:r>
              <a:rPr b="1" lang="en">
                <a:latin typeface="Lato"/>
                <a:ea typeface="Lato"/>
                <a:cs typeface="Lato"/>
                <a:sym typeface="Lato"/>
              </a:rPr>
              <a:t>G(V̅,E̅)</a:t>
            </a:r>
            <a:r>
              <a:rPr lang="en">
                <a:latin typeface="Lato"/>
                <a:ea typeface="Lato"/>
                <a:cs typeface="Lato"/>
                <a:sym typeface="Lato"/>
              </a:rPr>
              <a:t>. Each vertex</a:t>
            </a:r>
            <a:endParaRPr>
              <a:latin typeface="Lato"/>
              <a:ea typeface="Lato"/>
              <a:cs typeface="Lato"/>
              <a:sym typeface="Lato"/>
            </a:endParaRPr>
          </a:p>
          <a:p>
            <a:pPr indent="457200" lvl="0" marL="457200" rtl="0" algn="just">
              <a:spcBef>
                <a:spcPts val="0"/>
              </a:spcBef>
              <a:spcAft>
                <a:spcPts val="0"/>
              </a:spcAft>
              <a:buNone/>
            </a:pPr>
            <a:r>
              <a:rPr lang="en">
                <a:latin typeface="Lato"/>
                <a:ea typeface="Lato"/>
                <a:cs typeface="Lato"/>
                <a:sym typeface="Lato"/>
              </a:rPr>
              <a:t>    represents a hyperedge. Two vertices i and j are connected by an edge if</a:t>
            </a:r>
            <a:endParaRPr>
              <a:latin typeface="Lato"/>
              <a:ea typeface="Lato"/>
              <a:cs typeface="Lato"/>
              <a:sym typeface="Lato"/>
            </a:endParaRPr>
          </a:p>
          <a:p>
            <a:pPr indent="0" lvl="0" marL="914400" rtl="0" algn="just">
              <a:lnSpc>
                <a:spcPct val="100000"/>
              </a:lnSpc>
              <a:spcBef>
                <a:spcPts val="0"/>
              </a:spcBef>
              <a:spcAft>
                <a:spcPts val="0"/>
              </a:spcAft>
              <a:buNone/>
            </a:pPr>
            <a:r>
              <a:rPr lang="en">
                <a:latin typeface="Lato"/>
                <a:ea typeface="Lato"/>
                <a:cs typeface="Lato"/>
                <a:sym typeface="Lato"/>
              </a:rPr>
              <a:t>    and only if the corresponding hyperedges </a:t>
            </a:r>
            <a:r>
              <a:rPr b="1" lang="en">
                <a:latin typeface="Lato"/>
                <a:ea typeface="Lato"/>
                <a:cs typeface="Lato"/>
                <a:sym typeface="Lato"/>
              </a:rPr>
              <a:t>i</a:t>
            </a:r>
            <a:r>
              <a:rPr lang="en">
                <a:latin typeface="Lato"/>
                <a:ea typeface="Lato"/>
                <a:cs typeface="Lato"/>
                <a:sym typeface="Lato"/>
              </a:rPr>
              <a:t> and </a:t>
            </a:r>
            <a:r>
              <a:rPr b="1" lang="en">
                <a:latin typeface="Lato"/>
                <a:ea typeface="Lato"/>
                <a:cs typeface="Lato"/>
                <a:sym typeface="Lato"/>
              </a:rPr>
              <a:t>j</a:t>
            </a:r>
            <a:r>
              <a:rPr lang="en">
                <a:latin typeface="Lato"/>
                <a:ea typeface="Lato"/>
                <a:cs typeface="Lato"/>
                <a:sym typeface="Lato"/>
              </a:rPr>
              <a:t> form a </a:t>
            </a:r>
            <a:r>
              <a:rPr b="1" i="1" lang="en">
                <a:latin typeface="Lato"/>
                <a:ea typeface="Lato"/>
                <a:cs typeface="Lato"/>
                <a:sym typeface="Lato"/>
              </a:rPr>
              <a:t>spanning pair</a:t>
            </a:r>
            <a:r>
              <a:rPr lang="en">
                <a:latin typeface="Lato"/>
                <a:ea typeface="Lato"/>
                <a:cs typeface="Lato"/>
                <a:sym typeface="Lato"/>
              </a:rPr>
              <a:t>(</a:t>
            </a:r>
            <a:r>
              <a:rPr lang="en">
                <a:latin typeface="Lato"/>
                <a:ea typeface="Lato"/>
                <a:cs typeface="Lato"/>
                <a:sym typeface="Lato"/>
              </a:rPr>
              <a:t>Two</a:t>
            </a:r>
            <a:endParaRPr>
              <a:latin typeface="Lato"/>
              <a:ea typeface="Lato"/>
              <a:cs typeface="Lato"/>
              <a:sym typeface="Lato"/>
            </a:endParaRPr>
          </a:p>
          <a:p>
            <a:pPr indent="457200" lvl="0" marL="457200" rtl="0" algn="just">
              <a:lnSpc>
                <a:spcPct val="115000"/>
              </a:lnSpc>
              <a:spcBef>
                <a:spcPts val="0"/>
              </a:spcBef>
              <a:spcAft>
                <a:spcPts val="0"/>
              </a:spcAft>
              <a:buNone/>
            </a:pPr>
            <a:r>
              <a:rPr lang="en">
                <a:latin typeface="Lato"/>
                <a:ea typeface="Lato"/>
                <a:cs typeface="Lato"/>
                <a:sym typeface="Lato"/>
              </a:rPr>
              <a:t>    hyperedges (elements) </a:t>
            </a:r>
            <a:r>
              <a:rPr b="1" lang="en">
                <a:latin typeface="Lato"/>
                <a:ea typeface="Lato"/>
                <a:cs typeface="Lato"/>
                <a:sym typeface="Lato"/>
              </a:rPr>
              <a:t>E</a:t>
            </a:r>
            <a:r>
              <a:rPr b="1" baseline="-25000" lang="en">
                <a:latin typeface="Lato"/>
                <a:ea typeface="Lato"/>
                <a:cs typeface="Lato"/>
                <a:sym typeface="Lato"/>
              </a:rPr>
              <a:t>i</a:t>
            </a:r>
            <a:r>
              <a:rPr lang="en">
                <a:latin typeface="Lato"/>
                <a:ea typeface="Lato"/>
                <a:cs typeface="Lato"/>
                <a:sym typeface="Lato"/>
              </a:rPr>
              <a:t> and  </a:t>
            </a:r>
            <a:r>
              <a:rPr b="1" lang="en">
                <a:latin typeface="Lato"/>
                <a:ea typeface="Lato"/>
                <a:cs typeface="Lato"/>
                <a:sym typeface="Lato"/>
              </a:rPr>
              <a:t>E</a:t>
            </a:r>
            <a:r>
              <a:rPr b="1" baseline="-25000" lang="en">
                <a:latin typeface="Lato"/>
                <a:ea typeface="Lato"/>
                <a:cs typeface="Lato"/>
                <a:sym typeface="Lato"/>
              </a:rPr>
              <a:t>j</a:t>
            </a:r>
            <a:r>
              <a:rPr lang="en">
                <a:latin typeface="Lato"/>
                <a:ea typeface="Lato"/>
                <a:cs typeface="Lato"/>
                <a:sym typeface="Lato"/>
              </a:rPr>
              <a:t> are called a spanning pair if </a:t>
            </a:r>
            <a:r>
              <a:rPr b="1" lang="en">
                <a:latin typeface="Lato"/>
                <a:ea typeface="Lato"/>
                <a:cs typeface="Lato"/>
                <a:sym typeface="Lato"/>
              </a:rPr>
              <a:t>|E</a:t>
            </a:r>
            <a:r>
              <a:rPr b="1" baseline="-25000" lang="en">
                <a:latin typeface="Lato"/>
                <a:ea typeface="Lato"/>
                <a:cs typeface="Lato"/>
                <a:sym typeface="Lato"/>
              </a:rPr>
              <a:t>i</a:t>
            </a:r>
            <a:r>
              <a:rPr b="1" lang="en">
                <a:latin typeface="Lato"/>
                <a:ea typeface="Lato"/>
                <a:cs typeface="Lato"/>
                <a:sym typeface="Lato"/>
              </a:rPr>
              <a:t> U E</a:t>
            </a:r>
            <a:r>
              <a:rPr b="1" baseline="-25000" lang="en">
                <a:latin typeface="Lato"/>
                <a:ea typeface="Lato"/>
                <a:cs typeface="Lato"/>
                <a:sym typeface="Lato"/>
              </a:rPr>
              <a:t>j</a:t>
            </a:r>
            <a:r>
              <a:rPr b="1" lang="en">
                <a:latin typeface="Lato"/>
                <a:ea typeface="Lato"/>
                <a:cs typeface="Lato"/>
                <a:sym typeface="Lato"/>
              </a:rPr>
              <a:t>| = k</a:t>
            </a:r>
            <a:r>
              <a:rPr lang="en">
                <a:latin typeface="Lato"/>
                <a:ea typeface="Lato"/>
                <a:cs typeface="Lato"/>
                <a:sym typeface="Lato"/>
              </a:rPr>
              <a:t>).</a:t>
            </a:r>
            <a:endParaRPr>
              <a:latin typeface="Lato"/>
              <a:ea typeface="Lato"/>
              <a:cs typeface="Lato"/>
              <a:sym typeface="Lato"/>
            </a:endParaRPr>
          </a:p>
          <a:p>
            <a:pPr indent="457200" lvl="0" marL="0" rtl="0" algn="l">
              <a:lnSpc>
                <a:spcPct val="115000"/>
              </a:lnSpc>
              <a:spcBef>
                <a:spcPts val="0"/>
              </a:spcBef>
              <a:spcAft>
                <a:spcPts val="0"/>
              </a:spcAft>
              <a:buNone/>
            </a:pPr>
            <a:r>
              <a:rPr i="1" lang="en">
                <a:latin typeface="Lato"/>
                <a:ea typeface="Lato"/>
                <a:cs typeface="Lato"/>
                <a:sym typeface="Lato"/>
              </a:rPr>
              <a:t>Step 2:</a:t>
            </a:r>
            <a:r>
              <a:rPr lang="en">
                <a:latin typeface="Lato"/>
                <a:ea typeface="Lato"/>
                <a:cs typeface="Lato"/>
                <a:sym typeface="Lato"/>
              </a:rPr>
              <a:t>  Find a </a:t>
            </a:r>
            <a:r>
              <a:rPr b="1" i="1" lang="en">
                <a:latin typeface="Lato"/>
                <a:ea typeface="Lato"/>
                <a:cs typeface="Lato"/>
                <a:sym typeface="Lato"/>
              </a:rPr>
              <a:t>maximum cardinality matching</a:t>
            </a:r>
            <a:r>
              <a:rPr lang="en">
                <a:latin typeface="Lato"/>
                <a:ea typeface="Lato"/>
                <a:cs typeface="Lato"/>
                <a:sym typeface="Lato"/>
              </a:rPr>
              <a:t> in </a:t>
            </a:r>
            <a:r>
              <a:rPr b="1" lang="en">
                <a:latin typeface="Lato"/>
                <a:ea typeface="Lato"/>
                <a:cs typeface="Lato"/>
                <a:sym typeface="Lato"/>
              </a:rPr>
              <a:t>G</a:t>
            </a:r>
            <a:r>
              <a:rPr lang="en">
                <a:latin typeface="Lato"/>
                <a:ea typeface="Lato"/>
                <a:cs typeface="Lato"/>
                <a:sym typeface="Lato"/>
              </a:rPr>
              <a:t>.</a:t>
            </a:r>
            <a:endParaRPr>
              <a:latin typeface="Lato"/>
              <a:ea typeface="Lato"/>
              <a:cs typeface="Lato"/>
              <a:sym typeface="Lato"/>
            </a:endParaRPr>
          </a:p>
          <a:p>
            <a:pPr indent="457200" lvl="0" marL="0" rtl="0" algn="l">
              <a:spcBef>
                <a:spcPts val="0"/>
              </a:spcBef>
              <a:spcAft>
                <a:spcPts val="0"/>
              </a:spcAft>
              <a:buNone/>
            </a:pPr>
            <a:r>
              <a:rPr i="1" lang="en">
                <a:latin typeface="Lato"/>
                <a:ea typeface="Lato"/>
                <a:cs typeface="Lato"/>
                <a:sym typeface="Lato"/>
              </a:rPr>
              <a:t>Step 3:</a:t>
            </a:r>
            <a:r>
              <a:rPr lang="en">
                <a:latin typeface="Lato"/>
                <a:ea typeface="Lato"/>
                <a:cs typeface="Lato"/>
                <a:sym typeface="Lato"/>
              </a:rPr>
              <a:t>  Put each pair of hyperedges corresponding to the end vertices of a</a:t>
            </a:r>
            <a:endParaRPr>
              <a:latin typeface="Lato"/>
              <a:ea typeface="Lato"/>
              <a:cs typeface="Lato"/>
              <a:sym typeface="Lato"/>
            </a:endParaRPr>
          </a:p>
          <a:p>
            <a:pPr indent="457200" lvl="0" marL="457200" rtl="0" algn="l">
              <a:spcBef>
                <a:spcPts val="0"/>
              </a:spcBef>
              <a:spcAft>
                <a:spcPts val="0"/>
              </a:spcAft>
              <a:buNone/>
            </a:pPr>
            <a:r>
              <a:rPr lang="en">
                <a:latin typeface="Lato"/>
                <a:ea typeface="Lato"/>
                <a:cs typeface="Lato"/>
                <a:sym typeface="Lato"/>
              </a:rPr>
              <a:t>    matching edge obtained in step 2  in a single clique. Put the remaining</a:t>
            </a:r>
            <a:endParaRPr>
              <a:latin typeface="Lato"/>
              <a:ea typeface="Lato"/>
              <a:cs typeface="Lato"/>
              <a:sym typeface="Lato"/>
            </a:endParaRPr>
          </a:p>
          <a:p>
            <a:pPr indent="0" lvl="0" marL="914400" rtl="0" algn="l">
              <a:spcBef>
                <a:spcPts val="0"/>
              </a:spcBef>
              <a:spcAft>
                <a:spcPts val="0"/>
              </a:spcAft>
              <a:buNone/>
            </a:pPr>
            <a:r>
              <a:rPr lang="en">
                <a:latin typeface="Lato"/>
                <a:ea typeface="Lato"/>
                <a:cs typeface="Lato"/>
                <a:sym typeface="Lato"/>
              </a:rPr>
              <a:t>    unmatched vertices(hyperedges) in separate cliques. Output the collection </a:t>
            </a:r>
            <a:endParaRPr>
              <a:latin typeface="Lato"/>
              <a:ea typeface="Lato"/>
              <a:cs typeface="Lato"/>
              <a:sym typeface="Lato"/>
            </a:endParaRPr>
          </a:p>
          <a:p>
            <a:pPr indent="0" lvl="0" marL="914400" rtl="0" algn="l">
              <a:spcBef>
                <a:spcPts val="0"/>
              </a:spcBef>
              <a:spcAft>
                <a:spcPts val="0"/>
              </a:spcAft>
              <a:buNone/>
            </a:pPr>
            <a:r>
              <a:rPr lang="en">
                <a:latin typeface="Lato"/>
                <a:ea typeface="Lato"/>
                <a:cs typeface="Lato"/>
                <a:sym typeface="Lato"/>
              </a:rPr>
              <a:t>    of cliques </a:t>
            </a:r>
            <a:r>
              <a:rPr b="1" lang="en">
                <a:latin typeface="Lato"/>
                <a:ea typeface="Lato"/>
                <a:cs typeface="Lato"/>
                <a:sym typeface="Lato"/>
              </a:rPr>
              <a:t>C</a:t>
            </a:r>
            <a:r>
              <a:rPr b="1" baseline="-25000" lang="en">
                <a:latin typeface="Lato"/>
                <a:ea typeface="Lato"/>
                <a:cs typeface="Lato"/>
                <a:sym typeface="Lato"/>
              </a:rPr>
              <a:t>H</a:t>
            </a:r>
            <a:r>
              <a:rPr lang="en">
                <a:latin typeface="Lato"/>
                <a:ea typeface="Lato"/>
                <a:cs typeface="Lato"/>
                <a:sym typeface="Lato"/>
              </a:rPr>
              <a:t>.</a:t>
            </a:r>
            <a:endParaRPr>
              <a:latin typeface="Lato"/>
              <a:ea typeface="Lato"/>
              <a:cs typeface="Lato"/>
              <a:sym typeface="Lato"/>
            </a:endParaRPr>
          </a:p>
          <a:p>
            <a:pPr indent="45720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k-Clique Covering of Hyperedges of Size k-1</a:t>
            </a:r>
            <a:endParaRPr/>
          </a:p>
        </p:txBody>
      </p:sp>
      <p:sp>
        <p:nvSpPr>
          <p:cNvPr id="358" name="Google Shape;358;p57"/>
          <p:cNvSpPr txBox="1"/>
          <p:nvPr/>
        </p:nvSpPr>
        <p:spPr>
          <a:xfrm>
            <a:off x="769350" y="1853850"/>
            <a:ext cx="7648500" cy="6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V = {a, b, c , d, e}</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E = {{a, b, c}, {a, b, d}, {a, c, d}, {b, c, d}, {a, b, e}, {a, c, e}, {b, c, e}}</a:t>
            </a:r>
            <a:endParaRPr>
              <a:latin typeface="Lato"/>
              <a:ea typeface="Lato"/>
              <a:cs typeface="Lato"/>
              <a:sym typeface="Lato"/>
            </a:endParaRPr>
          </a:p>
        </p:txBody>
      </p:sp>
      <p:sp>
        <p:nvSpPr>
          <p:cNvPr id="359" name="Google Shape;359;p57"/>
          <p:cNvSpPr/>
          <p:nvPr/>
        </p:nvSpPr>
        <p:spPr>
          <a:xfrm>
            <a:off x="3135475" y="2571750"/>
            <a:ext cx="891300" cy="49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r>
              <a:rPr lang="en"/>
              <a:t>,b,c</a:t>
            </a:r>
            <a:endParaRPr sz="1200"/>
          </a:p>
        </p:txBody>
      </p:sp>
      <p:sp>
        <p:nvSpPr>
          <p:cNvPr id="360" name="Google Shape;360;p57"/>
          <p:cNvSpPr/>
          <p:nvPr/>
        </p:nvSpPr>
        <p:spPr>
          <a:xfrm>
            <a:off x="3135475" y="3211463"/>
            <a:ext cx="891300" cy="49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a,b,d</a:t>
            </a:r>
            <a:endParaRPr/>
          </a:p>
        </p:txBody>
      </p:sp>
      <p:sp>
        <p:nvSpPr>
          <p:cNvPr id="361" name="Google Shape;361;p57"/>
          <p:cNvSpPr/>
          <p:nvPr/>
        </p:nvSpPr>
        <p:spPr>
          <a:xfrm>
            <a:off x="3135475" y="3851175"/>
            <a:ext cx="891300" cy="49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a,c,d</a:t>
            </a:r>
            <a:endParaRPr/>
          </a:p>
        </p:txBody>
      </p:sp>
      <p:sp>
        <p:nvSpPr>
          <p:cNvPr id="362" name="Google Shape;362;p57"/>
          <p:cNvSpPr/>
          <p:nvPr/>
        </p:nvSpPr>
        <p:spPr>
          <a:xfrm>
            <a:off x="3135475" y="4527375"/>
            <a:ext cx="891300" cy="49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b,c,d</a:t>
            </a:r>
            <a:endParaRPr/>
          </a:p>
        </p:txBody>
      </p:sp>
      <p:sp>
        <p:nvSpPr>
          <p:cNvPr id="363" name="Google Shape;363;p57"/>
          <p:cNvSpPr/>
          <p:nvPr/>
        </p:nvSpPr>
        <p:spPr>
          <a:xfrm>
            <a:off x="5358850" y="2945750"/>
            <a:ext cx="891300" cy="49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a,b,e</a:t>
            </a:r>
            <a:endParaRPr/>
          </a:p>
        </p:txBody>
      </p:sp>
      <p:sp>
        <p:nvSpPr>
          <p:cNvPr id="364" name="Google Shape;364;p57"/>
          <p:cNvSpPr/>
          <p:nvPr/>
        </p:nvSpPr>
        <p:spPr>
          <a:xfrm>
            <a:off x="5358850" y="3585463"/>
            <a:ext cx="891300" cy="49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a,c,e</a:t>
            </a:r>
            <a:endParaRPr/>
          </a:p>
        </p:txBody>
      </p:sp>
      <p:sp>
        <p:nvSpPr>
          <p:cNvPr id="365" name="Google Shape;365;p57"/>
          <p:cNvSpPr/>
          <p:nvPr/>
        </p:nvSpPr>
        <p:spPr>
          <a:xfrm>
            <a:off x="5358850" y="4225175"/>
            <a:ext cx="891300" cy="49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b,c,e</a:t>
            </a:r>
            <a:endParaRPr/>
          </a:p>
        </p:txBody>
      </p:sp>
      <p:cxnSp>
        <p:nvCxnSpPr>
          <p:cNvPr id="366" name="Google Shape;366;p57"/>
          <p:cNvCxnSpPr>
            <a:stCxn id="359" idx="4"/>
            <a:endCxn id="360" idx="0"/>
          </p:cNvCxnSpPr>
          <p:nvPr/>
        </p:nvCxnSpPr>
        <p:spPr>
          <a:xfrm>
            <a:off x="3581125" y="3063450"/>
            <a:ext cx="0" cy="147900"/>
          </a:xfrm>
          <a:prstGeom prst="straightConnector1">
            <a:avLst/>
          </a:prstGeom>
          <a:noFill/>
          <a:ln cap="flat" cmpd="sng" w="9525">
            <a:solidFill>
              <a:schemeClr val="dk2"/>
            </a:solidFill>
            <a:prstDash val="solid"/>
            <a:round/>
            <a:headEnd len="med" w="med" type="none"/>
            <a:tailEnd len="med" w="med" type="none"/>
          </a:ln>
        </p:spPr>
      </p:cxnSp>
      <p:cxnSp>
        <p:nvCxnSpPr>
          <p:cNvPr id="367" name="Google Shape;367;p57"/>
          <p:cNvCxnSpPr>
            <a:stCxn id="360" idx="4"/>
            <a:endCxn id="361" idx="0"/>
          </p:cNvCxnSpPr>
          <p:nvPr/>
        </p:nvCxnSpPr>
        <p:spPr>
          <a:xfrm>
            <a:off x="3581125" y="3703163"/>
            <a:ext cx="0" cy="147900"/>
          </a:xfrm>
          <a:prstGeom prst="straightConnector1">
            <a:avLst/>
          </a:prstGeom>
          <a:noFill/>
          <a:ln cap="flat" cmpd="sng" w="9525">
            <a:solidFill>
              <a:schemeClr val="dk2"/>
            </a:solidFill>
            <a:prstDash val="solid"/>
            <a:round/>
            <a:headEnd len="med" w="med" type="none"/>
            <a:tailEnd len="med" w="med" type="none"/>
          </a:ln>
        </p:spPr>
      </p:cxnSp>
      <p:cxnSp>
        <p:nvCxnSpPr>
          <p:cNvPr id="368" name="Google Shape;368;p57"/>
          <p:cNvCxnSpPr>
            <a:stCxn id="361" idx="4"/>
            <a:endCxn id="362" idx="0"/>
          </p:cNvCxnSpPr>
          <p:nvPr/>
        </p:nvCxnSpPr>
        <p:spPr>
          <a:xfrm>
            <a:off x="3581125" y="4342875"/>
            <a:ext cx="0" cy="184500"/>
          </a:xfrm>
          <a:prstGeom prst="straightConnector1">
            <a:avLst/>
          </a:prstGeom>
          <a:noFill/>
          <a:ln cap="flat" cmpd="sng" w="9525">
            <a:solidFill>
              <a:schemeClr val="dk2"/>
            </a:solidFill>
            <a:prstDash val="solid"/>
            <a:round/>
            <a:headEnd len="med" w="med" type="none"/>
            <a:tailEnd len="med" w="med" type="none"/>
          </a:ln>
        </p:spPr>
      </p:cxnSp>
      <p:cxnSp>
        <p:nvCxnSpPr>
          <p:cNvPr id="369" name="Google Shape;369;p57"/>
          <p:cNvCxnSpPr>
            <a:stCxn id="363" idx="4"/>
            <a:endCxn id="364" idx="0"/>
          </p:cNvCxnSpPr>
          <p:nvPr/>
        </p:nvCxnSpPr>
        <p:spPr>
          <a:xfrm>
            <a:off x="5804500" y="3437450"/>
            <a:ext cx="0" cy="147900"/>
          </a:xfrm>
          <a:prstGeom prst="straightConnector1">
            <a:avLst/>
          </a:prstGeom>
          <a:noFill/>
          <a:ln cap="flat" cmpd="sng" w="9525">
            <a:solidFill>
              <a:schemeClr val="dk2"/>
            </a:solidFill>
            <a:prstDash val="solid"/>
            <a:round/>
            <a:headEnd len="med" w="med" type="none"/>
            <a:tailEnd len="med" w="med" type="none"/>
          </a:ln>
        </p:spPr>
      </p:cxnSp>
      <p:cxnSp>
        <p:nvCxnSpPr>
          <p:cNvPr id="370" name="Google Shape;370;p57"/>
          <p:cNvCxnSpPr>
            <a:stCxn id="364" idx="4"/>
            <a:endCxn id="365" idx="0"/>
          </p:cNvCxnSpPr>
          <p:nvPr/>
        </p:nvCxnSpPr>
        <p:spPr>
          <a:xfrm>
            <a:off x="5804500" y="4077163"/>
            <a:ext cx="0" cy="147900"/>
          </a:xfrm>
          <a:prstGeom prst="straightConnector1">
            <a:avLst/>
          </a:prstGeom>
          <a:noFill/>
          <a:ln cap="flat" cmpd="sng" w="9525">
            <a:solidFill>
              <a:schemeClr val="dk2"/>
            </a:solidFill>
            <a:prstDash val="solid"/>
            <a:round/>
            <a:headEnd len="med" w="med" type="none"/>
            <a:tailEnd len="med" w="med" type="none"/>
          </a:ln>
        </p:spPr>
      </p:cxnSp>
      <p:cxnSp>
        <p:nvCxnSpPr>
          <p:cNvPr id="371" name="Google Shape;371;p57"/>
          <p:cNvCxnSpPr>
            <a:stCxn id="363" idx="6"/>
            <a:endCxn id="365" idx="6"/>
          </p:cNvCxnSpPr>
          <p:nvPr/>
        </p:nvCxnSpPr>
        <p:spPr>
          <a:xfrm>
            <a:off x="6250150" y="3191600"/>
            <a:ext cx="600" cy="1279500"/>
          </a:xfrm>
          <a:prstGeom prst="curvedConnector3">
            <a:avLst>
              <a:gd fmla="val 39687500" name="adj1"/>
            </a:avLst>
          </a:prstGeom>
          <a:noFill/>
          <a:ln cap="flat" cmpd="sng" w="9525">
            <a:solidFill>
              <a:schemeClr val="dk2"/>
            </a:solidFill>
            <a:prstDash val="solid"/>
            <a:round/>
            <a:headEnd len="med" w="med" type="none"/>
            <a:tailEnd len="med" w="med" type="none"/>
          </a:ln>
        </p:spPr>
      </p:cxnSp>
      <p:cxnSp>
        <p:nvCxnSpPr>
          <p:cNvPr id="372" name="Google Shape;372;p57"/>
          <p:cNvCxnSpPr>
            <a:stCxn id="359" idx="2"/>
            <a:endCxn id="361" idx="2"/>
          </p:cNvCxnSpPr>
          <p:nvPr/>
        </p:nvCxnSpPr>
        <p:spPr>
          <a:xfrm>
            <a:off x="3135475" y="2817600"/>
            <a:ext cx="600" cy="1279500"/>
          </a:xfrm>
          <a:prstGeom prst="curvedConnector3">
            <a:avLst>
              <a:gd fmla="val -39687500" name="adj1"/>
            </a:avLst>
          </a:prstGeom>
          <a:noFill/>
          <a:ln cap="flat" cmpd="sng" w="9525">
            <a:solidFill>
              <a:schemeClr val="dk2"/>
            </a:solidFill>
            <a:prstDash val="solid"/>
            <a:round/>
            <a:headEnd len="med" w="med" type="none"/>
            <a:tailEnd len="med" w="med" type="none"/>
          </a:ln>
        </p:spPr>
      </p:cxnSp>
      <p:cxnSp>
        <p:nvCxnSpPr>
          <p:cNvPr id="373" name="Google Shape;373;p57"/>
          <p:cNvCxnSpPr>
            <a:stCxn id="359" idx="2"/>
            <a:endCxn id="362" idx="2"/>
          </p:cNvCxnSpPr>
          <p:nvPr/>
        </p:nvCxnSpPr>
        <p:spPr>
          <a:xfrm>
            <a:off x="3135475" y="2817600"/>
            <a:ext cx="600" cy="1955700"/>
          </a:xfrm>
          <a:prstGeom prst="curvedConnector3">
            <a:avLst>
              <a:gd fmla="val -79408333" name="adj1"/>
            </a:avLst>
          </a:prstGeom>
          <a:noFill/>
          <a:ln cap="flat" cmpd="sng" w="9525">
            <a:solidFill>
              <a:schemeClr val="dk2"/>
            </a:solidFill>
            <a:prstDash val="solid"/>
            <a:round/>
            <a:headEnd len="med" w="med" type="none"/>
            <a:tailEnd len="med" w="med" type="none"/>
          </a:ln>
        </p:spPr>
      </p:cxnSp>
      <p:cxnSp>
        <p:nvCxnSpPr>
          <p:cNvPr id="374" name="Google Shape;374;p57"/>
          <p:cNvCxnSpPr>
            <a:stCxn id="359" idx="6"/>
            <a:endCxn id="363" idx="2"/>
          </p:cNvCxnSpPr>
          <p:nvPr/>
        </p:nvCxnSpPr>
        <p:spPr>
          <a:xfrm>
            <a:off x="4026775" y="2817600"/>
            <a:ext cx="1332000" cy="374100"/>
          </a:xfrm>
          <a:prstGeom prst="straightConnector1">
            <a:avLst/>
          </a:prstGeom>
          <a:noFill/>
          <a:ln cap="flat" cmpd="sng" w="9525">
            <a:solidFill>
              <a:schemeClr val="dk2"/>
            </a:solidFill>
            <a:prstDash val="solid"/>
            <a:round/>
            <a:headEnd len="med" w="med" type="none"/>
            <a:tailEnd len="med" w="med" type="none"/>
          </a:ln>
        </p:spPr>
      </p:cxnSp>
      <p:cxnSp>
        <p:nvCxnSpPr>
          <p:cNvPr id="375" name="Google Shape;375;p57"/>
          <p:cNvCxnSpPr>
            <a:stCxn id="359" idx="6"/>
            <a:endCxn id="364" idx="2"/>
          </p:cNvCxnSpPr>
          <p:nvPr/>
        </p:nvCxnSpPr>
        <p:spPr>
          <a:xfrm>
            <a:off x="4026775" y="2817600"/>
            <a:ext cx="1332000" cy="1013700"/>
          </a:xfrm>
          <a:prstGeom prst="straightConnector1">
            <a:avLst/>
          </a:prstGeom>
          <a:noFill/>
          <a:ln cap="flat" cmpd="sng" w="9525">
            <a:solidFill>
              <a:schemeClr val="dk2"/>
            </a:solidFill>
            <a:prstDash val="solid"/>
            <a:round/>
            <a:headEnd len="med" w="med" type="none"/>
            <a:tailEnd len="med" w="med" type="none"/>
          </a:ln>
        </p:spPr>
      </p:cxnSp>
      <p:cxnSp>
        <p:nvCxnSpPr>
          <p:cNvPr id="376" name="Google Shape;376;p57"/>
          <p:cNvCxnSpPr>
            <a:stCxn id="359" idx="6"/>
            <a:endCxn id="365" idx="2"/>
          </p:cNvCxnSpPr>
          <p:nvPr/>
        </p:nvCxnSpPr>
        <p:spPr>
          <a:xfrm>
            <a:off x="4026775" y="2817600"/>
            <a:ext cx="1332000" cy="1653300"/>
          </a:xfrm>
          <a:prstGeom prst="straightConnector1">
            <a:avLst/>
          </a:prstGeom>
          <a:noFill/>
          <a:ln cap="flat" cmpd="sng" w="9525">
            <a:solidFill>
              <a:schemeClr val="dk2"/>
            </a:solidFill>
            <a:prstDash val="solid"/>
            <a:round/>
            <a:headEnd len="med" w="med" type="none"/>
            <a:tailEnd len="med" w="med" type="none"/>
          </a:ln>
        </p:spPr>
      </p:cxnSp>
      <p:cxnSp>
        <p:nvCxnSpPr>
          <p:cNvPr id="377" name="Google Shape;377;p57"/>
          <p:cNvCxnSpPr>
            <a:stCxn id="360" idx="6"/>
            <a:endCxn id="363" idx="2"/>
          </p:cNvCxnSpPr>
          <p:nvPr/>
        </p:nvCxnSpPr>
        <p:spPr>
          <a:xfrm flipH="1" rot="10800000">
            <a:off x="4026775" y="3191513"/>
            <a:ext cx="1332000" cy="265800"/>
          </a:xfrm>
          <a:prstGeom prst="straightConnector1">
            <a:avLst/>
          </a:prstGeom>
          <a:noFill/>
          <a:ln cap="flat" cmpd="sng" w="9525">
            <a:solidFill>
              <a:schemeClr val="dk2"/>
            </a:solidFill>
            <a:prstDash val="solid"/>
            <a:round/>
            <a:headEnd len="med" w="med" type="none"/>
            <a:tailEnd len="med" w="med" type="none"/>
          </a:ln>
        </p:spPr>
      </p:cxnSp>
      <p:cxnSp>
        <p:nvCxnSpPr>
          <p:cNvPr id="378" name="Google Shape;378;p57"/>
          <p:cNvCxnSpPr>
            <a:stCxn id="361" idx="6"/>
            <a:endCxn id="364" idx="2"/>
          </p:cNvCxnSpPr>
          <p:nvPr/>
        </p:nvCxnSpPr>
        <p:spPr>
          <a:xfrm flipH="1" rot="10800000">
            <a:off x="4026775" y="3831225"/>
            <a:ext cx="1332000" cy="265800"/>
          </a:xfrm>
          <a:prstGeom prst="straightConnector1">
            <a:avLst/>
          </a:prstGeom>
          <a:noFill/>
          <a:ln cap="flat" cmpd="sng" w="9525">
            <a:solidFill>
              <a:schemeClr val="dk2"/>
            </a:solidFill>
            <a:prstDash val="solid"/>
            <a:round/>
            <a:headEnd len="med" w="med" type="none"/>
            <a:tailEnd len="med" w="med" type="none"/>
          </a:ln>
        </p:spPr>
      </p:cxnSp>
      <p:cxnSp>
        <p:nvCxnSpPr>
          <p:cNvPr id="379" name="Google Shape;379;p57"/>
          <p:cNvCxnSpPr>
            <a:stCxn id="362" idx="6"/>
            <a:endCxn id="365" idx="2"/>
          </p:cNvCxnSpPr>
          <p:nvPr/>
        </p:nvCxnSpPr>
        <p:spPr>
          <a:xfrm flipH="1" rot="10800000">
            <a:off x="4026775" y="4471125"/>
            <a:ext cx="1332000" cy="302100"/>
          </a:xfrm>
          <a:prstGeom prst="straightConnector1">
            <a:avLst/>
          </a:prstGeom>
          <a:noFill/>
          <a:ln cap="flat" cmpd="sng" w="9525">
            <a:solidFill>
              <a:schemeClr val="dk2"/>
            </a:solidFill>
            <a:prstDash val="solid"/>
            <a:round/>
            <a:headEnd len="med" w="med" type="none"/>
            <a:tailEnd len="med" w="med" type="none"/>
          </a:ln>
        </p:spPr>
      </p:cxnSp>
      <p:cxnSp>
        <p:nvCxnSpPr>
          <p:cNvPr id="380" name="Google Shape;380;p57"/>
          <p:cNvCxnSpPr>
            <a:stCxn id="360" idx="6"/>
            <a:endCxn id="363" idx="2"/>
          </p:cNvCxnSpPr>
          <p:nvPr/>
        </p:nvCxnSpPr>
        <p:spPr>
          <a:xfrm flipH="1" rot="10800000">
            <a:off x="4026775" y="3191513"/>
            <a:ext cx="1332000" cy="265800"/>
          </a:xfrm>
          <a:prstGeom prst="straightConnector1">
            <a:avLst/>
          </a:prstGeom>
          <a:noFill/>
          <a:ln cap="flat" cmpd="sng" w="9525">
            <a:solidFill>
              <a:srgbClr val="FF0000"/>
            </a:solidFill>
            <a:prstDash val="solid"/>
            <a:round/>
            <a:headEnd len="med" w="med" type="none"/>
            <a:tailEnd len="med" w="med" type="none"/>
          </a:ln>
        </p:spPr>
      </p:cxnSp>
      <p:cxnSp>
        <p:nvCxnSpPr>
          <p:cNvPr id="381" name="Google Shape;381;p57"/>
          <p:cNvCxnSpPr>
            <a:stCxn id="361" idx="6"/>
            <a:endCxn id="364" idx="2"/>
          </p:cNvCxnSpPr>
          <p:nvPr/>
        </p:nvCxnSpPr>
        <p:spPr>
          <a:xfrm flipH="1" rot="10800000">
            <a:off x="4026775" y="3831225"/>
            <a:ext cx="1332000" cy="265800"/>
          </a:xfrm>
          <a:prstGeom prst="straightConnector1">
            <a:avLst/>
          </a:prstGeom>
          <a:noFill/>
          <a:ln cap="flat" cmpd="sng" w="9525">
            <a:solidFill>
              <a:srgbClr val="FF0000"/>
            </a:solidFill>
            <a:prstDash val="solid"/>
            <a:round/>
            <a:headEnd len="med" w="med" type="none"/>
            <a:tailEnd len="med" w="med" type="none"/>
          </a:ln>
        </p:spPr>
      </p:cxnSp>
      <p:cxnSp>
        <p:nvCxnSpPr>
          <p:cNvPr id="382" name="Google Shape;382;p57"/>
          <p:cNvCxnSpPr>
            <a:stCxn id="362" idx="6"/>
            <a:endCxn id="365" idx="2"/>
          </p:cNvCxnSpPr>
          <p:nvPr/>
        </p:nvCxnSpPr>
        <p:spPr>
          <a:xfrm flipH="1" rot="10800000">
            <a:off x="4026775" y="4471125"/>
            <a:ext cx="1332000" cy="302100"/>
          </a:xfrm>
          <a:prstGeom prst="straightConnector1">
            <a:avLst/>
          </a:prstGeom>
          <a:noFill/>
          <a:ln cap="flat" cmpd="sng" w="9525">
            <a:solidFill>
              <a:srgbClr val="FF0000"/>
            </a:solidFill>
            <a:prstDash val="solid"/>
            <a:round/>
            <a:headEnd len="med" w="med" type="none"/>
            <a:tailEnd len="med" w="med" type="none"/>
          </a:ln>
        </p:spPr>
      </p:cxnSp>
      <p:sp>
        <p:nvSpPr>
          <p:cNvPr id="383" name="Google Shape;383;p57"/>
          <p:cNvSpPr/>
          <p:nvPr/>
        </p:nvSpPr>
        <p:spPr>
          <a:xfrm rot="-385842">
            <a:off x="2556779" y="3007193"/>
            <a:ext cx="4194592" cy="645496"/>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7"/>
          <p:cNvSpPr/>
          <p:nvPr/>
        </p:nvSpPr>
        <p:spPr>
          <a:xfrm rot="-385842">
            <a:off x="2628504" y="3641368"/>
            <a:ext cx="4194592" cy="645496"/>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7"/>
          <p:cNvSpPr/>
          <p:nvPr/>
        </p:nvSpPr>
        <p:spPr>
          <a:xfrm rot="-385842">
            <a:off x="2718429" y="4264995"/>
            <a:ext cx="4194592" cy="696813"/>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57"/>
          <p:cNvSpPr/>
          <p:nvPr/>
        </p:nvSpPr>
        <p:spPr>
          <a:xfrm>
            <a:off x="2985000" y="2496625"/>
            <a:ext cx="1167900" cy="614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par>
                                <p:cTn fill="hold" nodeType="with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par>
                                <p:cTn fill="hold" nodeType="with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par>
                                <p:cTn fill="hold" nodeType="with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par>
                                <p:cTn fill="hold" nodeType="with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par>
                                <p:cTn fill="hold" nodeType="with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par>
                                <p:cTn fill="hold" nodeType="with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par>
                                <p:cTn fill="hold" nodeType="with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par>
                                <p:cTn fill="hold" nodeType="with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000"/>
                                        <p:tgtEl>
                                          <p:spTgt spid="367"/>
                                        </p:tgtEl>
                                      </p:cBhvr>
                                    </p:animEffect>
                                  </p:childTnLst>
                                </p:cTn>
                              </p:par>
                              <p:par>
                                <p:cTn fill="hold" nodeType="with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par>
                                <p:cTn fill="hold" nodeType="with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000"/>
                                        <p:tgtEl>
                                          <p:spTgt spid="369"/>
                                        </p:tgtEl>
                                      </p:cBhvr>
                                    </p:animEffect>
                                  </p:childTnLst>
                                </p:cTn>
                              </p:par>
                              <p:par>
                                <p:cTn fill="hold" nodeType="with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000"/>
                                        <p:tgtEl>
                                          <p:spTgt spid="370"/>
                                        </p:tgtEl>
                                      </p:cBhvr>
                                    </p:animEffect>
                                  </p:childTnLst>
                                </p:cTn>
                              </p:par>
                              <p:par>
                                <p:cTn fill="hold" nodeType="with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par>
                                <p:cTn fill="hold" nodeType="with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000"/>
                                        <p:tgtEl>
                                          <p:spTgt spid="372"/>
                                        </p:tgtEl>
                                      </p:cBhvr>
                                    </p:animEffect>
                                  </p:childTnLst>
                                </p:cTn>
                              </p:par>
                              <p:par>
                                <p:cTn fill="hold" nodeType="with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par>
                                <p:cTn fill="hold" nodeType="with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par>
                                <p:cTn fill="hold" nodeType="with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par>
                                <p:cTn fill="hold" nodeType="with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par>
                                <p:cTn fill="hold" nodeType="with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par>
                                <p:cTn fill="hold" nodeType="with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par>
                                <p:cTn fill="hold" nodeType="with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000"/>
                                        <p:tgtEl>
                                          <p:spTgt spid="380"/>
                                        </p:tgtEl>
                                      </p:cBhvr>
                                    </p:animEffect>
                                  </p:childTnLst>
                                </p:cTn>
                              </p:par>
                              <p:par>
                                <p:cTn fill="hold" nodeType="with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par>
                                <p:cTn fill="hold" nodeType="with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000"/>
                                        <p:tgtEl>
                                          <p:spTgt spid="3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k-Clique Covering of Hyperedges of Size k-1</a:t>
            </a:r>
            <a:endParaRPr/>
          </a:p>
        </p:txBody>
      </p:sp>
      <p:sp>
        <p:nvSpPr>
          <p:cNvPr id="392" name="Google Shape;392;p58"/>
          <p:cNvSpPr/>
          <p:nvPr/>
        </p:nvSpPr>
        <p:spPr>
          <a:xfrm>
            <a:off x="4757825" y="2168238"/>
            <a:ext cx="891300" cy="49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a,b,c</a:t>
            </a:r>
            <a:endParaRPr sz="1200"/>
          </a:p>
        </p:txBody>
      </p:sp>
      <p:sp>
        <p:nvSpPr>
          <p:cNvPr id="393" name="Google Shape;393;p58"/>
          <p:cNvSpPr/>
          <p:nvPr/>
        </p:nvSpPr>
        <p:spPr>
          <a:xfrm>
            <a:off x="4757825" y="2807950"/>
            <a:ext cx="891300" cy="49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a,b,d</a:t>
            </a:r>
            <a:endParaRPr/>
          </a:p>
        </p:txBody>
      </p:sp>
      <p:sp>
        <p:nvSpPr>
          <p:cNvPr id="394" name="Google Shape;394;p58"/>
          <p:cNvSpPr/>
          <p:nvPr/>
        </p:nvSpPr>
        <p:spPr>
          <a:xfrm>
            <a:off x="4757825" y="3447663"/>
            <a:ext cx="891300" cy="49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a,c,d</a:t>
            </a:r>
            <a:endParaRPr/>
          </a:p>
        </p:txBody>
      </p:sp>
      <p:sp>
        <p:nvSpPr>
          <p:cNvPr id="395" name="Google Shape;395;p58"/>
          <p:cNvSpPr/>
          <p:nvPr/>
        </p:nvSpPr>
        <p:spPr>
          <a:xfrm>
            <a:off x="4757825" y="4123863"/>
            <a:ext cx="891300" cy="49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b,c,d</a:t>
            </a:r>
            <a:endParaRPr/>
          </a:p>
        </p:txBody>
      </p:sp>
      <p:sp>
        <p:nvSpPr>
          <p:cNvPr id="396" name="Google Shape;396;p58"/>
          <p:cNvSpPr/>
          <p:nvPr/>
        </p:nvSpPr>
        <p:spPr>
          <a:xfrm>
            <a:off x="6981200" y="2542238"/>
            <a:ext cx="891300" cy="49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a,b,e</a:t>
            </a:r>
            <a:endParaRPr/>
          </a:p>
        </p:txBody>
      </p:sp>
      <p:sp>
        <p:nvSpPr>
          <p:cNvPr id="397" name="Google Shape;397;p58"/>
          <p:cNvSpPr/>
          <p:nvPr/>
        </p:nvSpPr>
        <p:spPr>
          <a:xfrm>
            <a:off x="6981200" y="3181950"/>
            <a:ext cx="891300" cy="49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a,c,e</a:t>
            </a:r>
            <a:endParaRPr/>
          </a:p>
        </p:txBody>
      </p:sp>
      <p:sp>
        <p:nvSpPr>
          <p:cNvPr id="398" name="Google Shape;398;p58"/>
          <p:cNvSpPr/>
          <p:nvPr/>
        </p:nvSpPr>
        <p:spPr>
          <a:xfrm>
            <a:off x="6981200" y="3821663"/>
            <a:ext cx="891300" cy="49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b,c,e</a:t>
            </a:r>
            <a:endParaRPr/>
          </a:p>
        </p:txBody>
      </p:sp>
      <p:cxnSp>
        <p:nvCxnSpPr>
          <p:cNvPr id="399" name="Google Shape;399;p58"/>
          <p:cNvCxnSpPr>
            <a:stCxn id="392" idx="4"/>
            <a:endCxn id="393" idx="0"/>
          </p:cNvCxnSpPr>
          <p:nvPr/>
        </p:nvCxnSpPr>
        <p:spPr>
          <a:xfrm>
            <a:off x="5203475" y="2659938"/>
            <a:ext cx="0" cy="147900"/>
          </a:xfrm>
          <a:prstGeom prst="straightConnector1">
            <a:avLst/>
          </a:prstGeom>
          <a:noFill/>
          <a:ln cap="flat" cmpd="sng" w="9525">
            <a:solidFill>
              <a:schemeClr val="dk2"/>
            </a:solidFill>
            <a:prstDash val="solid"/>
            <a:round/>
            <a:headEnd len="med" w="med" type="none"/>
            <a:tailEnd len="med" w="med" type="none"/>
          </a:ln>
        </p:spPr>
      </p:cxnSp>
      <p:cxnSp>
        <p:nvCxnSpPr>
          <p:cNvPr id="400" name="Google Shape;400;p58"/>
          <p:cNvCxnSpPr>
            <a:stCxn id="393" idx="4"/>
            <a:endCxn id="394" idx="0"/>
          </p:cNvCxnSpPr>
          <p:nvPr/>
        </p:nvCxnSpPr>
        <p:spPr>
          <a:xfrm>
            <a:off x="5203475" y="3299650"/>
            <a:ext cx="0" cy="147900"/>
          </a:xfrm>
          <a:prstGeom prst="straightConnector1">
            <a:avLst/>
          </a:prstGeom>
          <a:noFill/>
          <a:ln cap="flat" cmpd="sng" w="9525">
            <a:solidFill>
              <a:schemeClr val="dk2"/>
            </a:solidFill>
            <a:prstDash val="solid"/>
            <a:round/>
            <a:headEnd len="med" w="med" type="none"/>
            <a:tailEnd len="med" w="med" type="none"/>
          </a:ln>
        </p:spPr>
      </p:cxnSp>
      <p:cxnSp>
        <p:nvCxnSpPr>
          <p:cNvPr id="401" name="Google Shape;401;p58"/>
          <p:cNvCxnSpPr>
            <a:stCxn id="394" idx="4"/>
            <a:endCxn id="395" idx="0"/>
          </p:cNvCxnSpPr>
          <p:nvPr/>
        </p:nvCxnSpPr>
        <p:spPr>
          <a:xfrm>
            <a:off x="5203475" y="3939363"/>
            <a:ext cx="0" cy="184500"/>
          </a:xfrm>
          <a:prstGeom prst="straightConnector1">
            <a:avLst/>
          </a:prstGeom>
          <a:noFill/>
          <a:ln cap="flat" cmpd="sng" w="9525">
            <a:solidFill>
              <a:schemeClr val="dk2"/>
            </a:solidFill>
            <a:prstDash val="solid"/>
            <a:round/>
            <a:headEnd len="med" w="med" type="none"/>
            <a:tailEnd len="med" w="med" type="none"/>
          </a:ln>
        </p:spPr>
      </p:cxnSp>
      <p:cxnSp>
        <p:nvCxnSpPr>
          <p:cNvPr id="402" name="Google Shape;402;p58"/>
          <p:cNvCxnSpPr>
            <a:stCxn id="396" idx="4"/>
            <a:endCxn id="397" idx="0"/>
          </p:cNvCxnSpPr>
          <p:nvPr/>
        </p:nvCxnSpPr>
        <p:spPr>
          <a:xfrm>
            <a:off x="7426850" y="3033938"/>
            <a:ext cx="0" cy="147900"/>
          </a:xfrm>
          <a:prstGeom prst="straightConnector1">
            <a:avLst/>
          </a:prstGeom>
          <a:noFill/>
          <a:ln cap="flat" cmpd="sng" w="9525">
            <a:solidFill>
              <a:schemeClr val="dk2"/>
            </a:solidFill>
            <a:prstDash val="solid"/>
            <a:round/>
            <a:headEnd len="med" w="med" type="none"/>
            <a:tailEnd len="med" w="med" type="none"/>
          </a:ln>
        </p:spPr>
      </p:cxnSp>
      <p:cxnSp>
        <p:nvCxnSpPr>
          <p:cNvPr id="403" name="Google Shape;403;p58"/>
          <p:cNvCxnSpPr>
            <a:stCxn id="397" idx="4"/>
            <a:endCxn id="398" idx="0"/>
          </p:cNvCxnSpPr>
          <p:nvPr/>
        </p:nvCxnSpPr>
        <p:spPr>
          <a:xfrm>
            <a:off x="7426850" y="3673650"/>
            <a:ext cx="0" cy="147900"/>
          </a:xfrm>
          <a:prstGeom prst="straightConnector1">
            <a:avLst/>
          </a:prstGeom>
          <a:noFill/>
          <a:ln cap="flat" cmpd="sng" w="9525">
            <a:solidFill>
              <a:schemeClr val="dk2"/>
            </a:solidFill>
            <a:prstDash val="solid"/>
            <a:round/>
            <a:headEnd len="med" w="med" type="none"/>
            <a:tailEnd len="med" w="med" type="none"/>
          </a:ln>
        </p:spPr>
      </p:cxnSp>
      <p:cxnSp>
        <p:nvCxnSpPr>
          <p:cNvPr id="404" name="Google Shape;404;p58"/>
          <p:cNvCxnSpPr>
            <a:stCxn id="396" idx="6"/>
            <a:endCxn id="398" idx="6"/>
          </p:cNvCxnSpPr>
          <p:nvPr/>
        </p:nvCxnSpPr>
        <p:spPr>
          <a:xfrm>
            <a:off x="7872500" y="2788088"/>
            <a:ext cx="600" cy="1279500"/>
          </a:xfrm>
          <a:prstGeom prst="curvedConnector3">
            <a:avLst>
              <a:gd fmla="val 39687500" name="adj1"/>
            </a:avLst>
          </a:prstGeom>
          <a:noFill/>
          <a:ln cap="flat" cmpd="sng" w="9525">
            <a:solidFill>
              <a:schemeClr val="dk2"/>
            </a:solidFill>
            <a:prstDash val="solid"/>
            <a:round/>
            <a:headEnd len="med" w="med" type="none"/>
            <a:tailEnd len="med" w="med" type="none"/>
          </a:ln>
        </p:spPr>
      </p:cxnSp>
      <p:cxnSp>
        <p:nvCxnSpPr>
          <p:cNvPr id="405" name="Google Shape;405;p58"/>
          <p:cNvCxnSpPr>
            <a:stCxn id="392" idx="2"/>
            <a:endCxn id="394" idx="2"/>
          </p:cNvCxnSpPr>
          <p:nvPr/>
        </p:nvCxnSpPr>
        <p:spPr>
          <a:xfrm>
            <a:off x="4757825" y="2414088"/>
            <a:ext cx="600" cy="1279500"/>
          </a:xfrm>
          <a:prstGeom prst="curvedConnector3">
            <a:avLst>
              <a:gd fmla="val -39687500" name="adj1"/>
            </a:avLst>
          </a:prstGeom>
          <a:noFill/>
          <a:ln cap="flat" cmpd="sng" w="9525">
            <a:solidFill>
              <a:schemeClr val="dk2"/>
            </a:solidFill>
            <a:prstDash val="solid"/>
            <a:round/>
            <a:headEnd len="med" w="med" type="none"/>
            <a:tailEnd len="med" w="med" type="none"/>
          </a:ln>
        </p:spPr>
      </p:cxnSp>
      <p:cxnSp>
        <p:nvCxnSpPr>
          <p:cNvPr id="406" name="Google Shape;406;p58"/>
          <p:cNvCxnSpPr>
            <a:stCxn id="392" idx="2"/>
            <a:endCxn id="395" idx="2"/>
          </p:cNvCxnSpPr>
          <p:nvPr/>
        </p:nvCxnSpPr>
        <p:spPr>
          <a:xfrm>
            <a:off x="4757825" y="2414088"/>
            <a:ext cx="600" cy="1955700"/>
          </a:xfrm>
          <a:prstGeom prst="curvedConnector3">
            <a:avLst>
              <a:gd fmla="val -79408333" name="adj1"/>
            </a:avLst>
          </a:prstGeom>
          <a:noFill/>
          <a:ln cap="flat" cmpd="sng" w="9525">
            <a:solidFill>
              <a:schemeClr val="dk2"/>
            </a:solidFill>
            <a:prstDash val="solid"/>
            <a:round/>
            <a:headEnd len="med" w="med" type="none"/>
            <a:tailEnd len="med" w="med" type="none"/>
          </a:ln>
        </p:spPr>
      </p:cxnSp>
      <p:cxnSp>
        <p:nvCxnSpPr>
          <p:cNvPr id="407" name="Google Shape;407;p58"/>
          <p:cNvCxnSpPr>
            <a:stCxn id="392" idx="6"/>
            <a:endCxn id="396" idx="2"/>
          </p:cNvCxnSpPr>
          <p:nvPr/>
        </p:nvCxnSpPr>
        <p:spPr>
          <a:xfrm>
            <a:off x="5649125" y="2414088"/>
            <a:ext cx="1332000" cy="374100"/>
          </a:xfrm>
          <a:prstGeom prst="straightConnector1">
            <a:avLst/>
          </a:prstGeom>
          <a:noFill/>
          <a:ln cap="flat" cmpd="sng" w="9525">
            <a:solidFill>
              <a:schemeClr val="dk2"/>
            </a:solidFill>
            <a:prstDash val="solid"/>
            <a:round/>
            <a:headEnd len="med" w="med" type="none"/>
            <a:tailEnd len="med" w="med" type="none"/>
          </a:ln>
        </p:spPr>
      </p:cxnSp>
      <p:cxnSp>
        <p:nvCxnSpPr>
          <p:cNvPr id="408" name="Google Shape;408;p58"/>
          <p:cNvCxnSpPr>
            <a:stCxn id="392" idx="6"/>
            <a:endCxn id="397" idx="2"/>
          </p:cNvCxnSpPr>
          <p:nvPr/>
        </p:nvCxnSpPr>
        <p:spPr>
          <a:xfrm>
            <a:off x="5649125" y="2414088"/>
            <a:ext cx="1332000" cy="1013700"/>
          </a:xfrm>
          <a:prstGeom prst="straightConnector1">
            <a:avLst/>
          </a:prstGeom>
          <a:noFill/>
          <a:ln cap="flat" cmpd="sng" w="9525">
            <a:solidFill>
              <a:schemeClr val="dk2"/>
            </a:solidFill>
            <a:prstDash val="solid"/>
            <a:round/>
            <a:headEnd len="med" w="med" type="none"/>
            <a:tailEnd len="med" w="med" type="none"/>
          </a:ln>
        </p:spPr>
      </p:cxnSp>
      <p:cxnSp>
        <p:nvCxnSpPr>
          <p:cNvPr id="409" name="Google Shape;409;p58"/>
          <p:cNvCxnSpPr>
            <a:stCxn id="392" idx="6"/>
            <a:endCxn id="398" idx="2"/>
          </p:cNvCxnSpPr>
          <p:nvPr/>
        </p:nvCxnSpPr>
        <p:spPr>
          <a:xfrm>
            <a:off x="5649125" y="2414088"/>
            <a:ext cx="1332000" cy="1653300"/>
          </a:xfrm>
          <a:prstGeom prst="straightConnector1">
            <a:avLst/>
          </a:prstGeom>
          <a:noFill/>
          <a:ln cap="flat" cmpd="sng" w="9525">
            <a:solidFill>
              <a:schemeClr val="dk2"/>
            </a:solidFill>
            <a:prstDash val="solid"/>
            <a:round/>
            <a:headEnd len="med" w="med" type="none"/>
            <a:tailEnd len="med" w="med" type="none"/>
          </a:ln>
        </p:spPr>
      </p:cxnSp>
      <p:cxnSp>
        <p:nvCxnSpPr>
          <p:cNvPr id="410" name="Google Shape;410;p58"/>
          <p:cNvCxnSpPr>
            <a:stCxn id="393" idx="6"/>
            <a:endCxn id="396" idx="2"/>
          </p:cNvCxnSpPr>
          <p:nvPr/>
        </p:nvCxnSpPr>
        <p:spPr>
          <a:xfrm flipH="1" rot="10800000">
            <a:off x="5649125" y="2788000"/>
            <a:ext cx="1332000" cy="265800"/>
          </a:xfrm>
          <a:prstGeom prst="straightConnector1">
            <a:avLst/>
          </a:prstGeom>
          <a:noFill/>
          <a:ln cap="flat" cmpd="sng" w="9525">
            <a:solidFill>
              <a:schemeClr val="dk2"/>
            </a:solidFill>
            <a:prstDash val="solid"/>
            <a:round/>
            <a:headEnd len="med" w="med" type="none"/>
            <a:tailEnd len="med" w="med" type="none"/>
          </a:ln>
        </p:spPr>
      </p:cxnSp>
      <p:cxnSp>
        <p:nvCxnSpPr>
          <p:cNvPr id="411" name="Google Shape;411;p58"/>
          <p:cNvCxnSpPr>
            <a:stCxn id="394" idx="6"/>
            <a:endCxn id="397" idx="2"/>
          </p:cNvCxnSpPr>
          <p:nvPr/>
        </p:nvCxnSpPr>
        <p:spPr>
          <a:xfrm flipH="1" rot="10800000">
            <a:off x="5649125" y="3427713"/>
            <a:ext cx="1332000" cy="265800"/>
          </a:xfrm>
          <a:prstGeom prst="straightConnector1">
            <a:avLst/>
          </a:prstGeom>
          <a:noFill/>
          <a:ln cap="flat" cmpd="sng" w="9525">
            <a:solidFill>
              <a:schemeClr val="dk2"/>
            </a:solidFill>
            <a:prstDash val="solid"/>
            <a:round/>
            <a:headEnd len="med" w="med" type="none"/>
            <a:tailEnd len="med" w="med" type="none"/>
          </a:ln>
        </p:spPr>
      </p:cxnSp>
      <p:cxnSp>
        <p:nvCxnSpPr>
          <p:cNvPr id="412" name="Google Shape;412;p58"/>
          <p:cNvCxnSpPr>
            <a:stCxn id="395" idx="6"/>
            <a:endCxn id="398" idx="2"/>
          </p:cNvCxnSpPr>
          <p:nvPr/>
        </p:nvCxnSpPr>
        <p:spPr>
          <a:xfrm flipH="1" rot="10800000">
            <a:off x="5649125" y="4067613"/>
            <a:ext cx="1332000" cy="302100"/>
          </a:xfrm>
          <a:prstGeom prst="straightConnector1">
            <a:avLst/>
          </a:prstGeom>
          <a:noFill/>
          <a:ln cap="flat" cmpd="sng" w="9525">
            <a:solidFill>
              <a:schemeClr val="dk2"/>
            </a:solidFill>
            <a:prstDash val="solid"/>
            <a:round/>
            <a:headEnd len="med" w="med" type="none"/>
            <a:tailEnd len="med" w="med" type="none"/>
          </a:ln>
        </p:spPr>
      </p:cxnSp>
      <p:cxnSp>
        <p:nvCxnSpPr>
          <p:cNvPr id="413" name="Google Shape;413;p58"/>
          <p:cNvCxnSpPr>
            <a:stCxn id="393" idx="6"/>
            <a:endCxn id="396" idx="2"/>
          </p:cNvCxnSpPr>
          <p:nvPr/>
        </p:nvCxnSpPr>
        <p:spPr>
          <a:xfrm flipH="1" rot="10800000">
            <a:off x="5649125" y="2788000"/>
            <a:ext cx="1332000" cy="265800"/>
          </a:xfrm>
          <a:prstGeom prst="straightConnector1">
            <a:avLst/>
          </a:prstGeom>
          <a:noFill/>
          <a:ln cap="flat" cmpd="sng" w="9525">
            <a:solidFill>
              <a:srgbClr val="FF0000"/>
            </a:solidFill>
            <a:prstDash val="solid"/>
            <a:round/>
            <a:headEnd len="med" w="med" type="none"/>
            <a:tailEnd len="med" w="med" type="none"/>
          </a:ln>
        </p:spPr>
      </p:cxnSp>
      <p:cxnSp>
        <p:nvCxnSpPr>
          <p:cNvPr id="414" name="Google Shape;414;p58"/>
          <p:cNvCxnSpPr>
            <a:stCxn id="394" idx="6"/>
            <a:endCxn id="397" idx="2"/>
          </p:cNvCxnSpPr>
          <p:nvPr/>
        </p:nvCxnSpPr>
        <p:spPr>
          <a:xfrm flipH="1" rot="10800000">
            <a:off x="5649125" y="3427713"/>
            <a:ext cx="1332000" cy="265800"/>
          </a:xfrm>
          <a:prstGeom prst="straightConnector1">
            <a:avLst/>
          </a:prstGeom>
          <a:noFill/>
          <a:ln cap="flat" cmpd="sng" w="9525">
            <a:solidFill>
              <a:srgbClr val="FF0000"/>
            </a:solidFill>
            <a:prstDash val="solid"/>
            <a:round/>
            <a:headEnd len="med" w="med" type="none"/>
            <a:tailEnd len="med" w="med" type="none"/>
          </a:ln>
        </p:spPr>
      </p:cxnSp>
      <p:cxnSp>
        <p:nvCxnSpPr>
          <p:cNvPr id="415" name="Google Shape;415;p58"/>
          <p:cNvCxnSpPr>
            <a:stCxn id="395" idx="6"/>
            <a:endCxn id="398" idx="2"/>
          </p:cNvCxnSpPr>
          <p:nvPr/>
        </p:nvCxnSpPr>
        <p:spPr>
          <a:xfrm flipH="1" rot="10800000">
            <a:off x="5649125" y="4067613"/>
            <a:ext cx="1332000" cy="302100"/>
          </a:xfrm>
          <a:prstGeom prst="straightConnector1">
            <a:avLst/>
          </a:prstGeom>
          <a:noFill/>
          <a:ln cap="flat" cmpd="sng" w="9525">
            <a:solidFill>
              <a:srgbClr val="FF0000"/>
            </a:solidFill>
            <a:prstDash val="solid"/>
            <a:round/>
            <a:headEnd len="med" w="med" type="none"/>
            <a:tailEnd len="med" w="med" type="none"/>
          </a:ln>
        </p:spPr>
      </p:cxnSp>
      <p:sp>
        <p:nvSpPr>
          <p:cNvPr id="416" name="Google Shape;416;p58"/>
          <p:cNvSpPr/>
          <p:nvPr/>
        </p:nvSpPr>
        <p:spPr>
          <a:xfrm rot="-385842">
            <a:off x="4179129" y="2603680"/>
            <a:ext cx="4194592" cy="645496"/>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8"/>
          <p:cNvSpPr/>
          <p:nvPr/>
        </p:nvSpPr>
        <p:spPr>
          <a:xfrm rot="-385842">
            <a:off x="4250854" y="3237855"/>
            <a:ext cx="4194592" cy="645496"/>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8"/>
          <p:cNvSpPr/>
          <p:nvPr/>
        </p:nvSpPr>
        <p:spPr>
          <a:xfrm rot="-385842">
            <a:off x="4340779" y="3861482"/>
            <a:ext cx="4194592" cy="696813"/>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8"/>
          <p:cNvSpPr/>
          <p:nvPr/>
        </p:nvSpPr>
        <p:spPr>
          <a:xfrm>
            <a:off x="4607350" y="2093113"/>
            <a:ext cx="1167900" cy="614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8"/>
          <p:cNvSpPr/>
          <p:nvPr/>
        </p:nvSpPr>
        <p:spPr>
          <a:xfrm>
            <a:off x="557900" y="2218338"/>
            <a:ext cx="891300" cy="49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a,b,c</a:t>
            </a:r>
            <a:endParaRPr sz="1200"/>
          </a:p>
        </p:txBody>
      </p:sp>
      <p:sp>
        <p:nvSpPr>
          <p:cNvPr id="421" name="Google Shape;421;p58"/>
          <p:cNvSpPr/>
          <p:nvPr/>
        </p:nvSpPr>
        <p:spPr>
          <a:xfrm>
            <a:off x="557900" y="2858050"/>
            <a:ext cx="891300" cy="49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a,b,d</a:t>
            </a:r>
            <a:endParaRPr/>
          </a:p>
        </p:txBody>
      </p:sp>
      <p:sp>
        <p:nvSpPr>
          <p:cNvPr id="422" name="Google Shape;422;p58"/>
          <p:cNvSpPr/>
          <p:nvPr/>
        </p:nvSpPr>
        <p:spPr>
          <a:xfrm>
            <a:off x="557900" y="3497763"/>
            <a:ext cx="891300" cy="49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a,c,d</a:t>
            </a:r>
            <a:endParaRPr/>
          </a:p>
        </p:txBody>
      </p:sp>
      <p:sp>
        <p:nvSpPr>
          <p:cNvPr id="423" name="Google Shape;423;p58"/>
          <p:cNvSpPr/>
          <p:nvPr/>
        </p:nvSpPr>
        <p:spPr>
          <a:xfrm>
            <a:off x="557900" y="4173963"/>
            <a:ext cx="891300" cy="49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b,c,d</a:t>
            </a:r>
            <a:endParaRPr/>
          </a:p>
        </p:txBody>
      </p:sp>
      <p:sp>
        <p:nvSpPr>
          <p:cNvPr id="424" name="Google Shape;424;p58"/>
          <p:cNvSpPr/>
          <p:nvPr/>
        </p:nvSpPr>
        <p:spPr>
          <a:xfrm>
            <a:off x="2781275" y="2592338"/>
            <a:ext cx="891300" cy="49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a,b,e</a:t>
            </a:r>
            <a:endParaRPr/>
          </a:p>
        </p:txBody>
      </p:sp>
      <p:sp>
        <p:nvSpPr>
          <p:cNvPr id="425" name="Google Shape;425;p58"/>
          <p:cNvSpPr/>
          <p:nvPr/>
        </p:nvSpPr>
        <p:spPr>
          <a:xfrm>
            <a:off x="2781275" y="3232050"/>
            <a:ext cx="891300" cy="49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a,c,e</a:t>
            </a:r>
            <a:endParaRPr/>
          </a:p>
        </p:txBody>
      </p:sp>
      <p:sp>
        <p:nvSpPr>
          <p:cNvPr id="426" name="Google Shape;426;p58"/>
          <p:cNvSpPr/>
          <p:nvPr/>
        </p:nvSpPr>
        <p:spPr>
          <a:xfrm>
            <a:off x="2781275" y="3871763"/>
            <a:ext cx="891300" cy="49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b,c,e</a:t>
            </a:r>
            <a:endParaRPr/>
          </a:p>
        </p:txBody>
      </p:sp>
      <p:cxnSp>
        <p:nvCxnSpPr>
          <p:cNvPr id="427" name="Google Shape;427;p58"/>
          <p:cNvCxnSpPr>
            <a:stCxn id="420" idx="4"/>
            <a:endCxn id="421" idx="0"/>
          </p:cNvCxnSpPr>
          <p:nvPr/>
        </p:nvCxnSpPr>
        <p:spPr>
          <a:xfrm>
            <a:off x="1003550" y="2710038"/>
            <a:ext cx="0" cy="147900"/>
          </a:xfrm>
          <a:prstGeom prst="straightConnector1">
            <a:avLst/>
          </a:prstGeom>
          <a:noFill/>
          <a:ln cap="flat" cmpd="sng" w="9525">
            <a:solidFill>
              <a:schemeClr val="dk2"/>
            </a:solidFill>
            <a:prstDash val="solid"/>
            <a:round/>
            <a:headEnd len="med" w="med" type="none"/>
            <a:tailEnd len="med" w="med" type="none"/>
          </a:ln>
        </p:spPr>
      </p:cxnSp>
      <p:cxnSp>
        <p:nvCxnSpPr>
          <p:cNvPr id="428" name="Google Shape;428;p58"/>
          <p:cNvCxnSpPr>
            <a:stCxn id="421" idx="4"/>
            <a:endCxn id="422" idx="0"/>
          </p:cNvCxnSpPr>
          <p:nvPr/>
        </p:nvCxnSpPr>
        <p:spPr>
          <a:xfrm>
            <a:off x="1003550" y="3349750"/>
            <a:ext cx="0" cy="147900"/>
          </a:xfrm>
          <a:prstGeom prst="straightConnector1">
            <a:avLst/>
          </a:prstGeom>
          <a:noFill/>
          <a:ln cap="flat" cmpd="sng" w="9525">
            <a:solidFill>
              <a:schemeClr val="dk2"/>
            </a:solidFill>
            <a:prstDash val="solid"/>
            <a:round/>
            <a:headEnd len="med" w="med" type="none"/>
            <a:tailEnd len="med" w="med" type="none"/>
          </a:ln>
        </p:spPr>
      </p:cxnSp>
      <p:cxnSp>
        <p:nvCxnSpPr>
          <p:cNvPr id="429" name="Google Shape;429;p58"/>
          <p:cNvCxnSpPr>
            <a:stCxn id="422" idx="4"/>
            <a:endCxn id="423" idx="0"/>
          </p:cNvCxnSpPr>
          <p:nvPr/>
        </p:nvCxnSpPr>
        <p:spPr>
          <a:xfrm>
            <a:off x="1003550" y="3989463"/>
            <a:ext cx="0" cy="184500"/>
          </a:xfrm>
          <a:prstGeom prst="straightConnector1">
            <a:avLst/>
          </a:prstGeom>
          <a:noFill/>
          <a:ln cap="flat" cmpd="sng" w="9525">
            <a:solidFill>
              <a:schemeClr val="dk2"/>
            </a:solidFill>
            <a:prstDash val="solid"/>
            <a:round/>
            <a:headEnd len="med" w="med" type="none"/>
            <a:tailEnd len="med" w="med" type="none"/>
          </a:ln>
        </p:spPr>
      </p:cxnSp>
      <p:cxnSp>
        <p:nvCxnSpPr>
          <p:cNvPr id="430" name="Google Shape;430;p58"/>
          <p:cNvCxnSpPr>
            <a:stCxn id="424" idx="4"/>
            <a:endCxn id="425" idx="0"/>
          </p:cNvCxnSpPr>
          <p:nvPr/>
        </p:nvCxnSpPr>
        <p:spPr>
          <a:xfrm>
            <a:off x="3226925" y="3084038"/>
            <a:ext cx="0" cy="147900"/>
          </a:xfrm>
          <a:prstGeom prst="straightConnector1">
            <a:avLst/>
          </a:prstGeom>
          <a:noFill/>
          <a:ln cap="flat" cmpd="sng" w="9525">
            <a:solidFill>
              <a:schemeClr val="dk2"/>
            </a:solidFill>
            <a:prstDash val="solid"/>
            <a:round/>
            <a:headEnd len="med" w="med" type="none"/>
            <a:tailEnd len="med" w="med" type="none"/>
          </a:ln>
        </p:spPr>
      </p:cxnSp>
      <p:cxnSp>
        <p:nvCxnSpPr>
          <p:cNvPr id="431" name="Google Shape;431;p58"/>
          <p:cNvCxnSpPr>
            <a:stCxn id="425" idx="4"/>
            <a:endCxn id="426" idx="0"/>
          </p:cNvCxnSpPr>
          <p:nvPr/>
        </p:nvCxnSpPr>
        <p:spPr>
          <a:xfrm>
            <a:off x="3226925" y="3723750"/>
            <a:ext cx="0" cy="147900"/>
          </a:xfrm>
          <a:prstGeom prst="straightConnector1">
            <a:avLst/>
          </a:prstGeom>
          <a:noFill/>
          <a:ln cap="flat" cmpd="sng" w="9525">
            <a:solidFill>
              <a:schemeClr val="dk2"/>
            </a:solidFill>
            <a:prstDash val="solid"/>
            <a:round/>
            <a:headEnd len="med" w="med" type="none"/>
            <a:tailEnd len="med" w="med" type="none"/>
          </a:ln>
        </p:spPr>
      </p:cxnSp>
      <p:cxnSp>
        <p:nvCxnSpPr>
          <p:cNvPr id="432" name="Google Shape;432;p58"/>
          <p:cNvCxnSpPr>
            <a:stCxn id="424" idx="6"/>
            <a:endCxn id="426" idx="6"/>
          </p:cNvCxnSpPr>
          <p:nvPr/>
        </p:nvCxnSpPr>
        <p:spPr>
          <a:xfrm>
            <a:off x="3672575" y="2838188"/>
            <a:ext cx="600" cy="1279500"/>
          </a:xfrm>
          <a:prstGeom prst="curvedConnector3">
            <a:avLst>
              <a:gd fmla="val 39687500" name="adj1"/>
            </a:avLst>
          </a:prstGeom>
          <a:noFill/>
          <a:ln cap="flat" cmpd="sng" w="9525">
            <a:solidFill>
              <a:schemeClr val="dk2"/>
            </a:solidFill>
            <a:prstDash val="solid"/>
            <a:round/>
            <a:headEnd len="med" w="med" type="none"/>
            <a:tailEnd len="med" w="med" type="none"/>
          </a:ln>
        </p:spPr>
      </p:cxnSp>
      <p:cxnSp>
        <p:nvCxnSpPr>
          <p:cNvPr id="433" name="Google Shape;433;p58"/>
          <p:cNvCxnSpPr>
            <a:stCxn id="420" idx="2"/>
            <a:endCxn id="422" idx="2"/>
          </p:cNvCxnSpPr>
          <p:nvPr/>
        </p:nvCxnSpPr>
        <p:spPr>
          <a:xfrm>
            <a:off x="557900" y="2464188"/>
            <a:ext cx="600" cy="1279500"/>
          </a:xfrm>
          <a:prstGeom prst="curvedConnector3">
            <a:avLst>
              <a:gd fmla="val -39687500" name="adj1"/>
            </a:avLst>
          </a:prstGeom>
          <a:noFill/>
          <a:ln cap="flat" cmpd="sng" w="9525">
            <a:solidFill>
              <a:schemeClr val="dk2"/>
            </a:solidFill>
            <a:prstDash val="solid"/>
            <a:round/>
            <a:headEnd len="med" w="med" type="none"/>
            <a:tailEnd len="med" w="med" type="none"/>
          </a:ln>
        </p:spPr>
      </p:cxnSp>
      <p:cxnSp>
        <p:nvCxnSpPr>
          <p:cNvPr id="434" name="Google Shape;434;p58"/>
          <p:cNvCxnSpPr>
            <a:stCxn id="420" idx="2"/>
            <a:endCxn id="423" idx="2"/>
          </p:cNvCxnSpPr>
          <p:nvPr/>
        </p:nvCxnSpPr>
        <p:spPr>
          <a:xfrm>
            <a:off x="557900" y="2464188"/>
            <a:ext cx="600" cy="1955700"/>
          </a:xfrm>
          <a:prstGeom prst="curvedConnector3">
            <a:avLst>
              <a:gd fmla="val -39687500" name="adj1"/>
            </a:avLst>
          </a:prstGeom>
          <a:noFill/>
          <a:ln cap="flat" cmpd="sng" w="9525">
            <a:solidFill>
              <a:schemeClr val="dk2"/>
            </a:solidFill>
            <a:prstDash val="solid"/>
            <a:round/>
            <a:headEnd len="med" w="med" type="none"/>
            <a:tailEnd len="med" w="med" type="none"/>
          </a:ln>
        </p:spPr>
      </p:cxnSp>
      <p:cxnSp>
        <p:nvCxnSpPr>
          <p:cNvPr id="435" name="Google Shape;435;p58"/>
          <p:cNvCxnSpPr>
            <a:stCxn id="420" idx="6"/>
            <a:endCxn id="424" idx="2"/>
          </p:cNvCxnSpPr>
          <p:nvPr/>
        </p:nvCxnSpPr>
        <p:spPr>
          <a:xfrm>
            <a:off x="1449200" y="2464188"/>
            <a:ext cx="1332000" cy="374100"/>
          </a:xfrm>
          <a:prstGeom prst="straightConnector1">
            <a:avLst/>
          </a:prstGeom>
          <a:noFill/>
          <a:ln cap="flat" cmpd="sng" w="9525">
            <a:solidFill>
              <a:schemeClr val="dk2"/>
            </a:solidFill>
            <a:prstDash val="solid"/>
            <a:round/>
            <a:headEnd len="med" w="med" type="none"/>
            <a:tailEnd len="med" w="med" type="none"/>
          </a:ln>
        </p:spPr>
      </p:cxnSp>
      <p:cxnSp>
        <p:nvCxnSpPr>
          <p:cNvPr id="436" name="Google Shape;436;p58"/>
          <p:cNvCxnSpPr>
            <a:stCxn id="420" idx="6"/>
            <a:endCxn id="425" idx="2"/>
          </p:cNvCxnSpPr>
          <p:nvPr/>
        </p:nvCxnSpPr>
        <p:spPr>
          <a:xfrm>
            <a:off x="1449200" y="2464188"/>
            <a:ext cx="1332000" cy="1013700"/>
          </a:xfrm>
          <a:prstGeom prst="straightConnector1">
            <a:avLst/>
          </a:prstGeom>
          <a:noFill/>
          <a:ln cap="flat" cmpd="sng" w="9525">
            <a:solidFill>
              <a:schemeClr val="dk2"/>
            </a:solidFill>
            <a:prstDash val="solid"/>
            <a:round/>
            <a:headEnd len="med" w="med" type="none"/>
            <a:tailEnd len="med" w="med" type="none"/>
          </a:ln>
        </p:spPr>
      </p:cxnSp>
      <p:cxnSp>
        <p:nvCxnSpPr>
          <p:cNvPr id="437" name="Google Shape;437;p58"/>
          <p:cNvCxnSpPr>
            <a:stCxn id="420" idx="6"/>
            <a:endCxn id="426" idx="2"/>
          </p:cNvCxnSpPr>
          <p:nvPr/>
        </p:nvCxnSpPr>
        <p:spPr>
          <a:xfrm>
            <a:off x="1449200" y="2464188"/>
            <a:ext cx="1332000" cy="1653300"/>
          </a:xfrm>
          <a:prstGeom prst="straightConnector1">
            <a:avLst/>
          </a:prstGeom>
          <a:noFill/>
          <a:ln cap="flat" cmpd="sng" w="9525">
            <a:solidFill>
              <a:schemeClr val="dk2"/>
            </a:solidFill>
            <a:prstDash val="solid"/>
            <a:round/>
            <a:headEnd len="med" w="med" type="none"/>
            <a:tailEnd len="med" w="med" type="none"/>
          </a:ln>
        </p:spPr>
      </p:cxnSp>
      <p:cxnSp>
        <p:nvCxnSpPr>
          <p:cNvPr id="438" name="Google Shape;438;p58"/>
          <p:cNvCxnSpPr>
            <a:stCxn id="421" idx="6"/>
            <a:endCxn id="424" idx="2"/>
          </p:cNvCxnSpPr>
          <p:nvPr/>
        </p:nvCxnSpPr>
        <p:spPr>
          <a:xfrm flipH="1" rot="10800000">
            <a:off x="1449200" y="2838100"/>
            <a:ext cx="1332000" cy="265800"/>
          </a:xfrm>
          <a:prstGeom prst="straightConnector1">
            <a:avLst/>
          </a:prstGeom>
          <a:noFill/>
          <a:ln cap="flat" cmpd="sng" w="9525">
            <a:solidFill>
              <a:schemeClr val="dk2"/>
            </a:solidFill>
            <a:prstDash val="solid"/>
            <a:round/>
            <a:headEnd len="med" w="med" type="none"/>
            <a:tailEnd len="med" w="med" type="none"/>
          </a:ln>
        </p:spPr>
      </p:cxnSp>
      <p:cxnSp>
        <p:nvCxnSpPr>
          <p:cNvPr id="439" name="Google Shape;439;p58"/>
          <p:cNvCxnSpPr>
            <a:stCxn id="422" idx="6"/>
            <a:endCxn id="425" idx="2"/>
          </p:cNvCxnSpPr>
          <p:nvPr/>
        </p:nvCxnSpPr>
        <p:spPr>
          <a:xfrm flipH="1" rot="10800000">
            <a:off x="1449200" y="3477813"/>
            <a:ext cx="1332000" cy="265800"/>
          </a:xfrm>
          <a:prstGeom prst="straightConnector1">
            <a:avLst/>
          </a:prstGeom>
          <a:noFill/>
          <a:ln cap="flat" cmpd="sng" w="9525">
            <a:solidFill>
              <a:schemeClr val="dk2"/>
            </a:solidFill>
            <a:prstDash val="solid"/>
            <a:round/>
            <a:headEnd len="med" w="med" type="none"/>
            <a:tailEnd len="med" w="med" type="none"/>
          </a:ln>
        </p:spPr>
      </p:cxnSp>
      <p:cxnSp>
        <p:nvCxnSpPr>
          <p:cNvPr id="440" name="Google Shape;440;p58"/>
          <p:cNvCxnSpPr>
            <a:stCxn id="423" idx="6"/>
            <a:endCxn id="426" idx="2"/>
          </p:cNvCxnSpPr>
          <p:nvPr/>
        </p:nvCxnSpPr>
        <p:spPr>
          <a:xfrm flipH="1" rot="10800000">
            <a:off x="1449200" y="4117713"/>
            <a:ext cx="1332000" cy="302100"/>
          </a:xfrm>
          <a:prstGeom prst="straightConnector1">
            <a:avLst/>
          </a:prstGeom>
          <a:noFill/>
          <a:ln cap="flat" cmpd="sng" w="9525">
            <a:solidFill>
              <a:schemeClr val="dk2"/>
            </a:solidFill>
            <a:prstDash val="solid"/>
            <a:round/>
            <a:headEnd len="med" w="med" type="none"/>
            <a:tailEnd len="med" w="med" type="none"/>
          </a:ln>
        </p:spPr>
      </p:cxnSp>
      <p:sp>
        <p:nvSpPr>
          <p:cNvPr id="441" name="Google Shape;441;p58"/>
          <p:cNvSpPr/>
          <p:nvPr/>
        </p:nvSpPr>
        <p:spPr>
          <a:xfrm>
            <a:off x="233975" y="1881850"/>
            <a:ext cx="1547100" cy="29091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8"/>
          <p:cNvSpPr/>
          <p:nvPr/>
        </p:nvSpPr>
        <p:spPr>
          <a:xfrm>
            <a:off x="2554238" y="2312200"/>
            <a:ext cx="1446300" cy="23034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8"/>
          <p:cNvSpPr txBox="1"/>
          <p:nvPr/>
        </p:nvSpPr>
        <p:spPr>
          <a:xfrm>
            <a:off x="3099150" y="4763600"/>
            <a:ext cx="29457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Fig:</a:t>
            </a:r>
            <a:r>
              <a:rPr lang="en">
                <a:latin typeface="Lato"/>
                <a:ea typeface="Lato"/>
                <a:cs typeface="Lato"/>
                <a:sym typeface="Lato"/>
              </a:rPr>
              <a:t> </a:t>
            </a:r>
            <a:r>
              <a:rPr b="1" i="1" lang="en">
                <a:latin typeface="Lato"/>
                <a:ea typeface="Lato"/>
                <a:cs typeface="Lato"/>
                <a:sym typeface="Lato"/>
              </a:rPr>
              <a:t>Ideal Case</a:t>
            </a:r>
            <a:r>
              <a:rPr lang="en">
                <a:latin typeface="Lato"/>
                <a:ea typeface="Lato"/>
                <a:cs typeface="Lato"/>
                <a:sym typeface="Lato"/>
              </a:rPr>
              <a:t> vs </a:t>
            </a:r>
            <a:r>
              <a:rPr b="1" i="1" lang="en">
                <a:latin typeface="Lato"/>
                <a:ea typeface="Lato"/>
                <a:cs typeface="Lato"/>
                <a:sym typeface="Lato"/>
              </a:rPr>
              <a:t>Approximation</a:t>
            </a:r>
            <a:endParaRPr b="1" i="1">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000"/>
                                        <p:tgtEl>
                                          <p:spTgt spid="441"/>
                                        </p:tgtEl>
                                      </p:cBhvr>
                                    </p:animEffect>
                                  </p:childTnLst>
                                </p:cTn>
                              </p:par>
                              <p:par>
                                <p:cTn fill="hold" nodeType="with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000"/>
                                        <p:tgtEl>
                                          <p:spTgt spid="4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000"/>
                                        <p:tgtEl>
                                          <p:spTgt spid="392"/>
                                        </p:tgtEl>
                                      </p:cBhvr>
                                    </p:animEffect>
                                  </p:childTnLst>
                                </p:cTn>
                              </p:par>
                              <p:par>
                                <p:cTn fill="hold" nodeType="with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000"/>
                                        <p:tgtEl>
                                          <p:spTgt spid="393"/>
                                        </p:tgtEl>
                                      </p:cBhvr>
                                    </p:animEffect>
                                  </p:childTnLst>
                                </p:cTn>
                              </p:par>
                              <p:par>
                                <p:cTn fill="hold" nodeType="with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000"/>
                                        <p:tgtEl>
                                          <p:spTgt spid="394"/>
                                        </p:tgtEl>
                                      </p:cBhvr>
                                    </p:animEffec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par>
                                <p:cTn fill="hold" nodeType="with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par>
                                <p:cTn fill="hold" nodeType="with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par>
                                <p:cTn fill="hold" nodeType="with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par>
                                <p:cTn fill="hold" nodeType="with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par>
                                <p:cTn fill="hold" nodeType="with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000"/>
                                        <p:tgtEl>
                                          <p:spTgt spid="400"/>
                                        </p:tgtEl>
                                      </p:cBhvr>
                                    </p:animEffect>
                                  </p:childTnLst>
                                </p:cTn>
                              </p:par>
                              <p:par>
                                <p:cTn fill="hold" nodeType="with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par>
                                <p:cTn fill="hold" nodeType="with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par>
                                <p:cTn fill="hold" nodeType="with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par>
                                <p:cTn fill="hold" nodeType="with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par>
                                <p:cTn fill="hold" nodeType="with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000"/>
                                        <p:tgtEl>
                                          <p:spTgt spid="405"/>
                                        </p:tgtEl>
                                      </p:cBhvr>
                                    </p:animEffect>
                                  </p:childTnLst>
                                </p:cTn>
                              </p:par>
                              <p:par>
                                <p:cTn fill="hold" nodeType="with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000"/>
                                        <p:tgtEl>
                                          <p:spTgt spid="406"/>
                                        </p:tgtEl>
                                      </p:cBhvr>
                                    </p:animEffect>
                                  </p:childTnLst>
                                </p:cTn>
                              </p:par>
                              <p:par>
                                <p:cTn fill="hold" nodeType="with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par>
                                <p:cTn fill="hold" nodeType="with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par>
                                <p:cTn fill="hold" nodeType="with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par>
                                <p:cTn fill="hold" nodeType="with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par>
                                <p:cTn fill="hold" nodeType="with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par>
                                <p:cTn fill="hold" nodeType="with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par>
                                <p:cTn fill="hold" nodeType="with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par>
                                <p:cTn fill="hold" nodeType="with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par>
                                <p:cTn fill="hold" nodeType="with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par>
                                <p:cTn fill="hold" nodeType="with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9"/>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k-Clique Covering of Hyperedges of Size k-1</a:t>
            </a:r>
            <a:endParaRPr/>
          </a:p>
        </p:txBody>
      </p:sp>
      <p:sp>
        <p:nvSpPr>
          <p:cNvPr id="449" name="Google Shape;449;p59"/>
          <p:cNvSpPr txBox="1"/>
          <p:nvPr/>
        </p:nvSpPr>
        <p:spPr>
          <a:xfrm>
            <a:off x="853825" y="2045800"/>
            <a:ext cx="6941700" cy="27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Approximation Ratio:</a:t>
            </a:r>
            <a:endParaRPr b="1">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Since for two hyperedges to be packed together, their corresponding vertices must be connected by an edge in </a:t>
            </a:r>
            <a:r>
              <a:rPr b="1" lang="en">
                <a:latin typeface="Lato"/>
                <a:ea typeface="Lato"/>
                <a:cs typeface="Lato"/>
                <a:sym typeface="Lato"/>
              </a:rPr>
              <a:t>G</a:t>
            </a:r>
            <a:r>
              <a:rPr lang="en">
                <a:latin typeface="Lato"/>
                <a:ea typeface="Lato"/>
                <a:cs typeface="Lato"/>
                <a:sym typeface="Lato"/>
              </a:rPr>
              <a:t>. It suffices to prove the bound for any connected component of </a:t>
            </a:r>
            <a:r>
              <a:rPr b="1" lang="en">
                <a:latin typeface="Lato"/>
                <a:ea typeface="Lato"/>
                <a:cs typeface="Lato"/>
                <a:sym typeface="Lato"/>
              </a:rPr>
              <a:t>G</a:t>
            </a:r>
            <a:r>
              <a:rPr lang="en">
                <a:latin typeface="Lato"/>
                <a:ea typeface="Lato"/>
                <a:cs typeface="Lato"/>
                <a:sym typeface="Lato"/>
              </a:rPr>
              <a:t>, let us assume that </a:t>
            </a:r>
            <a:r>
              <a:rPr b="1" lang="en">
                <a:latin typeface="Lato"/>
                <a:ea typeface="Lato"/>
                <a:cs typeface="Lato"/>
                <a:sym typeface="Lato"/>
              </a:rPr>
              <a:t>G</a:t>
            </a:r>
            <a:r>
              <a:rPr lang="en">
                <a:latin typeface="Lato"/>
                <a:ea typeface="Lato"/>
                <a:cs typeface="Lato"/>
                <a:sym typeface="Lato"/>
              </a:rPr>
              <a:t> is connected.</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 Let </a:t>
            </a:r>
            <a:r>
              <a:rPr b="1" lang="en">
                <a:latin typeface="Lato"/>
                <a:ea typeface="Lato"/>
                <a:cs typeface="Lato"/>
                <a:sym typeface="Lato"/>
              </a:rPr>
              <a:t>t</a:t>
            </a:r>
            <a:r>
              <a:rPr b="1" baseline="-25000" lang="en">
                <a:latin typeface="Lato"/>
                <a:ea typeface="Lato"/>
                <a:cs typeface="Lato"/>
                <a:sym typeface="Lato"/>
              </a:rPr>
              <a:t>i</a:t>
            </a:r>
            <a:r>
              <a:rPr lang="en">
                <a:latin typeface="Lato"/>
                <a:ea typeface="Lato"/>
                <a:cs typeface="Lato"/>
                <a:sym typeface="Lato"/>
              </a:rPr>
              <a:t> be the number of hyperedges packed in the </a:t>
            </a:r>
            <a:r>
              <a:rPr b="1" i="1" lang="en">
                <a:latin typeface="Lato"/>
                <a:ea typeface="Lato"/>
                <a:cs typeface="Lato"/>
                <a:sym typeface="Lato"/>
              </a:rPr>
              <a:t>i</a:t>
            </a:r>
            <a:r>
              <a:rPr lang="en">
                <a:latin typeface="Lato"/>
                <a:ea typeface="Lato"/>
                <a:cs typeface="Lato"/>
                <a:sym typeface="Lato"/>
              </a:rPr>
              <a:t>th clique of the optimal solution. These </a:t>
            </a:r>
            <a:r>
              <a:rPr b="1" lang="en">
                <a:latin typeface="Lato"/>
                <a:ea typeface="Lato"/>
                <a:cs typeface="Lato"/>
                <a:sym typeface="Lato"/>
              </a:rPr>
              <a:t>t</a:t>
            </a:r>
            <a:r>
              <a:rPr b="1" baseline="-25000" lang="en">
                <a:latin typeface="Lato"/>
                <a:ea typeface="Lato"/>
                <a:cs typeface="Lato"/>
                <a:sym typeface="Lato"/>
              </a:rPr>
              <a:t>i</a:t>
            </a:r>
            <a:r>
              <a:rPr lang="en">
                <a:latin typeface="Lato"/>
                <a:ea typeface="Lato"/>
                <a:cs typeface="Lato"/>
                <a:sym typeface="Lato"/>
              </a:rPr>
              <a:t> hyperedges must form a </a:t>
            </a:r>
            <a:r>
              <a:rPr b="1" lang="en">
                <a:latin typeface="Lato"/>
                <a:ea typeface="Lato"/>
                <a:cs typeface="Lato"/>
                <a:sym typeface="Lato"/>
              </a:rPr>
              <a:t>t</a:t>
            </a:r>
            <a:r>
              <a:rPr b="1" baseline="-25000" lang="en">
                <a:latin typeface="Lato"/>
                <a:ea typeface="Lato"/>
                <a:cs typeface="Lato"/>
                <a:sym typeface="Lato"/>
              </a:rPr>
              <a:t>i</a:t>
            </a:r>
            <a:r>
              <a:rPr lang="en">
                <a:latin typeface="Lato"/>
                <a:ea typeface="Lato"/>
                <a:cs typeface="Lato"/>
                <a:sym typeface="Lato"/>
              </a:rPr>
              <a:t>-clique in </a:t>
            </a:r>
            <a:r>
              <a:rPr b="1" lang="en">
                <a:latin typeface="Lato"/>
                <a:ea typeface="Lato"/>
                <a:cs typeface="Lato"/>
                <a:sym typeface="Lato"/>
              </a:rPr>
              <a:t>G</a:t>
            </a:r>
            <a:r>
              <a:rPr lang="en">
                <a:latin typeface="Lato"/>
                <a:ea typeface="Lato"/>
                <a:cs typeface="Lato"/>
                <a:sym typeface="Lato"/>
              </a:rPr>
              <a:t>. There exists a feasible matching with </a:t>
            </a:r>
            <a:r>
              <a:rPr b="1" lang="en">
                <a:latin typeface="Lato"/>
                <a:ea typeface="Lato"/>
                <a:cs typeface="Lato"/>
                <a:sym typeface="Lato"/>
              </a:rPr>
              <a:t>⌊t</a:t>
            </a:r>
            <a:r>
              <a:rPr b="1" baseline="-25000" lang="en">
                <a:latin typeface="Lato"/>
                <a:ea typeface="Lato"/>
                <a:cs typeface="Lato"/>
                <a:sym typeface="Lato"/>
              </a:rPr>
              <a:t>i</a:t>
            </a:r>
            <a:r>
              <a:rPr b="1" lang="en">
                <a:latin typeface="Lato"/>
                <a:ea typeface="Lato"/>
                <a:cs typeface="Lato"/>
                <a:sym typeface="Lato"/>
              </a:rPr>
              <a:t>/2⌋</a:t>
            </a:r>
            <a:r>
              <a:rPr lang="en">
                <a:latin typeface="Lato"/>
                <a:ea typeface="Lato"/>
                <a:cs typeface="Lato"/>
                <a:sym typeface="Lato"/>
              </a:rPr>
              <a:t> edges in each of these </a:t>
            </a:r>
            <a:r>
              <a:rPr b="1" lang="en">
                <a:latin typeface="Lato"/>
                <a:ea typeface="Lato"/>
                <a:cs typeface="Lato"/>
                <a:sym typeface="Lato"/>
              </a:rPr>
              <a:t>t</a:t>
            </a:r>
            <a:r>
              <a:rPr b="1" baseline="-25000" lang="en">
                <a:latin typeface="Lato"/>
                <a:ea typeface="Lato"/>
                <a:cs typeface="Lato"/>
                <a:sym typeface="Lato"/>
              </a:rPr>
              <a:t>i</a:t>
            </a:r>
            <a:r>
              <a:rPr lang="en">
                <a:latin typeface="Lato"/>
                <a:ea typeface="Lato"/>
                <a:cs typeface="Lato"/>
                <a:sym typeface="Lato"/>
              </a:rPr>
              <a:t>-</a:t>
            </a:r>
            <a:r>
              <a:rPr lang="en">
                <a:latin typeface="Lato"/>
                <a:ea typeface="Lato"/>
                <a:cs typeface="Lato"/>
                <a:sym typeface="Lato"/>
              </a:rPr>
              <a:t>cliques. If </a:t>
            </a:r>
            <a:r>
              <a:rPr b="1" lang="en">
                <a:latin typeface="Lato"/>
                <a:ea typeface="Lato"/>
                <a:cs typeface="Lato"/>
                <a:sym typeface="Lato"/>
              </a:rPr>
              <a:t>t</a:t>
            </a:r>
            <a:r>
              <a:rPr b="1" baseline="-25000" lang="en">
                <a:latin typeface="Lato"/>
                <a:ea typeface="Lato"/>
                <a:cs typeface="Lato"/>
                <a:sym typeface="Lato"/>
              </a:rPr>
              <a:t>i</a:t>
            </a:r>
            <a:r>
              <a:rPr lang="en">
                <a:latin typeface="Lato"/>
                <a:ea typeface="Lato"/>
                <a:cs typeface="Lato"/>
                <a:sym typeface="Lato"/>
              </a:rPr>
              <a:t> is odd, then the number of sets required to cover these nodes is less than or equal to </a:t>
            </a:r>
            <a:r>
              <a:rPr b="1" lang="en">
                <a:latin typeface="Lato"/>
                <a:ea typeface="Lato"/>
                <a:cs typeface="Lato"/>
                <a:sym typeface="Lato"/>
              </a:rPr>
              <a:t>⌈</a:t>
            </a:r>
            <a:r>
              <a:rPr b="1" lang="en">
                <a:latin typeface="Lato"/>
                <a:ea typeface="Lato"/>
                <a:cs typeface="Lato"/>
                <a:sym typeface="Lato"/>
              </a:rPr>
              <a:t>t</a:t>
            </a:r>
            <a:r>
              <a:rPr b="1" baseline="-25000" lang="en">
                <a:latin typeface="Lato"/>
                <a:ea typeface="Lato"/>
                <a:cs typeface="Lato"/>
                <a:sym typeface="Lato"/>
              </a:rPr>
              <a:t>i</a:t>
            </a:r>
            <a:r>
              <a:rPr b="1" lang="en">
                <a:latin typeface="Lato"/>
                <a:ea typeface="Lato"/>
                <a:cs typeface="Lato"/>
                <a:sym typeface="Lato"/>
              </a:rPr>
              <a:t>/2</a:t>
            </a:r>
            <a:r>
              <a:rPr b="1" lang="en">
                <a:latin typeface="Lato"/>
                <a:ea typeface="Lato"/>
                <a:cs typeface="Lato"/>
                <a:sym typeface="Lato"/>
              </a:rPr>
              <a:t>⌉</a:t>
            </a:r>
            <a:r>
              <a:rPr lang="en">
                <a:latin typeface="Lato"/>
                <a:ea typeface="Lato"/>
                <a:cs typeface="Lato"/>
                <a:sym typeface="Lato"/>
              </a:rPr>
              <a:t>. Hence step 3 results in a collection of </a:t>
            </a:r>
            <a:r>
              <a:rPr b="1" lang="en">
                <a:latin typeface="Lato"/>
                <a:ea typeface="Lato"/>
                <a:cs typeface="Lato"/>
                <a:sym typeface="Lato"/>
              </a:rPr>
              <a:t>∑</a:t>
            </a:r>
            <a:r>
              <a:rPr b="1" baseline="30000" lang="en">
                <a:latin typeface="Lato"/>
                <a:ea typeface="Lato"/>
                <a:cs typeface="Lato"/>
                <a:sym typeface="Lato"/>
              </a:rPr>
              <a:t>z*</a:t>
            </a:r>
            <a:r>
              <a:rPr b="1" baseline="-25000" lang="en">
                <a:latin typeface="Lato"/>
                <a:ea typeface="Lato"/>
                <a:cs typeface="Lato"/>
                <a:sym typeface="Lato"/>
              </a:rPr>
              <a:t>i=1</a:t>
            </a:r>
            <a:r>
              <a:rPr lang="en">
                <a:latin typeface="Lato"/>
                <a:ea typeface="Lato"/>
                <a:cs typeface="Lato"/>
                <a:sym typeface="Lato"/>
              </a:rPr>
              <a:t> cliques. Let </a:t>
            </a:r>
            <a:r>
              <a:rPr b="1" lang="en">
                <a:latin typeface="Lato"/>
                <a:ea typeface="Lato"/>
                <a:cs typeface="Lato"/>
                <a:sym typeface="Lato"/>
              </a:rPr>
              <a:t>z</a:t>
            </a:r>
            <a:r>
              <a:rPr b="1" baseline="30000" lang="en">
                <a:latin typeface="Lato"/>
                <a:ea typeface="Lato"/>
                <a:cs typeface="Lato"/>
                <a:sym typeface="Lato"/>
              </a:rPr>
              <a:t>H</a:t>
            </a:r>
            <a:r>
              <a:rPr lang="en">
                <a:latin typeface="Lato"/>
                <a:ea typeface="Lato"/>
                <a:cs typeface="Lato"/>
                <a:sym typeface="Lato"/>
              </a:rPr>
              <a:t> = |</a:t>
            </a:r>
            <a:r>
              <a:rPr b="1" lang="en">
                <a:latin typeface="Lato"/>
                <a:ea typeface="Lato"/>
                <a:cs typeface="Lato"/>
                <a:sym typeface="Lato"/>
              </a:rPr>
              <a:t>C</a:t>
            </a:r>
            <a:r>
              <a:rPr b="1" baseline="30000" lang="en">
                <a:latin typeface="Lato"/>
                <a:ea typeface="Lato"/>
                <a:cs typeface="Lato"/>
                <a:sym typeface="Lato"/>
              </a:rPr>
              <a:t>H</a:t>
            </a:r>
            <a:r>
              <a:rPr lang="en">
                <a:latin typeface="Lato"/>
                <a:ea typeface="Lato"/>
                <a:cs typeface="Lato"/>
                <a:sym typeface="Lato"/>
              </a:rPr>
              <a:t>| and </a:t>
            </a:r>
            <a:r>
              <a:rPr b="1" lang="en">
                <a:latin typeface="Lato"/>
                <a:ea typeface="Lato"/>
                <a:cs typeface="Lato"/>
                <a:sym typeface="Lato"/>
              </a:rPr>
              <a:t>z*</a:t>
            </a:r>
            <a:r>
              <a:rPr lang="en">
                <a:latin typeface="Lato"/>
                <a:ea typeface="Lato"/>
                <a:cs typeface="Lato"/>
                <a:sym typeface="Lato"/>
              </a:rPr>
              <a:t> be the optimal number of cliques.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Since </a:t>
            </a:r>
            <a:r>
              <a:rPr b="1" lang="en">
                <a:latin typeface="Lato"/>
                <a:ea typeface="Lato"/>
                <a:cs typeface="Lato"/>
                <a:sym typeface="Lato"/>
              </a:rPr>
              <a:t>t</a:t>
            </a:r>
            <a:r>
              <a:rPr b="1" baseline="-25000" lang="en">
                <a:latin typeface="Lato"/>
                <a:ea typeface="Lato"/>
                <a:cs typeface="Lato"/>
                <a:sym typeface="Lato"/>
              </a:rPr>
              <a:t>i</a:t>
            </a:r>
            <a:r>
              <a:rPr lang="en">
                <a:latin typeface="Lato"/>
                <a:ea typeface="Lato"/>
                <a:cs typeface="Lato"/>
                <a:sym typeface="Lato"/>
              </a:rPr>
              <a:t> &lt;= </a:t>
            </a:r>
            <a:r>
              <a:rPr b="1" lang="en">
                <a:latin typeface="Lato"/>
                <a:ea typeface="Lato"/>
                <a:cs typeface="Lato"/>
                <a:sym typeface="Lato"/>
              </a:rPr>
              <a:t>k</a:t>
            </a:r>
            <a:r>
              <a:rPr lang="en">
                <a:latin typeface="Lato"/>
                <a:ea typeface="Lato"/>
                <a:cs typeface="Lato"/>
                <a:sym typeface="Lato"/>
              </a:rPr>
              <a:t>,    </a:t>
            </a:r>
            <a:r>
              <a:rPr b="1" lang="en">
                <a:latin typeface="Lato"/>
                <a:ea typeface="Lato"/>
                <a:cs typeface="Lato"/>
                <a:sym typeface="Lato"/>
              </a:rPr>
              <a:t>z</a:t>
            </a:r>
            <a:r>
              <a:rPr b="1" baseline="30000" lang="en">
                <a:latin typeface="Lato"/>
                <a:ea typeface="Lato"/>
                <a:cs typeface="Lato"/>
                <a:sym typeface="Lato"/>
              </a:rPr>
              <a:t>H</a:t>
            </a:r>
            <a:r>
              <a:rPr lang="en">
                <a:latin typeface="Lato"/>
                <a:ea typeface="Lato"/>
                <a:cs typeface="Lato"/>
                <a:sym typeface="Lato"/>
              </a:rPr>
              <a:t> &lt;= </a:t>
            </a:r>
            <a:r>
              <a:rPr b="1" lang="en">
                <a:latin typeface="Lato"/>
                <a:ea typeface="Lato"/>
                <a:cs typeface="Lato"/>
                <a:sym typeface="Lato"/>
              </a:rPr>
              <a:t>∑</a:t>
            </a:r>
            <a:r>
              <a:rPr b="1" baseline="30000" lang="en">
                <a:latin typeface="Lato"/>
                <a:ea typeface="Lato"/>
                <a:cs typeface="Lato"/>
                <a:sym typeface="Lato"/>
              </a:rPr>
              <a:t>z*</a:t>
            </a:r>
            <a:r>
              <a:rPr b="1" baseline="-25000" lang="en">
                <a:latin typeface="Lato"/>
                <a:ea typeface="Lato"/>
                <a:cs typeface="Lato"/>
                <a:sym typeface="Lato"/>
              </a:rPr>
              <a:t>i=1 </a:t>
            </a:r>
            <a:r>
              <a:rPr b="1" lang="en">
                <a:latin typeface="Lato"/>
                <a:ea typeface="Lato"/>
                <a:cs typeface="Lato"/>
                <a:sym typeface="Lato"/>
              </a:rPr>
              <a:t>⌈t</a:t>
            </a:r>
            <a:r>
              <a:rPr b="1" baseline="-25000" lang="en">
                <a:latin typeface="Lato"/>
                <a:ea typeface="Lato"/>
                <a:cs typeface="Lato"/>
                <a:sym typeface="Lato"/>
              </a:rPr>
              <a:t>i</a:t>
            </a:r>
            <a:r>
              <a:rPr b="1" lang="en">
                <a:latin typeface="Lato"/>
                <a:ea typeface="Lato"/>
                <a:cs typeface="Lato"/>
                <a:sym typeface="Lato"/>
              </a:rPr>
              <a:t>/2⌉</a:t>
            </a:r>
            <a:r>
              <a:rPr lang="en">
                <a:latin typeface="Lato"/>
                <a:ea typeface="Lato"/>
                <a:cs typeface="Lato"/>
                <a:sym typeface="Lato"/>
              </a:rPr>
              <a:t> &lt;= </a:t>
            </a:r>
            <a:r>
              <a:rPr b="1" lang="en">
                <a:latin typeface="Lato"/>
                <a:ea typeface="Lato"/>
                <a:cs typeface="Lato"/>
                <a:sym typeface="Lato"/>
              </a:rPr>
              <a:t>z* ⌈k/2⌉</a:t>
            </a:r>
            <a:r>
              <a:rPr lang="en">
                <a:latin typeface="Lato"/>
                <a:ea typeface="Lato"/>
                <a:cs typeface="Lato"/>
                <a:sym typeface="Lato"/>
              </a:rPr>
              <a: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So the algorithm can be considered an </a:t>
            </a:r>
            <a:r>
              <a:rPr b="1" lang="en">
                <a:latin typeface="Lato"/>
                <a:ea typeface="Lato"/>
                <a:cs typeface="Lato"/>
                <a:sym typeface="Lato"/>
              </a:rPr>
              <a:t>⌈k/2⌉</a:t>
            </a:r>
            <a:r>
              <a:rPr lang="en">
                <a:latin typeface="Lato"/>
                <a:ea typeface="Lato"/>
                <a:cs typeface="Lato"/>
                <a:sym typeface="Lato"/>
              </a:rPr>
              <a:t>-approximation.</a:t>
            </a:r>
            <a:endParaRPr>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0"/>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k-Clique Covering of Hyperedges of Size k-1</a:t>
            </a:r>
            <a:endParaRPr/>
          </a:p>
        </p:txBody>
      </p:sp>
      <p:sp>
        <p:nvSpPr>
          <p:cNvPr id="455" name="Google Shape;455;p60"/>
          <p:cNvSpPr txBox="1"/>
          <p:nvPr/>
        </p:nvSpPr>
        <p:spPr>
          <a:xfrm>
            <a:off x="853825" y="2045800"/>
            <a:ext cx="6941700" cy="25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Complexity:</a:t>
            </a:r>
            <a:endParaRPr b="1">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complexity of the algorithm is dominated by the step 2 of the algorithm that is the maximum cardinality matching.</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maximum cardinality matching can be done in </a:t>
            </a:r>
            <a:r>
              <a:rPr b="1" lang="en">
                <a:latin typeface="Lato"/>
                <a:ea typeface="Lato"/>
                <a:cs typeface="Lato"/>
                <a:sym typeface="Lato"/>
              </a:rPr>
              <a:t>O(√VE)</a:t>
            </a:r>
            <a:r>
              <a:rPr lang="en">
                <a:latin typeface="Lato"/>
                <a:ea typeface="Lato"/>
                <a:cs typeface="Lato"/>
                <a:sym typeface="Lato"/>
              </a:rPr>
              <a: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So the complexity of our algorithm can be considered as such.</a:t>
            </a:r>
            <a:endParaRPr>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1"/>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That’s all. Thank You. Any Questions?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2500">
              <a:solidFill>
                <a:srgbClr val="000000"/>
              </a:solidFill>
            </a:endParaRPr>
          </a:p>
          <a:p>
            <a:pPr indent="0" lvl="0" marL="0" rtl="0" algn="l">
              <a:spcBef>
                <a:spcPts val="0"/>
              </a:spcBef>
              <a:spcAft>
                <a:spcPts val="0"/>
              </a:spcAft>
              <a:buNone/>
            </a:pPr>
            <a:r>
              <a:t/>
            </a:r>
            <a:endParaRPr b="1" sz="2500">
              <a:solidFill>
                <a:srgbClr val="000000"/>
              </a:solidFill>
            </a:endParaRPr>
          </a:p>
          <a:p>
            <a:pPr indent="0" lvl="0" marL="0" rtl="0" algn="l">
              <a:spcBef>
                <a:spcPts val="0"/>
              </a:spcBef>
              <a:spcAft>
                <a:spcPts val="0"/>
              </a:spcAft>
              <a:buNone/>
            </a:pPr>
            <a:r>
              <a:rPr b="1" lang="en" sz="2500">
                <a:solidFill>
                  <a:srgbClr val="000000"/>
                </a:solidFill>
              </a:rPr>
              <a:t>        Clique Cover</a:t>
            </a:r>
            <a:r>
              <a:rPr b="1" lang="en" sz="2500">
                <a:solidFill>
                  <a:srgbClr val="000000"/>
                </a:solidFill>
              </a:rPr>
              <a:t> admits a PTAS for Planar Graphs	</a:t>
            </a:r>
            <a:endParaRPr b="1" sz="2500">
              <a:solidFill>
                <a:srgbClr val="000000"/>
              </a:solidFill>
            </a:endParaRPr>
          </a:p>
          <a:p>
            <a:pPr indent="0" lvl="0" marL="0" rtl="0" algn="l">
              <a:spcBef>
                <a:spcPts val="0"/>
              </a:spcBef>
              <a:spcAft>
                <a:spcPts val="0"/>
              </a:spcAft>
              <a:buNone/>
            </a:pPr>
            <a:r>
              <a:rPr b="1" lang="en" sz="2500">
                <a:solidFill>
                  <a:srgbClr val="000000"/>
                </a:solidFill>
              </a:rPr>
              <a:t>											[Munaro A. 2017]</a:t>
            </a:r>
            <a:endParaRPr b="1" sz="25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000000"/>
                </a:solidFill>
              </a:rPr>
              <a:t>Notations</a:t>
            </a:r>
            <a:endParaRPr sz="3300">
              <a:solidFill>
                <a:srgbClr val="000000"/>
              </a:solidFill>
            </a:endParaRPr>
          </a:p>
        </p:txBody>
      </p:sp>
      <p:sp>
        <p:nvSpPr>
          <p:cNvPr id="154" name="Google Shape;15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G : </a:t>
            </a:r>
            <a:r>
              <a:rPr lang="en">
                <a:solidFill>
                  <a:srgbClr val="000000"/>
                </a:solidFill>
              </a:rPr>
              <a:t>a planar graph</a:t>
            </a:r>
            <a:endParaRPr>
              <a:solidFill>
                <a:srgbClr val="000000"/>
              </a:solidFill>
            </a:endParaRPr>
          </a:p>
          <a:p>
            <a:pPr indent="0" lvl="0" marL="0" rtl="0" algn="l">
              <a:spcBef>
                <a:spcPts val="1600"/>
              </a:spcBef>
              <a:spcAft>
                <a:spcPts val="0"/>
              </a:spcAft>
              <a:buNone/>
            </a:pPr>
            <a:r>
              <a:rPr b="1" lang="en">
                <a:solidFill>
                  <a:srgbClr val="000000"/>
                </a:solidFill>
              </a:rPr>
              <a:t>L</a:t>
            </a:r>
            <a:r>
              <a:rPr b="1" baseline="-25000" lang="en">
                <a:solidFill>
                  <a:srgbClr val="000000"/>
                </a:solidFill>
              </a:rPr>
              <a:t>i</a:t>
            </a:r>
            <a:r>
              <a:rPr lang="en">
                <a:solidFill>
                  <a:srgbClr val="000000"/>
                </a:solidFill>
              </a:rPr>
              <a:t> : the </a:t>
            </a:r>
            <a:r>
              <a:rPr i="1" lang="en">
                <a:solidFill>
                  <a:srgbClr val="000000"/>
                </a:solidFill>
              </a:rPr>
              <a:t>i</a:t>
            </a:r>
            <a:r>
              <a:rPr lang="en">
                <a:solidFill>
                  <a:srgbClr val="000000"/>
                </a:solidFill>
              </a:rPr>
              <a:t>-th layer of </a:t>
            </a:r>
            <a:r>
              <a:rPr i="1" lang="en">
                <a:solidFill>
                  <a:srgbClr val="000000"/>
                </a:solidFill>
              </a:rPr>
              <a:t>G</a:t>
            </a:r>
            <a:endParaRPr i="1">
              <a:solidFill>
                <a:srgbClr val="000000"/>
              </a:solidFill>
            </a:endParaRPr>
          </a:p>
          <a:p>
            <a:pPr indent="0" lvl="0" marL="0" rtl="0" algn="l">
              <a:spcBef>
                <a:spcPts val="1600"/>
              </a:spcBef>
              <a:spcAft>
                <a:spcPts val="0"/>
              </a:spcAft>
              <a:buNone/>
            </a:pPr>
            <a:r>
              <a:rPr b="1" lang="en">
                <a:solidFill>
                  <a:srgbClr val="000000"/>
                </a:solidFill>
              </a:rPr>
              <a:t>N(v</a:t>
            </a:r>
            <a:r>
              <a:rPr b="1" baseline="-25000" lang="en">
                <a:solidFill>
                  <a:srgbClr val="000000"/>
                </a:solidFill>
              </a:rPr>
              <a:t>i</a:t>
            </a:r>
            <a:r>
              <a:rPr b="1" lang="en">
                <a:solidFill>
                  <a:srgbClr val="000000"/>
                </a:solidFill>
              </a:rPr>
              <a:t>)</a:t>
            </a:r>
            <a:r>
              <a:rPr lang="en">
                <a:solidFill>
                  <a:srgbClr val="000000"/>
                </a:solidFill>
              </a:rPr>
              <a:t> : neighbors of the vertex </a:t>
            </a:r>
            <a:r>
              <a:rPr i="1" lang="en">
                <a:solidFill>
                  <a:srgbClr val="000000"/>
                </a:solidFill>
              </a:rPr>
              <a:t>v</a:t>
            </a:r>
            <a:r>
              <a:rPr baseline="-25000" i="1" lang="en">
                <a:solidFill>
                  <a:srgbClr val="000000"/>
                </a:solidFill>
              </a:rPr>
              <a:t>i</a:t>
            </a:r>
            <a:endParaRPr i="1">
              <a:solidFill>
                <a:srgbClr val="000000"/>
              </a:solidFill>
            </a:endParaRPr>
          </a:p>
          <a:p>
            <a:pPr indent="0" lvl="0" marL="0" rtl="0" algn="l">
              <a:spcBef>
                <a:spcPts val="1600"/>
              </a:spcBef>
              <a:spcAft>
                <a:spcPts val="0"/>
              </a:spcAft>
              <a:buNone/>
            </a:pPr>
            <a:r>
              <a:rPr b="1" lang="en">
                <a:solidFill>
                  <a:srgbClr val="000000"/>
                </a:solidFill>
              </a:rPr>
              <a:t>V(G)</a:t>
            </a:r>
            <a:r>
              <a:rPr lang="en">
                <a:solidFill>
                  <a:srgbClr val="000000"/>
                </a:solidFill>
              </a:rPr>
              <a:t> : all vertices of </a:t>
            </a:r>
            <a:r>
              <a:rPr i="1" lang="en">
                <a:solidFill>
                  <a:srgbClr val="000000"/>
                </a:solidFill>
              </a:rPr>
              <a:t>G</a:t>
            </a:r>
            <a:endParaRPr i="1">
              <a:solidFill>
                <a:srgbClr val="000000"/>
              </a:solidFill>
            </a:endParaRPr>
          </a:p>
          <a:p>
            <a:pPr indent="0" lvl="0" marL="0" rtl="0" algn="l">
              <a:spcBef>
                <a:spcPts val="1600"/>
              </a:spcBef>
              <a:spcAft>
                <a:spcPts val="0"/>
              </a:spcAft>
              <a:buNone/>
            </a:pPr>
            <a:r>
              <a:rPr b="1" lang="en">
                <a:solidFill>
                  <a:srgbClr val="000000"/>
                </a:solidFill>
              </a:rPr>
              <a:t>Q</a:t>
            </a:r>
            <a:r>
              <a:rPr lang="en">
                <a:solidFill>
                  <a:srgbClr val="000000"/>
                </a:solidFill>
              </a:rPr>
              <a:t> : minimum size clique cover of </a:t>
            </a:r>
            <a:r>
              <a:rPr i="1" lang="en">
                <a:solidFill>
                  <a:srgbClr val="000000"/>
                </a:solidFill>
              </a:rPr>
              <a:t>G</a:t>
            </a:r>
            <a:endParaRPr i="1">
              <a:solidFill>
                <a:srgbClr val="000000"/>
              </a:solidFill>
            </a:endParaRPr>
          </a:p>
          <a:p>
            <a:pPr indent="0" lvl="0" marL="0" rtl="0" algn="l">
              <a:spcBef>
                <a:spcPts val="1600"/>
              </a:spcBef>
              <a:spcAft>
                <a:spcPts val="0"/>
              </a:spcAft>
              <a:buNone/>
            </a:pPr>
            <a:r>
              <a:rPr b="1" lang="en">
                <a:solidFill>
                  <a:srgbClr val="000000"/>
                </a:solidFill>
              </a:rPr>
              <a:t>G</a:t>
            </a:r>
            <a:r>
              <a:rPr b="1" baseline="-25000" lang="en">
                <a:solidFill>
                  <a:srgbClr val="000000"/>
                </a:solidFill>
              </a:rPr>
              <a:t>ij</a:t>
            </a:r>
            <a:r>
              <a:rPr lang="en">
                <a:solidFill>
                  <a:srgbClr val="000000"/>
                </a:solidFill>
              </a:rPr>
              <a:t> : subgraph of </a:t>
            </a:r>
            <a:r>
              <a:rPr i="1" lang="en">
                <a:solidFill>
                  <a:srgbClr val="000000"/>
                </a:solidFill>
              </a:rPr>
              <a:t>G</a:t>
            </a:r>
            <a:r>
              <a:rPr lang="en">
                <a:solidFill>
                  <a:srgbClr val="000000"/>
                </a:solidFill>
              </a:rPr>
              <a:t> where layer indices are between</a:t>
            </a:r>
            <a:endParaRPr>
              <a:solidFill>
                <a:srgbClr val="000000"/>
              </a:solidFill>
            </a:endParaRPr>
          </a:p>
          <a:p>
            <a:pPr indent="0" lvl="0" marL="0" rtl="0" algn="l">
              <a:spcBef>
                <a:spcPts val="1600"/>
              </a:spcBef>
              <a:spcAft>
                <a:spcPts val="1600"/>
              </a:spcAft>
              <a:buNone/>
            </a:pPr>
            <a:r>
              <a:rPr lang="en">
                <a:solidFill>
                  <a:srgbClr val="000000"/>
                </a:solidFill>
              </a:rPr>
              <a:t>	</a:t>
            </a:r>
            <a:r>
              <a:rPr i="1" lang="en">
                <a:solidFill>
                  <a:srgbClr val="000000"/>
                </a:solidFill>
              </a:rPr>
              <a:t>(j-1)(k-1)+i</a:t>
            </a:r>
            <a:r>
              <a:rPr lang="en">
                <a:solidFill>
                  <a:srgbClr val="000000"/>
                </a:solidFill>
              </a:rPr>
              <a:t> and </a:t>
            </a:r>
            <a:r>
              <a:rPr i="1" lang="en">
                <a:solidFill>
                  <a:srgbClr val="000000"/>
                </a:solidFill>
              </a:rPr>
              <a:t>j(k-1)+i</a:t>
            </a:r>
            <a:r>
              <a:rPr lang="en">
                <a:solidFill>
                  <a:srgbClr val="000000"/>
                </a:solidFill>
              </a:rPr>
              <a:t> inclusively</a:t>
            </a:r>
            <a:endParaRPr>
              <a:solidFill>
                <a:srgbClr val="000000"/>
              </a:solidFill>
            </a:endParaRPr>
          </a:p>
        </p:txBody>
      </p:sp>
      <p:pic>
        <p:nvPicPr>
          <p:cNvPr id="155" name="Google Shape;155;p29"/>
          <p:cNvPicPr preferRelativeResize="0"/>
          <p:nvPr/>
        </p:nvPicPr>
        <p:blipFill>
          <a:blip r:embed="rId3">
            <a:alphaModFix/>
          </a:blip>
          <a:stretch>
            <a:fillRect/>
          </a:stretch>
        </p:blipFill>
        <p:spPr>
          <a:xfrm>
            <a:off x="5887213" y="1378850"/>
            <a:ext cx="2619375" cy="2533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idx="1" type="body"/>
          </p:nvPr>
        </p:nvSpPr>
        <p:spPr>
          <a:xfrm>
            <a:off x="311700" y="363775"/>
            <a:ext cx="8520600" cy="440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1"/>
          </a:p>
          <a:p>
            <a:pPr indent="0" lvl="0" marL="0" rtl="0" algn="l">
              <a:lnSpc>
                <a:spcPct val="100000"/>
              </a:lnSpc>
              <a:spcBef>
                <a:spcPts val="0"/>
              </a:spcBef>
              <a:spcAft>
                <a:spcPts val="0"/>
              </a:spcAft>
              <a:buNone/>
            </a:pPr>
            <a:r>
              <a:t/>
            </a:r>
            <a:endParaRPr b="1"/>
          </a:p>
          <a:p>
            <a:pPr indent="0" lvl="0" marL="0" rtl="0" algn="l">
              <a:lnSpc>
                <a:spcPct val="100000"/>
              </a:lnSpc>
              <a:spcBef>
                <a:spcPts val="0"/>
              </a:spcBef>
              <a:spcAft>
                <a:spcPts val="0"/>
              </a:spcAft>
              <a:buNone/>
            </a:pPr>
            <a:r>
              <a:t/>
            </a:r>
            <a:endParaRPr b="1"/>
          </a:p>
          <a:p>
            <a:pPr indent="0" lvl="0" marL="0" rtl="0" algn="l">
              <a:lnSpc>
                <a:spcPct val="100000"/>
              </a:lnSpc>
              <a:spcBef>
                <a:spcPts val="0"/>
              </a:spcBef>
              <a:spcAft>
                <a:spcPts val="0"/>
              </a:spcAft>
              <a:buNone/>
            </a:pPr>
            <a:r>
              <a:rPr b="1" lang="en">
                <a:solidFill>
                  <a:srgbClr val="000000"/>
                </a:solidFill>
              </a:rPr>
              <a:t>K-outerplanar graph :</a:t>
            </a:r>
            <a:r>
              <a:rPr b="1" lang="en"/>
              <a:t> </a:t>
            </a:r>
            <a:r>
              <a:rPr i="1" lang="en">
                <a:solidFill>
                  <a:srgbClr val="000000"/>
                </a:solidFill>
              </a:rPr>
              <a:t>k-outerplanar graph</a:t>
            </a:r>
            <a:r>
              <a:rPr lang="en"/>
              <a:t> is a </a:t>
            </a:r>
            <a:r>
              <a:rPr i="1" lang="en">
                <a:solidFill>
                  <a:srgbClr val="000000"/>
                </a:solidFill>
              </a:rPr>
              <a:t>planar graph</a:t>
            </a:r>
            <a:r>
              <a:rPr lang="en"/>
              <a:t> that has a planar embedding in which the vertices belong to at most </a:t>
            </a:r>
            <a:r>
              <a:rPr i="1" lang="en">
                <a:solidFill>
                  <a:srgbClr val="000000"/>
                </a:solidFill>
              </a:rPr>
              <a:t>k</a:t>
            </a:r>
            <a:r>
              <a:rPr lang="en"/>
              <a:t> concentric layers.</a:t>
            </a:r>
            <a:endParaRPr/>
          </a:p>
          <a:p>
            <a:pPr indent="0" lvl="0" marL="0" rtl="0" algn="l">
              <a:lnSpc>
                <a:spcPct val="100000"/>
              </a:lnSpc>
              <a:spcBef>
                <a:spcPts val="0"/>
              </a:spcBef>
              <a:spcAft>
                <a:spcPts val="0"/>
              </a:spcAft>
              <a:buNone/>
            </a:pPr>
            <a:r>
              <a:t/>
            </a:r>
            <a:endParaRPr b="1" i="1"/>
          </a:p>
          <a:p>
            <a:pPr indent="0" lvl="0" marL="0" rtl="0" algn="l">
              <a:lnSpc>
                <a:spcPct val="100000"/>
              </a:lnSpc>
              <a:spcBef>
                <a:spcPts val="0"/>
              </a:spcBef>
              <a:spcAft>
                <a:spcPts val="0"/>
              </a:spcAft>
              <a:buNone/>
            </a:pPr>
            <a:r>
              <a:t/>
            </a:r>
            <a:endParaRPr b="1" i="1"/>
          </a:p>
          <a:p>
            <a:pPr indent="0" lvl="0" marL="0" rtl="0" algn="l">
              <a:lnSpc>
                <a:spcPct val="100000"/>
              </a:lnSpc>
              <a:spcBef>
                <a:spcPts val="0"/>
              </a:spcBef>
              <a:spcAft>
                <a:spcPts val="0"/>
              </a:spcAft>
              <a:buNone/>
            </a:pPr>
            <a:r>
              <a:t/>
            </a:r>
            <a:endParaRPr b="1" i="1"/>
          </a:p>
          <a:p>
            <a:pPr indent="0" lvl="0" marL="0" rtl="0" algn="l">
              <a:lnSpc>
                <a:spcPct val="100000"/>
              </a:lnSpc>
              <a:spcBef>
                <a:spcPts val="0"/>
              </a:spcBef>
              <a:spcAft>
                <a:spcPts val="0"/>
              </a:spcAft>
              <a:buNone/>
            </a:pPr>
            <a:r>
              <a:rPr i="1" lang="en">
                <a:solidFill>
                  <a:srgbClr val="000000"/>
                </a:solidFill>
              </a:rPr>
              <a:t>Clique Cover can be solved in polynomial time for </a:t>
            </a:r>
            <a:endParaRPr i="1">
              <a:solidFill>
                <a:srgbClr val="000000"/>
              </a:solidFill>
            </a:endParaRPr>
          </a:p>
          <a:p>
            <a:pPr indent="0" lvl="0" marL="0" rtl="0" algn="l">
              <a:lnSpc>
                <a:spcPct val="100000"/>
              </a:lnSpc>
              <a:spcBef>
                <a:spcPts val="0"/>
              </a:spcBef>
              <a:spcAft>
                <a:spcPts val="0"/>
              </a:spcAft>
              <a:buNone/>
            </a:pPr>
            <a:r>
              <a:rPr i="1" lang="en">
                <a:solidFill>
                  <a:srgbClr val="000000"/>
                </a:solidFill>
              </a:rPr>
              <a:t>k-outerplanar graphs.</a:t>
            </a:r>
            <a:r>
              <a:rPr lang="en"/>
              <a:t> [ M.Rao,2017] </a:t>
            </a:r>
            <a:endParaRPr/>
          </a:p>
        </p:txBody>
      </p:sp>
      <p:pic>
        <p:nvPicPr>
          <p:cNvPr id="161" name="Google Shape;161;p30"/>
          <p:cNvPicPr preferRelativeResize="0"/>
          <p:nvPr/>
        </p:nvPicPr>
        <p:blipFill>
          <a:blip r:embed="rId3">
            <a:alphaModFix/>
          </a:blip>
          <a:stretch>
            <a:fillRect/>
          </a:stretch>
        </p:blipFill>
        <p:spPr>
          <a:xfrm>
            <a:off x="6063238" y="1822000"/>
            <a:ext cx="2619375" cy="2533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Proof</a:t>
            </a:r>
            <a:endParaRPr/>
          </a:p>
        </p:txBody>
      </p:sp>
      <p:sp>
        <p:nvSpPr>
          <p:cNvPr id="167" name="Google Shape;167;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Here, </a:t>
            </a:r>
            <a:r>
              <a:rPr i="1" lang="en">
                <a:solidFill>
                  <a:srgbClr val="666666"/>
                </a:solidFill>
              </a:rPr>
              <a:t>v</a:t>
            </a:r>
            <a:r>
              <a:rPr baseline="-25000" i="1" lang="en">
                <a:solidFill>
                  <a:srgbClr val="666666"/>
                </a:solidFill>
              </a:rPr>
              <a:t>i </a:t>
            </a:r>
            <a:r>
              <a:rPr i="1" lang="en">
                <a:solidFill>
                  <a:srgbClr val="666666"/>
                </a:solidFill>
              </a:rPr>
              <a:t>ϵ L</a:t>
            </a:r>
            <a:r>
              <a:rPr baseline="-25000" i="1" lang="en">
                <a:solidFill>
                  <a:srgbClr val="666666"/>
                </a:solidFill>
              </a:rPr>
              <a:t>i</a:t>
            </a:r>
            <a:r>
              <a:rPr lang="en">
                <a:solidFill>
                  <a:srgbClr val="000000"/>
                </a:solidFill>
              </a:rPr>
              <a:t> and </a:t>
            </a:r>
            <a:r>
              <a:rPr i="1" lang="en">
                <a:solidFill>
                  <a:srgbClr val="666666"/>
                </a:solidFill>
              </a:rPr>
              <a:t>N(v</a:t>
            </a:r>
            <a:r>
              <a:rPr baseline="-25000" i="1" lang="en">
                <a:solidFill>
                  <a:srgbClr val="666666"/>
                </a:solidFill>
              </a:rPr>
              <a:t>i</a:t>
            </a:r>
            <a:r>
              <a:rPr i="1" lang="en">
                <a:solidFill>
                  <a:srgbClr val="666666"/>
                </a:solidFill>
              </a:rPr>
              <a:t>)</a:t>
            </a:r>
            <a:r>
              <a:rPr lang="en">
                <a:solidFill>
                  <a:srgbClr val="666666"/>
                </a:solidFill>
              </a:rPr>
              <a:t> ϵ </a:t>
            </a:r>
            <a:r>
              <a:rPr i="1" lang="en">
                <a:solidFill>
                  <a:srgbClr val="666666"/>
                </a:solidFill>
              </a:rPr>
              <a:t>L</a:t>
            </a:r>
            <a:r>
              <a:rPr baseline="-25000" i="1" lang="en">
                <a:solidFill>
                  <a:srgbClr val="666666"/>
                </a:solidFill>
              </a:rPr>
              <a:t>i-1</a:t>
            </a:r>
            <a:r>
              <a:rPr lang="en">
                <a:solidFill>
                  <a:srgbClr val="666666"/>
                </a:solidFill>
              </a:rPr>
              <a:t> ∪ </a:t>
            </a:r>
            <a:r>
              <a:rPr i="1" lang="en">
                <a:solidFill>
                  <a:srgbClr val="666666"/>
                </a:solidFill>
              </a:rPr>
              <a:t>L</a:t>
            </a:r>
            <a:r>
              <a:rPr baseline="-25000" i="1" lang="en">
                <a:solidFill>
                  <a:srgbClr val="666666"/>
                </a:solidFill>
              </a:rPr>
              <a:t>i</a:t>
            </a:r>
            <a:r>
              <a:rPr baseline="-25000" lang="en">
                <a:solidFill>
                  <a:srgbClr val="666666"/>
                </a:solidFill>
              </a:rPr>
              <a:t> </a:t>
            </a:r>
            <a:r>
              <a:rPr lang="en">
                <a:solidFill>
                  <a:srgbClr val="666666"/>
                </a:solidFill>
              </a:rPr>
              <a:t>∪ </a:t>
            </a:r>
            <a:r>
              <a:rPr i="1" lang="en">
                <a:solidFill>
                  <a:srgbClr val="666666"/>
                </a:solidFill>
              </a:rPr>
              <a:t>L</a:t>
            </a:r>
            <a:r>
              <a:rPr baseline="-25000" i="1" lang="en">
                <a:solidFill>
                  <a:srgbClr val="666666"/>
                </a:solidFill>
              </a:rPr>
              <a:t>i+1</a:t>
            </a:r>
            <a:endParaRPr i="1">
              <a:solidFill>
                <a:srgbClr val="666666"/>
              </a:solidFill>
            </a:endParaRPr>
          </a:p>
          <a:p>
            <a:pPr indent="0" lvl="0" marL="0" rtl="0" algn="l">
              <a:spcBef>
                <a:spcPts val="1600"/>
              </a:spcBef>
              <a:spcAft>
                <a:spcPts val="0"/>
              </a:spcAft>
              <a:buNone/>
            </a:pPr>
            <a:r>
              <a:rPr lang="en">
                <a:solidFill>
                  <a:srgbClr val="000000"/>
                </a:solidFill>
              </a:rPr>
              <a:t>Suppose, </a:t>
            </a:r>
            <a:r>
              <a:rPr i="1" lang="en">
                <a:solidFill>
                  <a:srgbClr val="666666"/>
                </a:solidFill>
              </a:rPr>
              <a:t>k</a:t>
            </a:r>
            <a:r>
              <a:rPr lang="en">
                <a:solidFill>
                  <a:srgbClr val="666666"/>
                </a:solidFill>
              </a:rPr>
              <a:t>=⌈</a:t>
            </a:r>
            <a:r>
              <a:rPr i="1" lang="en">
                <a:solidFill>
                  <a:srgbClr val="666666"/>
                </a:solidFill>
              </a:rPr>
              <a:t>2/ε</a:t>
            </a:r>
            <a:r>
              <a:rPr lang="en">
                <a:solidFill>
                  <a:srgbClr val="666666"/>
                </a:solidFill>
              </a:rPr>
              <a:t>⌉</a:t>
            </a:r>
            <a:r>
              <a:rPr lang="en">
                <a:solidFill>
                  <a:srgbClr val="000000"/>
                </a:solidFill>
              </a:rPr>
              <a:t> ,for a given </a:t>
            </a:r>
            <a:r>
              <a:rPr i="1" lang="en">
                <a:solidFill>
                  <a:srgbClr val="666666"/>
                </a:solidFill>
              </a:rPr>
              <a:t>ε</a:t>
            </a:r>
            <a:r>
              <a:rPr lang="en">
                <a:solidFill>
                  <a:srgbClr val="666666"/>
                </a:solidFill>
              </a:rPr>
              <a:t>&gt;</a:t>
            </a:r>
            <a:r>
              <a:rPr i="1" lang="en">
                <a:solidFill>
                  <a:srgbClr val="666666"/>
                </a:solidFill>
              </a:rPr>
              <a:t>0</a:t>
            </a:r>
            <a:endParaRPr i="1">
              <a:solidFill>
                <a:srgbClr val="666666"/>
              </a:solidFill>
            </a:endParaRPr>
          </a:p>
          <a:p>
            <a:pPr indent="0" lvl="0" marL="0" rtl="0" algn="l">
              <a:spcBef>
                <a:spcPts val="1600"/>
              </a:spcBef>
              <a:spcAft>
                <a:spcPts val="0"/>
              </a:spcAft>
              <a:buNone/>
            </a:pPr>
            <a:r>
              <a:rPr i="1" lang="en">
                <a:solidFill>
                  <a:srgbClr val="666666"/>
                </a:solidFill>
              </a:rPr>
              <a:t>G</a:t>
            </a:r>
            <a:r>
              <a:rPr baseline="-25000" i="1" lang="en">
                <a:solidFill>
                  <a:srgbClr val="666666"/>
                </a:solidFill>
              </a:rPr>
              <a:t>ij</a:t>
            </a:r>
            <a:r>
              <a:rPr lang="en">
                <a:solidFill>
                  <a:srgbClr val="000000"/>
                </a:solidFill>
              </a:rPr>
              <a:t> is a </a:t>
            </a:r>
            <a:r>
              <a:rPr i="1" lang="en">
                <a:solidFill>
                  <a:srgbClr val="000000"/>
                </a:solidFill>
              </a:rPr>
              <a:t>k</a:t>
            </a:r>
            <a:r>
              <a:rPr lang="en">
                <a:solidFill>
                  <a:srgbClr val="000000"/>
                </a:solidFill>
              </a:rPr>
              <a:t>-outerplanar graph, for </a:t>
            </a:r>
            <a:r>
              <a:rPr lang="en">
                <a:solidFill>
                  <a:srgbClr val="666666"/>
                </a:solidFill>
              </a:rPr>
              <a:t>1≤ </a:t>
            </a:r>
            <a:r>
              <a:rPr i="1" lang="en">
                <a:solidFill>
                  <a:srgbClr val="666666"/>
                </a:solidFill>
              </a:rPr>
              <a:t>i</a:t>
            </a:r>
            <a:r>
              <a:rPr lang="en">
                <a:solidFill>
                  <a:srgbClr val="666666"/>
                </a:solidFill>
              </a:rPr>
              <a:t> ≤ </a:t>
            </a:r>
            <a:r>
              <a:rPr i="1" lang="en">
                <a:solidFill>
                  <a:srgbClr val="666666"/>
                </a:solidFill>
              </a:rPr>
              <a:t>k</a:t>
            </a:r>
            <a:r>
              <a:rPr lang="en">
                <a:solidFill>
                  <a:srgbClr val="000000"/>
                </a:solidFill>
              </a:rPr>
              <a:t>  and </a:t>
            </a:r>
            <a:r>
              <a:rPr i="1" lang="en">
                <a:solidFill>
                  <a:srgbClr val="666666"/>
                </a:solidFill>
              </a:rPr>
              <a:t>j</a:t>
            </a:r>
            <a:r>
              <a:rPr lang="en">
                <a:solidFill>
                  <a:srgbClr val="666666"/>
                </a:solidFill>
              </a:rPr>
              <a:t> ≥ 1</a:t>
            </a:r>
            <a:endParaRPr>
              <a:solidFill>
                <a:srgbClr val="666666"/>
              </a:solidFill>
            </a:endParaRPr>
          </a:p>
          <a:p>
            <a:pPr indent="0" lvl="0" marL="0" rtl="0" algn="l">
              <a:spcBef>
                <a:spcPts val="1600"/>
              </a:spcBef>
              <a:spcAft>
                <a:spcPts val="0"/>
              </a:spcAft>
              <a:buNone/>
            </a:pPr>
            <a:r>
              <a:rPr lang="en">
                <a:solidFill>
                  <a:srgbClr val="000000"/>
                </a:solidFill>
              </a:rPr>
              <a:t>We can set, </a:t>
            </a:r>
            <a:r>
              <a:rPr i="1" lang="en">
                <a:solidFill>
                  <a:srgbClr val="666666"/>
                </a:solidFill>
              </a:rPr>
              <a:t>C</a:t>
            </a:r>
            <a:r>
              <a:rPr baseline="-25000" i="1" lang="en">
                <a:solidFill>
                  <a:srgbClr val="666666"/>
                </a:solidFill>
              </a:rPr>
              <a:t>i</a:t>
            </a:r>
            <a:r>
              <a:rPr lang="en">
                <a:solidFill>
                  <a:srgbClr val="666666"/>
                </a:solidFill>
              </a:rPr>
              <a:t> = ⋃</a:t>
            </a:r>
            <a:r>
              <a:rPr baseline="-25000" i="1" lang="en">
                <a:solidFill>
                  <a:srgbClr val="666666"/>
                </a:solidFill>
              </a:rPr>
              <a:t>j</a:t>
            </a:r>
            <a:r>
              <a:rPr baseline="-25000" lang="en">
                <a:solidFill>
                  <a:srgbClr val="666666"/>
                </a:solidFill>
              </a:rPr>
              <a:t>&gt;0</a:t>
            </a:r>
            <a:r>
              <a:rPr lang="en">
                <a:solidFill>
                  <a:srgbClr val="666666"/>
                </a:solidFill>
              </a:rPr>
              <a:t> </a:t>
            </a:r>
            <a:r>
              <a:rPr i="1" lang="en">
                <a:solidFill>
                  <a:srgbClr val="666666"/>
                </a:solidFill>
              </a:rPr>
              <a:t>C</a:t>
            </a:r>
            <a:r>
              <a:rPr baseline="-25000" i="1" lang="en">
                <a:solidFill>
                  <a:srgbClr val="666666"/>
                </a:solidFill>
              </a:rPr>
              <a:t>ij</a:t>
            </a:r>
            <a:endParaRPr i="1">
              <a:solidFill>
                <a:srgbClr val="666666"/>
              </a:solidFill>
            </a:endParaRPr>
          </a:p>
          <a:p>
            <a:pPr indent="0" lvl="0" marL="0" rtl="0" algn="l">
              <a:spcBef>
                <a:spcPts val="1600"/>
              </a:spcBef>
              <a:spcAft>
                <a:spcPts val="0"/>
              </a:spcAft>
              <a:buNone/>
            </a:pPr>
            <a:r>
              <a:rPr lang="en">
                <a:solidFill>
                  <a:srgbClr val="000000"/>
                </a:solidFill>
              </a:rPr>
              <a:t>Again, </a:t>
            </a:r>
            <a:r>
              <a:rPr lang="en">
                <a:solidFill>
                  <a:srgbClr val="666666"/>
                </a:solidFill>
              </a:rPr>
              <a:t>⋃</a:t>
            </a:r>
            <a:r>
              <a:rPr baseline="-25000" i="1" lang="en">
                <a:solidFill>
                  <a:srgbClr val="666666"/>
                </a:solidFill>
              </a:rPr>
              <a:t>j</a:t>
            </a:r>
            <a:r>
              <a:rPr baseline="-25000" lang="en">
                <a:solidFill>
                  <a:srgbClr val="666666"/>
                </a:solidFill>
              </a:rPr>
              <a:t>&gt;0</a:t>
            </a:r>
            <a:r>
              <a:rPr i="1" lang="en">
                <a:solidFill>
                  <a:srgbClr val="666666"/>
                </a:solidFill>
              </a:rPr>
              <a:t>V(G</a:t>
            </a:r>
            <a:r>
              <a:rPr baseline="-25000" i="1" lang="en">
                <a:solidFill>
                  <a:srgbClr val="666666"/>
                </a:solidFill>
              </a:rPr>
              <a:t>ij</a:t>
            </a:r>
            <a:r>
              <a:rPr i="1" lang="en">
                <a:solidFill>
                  <a:srgbClr val="666666"/>
                </a:solidFill>
              </a:rPr>
              <a:t>)</a:t>
            </a:r>
            <a:r>
              <a:rPr lang="en">
                <a:solidFill>
                  <a:srgbClr val="666666"/>
                </a:solidFill>
              </a:rPr>
              <a:t> = </a:t>
            </a:r>
            <a:r>
              <a:rPr i="1" lang="en">
                <a:solidFill>
                  <a:srgbClr val="666666"/>
                </a:solidFill>
              </a:rPr>
              <a:t>V(G)</a:t>
            </a:r>
            <a:endParaRPr i="1">
              <a:solidFill>
                <a:srgbClr val="666666"/>
              </a:solidFill>
            </a:endParaRPr>
          </a:p>
          <a:p>
            <a:pPr indent="0" lvl="0" marL="0" rtl="0" algn="l">
              <a:spcBef>
                <a:spcPts val="1600"/>
              </a:spcBef>
              <a:spcAft>
                <a:spcPts val="1600"/>
              </a:spcAft>
              <a:buNone/>
            </a:pPr>
            <a:r>
              <a:rPr lang="en">
                <a:solidFill>
                  <a:srgbClr val="000000"/>
                </a:solidFill>
              </a:rPr>
              <a:t>We will take one with minimum size from all possible </a:t>
            </a:r>
            <a:r>
              <a:rPr i="1" lang="en">
                <a:solidFill>
                  <a:srgbClr val="666666"/>
                </a:solidFill>
              </a:rPr>
              <a:t>C</a:t>
            </a:r>
            <a:r>
              <a:rPr baseline="-25000" i="1" lang="en">
                <a:solidFill>
                  <a:srgbClr val="666666"/>
                </a:solidFill>
              </a:rPr>
              <a:t>i</a:t>
            </a:r>
            <a:endParaRPr baseline="-25000" i="1">
              <a:solidFill>
                <a:srgbClr val="666666"/>
              </a:solidFill>
            </a:endParaRPr>
          </a:p>
        </p:txBody>
      </p:sp>
      <p:pic>
        <p:nvPicPr>
          <p:cNvPr id="168" name="Google Shape;168;p31" title="Graph G"/>
          <p:cNvPicPr preferRelativeResize="0"/>
          <p:nvPr/>
        </p:nvPicPr>
        <p:blipFill>
          <a:blip r:embed="rId3">
            <a:alphaModFix/>
          </a:blip>
          <a:stretch>
            <a:fillRect/>
          </a:stretch>
        </p:blipFill>
        <p:spPr>
          <a:xfrm>
            <a:off x="5887213" y="1378850"/>
            <a:ext cx="2619375" cy="2533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Let, </a:t>
            </a:r>
            <a:r>
              <a:rPr i="1" lang="en">
                <a:solidFill>
                  <a:srgbClr val="666666"/>
                </a:solidFill>
              </a:rPr>
              <a:t>Q</a:t>
            </a:r>
            <a:r>
              <a:rPr baseline="-25000" i="1" lang="en">
                <a:solidFill>
                  <a:srgbClr val="666666"/>
                </a:solidFill>
              </a:rPr>
              <a:t>i</a:t>
            </a:r>
            <a:r>
              <a:rPr lang="en">
                <a:solidFill>
                  <a:srgbClr val="666666"/>
                </a:solidFill>
              </a:rPr>
              <a:t> ϵ </a:t>
            </a:r>
            <a:r>
              <a:rPr i="1" lang="en">
                <a:solidFill>
                  <a:srgbClr val="666666"/>
                </a:solidFill>
              </a:rPr>
              <a:t>Q</a:t>
            </a:r>
            <a:r>
              <a:rPr lang="en">
                <a:solidFill>
                  <a:srgbClr val="000000"/>
                </a:solidFill>
              </a:rPr>
              <a:t> where </a:t>
            </a:r>
            <a:r>
              <a:rPr i="1" lang="en">
                <a:solidFill>
                  <a:srgbClr val="666666"/>
                </a:solidFill>
              </a:rPr>
              <a:t>Q</a:t>
            </a:r>
            <a:r>
              <a:rPr baseline="-25000" i="1" lang="en">
                <a:solidFill>
                  <a:srgbClr val="666666"/>
                </a:solidFill>
              </a:rPr>
              <a:t>i</a:t>
            </a:r>
            <a:r>
              <a:rPr lang="en">
                <a:solidFill>
                  <a:srgbClr val="000000"/>
                </a:solidFill>
              </a:rPr>
              <a:t> contains at least one vertex </a:t>
            </a:r>
            <a:endParaRPr>
              <a:solidFill>
                <a:srgbClr val="000000"/>
              </a:solidFill>
            </a:endParaRPr>
          </a:p>
          <a:p>
            <a:pPr indent="0" lvl="0" marL="0" rtl="0" algn="l">
              <a:lnSpc>
                <a:spcPct val="100000"/>
              </a:lnSpc>
              <a:spcBef>
                <a:spcPts val="0"/>
              </a:spcBef>
              <a:spcAft>
                <a:spcPts val="0"/>
              </a:spcAft>
              <a:buNone/>
            </a:pPr>
            <a:r>
              <a:rPr lang="en">
                <a:solidFill>
                  <a:srgbClr val="000000"/>
                </a:solidFill>
              </a:rPr>
              <a:t>in </a:t>
            </a:r>
            <a:r>
              <a:rPr lang="en">
                <a:solidFill>
                  <a:srgbClr val="666666"/>
                </a:solidFill>
              </a:rPr>
              <a:t>⋃</a:t>
            </a:r>
            <a:r>
              <a:rPr baseline="-25000" i="1" lang="en">
                <a:solidFill>
                  <a:srgbClr val="666666"/>
                </a:solidFill>
              </a:rPr>
              <a:t>j</a:t>
            </a:r>
            <a:r>
              <a:rPr baseline="-25000" lang="en">
                <a:solidFill>
                  <a:srgbClr val="666666"/>
                </a:solidFill>
              </a:rPr>
              <a:t>=</a:t>
            </a:r>
            <a:r>
              <a:rPr baseline="-25000" i="1" lang="en">
                <a:solidFill>
                  <a:srgbClr val="666666"/>
                </a:solidFill>
              </a:rPr>
              <a:t>i mod k</a:t>
            </a:r>
            <a:r>
              <a:rPr i="1" lang="en">
                <a:solidFill>
                  <a:srgbClr val="666666"/>
                </a:solidFill>
              </a:rPr>
              <a:t>L</a:t>
            </a:r>
            <a:r>
              <a:rPr baseline="-25000" i="1" lang="en">
                <a:solidFill>
                  <a:srgbClr val="666666"/>
                </a:solidFill>
              </a:rPr>
              <a:t>j</a:t>
            </a:r>
            <a:endParaRPr i="1">
              <a:solidFill>
                <a:srgbClr val="666666"/>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rPr lang="en">
                <a:solidFill>
                  <a:srgbClr val="000000"/>
                </a:solidFill>
              </a:rPr>
              <a:t>As, ⋃</a:t>
            </a:r>
            <a:r>
              <a:rPr i="1" lang="en">
                <a:solidFill>
                  <a:srgbClr val="000000"/>
                </a:solidFill>
              </a:rPr>
              <a:t>Q</a:t>
            </a:r>
            <a:r>
              <a:rPr baseline="-25000" i="1" lang="en">
                <a:solidFill>
                  <a:srgbClr val="000000"/>
                </a:solidFill>
              </a:rPr>
              <a:t>i</a:t>
            </a:r>
            <a:r>
              <a:rPr lang="en">
                <a:solidFill>
                  <a:srgbClr val="000000"/>
                </a:solidFill>
              </a:rPr>
              <a:t> = </a:t>
            </a:r>
            <a:r>
              <a:rPr i="1" lang="en">
                <a:solidFill>
                  <a:srgbClr val="000000"/>
                </a:solidFill>
              </a:rPr>
              <a:t>Q</a:t>
            </a:r>
            <a:r>
              <a:rPr lang="en">
                <a:solidFill>
                  <a:srgbClr val="000000"/>
                </a:solidFill>
              </a:rPr>
              <a:t>, it can be said,</a:t>
            </a:r>
            <a:endParaRPr>
              <a:solidFill>
                <a:srgbClr val="000000"/>
              </a:solidFill>
            </a:endParaRPr>
          </a:p>
          <a:p>
            <a:pPr indent="0" lvl="0" marL="0" rtl="0" algn="l">
              <a:lnSpc>
                <a:spcPct val="100000"/>
              </a:lnSpc>
              <a:spcBef>
                <a:spcPts val="0"/>
              </a:spcBef>
              <a:spcAft>
                <a:spcPts val="0"/>
              </a:spcAft>
              <a:buNone/>
            </a:pPr>
            <a:r>
              <a:rPr lang="en">
                <a:solidFill>
                  <a:srgbClr val="666666"/>
                </a:solidFill>
              </a:rPr>
              <a:t>❘</a:t>
            </a:r>
            <a:r>
              <a:rPr i="1" lang="en">
                <a:solidFill>
                  <a:srgbClr val="666666"/>
                </a:solidFill>
              </a:rPr>
              <a:t>Q</a:t>
            </a:r>
            <a:r>
              <a:rPr baseline="-25000" i="1" lang="en">
                <a:solidFill>
                  <a:srgbClr val="666666"/>
                </a:solidFill>
              </a:rPr>
              <a:t>l</a:t>
            </a:r>
            <a:r>
              <a:rPr lang="en">
                <a:solidFill>
                  <a:srgbClr val="666666"/>
                </a:solidFill>
              </a:rPr>
              <a:t>❘ ≤ 2/</a:t>
            </a:r>
            <a:r>
              <a:rPr i="1" lang="en">
                <a:solidFill>
                  <a:srgbClr val="666666"/>
                </a:solidFill>
              </a:rPr>
              <a:t>k</a:t>
            </a:r>
            <a:r>
              <a:rPr lang="en">
                <a:solidFill>
                  <a:srgbClr val="666666"/>
                </a:solidFill>
              </a:rPr>
              <a:t> ❘</a:t>
            </a:r>
            <a:r>
              <a:rPr i="1" lang="en">
                <a:solidFill>
                  <a:srgbClr val="666666"/>
                </a:solidFill>
              </a:rPr>
              <a:t>Q</a:t>
            </a:r>
            <a:r>
              <a:rPr lang="en">
                <a:solidFill>
                  <a:srgbClr val="666666"/>
                </a:solidFill>
              </a:rPr>
              <a:t>❘ ≤ ε❘</a:t>
            </a:r>
            <a:r>
              <a:rPr i="1" lang="en">
                <a:solidFill>
                  <a:srgbClr val="666666"/>
                </a:solidFill>
              </a:rPr>
              <a:t>Q</a:t>
            </a:r>
            <a:r>
              <a:rPr lang="en">
                <a:solidFill>
                  <a:srgbClr val="666666"/>
                </a:solidFill>
              </a:rPr>
              <a:t>❘</a:t>
            </a:r>
            <a:endParaRPr>
              <a:solidFill>
                <a:srgbClr val="666666"/>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rPr lang="en">
                <a:solidFill>
                  <a:srgbClr val="000000"/>
                </a:solidFill>
              </a:rPr>
              <a:t>Let, </a:t>
            </a:r>
            <a:r>
              <a:rPr i="1" lang="en">
                <a:solidFill>
                  <a:srgbClr val="666666"/>
                </a:solidFill>
              </a:rPr>
              <a:t>Q</a:t>
            </a:r>
            <a:r>
              <a:rPr baseline="-25000" i="1" lang="en">
                <a:solidFill>
                  <a:srgbClr val="666666"/>
                </a:solidFill>
              </a:rPr>
              <a:t>lj</a:t>
            </a:r>
            <a:r>
              <a:rPr lang="en">
                <a:solidFill>
                  <a:srgbClr val="666666"/>
                </a:solidFill>
              </a:rPr>
              <a:t> ϵ </a:t>
            </a:r>
            <a:r>
              <a:rPr i="1" lang="en">
                <a:solidFill>
                  <a:srgbClr val="666666"/>
                </a:solidFill>
              </a:rPr>
              <a:t>Q</a:t>
            </a:r>
            <a:r>
              <a:rPr lang="en">
                <a:solidFill>
                  <a:srgbClr val="000000"/>
                </a:solidFill>
              </a:rPr>
              <a:t> where </a:t>
            </a:r>
            <a:r>
              <a:rPr i="1" lang="en">
                <a:solidFill>
                  <a:srgbClr val="666666"/>
                </a:solidFill>
              </a:rPr>
              <a:t>Q</a:t>
            </a:r>
            <a:r>
              <a:rPr baseline="-25000" i="1" lang="en">
                <a:solidFill>
                  <a:srgbClr val="666666"/>
                </a:solidFill>
              </a:rPr>
              <a:t>lj</a:t>
            </a:r>
            <a:r>
              <a:rPr lang="en">
                <a:solidFill>
                  <a:srgbClr val="000000"/>
                </a:solidFill>
              </a:rPr>
              <a:t> contains at least one vertex</a:t>
            </a:r>
            <a:endParaRPr>
              <a:solidFill>
                <a:srgbClr val="000000"/>
              </a:solidFill>
            </a:endParaRPr>
          </a:p>
          <a:p>
            <a:pPr indent="0" lvl="0" marL="0" rtl="0" algn="l">
              <a:lnSpc>
                <a:spcPct val="100000"/>
              </a:lnSpc>
              <a:spcBef>
                <a:spcPts val="0"/>
              </a:spcBef>
              <a:spcAft>
                <a:spcPts val="0"/>
              </a:spcAft>
              <a:buNone/>
            </a:pPr>
            <a:r>
              <a:rPr lang="en">
                <a:solidFill>
                  <a:srgbClr val="000000"/>
                </a:solidFill>
              </a:rPr>
              <a:t>in </a:t>
            </a:r>
            <a:r>
              <a:rPr i="1" lang="en">
                <a:solidFill>
                  <a:srgbClr val="666666"/>
                </a:solidFill>
              </a:rPr>
              <a:t>V</a:t>
            </a:r>
            <a:r>
              <a:rPr lang="en">
                <a:solidFill>
                  <a:srgbClr val="666666"/>
                </a:solidFill>
              </a:rPr>
              <a:t>(</a:t>
            </a:r>
            <a:r>
              <a:rPr i="1" lang="en">
                <a:solidFill>
                  <a:srgbClr val="666666"/>
                </a:solidFill>
              </a:rPr>
              <a:t>G</a:t>
            </a:r>
            <a:r>
              <a:rPr baseline="-25000" i="1" lang="en">
                <a:solidFill>
                  <a:srgbClr val="666666"/>
                </a:solidFill>
              </a:rPr>
              <a:t>ij</a:t>
            </a:r>
            <a:r>
              <a:rPr lang="en">
                <a:solidFill>
                  <a:srgbClr val="666666"/>
                </a:solidFill>
              </a:rPr>
              <a:t>)</a:t>
            </a:r>
            <a:endParaRPr>
              <a:solidFill>
                <a:srgbClr val="666666"/>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a:solidFill>
                  <a:srgbClr val="000000"/>
                </a:solidFill>
              </a:rPr>
              <a:t>For each </a:t>
            </a:r>
            <a:r>
              <a:rPr i="1" lang="en">
                <a:solidFill>
                  <a:srgbClr val="000000"/>
                </a:solidFill>
              </a:rPr>
              <a:t>j</a:t>
            </a:r>
            <a:r>
              <a:rPr lang="en">
                <a:solidFill>
                  <a:srgbClr val="000000"/>
                </a:solidFill>
              </a:rPr>
              <a:t>&gt;0, </a:t>
            </a:r>
            <a:r>
              <a:rPr lang="en">
                <a:solidFill>
                  <a:srgbClr val="666666"/>
                </a:solidFill>
              </a:rPr>
              <a:t>❘</a:t>
            </a:r>
            <a:r>
              <a:rPr i="1" lang="en">
                <a:solidFill>
                  <a:srgbClr val="666666"/>
                </a:solidFill>
              </a:rPr>
              <a:t>C</a:t>
            </a:r>
            <a:r>
              <a:rPr baseline="-25000" i="1" lang="en">
                <a:solidFill>
                  <a:srgbClr val="666666"/>
                </a:solidFill>
              </a:rPr>
              <a:t>lj</a:t>
            </a:r>
            <a:r>
              <a:rPr lang="en">
                <a:solidFill>
                  <a:srgbClr val="666666"/>
                </a:solidFill>
              </a:rPr>
              <a:t>❘ ≤ ❘</a:t>
            </a:r>
            <a:r>
              <a:rPr i="1" lang="en">
                <a:solidFill>
                  <a:srgbClr val="666666"/>
                </a:solidFill>
              </a:rPr>
              <a:t>Q</a:t>
            </a:r>
            <a:r>
              <a:rPr baseline="-25000" i="1" lang="en">
                <a:solidFill>
                  <a:srgbClr val="666666"/>
                </a:solidFill>
              </a:rPr>
              <a:t>lj</a:t>
            </a:r>
            <a:r>
              <a:rPr lang="en">
                <a:solidFill>
                  <a:srgbClr val="666666"/>
                </a:solidFill>
              </a:rPr>
              <a:t>❘</a:t>
            </a:r>
            <a:r>
              <a:rPr lang="en">
                <a:solidFill>
                  <a:srgbClr val="000000"/>
                </a:solidFill>
              </a:rPr>
              <a:t> and </a:t>
            </a:r>
            <a:r>
              <a:rPr lang="en">
                <a:solidFill>
                  <a:srgbClr val="666666"/>
                </a:solidFill>
              </a:rPr>
              <a:t>⅀❘</a:t>
            </a:r>
            <a:r>
              <a:rPr i="1" lang="en">
                <a:solidFill>
                  <a:srgbClr val="666666"/>
                </a:solidFill>
              </a:rPr>
              <a:t>Q</a:t>
            </a:r>
            <a:r>
              <a:rPr baseline="-25000" i="1" lang="en">
                <a:solidFill>
                  <a:srgbClr val="666666"/>
                </a:solidFill>
              </a:rPr>
              <a:t>lj</a:t>
            </a:r>
            <a:r>
              <a:rPr lang="en">
                <a:solidFill>
                  <a:srgbClr val="666666"/>
                </a:solidFill>
              </a:rPr>
              <a:t>❘ = ❘</a:t>
            </a:r>
            <a:r>
              <a:rPr i="1" lang="en">
                <a:solidFill>
                  <a:srgbClr val="666666"/>
                </a:solidFill>
              </a:rPr>
              <a:t>Q</a:t>
            </a:r>
            <a:r>
              <a:rPr lang="en">
                <a:solidFill>
                  <a:srgbClr val="666666"/>
                </a:solidFill>
              </a:rPr>
              <a:t>❘ + ❘</a:t>
            </a:r>
            <a:r>
              <a:rPr i="1" lang="en">
                <a:solidFill>
                  <a:srgbClr val="666666"/>
                </a:solidFill>
              </a:rPr>
              <a:t>Q</a:t>
            </a:r>
            <a:r>
              <a:rPr baseline="-25000" i="1" lang="en">
                <a:solidFill>
                  <a:srgbClr val="666666"/>
                </a:solidFill>
              </a:rPr>
              <a:t>l</a:t>
            </a:r>
            <a:r>
              <a:rPr lang="en">
                <a:solidFill>
                  <a:srgbClr val="666666"/>
                </a:solidFill>
              </a:rPr>
              <a:t>❘</a:t>
            </a:r>
            <a:endParaRPr>
              <a:solidFill>
                <a:srgbClr val="666666"/>
              </a:solidFill>
            </a:endParaRPr>
          </a:p>
        </p:txBody>
      </p:sp>
      <p:pic>
        <p:nvPicPr>
          <p:cNvPr id="175" name="Google Shape;175;p32" title="Graph G"/>
          <p:cNvPicPr preferRelativeResize="0"/>
          <p:nvPr/>
        </p:nvPicPr>
        <p:blipFill>
          <a:blip r:embed="rId3">
            <a:alphaModFix/>
          </a:blip>
          <a:stretch>
            <a:fillRect/>
          </a:stretch>
        </p:blipFill>
        <p:spPr>
          <a:xfrm>
            <a:off x="5887213" y="1378850"/>
            <a:ext cx="2619375" cy="2533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Finally,</a:t>
            </a:r>
            <a:endParaRPr>
              <a:solidFill>
                <a:srgbClr val="000000"/>
              </a:solidFill>
            </a:endParaRPr>
          </a:p>
          <a:p>
            <a:pPr indent="457200" lvl="0" marL="0" rtl="0" algn="l">
              <a:lnSpc>
                <a:spcPct val="100000"/>
              </a:lnSpc>
              <a:spcBef>
                <a:spcPts val="0"/>
              </a:spcBef>
              <a:spcAft>
                <a:spcPts val="0"/>
              </a:spcAft>
              <a:buNone/>
            </a:pPr>
            <a:r>
              <a:t/>
            </a:r>
            <a:endParaRPr/>
          </a:p>
          <a:p>
            <a:pPr indent="457200" lvl="0" marL="0" rtl="0" algn="l">
              <a:lnSpc>
                <a:spcPct val="100000"/>
              </a:lnSpc>
              <a:spcBef>
                <a:spcPts val="0"/>
              </a:spcBef>
              <a:spcAft>
                <a:spcPts val="0"/>
              </a:spcAft>
              <a:buNone/>
            </a:pPr>
            <a:r>
              <a:rPr lang="en">
                <a:solidFill>
                  <a:srgbClr val="000000"/>
                </a:solidFill>
              </a:rPr>
              <a:t>❘</a:t>
            </a:r>
            <a:r>
              <a:rPr i="1" lang="en">
                <a:solidFill>
                  <a:srgbClr val="000000"/>
                </a:solidFill>
              </a:rPr>
              <a:t>C</a:t>
            </a:r>
            <a:r>
              <a:rPr baseline="-25000" lang="en">
                <a:solidFill>
                  <a:srgbClr val="000000"/>
                </a:solidFill>
              </a:rPr>
              <a:t>l</a:t>
            </a:r>
            <a:r>
              <a:rPr lang="en">
                <a:solidFill>
                  <a:srgbClr val="000000"/>
                </a:solidFill>
              </a:rPr>
              <a:t>❘ ≤ ⅀❘</a:t>
            </a:r>
            <a:r>
              <a:rPr i="1" lang="en">
                <a:solidFill>
                  <a:srgbClr val="000000"/>
                </a:solidFill>
              </a:rPr>
              <a:t>C</a:t>
            </a:r>
            <a:r>
              <a:rPr baseline="-25000" i="1" lang="en">
                <a:solidFill>
                  <a:srgbClr val="000000"/>
                </a:solidFill>
              </a:rPr>
              <a:t>lj</a:t>
            </a:r>
            <a:r>
              <a:rPr lang="en">
                <a:solidFill>
                  <a:srgbClr val="000000"/>
                </a:solidFill>
              </a:rPr>
              <a:t>❘ ≤ ⅀❘</a:t>
            </a:r>
            <a:r>
              <a:rPr i="1" lang="en">
                <a:solidFill>
                  <a:srgbClr val="000000"/>
                </a:solidFill>
              </a:rPr>
              <a:t>Q</a:t>
            </a:r>
            <a:r>
              <a:rPr baseline="-25000" i="1" lang="en">
                <a:solidFill>
                  <a:srgbClr val="000000"/>
                </a:solidFill>
              </a:rPr>
              <a:t>lj</a:t>
            </a:r>
            <a:r>
              <a:rPr lang="en">
                <a:solidFill>
                  <a:srgbClr val="000000"/>
                </a:solidFill>
              </a:rPr>
              <a:t>❘</a:t>
            </a:r>
            <a:endParaRPr>
              <a:solidFill>
                <a:srgbClr val="000000"/>
              </a:solidFill>
            </a:endParaRPr>
          </a:p>
          <a:p>
            <a:pPr indent="457200" lvl="0" marL="0" rtl="0" algn="l">
              <a:lnSpc>
                <a:spcPct val="100000"/>
              </a:lnSpc>
              <a:spcBef>
                <a:spcPts val="1000"/>
              </a:spcBef>
              <a:spcAft>
                <a:spcPts val="0"/>
              </a:spcAft>
              <a:buNone/>
            </a:pPr>
            <a:r>
              <a:rPr lang="en">
                <a:solidFill>
                  <a:srgbClr val="000000"/>
                </a:solidFill>
              </a:rPr>
              <a:t>		   = ❘</a:t>
            </a:r>
            <a:r>
              <a:rPr i="1" lang="en">
                <a:solidFill>
                  <a:srgbClr val="000000"/>
                </a:solidFill>
              </a:rPr>
              <a:t>Q</a:t>
            </a:r>
            <a:r>
              <a:rPr lang="en">
                <a:solidFill>
                  <a:srgbClr val="000000"/>
                </a:solidFill>
              </a:rPr>
              <a:t>❘ + ❘</a:t>
            </a:r>
            <a:r>
              <a:rPr i="1" lang="en">
                <a:solidFill>
                  <a:srgbClr val="000000"/>
                </a:solidFill>
              </a:rPr>
              <a:t>Q</a:t>
            </a:r>
            <a:r>
              <a:rPr baseline="-25000" i="1" lang="en">
                <a:solidFill>
                  <a:srgbClr val="000000"/>
                </a:solidFill>
              </a:rPr>
              <a:t>l</a:t>
            </a:r>
            <a:r>
              <a:rPr lang="en">
                <a:solidFill>
                  <a:srgbClr val="000000"/>
                </a:solidFill>
              </a:rPr>
              <a:t>❘</a:t>
            </a:r>
            <a:endParaRPr>
              <a:solidFill>
                <a:srgbClr val="000000"/>
              </a:solidFill>
            </a:endParaRPr>
          </a:p>
          <a:p>
            <a:pPr indent="457200" lvl="0" marL="0" rtl="0" algn="l">
              <a:lnSpc>
                <a:spcPct val="100000"/>
              </a:lnSpc>
              <a:spcBef>
                <a:spcPts val="1000"/>
              </a:spcBef>
              <a:spcAft>
                <a:spcPts val="0"/>
              </a:spcAft>
              <a:buNone/>
            </a:pPr>
            <a:r>
              <a:rPr lang="en">
                <a:solidFill>
                  <a:srgbClr val="000000"/>
                </a:solidFill>
              </a:rPr>
              <a:t>		   = ❘</a:t>
            </a:r>
            <a:r>
              <a:rPr i="1" lang="en">
                <a:solidFill>
                  <a:srgbClr val="000000"/>
                </a:solidFill>
              </a:rPr>
              <a:t>Q</a:t>
            </a:r>
            <a:r>
              <a:rPr lang="en">
                <a:solidFill>
                  <a:srgbClr val="000000"/>
                </a:solidFill>
              </a:rPr>
              <a:t>❘ + ε❘</a:t>
            </a:r>
            <a:r>
              <a:rPr i="1" lang="en">
                <a:solidFill>
                  <a:srgbClr val="000000"/>
                </a:solidFill>
              </a:rPr>
              <a:t>Q</a:t>
            </a:r>
            <a:r>
              <a:rPr lang="en">
                <a:solidFill>
                  <a:srgbClr val="000000"/>
                </a:solidFill>
              </a:rPr>
              <a:t>❘</a:t>
            </a:r>
            <a:endParaRPr>
              <a:solidFill>
                <a:srgbClr val="000000"/>
              </a:solidFill>
            </a:endParaRPr>
          </a:p>
          <a:p>
            <a:pPr indent="457200" lvl="0" marL="0" rtl="0" algn="l">
              <a:lnSpc>
                <a:spcPct val="100000"/>
              </a:lnSpc>
              <a:spcBef>
                <a:spcPts val="1000"/>
              </a:spcBef>
              <a:spcAft>
                <a:spcPts val="0"/>
              </a:spcAft>
              <a:buNone/>
            </a:pPr>
            <a:r>
              <a:rPr lang="en">
                <a:solidFill>
                  <a:srgbClr val="000000"/>
                </a:solidFill>
              </a:rPr>
              <a:t>		   = (1+ε)❘</a:t>
            </a:r>
            <a:r>
              <a:rPr i="1" lang="en">
                <a:solidFill>
                  <a:srgbClr val="000000"/>
                </a:solidFill>
              </a:rPr>
              <a:t>Q</a:t>
            </a:r>
            <a:r>
              <a:rPr lang="en">
                <a:solidFill>
                  <a:srgbClr val="000000"/>
                </a:solidFill>
              </a:rPr>
              <a:t>❘</a:t>
            </a:r>
            <a:endParaRPr>
              <a:solidFill>
                <a:srgbClr val="000000"/>
              </a:solidFill>
            </a:endParaRPr>
          </a:p>
          <a:p>
            <a:pPr indent="457200" lvl="0" marL="0" rtl="0" algn="l">
              <a:lnSpc>
                <a:spcPct val="100000"/>
              </a:lnSpc>
              <a:spcBef>
                <a:spcPts val="1000"/>
              </a:spcBef>
              <a:spcAft>
                <a:spcPts val="0"/>
              </a:spcAft>
              <a:buNone/>
            </a:pPr>
            <a:r>
              <a:t/>
            </a:r>
            <a:endParaRPr/>
          </a:p>
          <a:p>
            <a:pPr indent="457200" lvl="0" marL="0" rtl="0" algn="l">
              <a:lnSpc>
                <a:spcPct val="100000"/>
              </a:lnSpc>
              <a:spcBef>
                <a:spcPts val="0"/>
              </a:spcBef>
              <a:spcAft>
                <a:spcPts val="0"/>
              </a:spcAft>
              <a:buClr>
                <a:schemeClr val="dk1"/>
              </a:buClr>
              <a:buSzPts val="1100"/>
              <a:buFont typeface="Arial"/>
              <a:buNone/>
            </a:pPr>
            <a:r>
              <a:t/>
            </a:r>
            <a:endParaRPr/>
          </a:p>
        </p:txBody>
      </p:sp>
      <p:pic>
        <p:nvPicPr>
          <p:cNvPr id="182" name="Google Shape;182;p33" title="Graph G"/>
          <p:cNvPicPr preferRelativeResize="0"/>
          <p:nvPr/>
        </p:nvPicPr>
        <p:blipFill>
          <a:blip r:embed="rId3">
            <a:alphaModFix/>
          </a:blip>
          <a:stretch>
            <a:fillRect/>
          </a:stretch>
        </p:blipFill>
        <p:spPr>
          <a:xfrm>
            <a:off x="4765788" y="1378850"/>
            <a:ext cx="2619375" cy="2533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