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Raleway"/>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94C728-30F9-4984-9220-07CD0C6EEC5C}">
  <a:tblStyle styleId="{1094C728-30F9-4984-9220-07CD0C6EEC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font" Target="fonts/Lato-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Lato-regular.fntdata"/><Relationship Id="rId70" Type="http://schemas.openxmlformats.org/officeDocument/2006/relationships/font" Target="fonts/Raleway-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Raleway-bold.fntdata"/><Relationship Id="rId23" Type="http://schemas.openxmlformats.org/officeDocument/2006/relationships/slide" Target="slides/slide16.xml"/><Relationship Id="rId67" Type="http://schemas.openxmlformats.org/officeDocument/2006/relationships/font" Target="fonts/Raleway-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aleway-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ca214bd19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ca214bd19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ca214bd19_5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ca214bd19_5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cefe4bcf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cefe4bcf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efe4bc84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efe4bc84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efe4bc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efe4bc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cefe4bc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cefe4bc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cefe4bc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cefe4bc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cefe4bc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cefe4bc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cefe4bc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cefe4bc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cefe4bc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cefe4bc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a214bd19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a214bd1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cefe4bcf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cefe4bcf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ca214bd19_7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ca214bd19_7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ca214bd19_7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ca214bd19_7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309435324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a309435324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ca214bd19_7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aca214bd19_7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ca214bd19_7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ca214bd19_7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ca214bd19_7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ca214bd19_7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aca214bd19_7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aca214bd19_7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aca214bd19_7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aca214bd19_7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ca214bd19_7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aca214bd19_7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ca214bd1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ca214bd1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aca214bd19_7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aca214bd19_7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aca214bd19_7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aca214bd19_7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aca214bd19_7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aca214bd19_7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aca214bd19_7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aca214bd19_7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acefe4bc84_1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acefe4bc84_1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aca214bd1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aca214bd1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aca214bd1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aca214bd1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aca214bd1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aca214bd1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aca214bd19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aca214bd19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aca214bd19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aca214bd19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ca214bd19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ca214bd19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aca214bd19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aca214bd19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aca214bd19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aca214bd19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aca214bd19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aca214bd19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aca214bd19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aca214bd19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aca214bd19_6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aca214bd19_6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aca214bd19_6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aca214bd19_6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aca214bd19_6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aca214bd19_6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acefe4bc84_1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acefe4bc84_1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aca214bd1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aca214bd1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aca214bd1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aca214bd1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a214bd19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a214bd19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aca214bd1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aca214bd1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aca214bd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aca214bd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aca214bd1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aca214bd1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aca214bd1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aca214bd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aca214bd1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aca214bd1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aca214bd1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aca214bd1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aca214bd1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aca214bd1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aca214bd1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aca214bd1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aca214bd1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aca214bd1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acefe4bc84_1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acefe4bc84_1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a214bd19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a214bd19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a214bd19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a214bd19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a214bd19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a214bd19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a214bd19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a214bd19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Clique Cover Problem</a:t>
            </a:r>
            <a:endParaRPr/>
          </a:p>
          <a:p>
            <a:pPr indent="0" lvl="0" marL="0" rtl="0" algn="l">
              <a:spcBef>
                <a:spcPts val="0"/>
              </a:spcBef>
              <a:spcAft>
                <a:spcPts val="0"/>
              </a:spcAft>
              <a:buNone/>
            </a:pPr>
            <a:r>
              <a:rPr lang="en-GB" sz="2500">
                <a:solidFill>
                  <a:schemeClr val="accent3"/>
                </a:solidFill>
              </a:rPr>
              <a:t>Heuristic Metaheuristic Algorithm</a:t>
            </a:r>
            <a:endParaRPr sz="2500">
              <a:solidFill>
                <a:schemeClr val="accent3"/>
              </a:solidFill>
            </a:endParaRPr>
          </a:p>
        </p:txBody>
      </p:sp>
      <p:sp>
        <p:nvSpPr>
          <p:cNvPr id="132" name="Google Shape;132;p25"/>
          <p:cNvSpPr txBox="1"/>
          <p:nvPr>
            <p:ph idx="1" type="subTitle"/>
          </p:nvPr>
        </p:nvSpPr>
        <p:spPr>
          <a:xfrm>
            <a:off x="729625" y="3172900"/>
            <a:ext cx="7688100" cy="14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rPr>
              <a:t>Student ID:</a:t>
            </a:r>
            <a:endParaRPr b="1" sz="1400">
              <a:solidFill>
                <a:srgbClr val="000000"/>
              </a:solidFill>
            </a:endParaRPr>
          </a:p>
          <a:p>
            <a:pPr indent="0" lvl="0" marL="0" rtl="0" algn="l">
              <a:spcBef>
                <a:spcPts val="0"/>
              </a:spcBef>
              <a:spcAft>
                <a:spcPts val="0"/>
              </a:spcAft>
              <a:buNone/>
            </a:pPr>
            <a:r>
              <a:rPr lang="en-GB" sz="1400">
                <a:solidFill>
                  <a:srgbClr val="000000"/>
                </a:solidFill>
              </a:rPr>
              <a:t>1505002</a:t>
            </a:r>
            <a:endParaRPr sz="1400">
              <a:solidFill>
                <a:srgbClr val="000000"/>
              </a:solidFill>
            </a:endParaRPr>
          </a:p>
          <a:p>
            <a:pPr indent="0" lvl="0" marL="0" rtl="0" algn="l">
              <a:spcBef>
                <a:spcPts val="0"/>
              </a:spcBef>
              <a:spcAft>
                <a:spcPts val="0"/>
              </a:spcAft>
              <a:buNone/>
            </a:pPr>
            <a:r>
              <a:rPr lang="en-GB" sz="1400">
                <a:solidFill>
                  <a:srgbClr val="000000"/>
                </a:solidFill>
              </a:rPr>
              <a:t>1505044</a:t>
            </a:r>
            <a:endParaRPr sz="1400">
              <a:solidFill>
                <a:srgbClr val="000000"/>
              </a:solidFill>
            </a:endParaRPr>
          </a:p>
          <a:p>
            <a:pPr indent="0" lvl="0" marL="0" rtl="0" algn="l">
              <a:spcBef>
                <a:spcPts val="0"/>
              </a:spcBef>
              <a:spcAft>
                <a:spcPts val="0"/>
              </a:spcAft>
              <a:buNone/>
            </a:pPr>
            <a:r>
              <a:rPr lang="en-GB" sz="1400">
                <a:solidFill>
                  <a:srgbClr val="000000"/>
                </a:solidFill>
              </a:rPr>
              <a:t>1505057</a:t>
            </a:r>
            <a:endParaRPr sz="1400">
              <a:solidFill>
                <a:srgbClr val="000000"/>
              </a:solidFill>
            </a:endParaRPr>
          </a:p>
          <a:p>
            <a:pPr indent="0" lvl="0" marL="0" rtl="0" algn="l">
              <a:spcBef>
                <a:spcPts val="0"/>
              </a:spcBef>
              <a:spcAft>
                <a:spcPts val="0"/>
              </a:spcAft>
              <a:buNone/>
            </a:pPr>
            <a:r>
              <a:rPr lang="en-GB" sz="1400">
                <a:solidFill>
                  <a:srgbClr val="000000"/>
                </a:solidFill>
              </a:rPr>
              <a:t>1505097</a:t>
            </a:r>
            <a:endParaRPr sz="1400">
              <a:solidFill>
                <a:srgbClr val="000000"/>
              </a:solidFill>
            </a:endParaRPr>
          </a:p>
          <a:p>
            <a:pPr indent="0" lvl="0" marL="0" rtl="0" algn="l">
              <a:spcBef>
                <a:spcPts val="0"/>
              </a:spcBef>
              <a:spcAft>
                <a:spcPts val="0"/>
              </a:spcAft>
              <a:buNone/>
            </a:pPr>
            <a:r>
              <a:rPr lang="en-GB" sz="1400">
                <a:solidFill>
                  <a:srgbClr val="000000"/>
                </a:solidFill>
              </a:rPr>
              <a:t>1505101</a:t>
            </a:r>
            <a:endParaRPr sz="1400">
              <a:solidFill>
                <a:srgbClr val="000000"/>
              </a:solidFill>
            </a:endParaRPr>
          </a:p>
          <a:p>
            <a:pPr indent="0" lvl="0" marL="0" rtl="0" algn="l">
              <a:spcBef>
                <a:spcPts val="0"/>
              </a:spcBef>
              <a:spcAft>
                <a:spcPts val="0"/>
              </a:spcAft>
              <a:buNone/>
            </a:pPr>
            <a:r>
              <a:t/>
            </a:r>
            <a:endParaRPr/>
          </a:p>
        </p:txBody>
      </p:sp>
      <p:sp>
        <p:nvSpPr>
          <p:cNvPr id="133" name="Google Shape;133;p25"/>
          <p:cNvSpPr txBox="1"/>
          <p:nvPr/>
        </p:nvSpPr>
        <p:spPr>
          <a:xfrm>
            <a:off x="727952" y="2865675"/>
            <a:ext cx="76881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Lato"/>
                <a:ea typeface="Lato"/>
                <a:cs typeface="Lato"/>
                <a:sym typeface="Lato"/>
              </a:rPr>
              <a:t>Group No:</a:t>
            </a:r>
            <a:r>
              <a:rPr b="1" lang="en-GB" sz="1800">
                <a:latin typeface="Lato"/>
                <a:ea typeface="Lato"/>
                <a:cs typeface="Lato"/>
                <a:sym typeface="Lato"/>
              </a:rPr>
              <a:t> 10</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Continuation of Algorithm</a:t>
            </a:r>
            <a:endParaRPr/>
          </a:p>
        </p:txBody>
      </p:sp>
      <p:sp>
        <p:nvSpPr>
          <p:cNvPr id="201" name="Google Shape;201;p34"/>
          <p:cNvSpPr txBox="1"/>
          <p:nvPr>
            <p:ph idx="1" type="body"/>
          </p:nvPr>
        </p:nvSpPr>
        <p:spPr>
          <a:xfrm>
            <a:off x="729450" y="2097200"/>
            <a:ext cx="7688700" cy="7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6.                           </a:t>
            </a:r>
            <a:r>
              <a:rPr b="1" lang="en-GB">
                <a:solidFill>
                  <a:srgbClr val="999999"/>
                </a:solidFill>
              </a:rPr>
              <a:t>Comment: </a:t>
            </a:r>
            <a:r>
              <a:rPr lang="en-GB">
                <a:solidFill>
                  <a:srgbClr val="999999"/>
                </a:solidFill>
              </a:rPr>
              <a:t>Add to tabu list</a:t>
            </a:r>
            <a:endParaRPr>
              <a:solidFill>
                <a:srgbClr val="999999"/>
              </a:solidFill>
            </a:endParaRPr>
          </a:p>
          <a:p>
            <a:pPr indent="0" lvl="0" marL="0" rtl="0" algn="l">
              <a:spcBef>
                <a:spcPts val="1600"/>
              </a:spcBef>
              <a:spcAft>
                <a:spcPts val="1600"/>
              </a:spcAft>
              <a:buNone/>
            </a:pPr>
            <a:r>
              <a:rPr lang="en-GB">
                <a:solidFill>
                  <a:srgbClr val="000000"/>
                </a:solidFill>
              </a:rPr>
              <a:t>                               </a:t>
            </a:r>
            <a:r>
              <a:rPr lang="en-GB" sz="1400">
                <a:solidFill>
                  <a:srgbClr val="000000"/>
                </a:solidFill>
              </a:rPr>
              <a:t>Q.ENQUEUE( (vertex, prev_color, next_color) )</a:t>
            </a:r>
            <a:endParaRPr>
              <a:solidFill>
                <a:srgbClr val="000000"/>
              </a:solidFill>
            </a:endParaRPr>
          </a:p>
        </p:txBody>
      </p:sp>
      <p:sp>
        <p:nvSpPr>
          <p:cNvPr id="202" name="Google Shape;202;p34"/>
          <p:cNvSpPr txBox="1"/>
          <p:nvPr/>
        </p:nvSpPr>
        <p:spPr>
          <a:xfrm>
            <a:off x="735475" y="3488848"/>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8.                         </a:t>
            </a:r>
            <a:r>
              <a:rPr b="1" lang="en-GB">
                <a:latin typeface="Lato"/>
                <a:ea typeface="Lato"/>
                <a:cs typeface="Lato"/>
                <a:sym typeface="Lato"/>
              </a:rPr>
              <a:t>IF </a:t>
            </a:r>
            <a:r>
              <a:rPr lang="en-GB">
                <a:latin typeface="Lato"/>
                <a:ea typeface="Lato"/>
                <a:cs typeface="Lato"/>
                <a:sym typeface="Lato"/>
              </a:rPr>
              <a:t>COST(bestP) &gt; COST(P):</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bestP = P</a:t>
            </a:r>
            <a:endParaRPr>
              <a:latin typeface="Lato"/>
              <a:ea typeface="Lato"/>
              <a:cs typeface="Lato"/>
              <a:sym typeface="Lato"/>
            </a:endParaRPr>
          </a:p>
        </p:txBody>
      </p:sp>
      <p:sp>
        <p:nvSpPr>
          <p:cNvPr id="203" name="Google Shape;203;p34"/>
          <p:cNvSpPr txBox="1"/>
          <p:nvPr/>
        </p:nvSpPr>
        <p:spPr>
          <a:xfrm>
            <a:off x="727650" y="4070975"/>
            <a:ext cx="76887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9.        </a:t>
            </a:r>
            <a:r>
              <a:rPr b="1" lang="en-GB">
                <a:latin typeface="Lato"/>
                <a:ea typeface="Lato"/>
                <a:cs typeface="Lato"/>
                <a:sym typeface="Lato"/>
              </a:rPr>
              <a:t>Return</a:t>
            </a:r>
            <a:r>
              <a:rPr lang="en-GB">
                <a:latin typeface="Lato"/>
                <a:ea typeface="Lato"/>
                <a:cs typeface="Lato"/>
                <a:sym typeface="Lato"/>
              </a:rPr>
              <a:t> bestP</a:t>
            </a:r>
            <a:endParaRPr>
              <a:latin typeface="Lato"/>
              <a:ea typeface="Lato"/>
              <a:cs typeface="Lato"/>
              <a:sym typeface="Lato"/>
            </a:endParaRPr>
          </a:p>
        </p:txBody>
      </p:sp>
      <p:sp>
        <p:nvSpPr>
          <p:cNvPr id="204" name="Google Shape;204;p34"/>
          <p:cNvSpPr txBox="1"/>
          <p:nvPr/>
        </p:nvSpPr>
        <p:spPr>
          <a:xfrm>
            <a:off x="735475" y="2980075"/>
            <a:ext cx="76887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7.                         Conflicts = COST(P)</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Complexity</a:t>
            </a:r>
            <a:endParaRPr/>
          </a:p>
        </p:txBody>
      </p:sp>
      <p:sp>
        <p:nvSpPr>
          <p:cNvPr id="210" name="Google Shape;210;p35"/>
          <p:cNvSpPr txBox="1"/>
          <p:nvPr>
            <p:ph idx="1" type="body"/>
          </p:nvPr>
        </p:nvSpPr>
        <p:spPr>
          <a:xfrm>
            <a:off x="727650" y="2778400"/>
            <a:ext cx="7688700" cy="82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Using a queue along with hashmap with fast searching the </a:t>
            </a:r>
            <a:r>
              <a:rPr lang="en-GB" sz="1400">
                <a:solidFill>
                  <a:srgbClr val="000000"/>
                </a:solidFill>
              </a:rPr>
              <a:t>largest_improvement_move</a:t>
            </a:r>
            <a:r>
              <a:rPr lang="en-GB">
                <a:solidFill>
                  <a:srgbClr val="000000"/>
                </a:solidFill>
              </a:rPr>
              <a:t> will take K*|E| time. Thus giving the overall complexity per iteration is O(K*E)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Greedy Clique Covering (GCC)  </a:t>
            </a:r>
            <a:endParaRPr/>
          </a:p>
          <a:p>
            <a:pPr indent="0" lvl="0" marL="0" rtl="0" algn="l">
              <a:spcBef>
                <a:spcPts val="0"/>
              </a:spcBef>
              <a:spcAft>
                <a:spcPts val="0"/>
              </a:spcAft>
              <a:buNone/>
            </a:pPr>
            <a:r>
              <a:t/>
            </a:r>
            <a:endParaRPr/>
          </a:p>
        </p:txBody>
      </p:sp>
      <p:sp>
        <p:nvSpPr>
          <p:cNvPr id="216" name="Google Shape;216;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2"/>
                </a:solidFill>
                <a:latin typeface="Raleway"/>
                <a:ea typeface="Raleway"/>
                <a:cs typeface="Raleway"/>
                <a:sym typeface="Raleway"/>
              </a:rPr>
              <a:t>Input: graph G = (V, E)</a:t>
            </a:r>
            <a:endParaRPr sz="2000">
              <a:solidFill>
                <a:schemeClr val="dk2"/>
              </a:solidFill>
              <a:latin typeface="Raleway"/>
              <a:ea typeface="Raleway"/>
              <a:cs typeface="Raleway"/>
              <a:sym typeface="Raleway"/>
            </a:endParaRPr>
          </a:p>
          <a:p>
            <a:pPr indent="0" lvl="0" marL="0" rtl="0" algn="l">
              <a:spcBef>
                <a:spcPts val="1600"/>
              </a:spcBef>
              <a:spcAft>
                <a:spcPts val="0"/>
              </a:spcAft>
              <a:buNone/>
            </a:pPr>
            <a:r>
              <a:rPr lang="en-GB" sz="2000">
                <a:solidFill>
                  <a:schemeClr val="dk2"/>
                </a:solidFill>
                <a:latin typeface="Raleway"/>
                <a:ea typeface="Raleway"/>
                <a:cs typeface="Raleway"/>
                <a:sym typeface="Raleway"/>
              </a:rPr>
              <a:t>permutation P = [P1, P2, … , Pn] of vertices in V</a:t>
            </a:r>
            <a:endParaRPr sz="2000">
              <a:solidFill>
                <a:schemeClr val="dk2"/>
              </a:solidFill>
              <a:latin typeface="Raleway"/>
              <a:ea typeface="Raleway"/>
              <a:cs typeface="Raleway"/>
              <a:sym typeface="Raleway"/>
            </a:endParaRPr>
          </a:p>
          <a:p>
            <a:pPr indent="0" lvl="0" marL="0" rtl="0" algn="l">
              <a:spcBef>
                <a:spcPts val="1600"/>
              </a:spcBef>
              <a:spcAft>
                <a:spcPts val="0"/>
              </a:spcAft>
              <a:buNone/>
            </a:pPr>
            <a:r>
              <a:rPr lang="en-GB" sz="2000">
                <a:solidFill>
                  <a:schemeClr val="dk2"/>
                </a:solidFill>
                <a:latin typeface="Raleway"/>
                <a:ea typeface="Raleway"/>
                <a:cs typeface="Raleway"/>
                <a:sym typeface="Raleway"/>
              </a:rPr>
              <a:t>Output: clique covering S of G</a:t>
            </a:r>
            <a:r>
              <a:rPr lang="en-GB" sz="2000">
                <a:solidFill>
                  <a:srgbClr val="000000"/>
                </a:solidFill>
                <a:latin typeface="Raleway"/>
                <a:ea typeface="Raleway"/>
                <a:cs typeface="Raleway"/>
                <a:sym typeface="Raleway"/>
              </a:rPr>
              <a:t> </a:t>
            </a:r>
            <a:endParaRPr sz="2000">
              <a:solidFill>
                <a:srgbClr val="000000"/>
              </a:solidFill>
              <a:latin typeface="Raleway"/>
              <a:ea typeface="Raleway"/>
              <a:cs typeface="Raleway"/>
              <a:sym typeface="Raleway"/>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pic>
        <p:nvPicPr>
          <p:cNvPr id="222" name="Google Shape;222;p37"/>
          <p:cNvPicPr preferRelativeResize="0"/>
          <p:nvPr/>
        </p:nvPicPr>
        <p:blipFill>
          <a:blip r:embed="rId3">
            <a:alphaModFix/>
          </a:blip>
          <a:stretch>
            <a:fillRect/>
          </a:stretch>
        </p:blipFill>
        <p:spPr>
          <a:xfrm>
            <a:off x="729450" y="1985825"/>
            <a:ext cx="5000625" cy="1828800"/>
          </a:xfrm>
          <a:prstGeom prst="rect">
            <a:avLst/>
          </a:prstGeom>
          <a:noFill/>
          <a:ln>
            <a:noFill/>
          </a:ln>
        </p:spPr>
      </p:pic>
      <p:graphicFrame>
        <p:nvGraphicFramePr>
          <p:cNvPr id="223" name="Google Shape;223;p37"/>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224" name="Google Shape;224;p37"/>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5" name="Google Shape;225;p37"/>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graphicFrame>
        <p:nvGraphicFramePr>
          <p:cNvPr id="226" name="Google Shape;226;p37"/>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l">
                        <a:spcBef>
                          <a:spcPts val="0"/>
                        </a:spcBef>
                        <a:spcAft>
                          <a:spcPts val="0"/>
                        </a:spcAft>
                        <a:buNone/>
                      </a:pPr>
                      <a:r>
                        <a:t/>
                      </a:r>
                      <a:endParaRPr sz="2400"/>
                    </a:p>
                  </a:txBody>
                  <a:tcPr marT="91425" marB="91425" marR="91425" marL="91425"/>
                </a:tc>
              </a:tr>
              <a:tr h="492600">
                <a:tc>
                  <a:txBody>
                    <a:bodyPr/>
                    <a:lstStyle/>
                    <a:p>
                      <a:pPr indent="0" lvl="0" marL="0" rtl="0" algn="l">
                        <a:spcBef>
                          <a:spcPts val="0"/>
                        </a:spcBef>
                        <a:spcAft>
                          <a:spcPts val="0"/>
                        </a:spcAft>
                        <a:buNone/>
                      </a:pPr>
                      <a:r>
                        <a:t/>
                      </a:r>
                      <a:endParaRPr sz="2400"/>
                    </a:p>
                  </a:txBody>
                  <a:tcPr marT="91425" marB="91425" marR="91425" marL="91425"/>
                </a:tc>
              </a:tr>
              <a:tr h="492600">
                <a:tc>
                  <a:txBody>
                    <a:bodyPr/>
                    <a:lstStyle/>
                    <a:p>
                      <a:pPr indent="0" lvl="0" marL="0" rtl="0" algn="l">
                        <a:spcBef>
                          <a:spcPts val="0"/>
                        </a:spcBef>
                        <a:spcAft>
                          <a:spcPts val="0"/>
                        </a:spcAft>
                        <a:buNone/>
                      </a:pPr>
                      <a:r>
                        <a:t/>
                      </a:r>
                      <a:endParaRPr sz="2400"/>
                    </a:p>
                  </a:txBody>
                  <a:tcPr marT="91425" marB="91425" marR="91425" marL="91425"/>
                </a:tc>
              </a:tr>
              <a:tr h="492600">
                <a:tc>
                  <a:txBody>
                    <a:bodyPr/>
                    <a:lstStyle/>
                    <a:p>
                      <a:pPr indent="0" lvl="0" marL="0" rtl="0" algn="l">
                        <a:spcBef>
                          <a:spcPts val="0"/>
                        </a:spcBef>
                        <a:spcAft>
                          <a:spcPts val="0"/>
                        </a:spcAft>
                        <a:buNone/>
                      </a:pPr>
                      <a:r>
                        <a:t/>
                      </a:r>
                      <a:endParaRPr sz="2400"/>
                    </a:p>
                  </a:txBody>
                  <a:tcPr marT="91425" marB="91425" marR="91425" marL="91425"/>
                </a:tc>
              </a:tr>
              <a:tr h="492600">
                <a:tc>
                  <a:txBody>
                    <a:bodyPr/>
                    <a:lstStyle/>
                    <a:p>
                      <a:pPr indent="0" lvl="0" marL="0" rtl="0" algn="l">
                        <a:spcBef>
                          <a:spcPts val="0"/>
                        </a:spcBef>
                        <a:spcAft>
                          <a:spcPts val="0"/>
                        </a:spcAft>
                        <a:buNone/>
                      </a:pPr>
                      <a:r>
                        <a:t/>
                      </a:r>
                      <a:endParaRPr sz="2400"/>
                    </a:p>
                  </a:txBody>
                  <a:tcPr marT="91425" marB="91425" marR="91425" marL="91425"/>
                </a:tc>
              </a:tr>
            </a:tbl>
          </a:graphicData>
        </a:graphic>
      </p:graphicFrame>
      <p:sp>
        <p:nvSpPr>
          <p:cNvPr id="227" name="Google Shape;227;p37"/>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graphicFrame>
        <p:nvGraphicFramePr>
          <p:cNvPr id="229" name="Google Shape;229;p37"/>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t/>
                      </a:r>
                      <a:endParaRPr sz="2400"/>
                    </a:p>
                  </a:txBody>
                  <a:tcPr marT="91425" marB="91425" marR="91425" marL="91425">
                    <a:solidFill>
                      <a:srgbClr val="FFFFFF"/>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230" name="Google Shape;230;p37"/>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8"/>
          <p:cNvPicPr preferRelativeResize="0"/>
          <p:nvPr/>
        </p:nvPicPr>
        <p:blipFill>
          <a:blip r:embed="rId3">
            <a:alphaModFix/>
          </a:blip>
          <a:stretch>
            <a:fillRect/>
          </a:stretch>
        </p:blipFill>
        <p:spPr>
          <a:xfrm>
            <a:off x="811800" y="1952175"/>
            <a:ext cx="4848225" cy="1847850"/>
          </a:xfrm>
          <a:prstGeom prst="rect">
            <a:avLst/>
          </a:prstGeom>
          <a:noFill/>
          <a:ln>
            <a:noFill/>
          </a:ln>
        </p:spPr>
      </p:pic>
      <p:graphicFrame>
        <p:nvGraphicFramePr>
          <p:cNvPr id="236" name="Google Shape;236;p38"/>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237" name="Google Shape;237;p38"/>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8" name="Google Shape;238;p38"/>
          <p:cNvSpPr/>
          <p:nvPr/>
        </p:nvSpPr>
        <p:spPr>
          <a:xfrm>
            <a:off x="1085950" y="4660850"/>
            <a:ext cx="182700" cy="24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sp>
        <p:nvSpPr>
          <p:cNvPr id="241" name="Google Shape;241;p38"/>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sp>
        <p:nvSpPr>
          <p:cNvPr id="242" name="Google Shape;242;p38"/>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
        <p:nvSpPr>
          <p:cNvPr id="243" name="Google Shape;243;p38"/>
          <p:cNvSpPr/>
          <p:nvPr/>
        </p:nvSpPr>
        <p:spPr>
          <a:xfrm>
            <a:off x="3644600" y="20320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840875" y="320872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840875" y="20320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6" name="Google Shape;246;p38"/>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ctr">
                        <a:spcBef>
                          <a:spcPts val="0"/>
                        </a:spcBef>
                        <a:spcAft>
                          <a:spcPts val="0"/>
                        </a:spcAft>
                        <a:buNone/>
                      </a:pPr>
                      <a:r>
                        <a:rPr lang="en-GB" sz="2400"/>
                        <a:t>1</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graphicFrame>
        <p:nvGraphicFramePr>
          <p:cNvPr id="247" name="Google Shape;247;p38"/>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rPr lang="en-GB" sz="2400"/>
                        <a:t>{c}</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9"/>
          <p:cNvPicPr preferRelativeResize="0"/>
          <p:nvPr/>
        </p:nvPicPr>
        <p:blipFill>
          <a:blip r:embed="rId3">
            <a:alphaModFix/>
          </a:blip>
          <a:stretch>
            <a:fillRect/>
          </a:stretch>
        </p:blipFill>
        <p:spPr>
          <a:xfrm>
            <a:off x="781400" y="2001000"/>
            <a:ext cx="4867275" cy="1790700"/>
          </a:xfrm>
          <a:prstGeom prst="rect">
            <a:avLst/>
          </a:prstGeom>
          <a:noFill/>
          <a:ln>
            <a:noFill/>
          </a:ln>
        </p:spPr>
      </p:pic>
      <p:graphicFrame>
        <p:nvGraphicFramePr>
          <p:cNvPr id="253" name="Google Shape;253;p39"/>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254" name="Google Shape;254;p39"/>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55" name="Google Shape;255;p39"/>
          <p:cNvSpPr/>
          <p:nvPr/>
        </p:nvSpPr>
        <p:spPr>
          <a:xfrm>
            <a:off x="1725100" y="4660850"/>
            <a:ext cx="182700" cy="24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sp>
        <p:nvSpPr>
          <p:cNvPr id="257" name="Google Shape;25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graphicFrame>
        <p:nvGraphicFramePr>
          <p:cNvPr id="258" name="Google Shape;258;p39"/>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ctr">
                        <a:spcBef>
                          <a:spcPts val="0"/>
                        </a:spcBef>
                        <a:spcAft>
                          <a:spcPts val="0"/>
                        </a:spcAft>
                        <a:buNone/>
                      </a:pPr>
                      <a:r>
                        <a:rPr lang="en-GB" sz="2400"/>
                        <a:t>1</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1</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259" name="Google Shape;259;p39"/>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graphicFrame>
        <p:nvGraphicFramePr>
          <p:cNvPr id="260" name="Google Shape;260;p39"/>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rPr lang="en-GB" sz="2400"/>
                        <a:t>{c}</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{g}</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261" name="Google Shape;261;p39"/>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
        <p:nvSpPr>
          <p:cNvPr id="262" name="Google Shape;262;p39"/>
          <p:cNvSpPr/>
          <p:nvPr/>
        </p:nvSpPr>
        <p:spPr>
          <a:xfrm>
            <a:off x="5008550" y="20320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9"/>
          <p:cNvSpPr/>
          <p:nvPr/>
        </p:nvSpPr>
        <p:spPr>
          <a:xfrm>
            <a:off x="3626025" y="3200400"/>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0"/>
          <p:cNvPicPr preferRelativeResize="0"/>
          <p:nvPr/>
        </p:nvPicPr>
        <p:blipFill>
          <a:blip r:embed="rId3">
            <a:alphaModFix/>
          </a:blip>
          <a:stretch>
            <a:fillRect/>
          </a:stretch>
        </p:blipFill>
        <p:spPr>
          <a:xfrm>
            <a:off x="750950" y="1987363"/>
            <a:ext cx="4895850" cy="1838325"/>
          </a:xfrm>
          <a:prstGeom prst="rect">
            <a:avLst/>
          </a:prstGeom>
          <a:noFill/>
          <a:ln>
            <a:noFill/>
          </a:ln>
        </p:spPr>
      </p:pic>
      <p:graphicFrame>
        <p:nvGraphicFramePr>
          <p:cNvPr id="269" name="Google Shape;269;p40"/>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270" name="Google Shape;270;p40"/>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1" name="Google Shape;271;p40"/>
          <p:cNvSpPr/>
          <p:nvPr/>
        </p:nvSpPr>
        <p:spPr>
          <a:xfrm>
            <a:off x="2384500" y="4660850"/>
            <a:ext cx="182700" cy="24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sp>
        <p:nvSpPr>
          <p:cNvPr id="273" name="Google Shape;27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graphicFrame>
        <p:nvGraphicFramePr>
          <p:cNvPr id="274" name="Google Shape;274;p40"/>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ctr">
                        <a:spcBef>
                          <a:spcPts val="0"/>
                        </a:spcBef>
                        <a:spcAft>
                          <a:spcPts val="0"/>
                        </a:spcAft>
                        <a:buNone/>
                      </a:pPr>
                      <a:r>
                        <a:rPr lang="en-GB" sz="2400"/>
                        <a:t>1</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2</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275" name="Google Shape;275;p40"/>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graphicFrame>
        <p:nvGraphicFramePr>
          <p:cNvPr id="276" name="Google Shape;276;p40"/>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rPr lang="en-GB" sz="2400"/>
                        <a:t>{c}</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{g,f}</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277" name="Google Shape;277;p40"/>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
        <p:nvSpPr>
          <p:cNvPr id="278" name="Google Shape;278;p40"/>
          <p:cNvSpPr/>
          <p:nvPr/>
        </p:nvSpPr>
        <p:spPr>
          <a:xfrm>
            <a:off x="3615925" y="20320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0"/>
          <p:cNvSpPr/>
          <p:nvPr/>
        </p:nvSpPr>
        <p:spPr>
          <a:xfrm>
            <a:off x="5008475" y="3178150"/>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1"/>
          <p:cNvPicPr preferRelativeResize="0"/>
          <p:nvPr/>
        </p:nvPicPr>
        <p:blipFill>
          <a:blip r:embed="rId3">
            <a:alphaModFix/>
          </a:blip>
          <a:stretch>
            <a:fillRect/>
          </a:stretch>
        </p:blipFill>
        <p:spPr>
          <a:xfrm>
            <a:off x="781375" y="2019050"/>
            <a:ext cx="4876800" cy="1762125"/>
          </a:xfrm>
          <a:prstGeom prst="rect">
            <a:avLst/>
          </a:prstGeom>
          <a:noFill/>
          <a:ln>
            <a:noFill/>
          </a:ln>
        </p:spPr>
      </p:pic>
      <p:graphicFrame>
        <p:nvGraphicFramePr>
          <p:cNvPr id="285" name="Google Shape;285;p41"/>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286" name="Google Shape;286;p41"/>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7" name="Google Shape;287;p41"/>
          <p:cNvSpPr/>
          <p:nvPr/>
        </p:nvSpPr>
        <p:spPr>
          <a:xfrm>
            <a:off x="3050675" y="4660850"/>
            <a:ext cx="182700" cy="24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sp>
        <p:nvSpPr>
          <p:cNvPr id="289" name="Google Shape;28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graphicFrame>
        <p:nvGraphicFramePr>
          <p:cNvPr id="290" name="Google Shape;290;p41"/>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ctr">
                        <a:spcBef>
                          <a:spcPts val="0"/>
                        </a:spcBef>
                        <a:spcAft>
                          <a:spcPts val="0"/>
                        </a:spcAft>
                        <a:buNone/>
                      </a:pPr>
                      <a:r>
                        <a:rPr lang="en-GB" sz="2400"/>
                        <a:t>2</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2</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291" name="Google Shape;291;p41"/>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graphicFrame>
        <p:nvGraphicFramePr>
          <p:cNvPr id="292" name="Google Shape;292;p41"/>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rPr lang="en-GB" sz="2400"/>
                        <a:t>{c,d}</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{g,f}</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293" name="Google Shape;293;p41"/>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
        <p:nvSpPr>
          <p:cNvPr id="294" name="Google Shape;294;p41"/>
          <p:cNvSpPr/>
          <p:nvPr/>
        </p:nvSpPr>
        <p:spPr>
          <a:xfrm>
            <a:off x="2223800" y="31898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p:cNvSpPr/>
          <p:nvPr/>
        </p:nvSpPr>
        <p:spPr>
          <a:xfrm>
            <a:off x="5018625" y="20320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3627925" y="31898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2"/>
          <p:cNvPicPr preferRelativeResize="0"/>
          <p:nvPr/>
        </p:nvPicPr>
        <p:blipFill>
          <a:blip r:embed="rId3">
            <a:alphaModFix/>
          </a:blip>
          <a:stretch>
            <a:fillRect/>
          </a:stretch>
        </p:blipFill>
        <p:spPr>
          <a:xfrm>
            <a:off x="771250" y="1978525"/>
            <a:ext cx="4876800" cy="1819275"/>
          </a:xfrm>
          <a:prstGeom prst="rect">
            <a:avLst/>
          </a:prstGeom>
          <a:noFill/>
          <a:ln>
            <a:noFill/>
          </a:ln>
        </p:spPr>
      </p:pic>
      <p:graphicFrame>
        <p:nvGraphicFramePr>
          <p:cNvPr id="302" name="Google Shape;302;p42"/>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303" name="Google Shape;303;p42"/>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04" name="Google Shape;304;p42"/>
          <p:cNvSpPr/>
          <p:nvPr/>
        </p:nvSpPr>
        <p:spPr>
          <a:xfrm>
            <a:off x="3730375" y="4660850"/>
            <a:ext cx="182700" cy="24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sp>
        <p:nvSpPr>
          <p:cNvPr id="306" name="Google Shape;30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graphicFrame>
        <p:nvGraphicFramePr>
          <p:cNvPr id="307" name="Google Shape;307;p42"/>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ctr">
                        <a:spcBef>
                          <a:spcPts val="0"/>
                        </a:spcBef>
                        <a:spcAft>
                          <a:spcPts val="0"/>
                        </a:spcAft>
                        <a:buNone/>
                      </a:pPr>
                      <a:r>
                        <a:rPr lang="en-GB" sz="2400"/>
                        <a:t>2</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2</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rPr lang="en-GB" sz="2400"/>
                        <a:t>1</a:t>
                      </a:r>
                      <a:endParaRPr sz="2400"/>
                    </a:p>
                  </a:txBody>
                  <a:tcPr marT="91425" marB="91425" marR="91425" marL="91425">
                    <a:solidFill>
                      <a:srgbClr val="C27BA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308" name="Google Shape;308;p42"/>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graphicFrame>
        <p:nvGraphicFramePr>
          <p:cNvPr id="309" name="Google Shape;309;p42"/>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rPr lang="en-GB" sz="2400"/>
                        <a:t>{c,d}</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{g,f}</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rPr lang="en-GB" sz="2400"/>
                        <a:t>{a}</a:t>
                      </a:r>
                      <a:endParaRPr sz="2400"/>
                    </a:p>
                  </a:txBody>
                  <a:tcPr marT="91425" marB="91425" marR="91425" marL="91425">
                    <a:solidFill>
                      <a:srgbClr val="C27BA0"/>
                    </a:solidFill>
                  </a:tcPr>
                </a:tc>
              </a:tr>
              <a:tr h="492600">
                <a:tc>
                  <a:txBody>
                    <a:bodyPr/>
                    <a:lstStyle/>
                    <a:p>
                      <a:pPr indent="0" lvl="0" marL="0" rtl="0" algn="ctr">
                        <a:spcBef>
                          <a:spcPts val="0"/>
                        </a:spcBef>
                        <a:spcAft>
                          <a:spcPts val="0"/>
                        </a:spcAft>
                        <a:buNone/>
                      </a:pPr>
                      <a:r>
                        <a:t/>
                      </a:r>
                      <a:endParaRPr sz="2400"/>
                    </a:p>
                  </a:txBody>
                  <a:tcPr marT="91425" marB="91425" marR="91425" marL="91425"/>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310" name="Google Shape;310;p42"/>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
        <p:nvSpPr>
          <p:cNvPr id="311" name="Google Shape;311;p42"/>
          <p:cNvSpPr/>
          <p:nvPr/>
        </p:nvSpPr>
        <p:spPr>
          <a:xfrm>
            <a:off x="840875" y="3206500"/>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12" name="Google Shape;312;p42"/>
          <p:cNvSpPr/>
          <p:nvPr/>
        </p:nvSpPr>
        <p:spPr>
          <a:xfrm>
            <a:off x="2223800" y="3206500"/>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3"/>
          <p:cNvPicPr preferRelativeResize="0"/>
          <p:nvPr/>
        </p:nvPicPr>
        <p:blipFill>
          <a:blip r:embed="rId3">
            <a:alphaModFix/>
          </a:blip>
          <a:stretch>
            <a:fillRect/>
          </a:stretch>
        </p:blipFill>
        <p:spPr>
          <a:xfrm>
            <a:off x="730675" y="1988375"/>
            <a:ext cx="4968800" cy="1796400"/>
          </a:xfrm>
          <a:prstGeom prst="rect">
            <a:avLst/>
          </a:prstGeom>
          <a:noFill/>
          <a:ln>
            <a:noFill/>
          </a:ln>
        </p:spPr>
      </p:pic>
      <p:graphicFrame>
        <p:nvGraphicFramePr>
          <p:cNvPr id="318" name="Google Shape;318;p43"/>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319" name="Google Shape;319;p43"/>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20" name="Google Shape;320;p43"/>
          <p:cNvSpPr/>
          <p:nvPr/>
        </p:nvSpPr>
        <p:spPr>
          <a:xfrm>
            <a:off x="4389300" y="4660850"/>
            <a:ext cx="182700" cy="24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3"/>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sp>
        <p:nvSpPr>
          <p:cNvPr id="322" name="Google Shape;32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graphicFrame>
        <p:nvGraphicFramePr>
          <p:cNvPr id="323" name="Google Shape;323;p43"/>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ctr">
                        <a:spcBef>
                          <a:spcPts val="0"/>
                        </a:spcBef>
                        <a:spcAft>
                          <a:spcPts val="0"/>
                        </a:spcAft>
                        <a:buNone/>
                      </a:pPr>
                      <a:r>
                        <a:rPr lang="en-GB" sz="2400"/>
                        <a:t>2</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2</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rPr lang="en-GB" sz="2400"/>
                        <a:t>1</a:t>
                      </a:r>
                      <a:endParaRPr sz="2400"/>
                    </a:p>
                  </a:txBody>
                  <a:tcPr marT="91425" marB="91425" marR="91425" marL="91425">
                    <a:solidFill>
                      <a:srgbClr val="C27BA0"/>
                    </a:solidFill>
                  </a:tcPr>
                </a:tc>
              </a:tr>
              <a:tr h="492600">
                <a:tc>
                  <a:txBody>
                    <a:bodyPr/>
                    <a:lstStyle/>
                    <a:p>
                      <a:pPr indent="0" lvl="0" marL="0" rtl="0" algn="ctr">
                        <a:spcBef>
                          <a:spcPts val="0"/>
                        </a:spcBef>
                        <a:spcAft>
                          <a:spcPts val="0"/>
                        </a:spcAft>
                        <a:buNone/>
                      </a:pPr>
                      <a:r>
                        <a:rPr lang="en-GB" sz="2400"/>
                        <a:t>1</a:t>
                      </a:r>
                      <a:endParaRPr sz="2400"/>
                    </a:p>
                  </a:txBody>
                  <a:tcPr marT="91425" marB="91425" marR="91425" marL="91425">
                    <a:solidFill>
                      <a:srgbClr val="00FFFF"/>
                    </a:solidFill>
                  </a:tcPr>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324" name="Google Shape;324;p43"/>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graphicFrame>
        <p:nvGraphicFramePr>
          <p:cNvPr id="325" name="Google Shape;325;p43"/>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rPr lang="en-GB" sz="2400"/>
                        <a:t>{c,d}</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{g,f}</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rPr lang="en-GB" sz="2400"/>
                        <a:t>{a}</a:t>
                      </a:r>
                      <a:endParaRPr sz="2400"/>
                    </a:p>
                  </a:txBody>
                  <a:tcPr marT="91425" marB="91425" marR="91425" marL="91425">
                    <a:solidFill>
                      <a:srgbClr val="C27BA0"/>
                    </a:solidFill>
                  </a:tcPr>
                </a:tc>
              </a:tr>
              <a:tr h="492600">
                <a:tc>
                  <a:txBody>
                    <a:bodyPr/>
                    <a:lstStyle/>
                    <a:p>
                      <a:pPr indent="0" lvl="0" marL="0" rtl="0" algn="ctr">
                        <a:spcBef>
                          <a:spcPts val="0"/>
                        </a:spcBef>
                        <a:spcAft>
                          <a:spcPts val="0"/>
                        </a:spcAft>
                        <a:buNone/>
                      </a:pPr>
                      <a:r>
                        <a:rPr lang="en-GB" sz="2400"/>
                        <a:t>{e}</a:t>
                      </a:r>
                      <a:endParaRPr sz="2400"/>
                    </a:p>
                  </a:txBody>
                  <a:tcPr marT="91425" marB="91425" marR="91425" marL="91425">
                    <a:solidFill>
                      <a:srgbClr val="00FFFF"/>
                    </a:solidFill>
                  </a:tcPr>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326" name="Google Shape;326;p43"/>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
        <p:nvSpPr>
          <p:cNvPr id="327" name="Google Shape;327;p43"/>
          <p:cNvSpPr/>
          <p:nvPr/>
        </p:nvSpPr>
        <p:spPr>
          <a:xfrm>
            <a:off x="3646425" y="20320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5038950" y="31934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Clique Cover Problem</a:t>
            </a:r>
            <a:endParaRPr b="1" sz="2600">
              <a:solidFill>
                <a:srgbClr val="1A1A1A"/>
              </a:solidFill>
              <a:latin typeface="Raleway"/>
              <a:ea typeface="Raleway"/>
              <a:cs typeface="Raleway"/>
              <a:sym typeface="Raleway"/>
            </a:endParaRPr>
          </a:p>
        </p:txBody>
      </p:sp>
      <p:pic>
        <p:nvPicPr>
          <p:cNvPr id="139" name="Google Shape;139;p26"/>
          <p:cNvPicPr preferRelativeResize="0"/>
          <p:nvPr/>
        </p:nvPicPr>
        <p:blipFill>
          <a:blip r:embed="rId3">
            <a:alphaModFix/>
          </a:blip>
          <a:stretch>
            <a:fillRect/>
          </a:stretch>
        </p:blipFill>
        <p:spPr>
          <a:xfrm>
            <a:off x="635350" y="1779688"/>
            <a:ext cx="2576515" cy="2294374"/>
          </a:xfrm>
          <a:prstGeom prst="rect">
            <a:avLst/>
          </a:prstGeom>
          <a:noFill/>
          <a:ln>
            <a:noFill/>
          </a:ln>
        </p:spPr>
      </p:pic>
      <p:sp>
        <p:nvSpPr>
          <p:cNvPr id="140" name="Google Shape;140;p26"/>
          <p:cNvSpPr/>
          <p:nvPr/>
        </p:nvSpPr>
        <p:spPr>
          <a:xfrm>
            <a:off x="3580188" y="2798650"/>
            <a:ext cx="991800" cy="602400"/>
          </a:xfrm>
          <a:prstGeom prst="right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6"/>
          <p:cNvPicPr preferRelativeResize="0"/>
          <p:nvPr/>
        </p:nvPicPr>
        <p:blipFill>
          <a:blip r:embed="rId4">
            <a:alphaModFix/>
          </a:blip>
          <a:stretch>
            <a:fillRect/>
          </a:stretch>
        </p:blipFill>
        <p:spPr>
          <a:xfrm>
            <a:off x="5255609" y="1880727"/>
            <a:ext cx="2615465" cy="2112699"/>
          </a:xfrm>
          <a:prstGeom prst="rect">
            <a:avLst/>
          </a:prstGeom>
          <a:noFill/>
          <a:ln>
            <a:noFill/>
          </a:ln>
        </p:spPr>
      </p:pic>
      <p:sp>
        <p:nvSpPr>
          <p:cNvPr id="142" name="Google Shape;142;p26"/>
          <p:cNvSpPr txBox="1"/>
          <p:nvPr/>
        </p:nvSpPr>
        <p:spPr>
          <a:xfrm>
            <a:off x="459313" y="4196700"/>
            <a:ext cx="2928600" cy="3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595959"/>
                </a:solidFill>
                <a:latin typeface="Lato"/>
                <a:ea typeface="Lato"/>
                <a:cs typeface="Lato"/>
                <a:sym typeface="Lato"/>
              </a:rPr>
              <a:t>Given a graph G(V,E) and integer k = 3. </a:t>
            </a:r>
            <a:br>
              <a:rPr lang="en-GB" sz="1300">
                <a:solidFill>
                  <a:srgbClr val="595959"/>
                </a:solidFill>
                <a:latin typeface="Lato"/>
                <a:ea typeface="Lato"/>
                <a:cs typeface="Lato"/>
                <a:sym typeface="Lato"/>
              </a:rPr>
            </a:br>
            <a:endParaRPr sz="1300">
              <a:solidFill>
                <a:srgbClr val="595959"/>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143" name="Google Shape;143;p26"/>
          <p:cNvSpPr txBox="1"/>
          <p:nvPr/>
        </p:nvSpPr>
        <p:spPr>
          <a:xfrm>
            <a:off x="4787200" y="4020300"/>
            <a:ext cx="3688500" cy="10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300">
                <a:solidFill>
                  <a:srgbClr val="595959"/>
                </a:solidFill>
                <a:latin typeface="Lato"/>
                <a:ea typeface="Lato"/>
                <a:cs typeface="Lato"/>
                <a:sym typeface="Lato"/>
              </a:rPr>
              <a:t>True because the vertices of G can be partitioned into 3 sets S</a:t>
            </a:r>
            <a:r>
              <a:rPr baseline="-25000" lang="en-GB" sz="1300">
                <a:solidFill>
                  <a:srgbClr val="595959"/>
                </a:solidFill>
                <a:latin typeface="Lato"/>
                <a:ea typeface="Lato"/>
                <a:cs typeface="Lato"/>
                <a:sym typeface="Lato"/>
              </a:rPr>
              <a:t>i</a:t>
            </a:r>
            <a:r>
              <a:rPr lang="en-GB" sz="1300">
                <a:solidFill>
                  <a:srgbClr val="595959"/>
                </a:solidFill>
                <a:latin typeface="Lato"/>
                <a:ea typeface="Lato"/>
                <a:cs typeface="Lato"/>
                <a:sym typeface="Lato"/>
              </a:rPr>
              <a:t> ,where  two vertices in the same sets S</a:t>
            </a:r>
            <a:r>
              <a:rPr baseline="-25000" lang="en-GB" sz="1300">
                <a:solidFill>
                  <a:srgbClr val="595959"/>
                </a:solidFill>
                <a:latin typeface="Lato"/>
                <a:ea typeface="Lato"/>
                <a:cs typeface="Lato"/>
                <a:sym typeface="Lato"/>
              </a:rPr>
              <a:t>i</a:t>
            </a:r>
            <a:r>
              <a:rPr lang="en-GB" sz="1300">
                <a:solidFill>
                  <a:srgbClr val="595959"/>
                </a:solidFill>
                <a:latin typeface="Lato"/>
                <a:ea typeface="Lato"/>
                <a:cs typeface="Lato"/>
                <a:sym typeface="Lato"/>
              </a:rPr>
              <a:t>  are adjacent.</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4"/>
          <p:cNvPicPr preferRelativeResize="0"/>
          <p:nvPr/>
        </p:nvPicPr>
        <p:blipFill>
          <a:blip r:embed="rId3">
            <a:alphaModFix/>
          </a:blip>
          <a:stretch>
            <a:fillRect/>
          </a:stretch>
        </p:blipFill>
        <p:spPr>
          <a:xfrm>
            <a:off x="750925" y="1978475"/>
            <a:ext cx="4886325" cy="1819275"/>
          </a:xfrm>
          <a:prstGeom prst="rect">
            <a:avLst/>
          </a:prstGeom>
          <a:noFill/>
          <a:ln>
            <a:noFill/>
          </a:ln>
        </p:spPr>
      </p:pic>
      <p:graphicFrame>
        <p:nvGraphicFramePr>
          <p:cNvPr id="334" name="Google Shape;334;p44"/>
          <p:cNvGraphicFramePr/>
          <p:nvPr/>
        </p:nvGraphicFramePr>
        <p:xfrm>
          <a:off x="840875" y="4116050"/>
          <a:ext cx="3000000" cy="3000000"/>
        </p:xfrm>
        <a:graphic>
          <a:graphicData uri="http://schemas.openxmlformats.org/drawingml/2006/table">
            <a:tbl>
              <a:tblPr>
                <a:noFill/>
                <a:tableStyleId>{1094C728-30F9-4984-9220-07CD0C6EEC5C}</a:tableStyleId>
              </a:tblPr>
              <a:tblGrid>
                <a:gridCol w="657475"/>
                <a:gridCol w="657475"/>
                <a:gridCol w="657475"/>
                <a:gridCol w="657475"/>
                <a:gridCol w="657475"/>
                <a:gridCol w="657475"/>
                <a:gridCol w="657475"/>
              </a:tblGrid>
              <a:tr h="381000">
                <a:tc>
                  <a:txBody>
                    <a:bodyPr/>
                    <a:lstStyle/>
                    <a:p>
                      <a:pPr indent="0" lvl="0" marL="0" rtl="0" algn="ctr">
                        <a:spcBef>
                          <a:spcPts val="0"/>
                        </a:spcBef>
                        <a:spcAft>
                          <a:spcPts val="0"/>
                        </a:spcAft>
                        <a:buNone/>
                      </a:pPr>
                      <a:r>
                        <a:rPr lang="en-GB" sz="2400"/>
                        <a:t>c</a:t>
                      </a:r>
                      <a:endParaRPr sz="2400"/>
                    </a:p>
                  </a:txBody>
                  <a:tcPr marT="91425" marB="91425" marR="91425" marL="91425"/>
                </a:tc>
                <a:tc>
                  <a:txBody>
                    <a:bodyPr/>
                    <a:lstStyle/>
                    <a:p>
                      <a:pPr indent="0" lvl="0" marL="0" rtl="0" algn="ctr">
                        <a:spcBef>
                          <a:spcPts val="0"/>
                        </a:spcBef>
                        <a:spcAft>
                          <a:spcPts val="0"/>
                        </a:spcAft>
                        <a:buNone/>
                      </a:pPr>
                      <a:r>
                        <a:rPr lang="en-GB" sz="2400"/>
                        <a:t>g</a:t>
                      </a:r>
                      <a:endParaRPr sz="2400"/>
                    </a:p>
                  </a:txBody>
                  <a:tcPr marT="91425" marB="91425" marR="91425" marL="91425"/>
                </a:tc>
                <a:tc>
                  <a:txBody>
                    <a:bodyPr/>
                    <a:lstStyle/>
                    <a:p>
                      <a:pPr indent="0" lvl="0" marL="0" rtl="0" algn="ctr">
                        <a:spcBef>
                          <a:spcPts val="0"/>
                        </a:spcBef>
                        <a:spcAft>
                          <a:spcPts val="0"/>
                        </a:spcAft>
                        <a:buNone/>
                      </a:pPr>
                      <a:r>
                        <a:rPr lang="en-GB" sz="2400"/>
                        <a:t>f</a:t>
                      </a:r>
                      <a:endParaRPr sz="2400"/>
                    </a:p>
                  </a:txBody>
                  <a:tcPr marT="91425" marB="91425" marR="91425" marL="91425"/>
                </a:tc>
                <a:tc>
                  <a:txBody>
                    <a:bodyPr/>
                    <a:lstStyle/>
                    <a:p>
                      <a:pPr indent="0" lvl="0" marL="0" rtl="0" algn="ctr">
                        <a:spcBef>
                          <a:spcPts val="0"/>
                        </a:spcBef>
                        <a:spcAft>
                          <a:spcPts val="0"/>
                        </a:spcAft>
                        <a:buNone/>
                      </a:pPr>
                      <a:r>
                        <a:rPr lang="en-GB" sz="2400"/>
                        <a:t>d</a:t>
                      </a:r>
                      <a:endParaRPr sz="2400"/>
                    </a:p>
                  </a:txBody>
                  <a:tcPr marT="91425" marB="91425" marR="91425" marL="91425"/>
                </a:tc>
                <a:tc>
                  <a:txBody>
                    <a:bodyPr/>
                    <a:lstStyle/>
                    <a:p>
                      <a:pPr indent="0" lvl="0" marL="0" rtl="0" algn="ctr">
                        <a:spcBef>
                          <a:spcPts val="0"/>
                        </a:spcBef>
                        <a:spcAft>
                          <a:spcPts val="0"/>
                        </a:spcAft>
                        <a:buNone/>
                      </a:pPr>
                      <a:r>
                        <a:rPr lang="en-GB" sz="2400"/>
                        <a:t>a</a:t>
                      </a:r>
                      <a:endParaRPr sz="2400"/>
                    </a:p>
                  </a:txBody>
                  <a:tcPr marT="91425" marB="91425" marR="91425" marL="91425"/>
                </a:tc>
                <a:tc>
                  <a:txBody>
                    <a:bodyPr/>
                    <a:lstStyle/>
                    <a:p>
                      <a:pPr indent="0" lvl="0" marL="0" rtl="0" algn="ctr">
                        <a:spcBef>
                          <a:spcPts val="0"/>
                        </a:spcBef>
                        <a:spcAft>
                          <a:spcPts val="0"/>
                        </a:spcAft>
                        <a:buNone/>
                      </a:pPr>
                      <a:r>
                        <a:rPr lang="en-GB" sz="2400"/>
                        <a:t>e</a:t>
                      </a:r>
                      <a:endParaRPr sz="2400"/>
                    </a:p>
                  </a:txBody>
                  <a:tcPr marT="91425" marB="91425" marR="91425" marL="91425"/>
                </a:tc>
                <a:tc>
                  <a:txBody>
                    <a:bodyPr/>
                    <a:lstStyle/>
                    <a:p>
                      <a:pPr indent="0" lvl="0" marL="0" rtl="0" algn="ctr">
                        <a:spcBef>
                          <a:spcPts val="0"/>
                        </a:spcBef>
                        <a:spcAft>
                          <a:spcPts val="0"/>
                        </a:spcAft>
                        <a:buNone/>
                      </a:pPr>
                      <a:r>
                        <a:rPr lang="en-GB" sz="2400"/>
                        <a:t>b</a:t>
                      </a:r>
                      <a:endParaRPr sz="2400"/>
                    </a:p>
                  </a:txBody>
                  <a:tcPr marT="91425" marB="91425" marR="91425" marL="91425"/>
                </a:tc>
              </a:tr>
            </a:tbl>
          </a:graphicData>
        </a:graphic>
      </p:graphicFrame>
      <p:sp>
        <p:nvSpPr>
          <p:cNvPr id="335" name="Google Shape;335;p44"/>
          <p:cNvSpPr txBox="1"/>
          <p:nvPr/>
        </p:nvSpPr>
        <p:spPr>
          <a:xfrm>
            <a:off x="949000" y="4170300"/>
            <a:ext cx="456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36" name="Google Shape;336;p44"/>
          <p:cNvSpPr/>
          <p:nvPr/>
        </p:nvSpPr>
        <p:spPr>
          <a:xfrm>
            <a:off x="5028425" y="4660850"/>
            <a:ext cx="182700" cy="24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4"/>
          <p:cNvSpPr txBox="1"/>
          <p:nvPr/>
        </p:nvSpPr>
        <p:spPr>
          <a:xfrm>
            <a:off x="384275" y="4130300"/>
            <a:ext cx="456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a:t>
            </a:r>
            <a:endParaRPr sz="2400">
              <a:latin typeface="Lato"/>
              <a:ea typeface="Lato"/>
              <a:cs typeface="Lato"/>
              <a:sym typeface="Lato"/>
            </a:endParaRPr>
          </a:p>
        </p:txBody>
      </p:sp>
      <p:sp>
        <p:nvSpPr>
          <p:cNvPr id="338" name="Google Shape;338;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GCC</a:t>
            </a:r>
            <a:endParaRPr/>
          </a:p>
        </p:txBody>
      </p:sp>
      <p:graphicFrame>
        <p:nvGraphicFramePr>
          <p:cNvPr id="339" name="Google Shape;339;p44"/>
          <p:cNvGraphicFramePr/>
          <p:nvPr/>
        </p:nvGraphicFramePr>
        <p:xfrm>
          <a:off x="6218350" y="2032075"/>
          <a:ext cx="3000000" cy="3000000"/>
        </p:xfrm>
        <a:graphic>
          <a:graphicData uri="http://schemas.openxmlformats.org/drawingml/2006/table">
            <a:tbl>
              <a:tblPr>
                <a:noFill/>
                <a:tableStyleId>{1094C728-30F9-4984-9220-07CD0C6EEC5C}</a:tableStyleId>
              </a:tblPr>
              <a:tblGrid>
                <a:gridCol w="880075"/>
              </a:tblGrid>
              <a:tr h="502725">
                <a:tc>
                  <a:txBody>
                    <a:bodyPr/>
                    <a:lstStyle/>
                    <a:p>
                      <a:pPr indent="0" lvl="0" marL="0" rtl="0" algn="ctr">
                        <a:spcBef>
                          <a:spcPts val="0"/>
                        </a:spcBef>
                        <a:spcAft>
                          <a:spcPts val="0"/>
                        </a:spcAft>
                        <a:buNone/>
                      </a:pPr>
                      <a:r>
                        <a:rPr lang="en-GB" sz="2400"/>
                        <a:t>2</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2</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rPr lang="en-GB" sz="2400"/>
                        <a:t>2</a:t>
                      </a:r>
                      <a:endParaRPr sz="2400"/>
                    </a:p>
                  </a:txBody>
                  <a:tcPr marT="91425" marB="91425" marR="91425" marL="91425">
                    <a:solidFill>
                      <a:srgbClr val="C27BA0"/>
                    </a:solidFill>
                  </a:tcPr>
                </a:tc>
              </a:tr>
              <a:tr h="492600">
                <a:tc>
                  <a:txBody>
                    <a:bodyPr/>
                    <a:lstStyle/>
                    <a:p>
                      <a:pPr indent="0" lvl="0" marL="0" rtl="0" algn="ctr">
                        <a:spcBef>
                          <a:spcPts val="0"/>
                        </a:spcBef>
                        <a:spcAft>
                          <a:spcPts val="0"/>
                        </a:spcAft>
                        <a:buNone/>
                      </a:pPr>
                      <a:r>
                        <a:rPr lang="en-GB" sz="2400"/>
                        <a:t>1</a:t>
                      </a:r>
                      <a:endParaRPr sz="2400"/>
                    </a:p>
                  </a:txBody>
                  <a:tcPr marT="91425" marB="91425" marR="91425" marL="91425">
                    <a:solidFill>
                      <a:srgbClr val="00FFFF"/>
                    </a:solidFill>
                  </a:tcPr>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340" name="Google Shape;340;p44"/>
          <p:cNvSpPr txBox="1"/>
          <p:nvPr/>
        </p:nvSpPr>
        <p:spPr>
          <a:xfrm>
            <a:off x="6218350" y="1559825"/>
            <a:ext cx="880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sizes</a:t>
            </a:r>
            <a:endParaRPr i="1" sz="2400">
              <a:latin typeface="Lato"/>
              <a:ea typeface="Lato"/>
              <a:cs typeface="Lato"/>
              <a:sym typeface="Lato"/>
            </a:endParaRPr>
          </a:p>
        </p:txBody>
      </p:sp>
      <p:graphicFrame>
        <p:nvGraphicFramePr>
          <p:cNvPr id="341" name="Google Shape;341;p44"/>
          <p:cNvGraphicFramePr/>
          <p:nvPr/>
        </p:nvGraphicFramePr>
        <p:xfrm>
          <a:off x="7241500" y="2032075"/>
          <a:ext cx="3000000" cy="3000000"/>
        </p:xfrm>
        <a:graphic>
          <a:graphicData uri="http://schemas.openxmlformats.org/drawingml/2006/table">
            <a:tbl>
              <a:tblPr>
                <a:noFill/>
                <a:tableStyleId>{1094C728-30F9-4984-9220-07CD0C6EEC5C}</a:tableStyleId>
              </a:tblPr>
              <a:tblGrid>
                <a:gridCol w="1670250"/>
              </a:tblGrid>
              <a:tr h="502725">
                <a:tc>
                  <a:txBody>
                    <a:bodyPr/>
                    <a:lstStyle/>
                    <a:p>
                      <a:pPr indent="0" lvl="0" marL="0" rtl="0" algn="ctr">
                        <a:spcBef>
                          <a:spcPts val="0"/>
                        </a:spcBef>
                        <a:spcAft>
                          <a:spcPts val="0"/>
                        </a:spcAft>
                        <a:buNone/>
                      </a:pPr>
                      <a:r>
                        <a:rPr lang="en-GB" sz="2400"/>
                        <a:t>{c,d}</a:t>
                      </a:r>
                      <a:endParaRPr sz="2400"/>
                    </a:p>
                  </a:txBody>
                  <a:tcPr marT="91425" marB="91425" marR="91425" marL="91425">
                    <a:solidFill>
                      <a:srgbClr val="FFFF00"/>
                    </a:solidFill>
                  </a:tcPr>
                </a:tc>
              </a:tr>
              <a:tr h="492600">
                <a:tc>
                  <a:txBody>
                    <a:bodyPr/>
                    <a:lstStyle/>
                    <a:p>
                      <a:pPr indent="0" lvl="0" marL="0" rtl="0" algn="ctr">
                        <a:spcBef>
                          <a:spcPts val="0"/>
                        </a:spcBef>
                        <a:spcAft>
                          <a:spcPts val="0"/>
                        </a:spcAft>
                        <a:buNone/>
                      </a:pPr>
                      <a:r>
                        <a:rPr lang="en-GB" sz="2400"/>
                        <a:t>{g,f}</a:t>
                      </a:r>
                      <a:endParaRPr sz="2400"/>
                    </a:p>
                  </a:txBody>
                  <a:tcPr marT="91425" marB="91425" marR="91425" marL="91425">
                    <a:solidFill>
                      <a:srgbClr val="00FF00"/>
                    </a:solidFill>
                  </a:tcPr>
                </a:tc>
              </a:tr>
              <a:tr h="492600">
                <a:tc>
                  <a:txBody>
                    <a:bodyPr/>
                    <a:lstStyle/>
                    <a:p>
                      <a:pPr indent="0" lvl="0" marL="0" rtl="0" algn="ctr">
                        <a:spcBef>
                          <a:spcPts val="0"/>
                        </a:spcBef>
                        <a:spcAft>
                          <a:spcPts val="0"/>
                        </a:spcAft>
                        <a:buNone/>
                      </a:pPr>
                      <a:r>
                        <a:rPr lang="en-GB" sz="2400"/>
                        <a:t>{a,b}</a:t>
                      </a:r>
                      <a:endParaRPr sz="2400"/>
                    </a:p>
                  </a:txBody>
                  <a:tcPr marT="91425" marB="91425" marR="91425" marL="91425">
                    <a:solidFill>
                      <a:srgbClr val="C27BA0"/>
                    </a:solidFill>
                  </a:tcPr>
                </a:tc>
              </a:tr>
              <a:tr h="492600">
                <a:tc>
                  <a:txBody>
                    <a:bodyPr/>
                    <a:lstStyle/>
                    <a:p>
                      <a:pPr indent="0" lvl="0" marL="0" rtl="0" algn="ctr">
                        <a:spcBef>
                          <a:spcPts val="0"/>
                        </a:spcBef>
                        <a:spcAft>
                          <a:spcPts val="0"/>
                        </a:spcAft>
                        <a:buNone/>
                      </a:pPr>
                      <a:r>
                        <a:rPr lang="en-GB" sz="2400"/>
                        <a:t>{e}</a:t>
                      </a:r>
                      <a:endParaRPr sz="2400"/>
                    </a:p>
                  </a:txBody>
                  <a:tcPr marT="91425" marB="91425" marR="91425" marL="91425">
                    <a:solidFill>
                      <a:srgbClr val="00FFFF"/>
                    </a:solidFill>
                  </a:tcPr>
                </a:tc>
              </a:tr>
              <a:tr h="492600">
                <a:tc>
                  <a:txBody>
                    <a:bodyPr/>
                    <a:lstStyle/>
                    <a:p>
                      <a:pPr indent="0" lvl="0" marL="0" rtl="0" algn="ctr">
                        <a:spcBef>
                          <a:spcPts val="0"/>
                        </a:spcBef>
                        <a:spcAft>
                          <a:spcPts val="0"/>
                        </a:spcAft>
                        <a:buNone/>
                      </a:pPr>
                      <a:r>
                        <a:t/>
                      </a:r>
                      <a:endParaRPr sz="2400"/>
                    </a:p>
                  </a:txBody>
                  <a:tcPr marT="91425" marB="91425" marR="91425" marL="91425"/>
                </a:tc>
              </a:tr>
            </a:tbl>
          </a:graphicData>
        </a:graphic>
      </p:graphicFrame>
      <p:sp>
        <p:nvSpPr>
          <p:cNvPr id="342" name="Google Shape;342;p44"/>
          <p:cNvSpPr txBox="1"/>
          <p:nvPr/>
        </p:nvSpPr>
        <p:spPr>
          <a:xfrm>
            <a:off x="7492825" y="1559825"/>
            <a:ext cx="116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cliques</a:t>
            </a:r>
            <a:endParaRPr i="1" sz="2400">
              <a:latin typeface="Lato"/>
              <a:ea typeface="Lato"/>
              <a:cs typeface="Lato"/>
              <a:sym typeface="Lato"/>
            </a:endParaRPr>
          </a:p>
        </p:txBody>
      </p:sp>
      <p:sp>
        <p:nvSpPr>
          <p:cNvPr id="343" name="Google Shape;343;p44"/>
          <p:cNvSpPr/>
          <p:nvPr/>
        </p:nvSpPr>
        <p:spPr>
          <a:xfrm>
            <a:off x="840875" y="2032075"/>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p:nvPr/>
        </p:nvSpPr>
        <p:spPr>
          <a:xfrm>
            <a:off x="2223800" y="3206450"/>
            <a:ext cx="589500" cy="5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p:nvPr/>
        </p:nvSpPr>
        <p:spPr>
          <a:xfrm>
            <a:off x="2686968"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350" name="Google Shape;350;p45"/>
          <p:cNvSpPr/>
          <p:nvPr/>
        </p:nvSpPr>
        <p:spPr>
          <a:xfrm>
            <a:off x="1464088" y="857885"/>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351" name="Google Shape;351;p45"/>
          <p:cNvSpPr/>
          <p:nvPr/>
        </p:nvSpPr>
        <p:spPr>
          <a:xfrm>
            <a:off x="1464088" y="1823162"/>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352" name="Google Shape;352;p45"/>
          <p:cNvSpPr/>
          <p:nvPr/>
        </p:nvSpPr>
        <p:spPr>
          <a:xfrm>
            <a:off x="4190988"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353" name="Google Shape;353;p45"/>
          <p:cNvSpPr/>
          <p:nvPr/>
        </p:nvSpPr>
        <p:spPr>
          <a:xfrm>
            <a:off x="7160012" y="214334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354" name="Google Shape;354;p45"/>
          <p:cNvSpPr/>
          <p:nvPr/>
        </p:nvSpPr>
        <p:spPr>
          <a:xfrm>
            <a:off x="5695040" y="214334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355" name="Google Shape;355;p45"/>
          <p:cNvSpPr/>
          <p:nvPr/>
        </p:nvSpPr>
        <p:spPr>
          <a:xfrm>
            <a:off x="7160012"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356" name="Google Shape;356;p45"/>
          <p:cNvSpPr/>
          <p:nvPr/>
        </p:nvSpPr>
        <p:spPr>
          <a:xfrm>
            <a:off x="5695040"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357" name="Google Shape;357;p45"/>
          <p:cNvSpPr/>
          <p:nvPr/>
        </p:nvSpPr>
        <p:spPr>
          <a:xfrm>
            <a:off x="7160012" y="42940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358" name="Google Shape;358;p45"/>
          <p:cNvSpPr/>
          <p:nvPr/>
        </p:nvSpPr>
        <p:spPr>
          <a:xfrm>
            <a:off x="5695040" y="42940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359" name="Google Shape;359;p45"/>
          <p:cNvCxnSpPr>
            <a:stCxn id="350" idx="6"/>
            <a:endCxn id="349"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45"/>
          <p:cNvCxnSpPr>
            <a:stCxn id="351" idx="6"/>
            <a:endCxn id="349"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45"/>
          <p:cNvCxnSpPr>
            <a:stCxn id="349" idx="6"/>
            <a:endCxn id="352"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45"/>
          <p:cNvCxnSpPr>
            <a:stCxn id="352" idx="7"/>
            <a:endCxn id="358"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45"/>
          <p:cNvCxnSpPr>
            <a:stCxn id="352" idx="6"/>
            <a:endCxn id="356"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45"/>
          <p:cNvCxnSpPr>
            <a:stCxn id="352" idx="5"/>
            <a:endCxn id="354"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45"/>
          <p:cNvCxnSpPr>
            <a:stCxn id="358" idx="6"/>
            <a:endCxn id="357"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45"/>
          <p:cNvCxnSpPr>
            <a:stCxn id="354" idx="6"/>
            <a:endCxn id="353"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45"/>
          <p:cNvCxnSpPr>
            <a:stCxn id="356" idx="6"/>
            <a:endCxn id="357"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45"/>
          <p:cNvCxnSpPr>
            <a:stCxn id="356" idx="6"/>
            <a:endCxn id="353"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45"/>
          <p:cNvCxnSpPr>
            <a:stCxn id="355" idx="4"/>
            <a:endCxn id="353"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45"/>
          <p:cNvCxnSpPr>
            <a:stCxn id="354" idx="7"/>
            <a:endCxn id="355"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45"/>
          <p:cNvCxnSpPr>
            <a:stCxn id="355"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45"/>
          <p:cNvCxnSpPr>
            <a:stCxn id="355" idx="2"/>
            <a:endCxn id="358"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
        <p:nvSpPr>
          <p:cNvPr id="373" name="Google Shape;373;p45"/>
          <p:cNvSpPr txBox="1"/>
          <p:nvPr/>
        </p:nvSpPr>
        <p:spPr>
          <a:xfrm>
            <a:off x="445700" y="3396875"/>
            <a:ext cx="945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Vertices : </a:t>
            </a:r>
            <a:endParaRPr/>
          </a:p>
        </p:txBody>
      </p:sp>
      <p:sp>
        <p:nvSpPr>
          <p:cNvPr id="374" name="Google Shape;374;p45"/>
          <p:cNvSpPr/>
          <p:nvPr/>
        </p:nvSpPr>
        <p:spPr>
          <a:xfrm>
            <a:off x="15493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375" name="Google Shape;375;p45"/>
          <p:cNvSpPr/>
          <p:nvPr/>
        </p:nvSpPr>
        <p:spPr>
          <a:xfrm>
            <a:off x="63893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376" name="Google Shape;376;p45"/>
          <p:cNvSpPr/>
          <p:nvPr/>
        </p:nvSpPr>
        <p:spPr>
          <a:xfrm>
            <a:off x="22276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377" name="Google Shape;377;p45"/>
          <p:cNvSpPr/>
          <p:nvPr/>
        </p:nvSpPr>
        <p:spPr>
          <a:xfrm>
            <a:off x="5695063"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378" name="Google Shape;378;p45"/>
          <p:cNvSpPr/>
          <p:nvPr/>
        </p:nvSpPr>
        <p:spPr>
          <a:xfrm>
            <a:off x="2862975"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379" name="Google Shape;379;p45"/>
          <p:cNvSpPr/>
          <p:nvPr/>
        </p:nvSpPr>
        <p:spPr>
          <a:xfrm>
            <a:off x="3518600"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380" name="Google Shape;380;p45"/>
          <p:cNvSpPr/>
          <p:nvPr/>
        </p:nvSpPr>
        <p:spPr>
          <a:xfrm>
            <a:off x="421493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381" name="Google Shape;381;p45"/>
          <p:cNvSpPr/>
          <p:nvPr/>
        </p:nvSpPr>
        <p:spPr>
          <a:xfrm>
            <a:off x="4991075"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382" name="Google Shape;382;p45"/>
          <p:cNvSpPr/>
          <p:nvPr/>
        </p:nvSpPr>
        <p:spPr>
          <a:xfrm>
            <a:off x="78293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383" name="Google Shape;383;p45"/>
          <p:cNvSpPr/>
          <p:nvPr/>
        </p:nvSpPr>
        <p:spPr>
          <a:xfrm>
            <a:off x="71598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384" name="Google Shape;384;p45"/>
          <p:cNvSpPr txBox="1"/>
          <p:nvPr/>
        </p:nvSpPr>
        <p:spPr>
          <a:xfrm>
            <a:off x="168800" y="4018000"/>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After permutation : </a:t>
            </a:r>
            <a:endParaRPr/>
          </a:p>
        </p:txBody>
      </p:sp>
      <p:sp>
        <p:nvSpPr>
          <p:cNvPr id="385" name="Google Shape;385;p45"/>
          <p:cNvSpPr/>
          <p:nvPr/>
        </p:nvSpPr>
        <p:spPr>
          <a:xfrm>
            <a:off x="15493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386" name="Google Shape;386;p45"/>
          <p:cNvSpPr/>
          <p:nvPr/>
        </p:nvSpPr>
        <p:spPr>
          <a:xfrm>
            <a:off x="63893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387" name="Google Shape;387;p45"/>
          <p:cNvSpPr/>
          <p:nvPr/>
        </p:nvSpPr>
        <p:spPr>
          <a:xfrm>
            <a:off x="22276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388" name="Google Shape;388;p45"/>
          <p:cNvSpPr/>
          <p:nvPr/>
        </p:nvSpPr>
        <p:spPr>
          <a:xfrm>
            <a:off x="5695063"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389" name="Google Shape;389;p45"/>
          <p:cNvSpPr/>
          <p:nvPr/>
        </p:nvSpPr>
        <p:spPr>
          <a:xfrm>
            <a:off x="2862975"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390" name="Google Shape;390;p45"/>
          <p:cNvSpPr/>
          <p:nvPr/>
        </p:nvSpPr>
        <p:spPr>
          <a:xfrm>
            <a:off x="3518600"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391" name="Google Shape;391;p45"/>
          <p:cNvSpPr/>
          <p:nvPr/>
        </p:nvSpPr>
        <p:spPr>
          <a:xfrm>
            <a:off x="421493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392" name="Google Shape;392;p45"/>
          <p:cNvSpPr/>
          <p:nvPr/>
        </p:nvSpPr>
        <p:spPr>
          <a:xfrm>
            <a:off x="4991075"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393" name="Google Shape;393;p45"/>
          <p:cNvSpPr/>
          <p:nvPr/>
        </p:nvSpPr>
        <p:spPr>
          <a:xfrm>
            <a:off x="78293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394" name="Google Shape;394;p45"/>
          <p:cNvSpPr/>
          <p:nvPr/>
        </p:nvSpPr>
        <p:spPr>
          <a:xfrm>
            <a:off x="71598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395" name="Google Shape;395;p45"/>
          <p:cNvSpPr/>
          <p:nvPr/>
        </p:nvSpPr>
        <p:spPr>
          <a:xfrm>
            <a:off x="1478825" y="4066750"/>
            <a:ext cx="6870600" cy="554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6"/>
          <p:cNvSpPr/>
          <p:nvPr/>
        </p:nvSpPr>
        <p:spPr>
          <a:xfrm>
            <a:off x="2686968"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401" name="Google Shape;401;p46"/>
          <p:cNvSpPr/>
          <p:nvPr/>
        </p:nvSpPr>
        <p:spPr>
          <a:xfrm>
            <a:off x="1464088" y="857885"/>
            <a:ext cx="519900" cy="4284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402" name="Google Shape;402;p46"/>
          <p:cNvSpPr/>
          <p:nvPr/>
        </p:nvSpPr>
        <p:spPr>
          <a:xfrm>
            <a:off x="1464088" y="1823162"/>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403" name="Google Shape;403;p46"/>
          <p:cNvSpPr/>
          <p:nvPr/>
        </p:nvSpPr>
        <p:spPr>
          <a:xfrm>
            <a:off x="4190988" y="128637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404" name="Google Shape;404;p46"/>
          <p:cNvSpPr/>
          <p:nvPr/>
        </p:nvSpPr>
        <p:spPr>
          <a:xfrm>
            <a:off x="7160012"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405" name="Google Shape;405;p46"/>
          <p:cNvSpPr/>
          <p:nvPr/>
        </p:nvSpPr>
        <p:spPr>
          <a:xfrm>
            <a:off x="5695040"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406" name="Google Shape;406;p46"/>
          <p:cNvSpPr/>
          <p:nvPr/>
        </p:nvSpPr>
        <p:spPr>
          <a:xfrm>
            <a:off x="7160012" y="128637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407" name="Google Shape;407;p46"/>
          <p:cNvSpPr/>
          <p:nvPr/>
        </p:nvSpPr>
        <p:spPr>
          <a:xfrm>
            <a:off x="5695040" y="128637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408" name="Google Shape;408;p46"/>
          <p:cNvSpPr/>
          <p:nvPr/>
        </p:nvSpPr>
        <p:spPr>
          <a:xfrm>
            <a:off x="7160012" y="42940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409" name="Google Shape;409;p46"/>
          <p:cNvSpPr/>
          <p:nvPr/>
        </p:nvSpPr>
        <p:spPr>
          <a:xfrm>
            <a:off x="5695040" y="42940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410" name="Google Shape;410;p46"/>
          <p:cNvCxnSpPr>
            <a:stCxn id="401" idx="6"/>
            <a:endCxn id="400"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46"/>
          <p:cNvCxnSpPr>
            <a:stCxn id="402" idx="6"/>
            <a:endCxn id="400"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46"/>
          <p:cNvCxnSpPr>
            <a:stCxn id="400" idx="6"/>
            <a:endCxn id="403"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46"/>
          <p:cNvCxnSpPr>
            <a:stCxn id="403" idx="7"/>
            <a:endCxn id="409"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46"/>
          <p:cNvCxnSpPr>
            <a:stCxn id="403" idx="6"/>
            <a:endCxn id="407"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46"/>
          <p:cNvCxnSpPr>
            <a:stCxn id="403" idx="5"/>
            <a:endCxn id="405"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46"/>
          <p:cNvCxnSpPr>
            <a:stCxn id="409" idx="6"/>
            <a:endCxn id="408"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46"/>
          <p:cNvCxnSpPr>
            <a:stCxn id="405" idx="6"/>
            <a:endCxn id="404"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46"/>
          <p:cNvCxnSpPr>
            <a:stCxn id="407" idx="6"/>
            <a:endCxn id="408"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46"/>
          <p:cNvCxnSpPr>
            <a:stCxn id="407" idx="6"/>
            <a:endCxn id="404"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46"/>
          <p:cNvCxnSpPr>
            <a:stCxn id="406" idx="4"/>
            <a:endCxn id="404"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46"/>
          <p:cNvCxnSpPr>
            <a:stCxn id="405" idx="7"/>
            <a:endCxn id="406"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46"/>
          <p:cNvCxnSpPr>
            <a:stCxn id="406"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46"/>
          <p:cNvCxnSpPr>
            <a:stCxn id="406" idx="2"/>
            <a:endCxn id="409"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
        <p:nvSpPr>
          <p:cNvPr id="424" name="Google Shape;424;p46"/>
          <p:cNvSpPr txBox="1"/>
          <p:nvPr/>
        </p:nvSpPr>
        <p:spPr>
          <a:xfrm>
            <a:off x="445700" y="3396875"/>
            <a:ext cx="945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Vertices : </a:t>
            </a:r>
            <a:endParaRPr/>
          </a:p>
        </p:txBody>
      </p:sp>
      <p:sp>
        <p:nvSpPr>
          <p:cNvPr id="425" name="Google Shape;425;p46"/>
          <p:cNvSpPr/>
          <p:nvPr/>
        </p:nvSpPr>
        <p:spPr>
          <a:xfrm>
            <a:off x="15493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426" name="Google Shape;426;p46"/>
          <p:cNvSpPr/>
          <p:nvPr/>
        </p:nvSpPr>
        <p:spPr>
          <a:xfrm>
            <a:off x="63893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427" name="Google Shape;427;p46"/>
          <p:cNvSpPr/>
          <p:nvPr/>
        </p:nvSpPr>
        <p:spPr>
          <a:xfrm>
            <a:off x="22276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428" name="Google Shape;428;p46"/>
          <p:cNvSpPr/>
          <p:nvPr/>
        </p:nvSpPr>
        <p:spPr>
          <a:xfrm>
            <a:off x="5695063"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429" name="Google Shape;429;p46"/>
          <p:cNvSpPr/>
          <p:nvPr/>
        </p:nvSpPr>
        <p:spPr>
          <a:xfrm>
            <a:off x="2862975"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430" name="Google Shape;430;p46"/>
          <p:cNvSpPr/>
          <p:nvPr/>
        </p:nvSpPr>
        <p:spPr>
          <a:xfrm>
            <a:off x="3518600"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431" name="Google Shape;431;p46"/>
          <p:cNvSpPr/>
          <p:nvPr/>
        </p:nvSpPr>
        <p:spPr>
          <a:xfrm>
            <a:off x="421493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432" name="Google Shape;432;p46"/>
          <p:cNvSpPr/>
          <p:nvPr/>
        </p:nvSpPr>
        <p:spPr>
          <a:xfrm>
            <a:off x="4991075"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433" name="Google Shape;433;p46"/>
          <p:cNvSpPr/>
          <p:nvPr/>
        </p:nvSpPr>
        <p:spPr>
          <a:xfrm>
            <a:off x="78293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434" name="Google Shape;434;p46"/>
          <p:cNvSpPr/>
          <p:nvPr/>
        </p:nvSpPr>
        <p:spPr>
          <a:xfrm>
            <a:off x="7159888" y="33968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435" name="Google Shape;435;p46"/>
          <p:cNvSpPr txBox="1"/>
          <p:nvPr/>
        </p:nvSpPr>
        <p:spPr>
          <a:xfrm>
            <a:off x="168800" y="4018000"/>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After permutation : </a:t>
            </a:r>
            <a:endParaRPr/>
          </a:p>
        </p:txBody>
      </p:sp>
      <p:sp>
        <p:nvSpPr>
          <p:cNvPr id="436" name="Google Shape;436;p46"/>
          <p:cNvSpPr/>
          <p:nvPr/>
        </p:nvSpPr>
        <p:spPr>
          <a:xfrm>
            <a:off x="15493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437" name="Google Shape;437;p46"/>
          <p:cNvSpPr/>
          <p:nvPr/>
        </p:nvSpPr>
        <p:spPr>
          <a:xfrm>
            <a:off x="63893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438" name="Google Shape;438;p46"/>
          <p:cNvSpPr/>
          <p:nvPr/>
        </p:nvSpPr>
        <p:spPr>
          <a:xfrm>
            <a:off x="22276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439" name="Google Shape;439;p46"/>
          <p:cNvSpPr/>
          <p:nvPr/>
        </p:nvSpPr>
        <p:spPr>
          <a:xfrm>
            <a:off x="5695063"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440" name="Google Shape;440;p46"/>
          <p:cNvSpPr/>
          <p:nvPr/>
        </p:nvSpPr>
        <p:spPr>
          <a:xfrm>
            <a:off x="2862975"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441" name="Google Shape;441;p46"/>
          <p:cNvSpPr/>
          <p:nvPr/>
        </p:nvSpPr>
        <p:spPr>
          <a:xfrm>
            <a:off x="3518600"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442" name="Google Shape;442;p46"/>
          <p:cNvSpPr/>
          <p:nvPr/>
        </p:nvSpPr>
        <p:spPr>
          <a:xfrm>
            <a:off x="421493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443" name="Google Shape;443;p46"/>
          <p:cNvSpPr/>
          <p:nvPr/>
        </p:nvSpPr>
        <p:spPr>
          <a:xfrm>
            <a:off x="4991075"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444" name="Google Shape;444;p46"/>
          <p:cNvSpPr/>
          <p:nvPr/>
        </p:nvSpPr>
        <p:spPr>
          <a:xfrm>
            <a:off x="78293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445" name="Google Shape;445;p46"/>
          <p:cNvSpPr/>
          <p:nvPr/>
        </p:nvSpPr>
        <p:spPr>
          <a:xfrm>
            <a:off x="7159888" y="4128660"/>
            <a:ext cx="519900" cy="428400"/>
          </a:xfrm>
          <a:prstGeom prst="ellipse">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446" name="Google Shape;446;p46"/>
          <p:cNvSpPr/>
          <p:nvPr/>
        </p:nvSpPr>
        <p:spPr>
          <a:xfrm>
            <a:off x="1478825" y="4066750"/>
            <a:ext cx="6870600" cy="554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6"/>
          <p:cNvSpPr/>
          <p:nvPr/>
        </p:nvSpPr>
        <p:spPr>
          <a:xfrm>
            <a:off x="5510975" y="1984075"/>
            <a:ext cx="2462400" cy="783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6"/>
          <p:cNvSpPr/>
          <p:nvPr/>
        </p:nvSpPr>
        <p:spPr>
          <a:xfrm rot="-1761990">
            <a:off x="5456293" y="680518"/>
            <a:ext cx="2462304" cy="783111"/>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6"/>
          <p:cNvSpPr/>
          <p:nvPr/>
        </p:nvSpPr>
        <p:spPr>
          <a:xfrm rot="1808331">
            <a:off x="5456326" y="680419"/>
            <a:ext cx="2462272" cy="78329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6"/>
          <p:cNvSpPr/>
          <p:nvPr/>
        </p:nvSpPr>
        <p:spPr>
          <a:xfrm rot="-1261108">
            <a:off x="1088174" y="1382582"/>
            <a:ext cx="2462439" cy="78327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6"/>
          <p:cNvSpPr/>
          <p:nvPr/>
        </p:nvSpPr>
        <p:spPr>
          <a:xfrm>
            <a:off x="4091375" y="122002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6"/>
          <p:cNvSpPr/>
          <p:nvPr/>
        </p:nvSpPr>
        <p:spPr>
          <a:xfrm>
            <a:off x="1362550" y="77057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6"/>
          <p:cNvSpPr/>
          <p:nvPr/>
        </p:nvSpPr>
        <p:spPr>
          <a:xfrm>
            <a:off x="4461950" y="3550225"/>
            <a:ext cx="4374900" cy="886500"/>
          </a:xfrm>
          <a:prstGeom prst="rect">
            <a:avLst/>
          </a:prstGeom>
          <a:solidFill>
            <a:srgbClr val="FFFFFF"/>
          </a:solidFill>
          <a:ln cap="flat" cmpd="sng" w="9525">
            <a:solidFill>
              <a:srgbClr val="0000FF"/>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GB" sz="3600" u="none" cap="none" strike="noStrike">
                <a:solidFill>
                  <a:srgbClr val="0000FF"/>
                </a:solidFill>
                <a:latin typeface="Times New Roman"/>
                <a:ea typeface="Times New Roman"/>
                <a:cs typeface="Times New Roman"/>
                <a:sym typeface="Times New Roman"/>
              </a:rPr>
              <a:t>Is the </a:t>
            </a:r>
            <a:r>
              <a:rPr b="1" lang="en-GB" sz="3600">
                <a:solidFill>
                  <a:srgbClr val="0000FF"/>
                </a:solidFill>
                <a:latin typeface="Times New Roman"/>
                <a:ea typeface="Times New Roman"/>
                <a:cs typeface="Times New Roman"/>
                <a:sym typeface="Times New Roman"/>
              </a:rPr>
              <a:t>result</a:t>
            </a:r>
            <a:r>
              <a:rPr b="1" i="0" lang="en-GB" sz="3600" u="none" cap="none" strike="noStrike">
                <a:solidFill>
                  <a:srgbClr val="0000FF"/>
                </a:solidFill>
                <a:latin typeface="Times New Roman"/>
                <a:ea typeface="Times New Roman"/>
                <a:cs typeface="Times New Roman"/>
                <a:sym typeface="Times New Roman"/>
              </a:rPr>
              <a:t> optimal?</a:t>
            </a:r>
            <a:endParaRPr b="1" i="0" sz="2400" u="none" cap="none" strike="noStrike">
              <a:solidFill>
                <a:srgbClr val="38761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Iterative Greedy Algorithm</a:t>
            </a:r>
            <a:endParaRPr/>
          </a:p>
        </p:txBody>
      </p:sp>
      <p:sp>
        <p:nvSpPr>
          <p:cNvPr id="459" name="Google Shape;459;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Stochastic Local Search</a:t>
            </a:r>
            <a:endParaRPr sz="1600"/>
          </a:p>
          <a:p>
            <a:pPr indent="-330200" lvl="0" marL="457200" rtl="0" algn="l">
              <a:spcBef>
                <a:spcPts val="0"/>
              </a:spcBef>
              <a:spcAft>
                <a:spcPts val="0"/>
              </a:spcAft>
              <a:buSzPts val="1600"/>
              <a:buChar char="●"/>
            </a:pPr>
            <a:r>
              <a:rPr lang="en-GB" sz="1600"/>
              <a:t>Iterative Process</a:t>
            </a:r>
            <a:endParaRPr sz="1600"/>
          </a:p>
          <a:p>
            <a:pPr indent="-330200" lvl="0" marL="457200" rtl="0" algn="l">
              <a:spcBef>
                <a:spcPts val="0"/>
              </a:spcBef>
              <a:spcAft>
                <a:spcPts val="0"/>
              </a:spcAft>
              <a:buSzPts val="1600"/>
              <a:buChar char="●"/>
            </a:pPr>
            <a:r>
              <a:rPr lang="en-GB" sz="1600"/>
              <a:t>Improve Greedy solution in each step</a:t>
            </a:r>
            <a:endParaRPr sz="1600"/>
          </a:p>
          <a:p>
            <a:pPr indent="-330200" lvl="0" marL="457200" rtl="0" algn="l">
              <a:spcBef>
                <a:spcPts val="0"/>
              </a:spcBef>
              <a:spcAft>
                <a:spcPts val="0"/>
              </a:spcAft>
              <a:buSzPts val="1600"/>
              <a:buChar char="●"/>
            </a:pPr>
            <a:r>
              <a:rPr lang="en-GB" sz="1600"/>
              <a:t>Suitable for covering problems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8"/>
          <p:cNvSpPr/>
          <p:nvPr/>
        </p:nvSpPr>
        <p:spPr>
          <a:xfrm>
            <a:off x="2686968"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465" name="Google Shape;465;p48"/>
          <p:cNvSpPr/>
          <p:nvPr/>
        </p:nvSpPr>
        <p:spPr>
          <a:xfrm>
            <a:off x="1464088" y="857885"/>
            <a:ext cx="519900" cy="4284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466" name="Google Shape;466;p48"/>
          <p:cNvSpPr/>
          <p:nvPr/>
        </p:nvSpPr>
        <p:spPr>
          <a:xfrm>
            <a:off x="1464088" y="1823162"/>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467" name="Google Shape;467;p48"/>
          <p:cNvSpPr/>
          <p:nvPr/>
        </p:nvSpPr>
        <p:spPr>
          <a:xfrm>
            <a:off x="4190988" y="128637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468" name="Google Shape;468;p48"/>
          <p:cNvSpPr/>
          <p:nvPr/>
        </p:nvSpPr>
        <p:spPr>
          <a:xfrm>
            <a:off x="7160012"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469" name="Google Shape;469;p48"/>
          <p:cNvSpPr/>
          <p:nvPr/>
        </p:nvSpPr>
        <p:spPr>
          <a:xfrm>
            <a:off x="5695040"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470" name="Google Shape;470;p48"/>
          <p:cNvSpPr/>
          <p:nvPr/>
        </p:nvSpPr>
        <p:spPr>
          <a:xfrm>
            <a:off x="7160012" y="128637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471" name="Google Shape;471;p48"/>
          <p:cNvSpPr/>
          <p:nvPr/>
        </p:nvSpPr>
        <p:spPr>
          <a:xfrm>
            <a:off x="5695040" y="128637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472" name="Google Shape;472;p48"/>
          <p:cNvSpPr/>
          <p:nvPr/>
        </p:nvSpPr>
        <p:spPr>
          <a:xfrm>
            <a:off x="7160012" y="42940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473" name="Google Shape;473;p48"/>
          <p:cNvSpPr/>
          <p:nvPr/>
        </p:nvSpPr>
        <p:spPr>
          <a:xfrm>
            <a:off x="5695040" y="42940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474" name="Google Shape;474;p48"/>
          <p:cNvCxnSpPr>
            <a:stCxn id="465" idx="6"/>
            <a:endCxn id="464"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48"/>
          <p:cNvCxnSpPr>
            <a:stCxn id="466" idx="6"/>
            <a:endCxn id="464"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48"/>
          <p:cNvCxnSpPr>
            <a:stCxn id="464" idx="6"/>
            <a:endCxn id="467"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48"/>
          <p:cNvCxnSpPr>
            <a:stCxn id="467" idx="7"/>
            <a:endCxn id="473"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48"/>
          <p:cNvCxnSpPr>
            <a:stCxn id="467" idx="6"/>
            <a:endCxn id="471"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48"/>
          <p:cNvCxnSpPr>
            <a:stCxn id="467" idx="5"/>
            <a:endCxn id="469"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48"/>
          <p:cNvCxnSpPr>
            <a:stCxn id="473" idx="6"/>
            <a:endCxn id="472"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48"/>
          <p:cNvCxnSpPr>
            <a:stCxn id="469" idx="6"/>
            <a:endCxn id="468"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48"/>
          <p:cNvCxnSpPr>
            <a:stCxn id="471" idx="6"/>
            <a:endCxn id="472"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48"/>
          <p:cNvCxnSpPr>
            <a:stCxn id="471" idx="6"/>
            <a:endCxn id="468"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48"/>
          <p:cNvCxnSpPr>
            <a:stCxn id="470" idx="4"/>
            <a:endCxn id="468"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48"/>
          <p:cNvCxnSpPr>
            <a:stCxn id="469" idx="7"/>
            <a:endCxn id="470"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48"/>
          <p:cNvCxnSpPr>
            <a:stCxn id="470"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48"/>
          <p:cNvCxnSpPr>
            <a:stCxn id="470" idx="2"/>
            <a:endCxn id="473"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
        <p:nvSpPr>
          <p:cNvPr id="488" name="Google Shape;488;p48"/>
          <p:cNvSpPr/>
          <p:nvPr/>
        </p:nvSpPr>
        <p:spPr>
          <a:xfrm>
            <a:off x="5510975" y="1984075"/>
            <a:ext cx="2462400" cy="783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8"/>
          <p:cNvSpPr/>
          <p:nvPr/>
        </p:nvSpPr>
        <p:spPr>
          <a:xfrm rot="-1761990">
            <a:off x="5456293" y="680518"/>
            <a:ext cx="2462304" cy="783111"/>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8"/>
          <p:cNvSpPr/>
          <p:nvPr/>
        </p:nvSpPr>
        <p:spPr>
          <a:xfrm rot="1808331">
            <a:off x="5456326" y="680419"/>
            <a:ext cx="2462272" cy="78329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8"/>
          <p:cNvSpPr/>
          <p:nvPr/>
        </p:nvSpPr>
        <p:spPr>
          <a:xfrm rot="-1261108">
            <a:off x="1088174" y="1382582"/>
            <a:ext cx="2462439" cy="78327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8"/>
          <p:cNvSpPr/>
          <p:nvPr/>
        </p:nvSpPr>
        <p:spPr>
          <a:xfrm>
            <a:off x="4091375" y="122002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8"/>
          <p:cNvSpPr/>
          <p:nvPr/>
        </p:nvSpPr>
        <p:spPr>
          <a:xfrm>
            <a:off x="1362550" y="77057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8"/>
          <p:cNvSpPr txBox="1"/>
          <p:nvPr/>
        </p:nvSpPr>
        <p:spPr>
          <a:xfrm>
            <a:off x="1158425" y="3402350"/>
            <a:ext cx="12078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1</a:t>
            </a:r>
            <a:r>
              <a:rPr lang="en-GB" sz="1600"/>
              <a:t> = {G,F}</a:t>
            </a:r>
            <a:endParaRPr sz="1600">
              <a:solidFill>
                <a:schemeClr val="dk1"/>
              </a:solidFill>
            </a:endParaRPr>
          </a:p>
          <a:p>
            <a:pPr indent="0" lvl="0" marL="0" rtl="0" algn="l">
              <a:spcBef>
                <a:spcPts val="0"/>
              </a:spcBef>
              <a:spcAft>
                <a:spcPts val="0"/>
              </a:spcAft>
              <a:buNone/>
            </a:pPr>
            <a:r>
              <a:rPr lang="en-GB" sz="1600"/>
              <a:t>			</a:t>
            </a:r>
            <a:endParaRPr sz="1600"/>
          </a:p>
        </p:txBody>
      </p:sp>
      <p:sp>
        <p:nvSpPr>
          <p:cNvPr id="495" name="Google Shape;495;p48"/>
          <p:cNvSpPr txBox="1"/>
          <p:nvPr/>
        </p:nvSpPr>
        <p:spPr>
          <a:xfrm>
            <a:off x="6138800" y="3402350"/>
            <a:ext cx="1136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3</a:t>
            </a:r>
            <a:r>
              <a:rPr lang="en-GB" sz="1600"/>
              <a:t> = {C,B}</a:t>
            </a:r>
            <a:endParaRPr sz="1600">
              <a:solidFill>
                <a:schemeClr val="dk1"/>
              </a:solidFill>
            </a:endParaRPr>
          </a:p>
          <a:p>
            <a:pPr indent="0" lvl="0" marL="0" rtl="0" algn="l">
              <a:spcBef>
                <a:spcPts val="0"/>
              </a:spcBef>
              <a:spcAft>
                <a:spcPts val="0"/>
              </a:spcAft>
              <a:buNone/>
            </a:pPr>
            <a:r>
              <a:rPr lang="en-GB" sz="1600"/>
              <a:t>			</a:t>
            </a:r>
            <a:endParaRPr sz="1600"/>
          </a:p>
        </p:txBody>
      </p:sp>
      <p:sp>
        <p:nvSpPr>
          <p:cNvPr id="496" name="Google Shape;496;p48"/>
          <p:cNvSpPr txBox="1"/>
          <p:nvPr/>
        </p:nvSpPr>
        <p:spPr>
          <a:xfrm>
            <a:off x="3689700" y="3402350"/>
            <a:ext cx="12078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2</a:t>
            </a:r>
            <a:r>
              <a:rPr lang="en-GB" sz="1600"/>
              <a:t> = {E,J}</a:t>
            </a:r>
            <a:endParaRPr sz="1600">
              <a:solidFill>
                <a:schemeClr val="dk1"/>
              </a:solidFill>
            </a:endParaRPr>
          </a:p>
          <a:p>
            <a:pPr indent="0" lvl="0" marL="0" rtl="0" algn="l">
              <a:spcBef>
                <a:spcPts val="0"/>
              </a:spcBef>
              <a:spcAft>
                <a:spcPts val="0"/>
              </a:spcAft>
              <a:buNone/>
            </a:pPr>
            <a:r>
              <a:rPr lang="en-GB" sz="1600"/>
              <a:t>			</a:t>
            </a:r>
            <a:endParaRPr sz="1600"/>
          </a:p>
        </p:txBody>
      </p:sp>
      <p:sp>
        <p:nvSpPr>
          <p:cNvPr id="497" name="Google Shape;497;p48"/>
          <p:cNvSpPr txBox="1"/>
          <p:nvPr/>
        </p:nvSpPr>
        <p:spPr>
          <a:xfrm>
            <a:off x="3689700" y="4011950"/>
            <a:ext cx="12078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5</a:t>
            </a:r>
            <a:r>
              <a:rPr lang="en-GB" sz="1600"/>
              <a:t> = {A}</a:t>
            </a:r>
            <a:endParaRPr sz="1600">
              <a:solidFill>
                <a:schemeClr val="dk1"/>
              </a:solidFill>
            </a:endParaRPr>
          </a:p>
          <a:p>
            <a:pPr indent="0" lvl="0" marL="0" rtl="0" algn="l">
              <a:spcBef>
                <a:spcPts val="0"/>
              </a:spcBef>
              <a:spcAft>
                <a:spcPts val="0"/>
              </a:spcAft>
              <a:buNone/>
            </a:pPr>
            <a:r>
              <a:rPr lang="en-GB" sz="1600"/>
              <a:t>			</a:t>
            </a:r>
            <a:endParaRPr sz="1600"/>
          </a:p>
        </p:txBody>
      </p:sp>
      <p:sp>
        <p:nvSpPr>
          <p:cNvPr id="498" name="Google Shape;498;p48"/>
          <p:cNvSpPr txBox="1"/>
          <p:nvPr/>
        </p:nvSpPr>
        <p:spPr>
          <a:xfrm>
            <a:off x="1158425" y="4011950"/>
            <a:ext cx="12078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4</a:t>
            </a:r>
            <a:r>
              <a:rPr lang="en-GB" sz="1600"/>
              <a:t> = {I,H}</a:t>
            </a:r>
            <a:endParaRPr sz="1600">
              <a:solidFill>
                <a:schemeClr val="dk1"/>
              </a:solidFill>
            </a:endParaRPr>
          </a:p>
          <a:p>
            <a:pPr indent="0" lvl="0" marL="0" rtl="0" algn="l">
              <a:spcBef>
                <a:spcPts val="0"/>
              </a:spcBef>
              <a:spcAft>
                <a:spcPts val="0"/>
              </a:spcAft>
              <a:buNone/>
            </a:pPr>
            <a:r>
              <a:rPr lang="en-GB" sz="1600"/>
              <a:t>			</a:t>
            </a:r>
            <a:endParaRPr sz="1600"/>
          </a:p>
        </p:txBody>
      </p:sp>
      <p:sp>
        <p:nvSpPr>
          <p:cNvPr id="499" name="Google Shape;499;p48"/>
          <p:cNvSpPr txBox="1"/>
          <p:nvPr/>
        </p:nvSpPr>
        <p:spPr>
          <a:xfrm>
            <a:off x="6138800" y="4011950"/>
            <a:ext cx="1136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6</a:t>
            </a:r>
            <a:r>
              <a:rPr lang="en-GB" sz="1600"/>
              <a:t> = {J}</a:t>
            </a:r>
            <a:endParaRPr sz="1600">
              <a:solidFill>
                <a:schemeClr val="dk1"/>
              </a:solidFill>
            </a:endParaRPr>
          </a:p>
          <a:p>
            <a:pPr indent="0" lvl="0" marL="0" rtl="0" algn="l">
              <a:spcBef>
                <a:spcPts val="0"/>
              </a:spcBef>
              <a:spcAft>
                <a:spcPts val="0"/>
              </a:spcAft>
              <a:buNone/>
            </a:pPr>
            <a:r>
              <a:rPr lang="en-GB" sz="1600"/>
              <a:t>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9"/>
          <p:cNvSpPr/>
          <p:nvPr/>
        </p:nvSpPr>
        <p:spPr>
          <a:xfrm>
            <a:off x="2686968"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505" name="Google Shape;505;p49"/>
          <p:cNvSpPr/>
          <p:nvPr/>
        </p:nvSpPr>
        <p:spPr>
          <a:xfrm>
            <a:off x="1464088" y="857885"/>
            <a:ext cx="519900" cy="4284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506" name="Google Shape;506;p49"/>
          <p:cNvSpPr/>
          <p:nvPr/>
        </p:nvSpPr>
        <p:spPr>
          <a:xfrm>
            <a:off x="1464088" y="1823162"/>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507" name="Google Shape;507;p49"/>
          <p:cNvSpPr/>
          <p:nvPr/>
        </p:nvSpPr>
        <p:spPr>
          <a:xfrm>
            <a:off x="4190988" y="128637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508" name="Google Shape;508;p49"/>
          <p:cNvSpPr/>
          <p:nvPr/>
        </p:nvSpPr>
        <p:spPr>
          <a:xfrm>
            <a:off x="7160012"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509" name="Google Shape;509;p49"/>
          <p:cNvSpPr/>
          <p:nvPr/>
        </p:nvSpPr>
        <p:spPr>
          <a:xfrm>
            <a:off x="5695040"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510" name="Google Shape;510;p49"/>
          <p:cNvSpPr/>
          <p:nvPr/>
        </p:nvSpPr>
        <p:spPr>
          <a:xfrm>
            <a:off x="7160012" y="128637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511" name="Google Shape;511;p49"/>
          <p:cNvSpPr/>
          <p:nvPr/>
        </p:nvSpPr>
        <p:spPr>
          <a:xfrm>
            <a:off x="5695040" y="128637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512" name="Google Shape;512;p49"/>
          <p:cNvSpPr/>
          <p:nvPr/>
        </p:nvSpPr>
        <p:spPr>
          <a:xfrm>
            <a:off x="7160012" y="42940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513" name="Google Shape;513;p49"/>
          <p:cNvSpPr/>
          <p:nvPr/>
        </p:nvSpPr>
        <p:spPr>
          <a:xfrm>
            <a:off x="5695040" y="42940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514" name="Google Shape;514;p49"/>
          <p:cNvCxnSpPr>
            <a:stCxn id="505" idx="6"/>
            <a:endCxn id="504"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49"/>
          <p:cNvCxnSpPr>
            <a:stCxn id="506" idx="6"/>
            <a:endCxn id="504"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49"/>
          <p:cNvCxnSpPr>
            <a:stCxn id="504" idx="6"/>
            <a:endCxn id="507"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49"/>
          <p:cNvCxnSpPr>
            <a:stCxn id="507" idx="7"/>
            <a:endCxn id="513"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49"/>
          <p:cNvCxnSpPr>
            <a:stCxn id="507" idx="6"/>
            <a:endCxn id="511"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49"/>
          <p:cNvCxnSpPr>
            <a:stCxn id="507" idx="5"/>
            <a:endCxn id="509"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49"/>
          <p:cNvCxnSpPr>
            <a:stCxn id="513" idx="6"/>
            <a:endCxn id="512"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49"/>
          <p:cNvCxnSpPr>
            <a:stCxn id="509" idx="6"/>
            <a:endCxn id="508"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49"/>
          <p:cNvCxnSpPr>
            <a:stCxn id="511" idx="6"/>
            <a:endCxn id="512"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49"/>
          <p:cNvCxnSpPr>
            <a:stCxn id="511" idx="6"/>
            <a:endCxn id="508"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49"/>
          <p:cNvCxnSpPr>
            <a:stCxn id="510" idx="4"/>
            <a:endCxn id="508"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49"/>
          <p:cNvCxnSpPr>
            <a:stCxn id="509" idx="7"/>
            <a:endCxn id="510"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49"/>
          <p:cNvCxnSpPr>
            <a:stCxn id="510"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49"/>
          <p:cNvCxnSpPr>
            <a:stCxn id="510" idx="2"/>
            <a:endCxn id="513"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
        <p:nvSpPr>
          <p:cNvPr id="528" name="Google Shape;528;p49"/>
          <p:cNvSpPr/>
          <p:nvPr/>
        </p:nvSpPr>
        <p:spPr>
          <a:xfrm>
            <a:off x="5510975" y="1984075"/>
            <a:ext cx="2462400" cy="783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9"/>
          <p:cNvSpPr/>
          <p:nvPr/>
        </p:nvSpPr>
        <p:spPr>
          <a:xfrm rot="-1761990">
            <a:off x="5456293" y="680518"/>
            <a:ext cx="2462304" cy="783111"/>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9"/>
          <p:cNvSpPr/>
          <p:nvPr/>
        </p:nvSpPr>
        <p:spPr>
          <a:xfrm rot="1808331">
            <a:off x="5456326" y="680419"/>
            <a:ext cx="2462272" cy="78329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rot="-1261108">
            <a:off x="1088174" y="1382582"/>
            <a:ext cx="2462439" cy="78327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9"/>
          <p:cNvSpPr/>
          <p:nvPr/>
        </p:nvSpPr>
        <p:spPr>
          <a:xfrm>
            <a:off x="4091375" y="122002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9"/>
          <p:cNvSpPr/>
          <p:nvPr/>
        </p:nvSpPr>
        <p:spPr>
          <a:xfrm>
            <a:off x="1362550" y="77057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9"/>
          <p:cNvSpPr txBox="1"/>
          <p:nvPr/>
        </p:nvSpPr>
        <p:spPr>
          <a:xfrm>
            <a:off x="798600"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1</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35" name="Google Shape;535;p49"/>
          <p:cNvGraphicFramePr/>
          <p:nvPr/>
        </p:nvGraphicFramePr>
        <p:xfrm>
          <a:off x="6690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bl>
          </a:graphicData>
        </a:graphic>
      </p:graphicFrame>
      <p:sp>
        <p:nvSpPr>
          <p:cNvPr id="536" name="Google Shape;536;p49"/>
          <p:cNvSpPr txBox="1"/>
          <p:nvPr/>
        </p:nvSpPr>
        <p:spPr>
          <a:xfrm>
            <a:off x="2318800"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2</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37" name="Google Shape;537;p49"/>
          <p:cNvGraphicFramePr/>
          <p:nvPr/>
        </p:nvGraphicFramePr>
        <p:xfrm>
          <a:off x="21892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538" name="Google Shape;538;p49"/>
          <p:cNvSpPr txBox="1"/>
          <p:nvPr/>
        </p:nvSpPr>
        <p:spPr>
          <a:xfrm>
            <a:off x="7716850" y="28390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6</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39" name="Google Shape;539;p49"/>
          <p:cNvGraphicFramePr/>
          <p:nvPr/>
        </p:nvGraphicFramePr>
        <p:xfrm>
          <a:off x="51428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r>
            </a:tbl>
          </a:graphicData>
        </a:graphic>
      </p:graphicFrame>
      <p:sp>
        <p:nvSpPr>
          <p:cNvPr id="540" name="Google Shape;540;p49"/>
          <p:cNvSpPr txBox="1"/>
          <p:nvPr/>
        </p:nvSpPr>
        <p:spPr>
          <a:xfrm>
            <a:off x="5272400" y="27884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4</a:t>
            </a:r>
            <a:r>
              <a:rPr lang="en-GB" sz="1600"/>
              <a:t> </a:t>
            </a:r>
            <a:endParaRPr sz="1600"/>
          </a:p>
        </p:txBody>
      </p:sp>
      <p:graphicFrame>
        <p:nvGraphicFramePr>
          <p:cNvPr id="541" name="Google Shape;541;p49"/>
          <p:cNvGraphicFramePr/>
          <p:nvPr/>
        </p:nvGraphicFramePr>
        <p:xfrm>
          <a:off x="6624600" y="3222775"/>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7BA0"/>
                    </a:solidFill>
                  </a:tcPr>
                </a:tc>
              </a:tr>
            </a:tbl>
          </a:graphicData>
        </a:graphic>
      </p:graphicFrame>
      <p:sp>
        <p:nvSpPr>
          <p:cNvPr id="542" name="Google Shape;542;p49"/>
          <p:cNvSpPr txBox="1"/>
          <p:nvPr/>
        </p:nvSpPr>
        <p:spPr>
          <a:xfrm>
            <a:off x="6559425" y="28390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5</a:t>
            </a:r>
            <a:endParaRPr sz="1600"/>
          </a:p>
        </p:txBody>
      </p:sp>
      <p:graphicFrame>
        <p:nvGraphicFramePr>
          <p:cNvPr id="543" name="Google Shape;543;p49"/>
          <p:cNvGraphicFramePr/>
          <p:nvPr/>
        </p:nvGraphicFramePr>
        <p:xfrm>
          <a:off x="7782025" y="3222775"/>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bl>
          </a:graphicData>
        </a:graphic>
      </p:graphicFrame>
      <p:sp>
        <p:nvSpPr>
          <p:cNvPr id="544" name="Google Shape;544;p49"/>
          <p:cNvSpPr txBox="1"/>
          <p:nvPr/>
        </p:nvSpPr>
        <p:spPr>
          <a:xfrm>
            <a:off x="3889725"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3</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45" name="Google Shape;545;p49"/>
          <p:cNvGraphicFramePr/>
          <p:nvPr/>
        </p:nvGraphicFramePr>
        <p:xfrm>
          <a:off x="3760125"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bl>
          </a:graphicData>
        </a:graphic>
      </p:graphicFrame>
      <p:graphicFrame>
        <p:nvGraphicFramePr>
          <p:cNvPr id="546" name="Google Shape;546;p49"/>
          <p:cNvGraphicFramePr/>
          <p:nvPr/>
        </p:nvGraphicFramePr>
        <p:xfrm>
          <a:off x="2092050" y="41949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bl>
          </a:graphicData>
        </a:graphic>
      </p:graphicFrame>
      <p:graphicFrame>
        <p:nvGraphicFramePr>
          <p:cNvPr id="547" name="Google Shape;547;p49"/>
          <p:cNvGraphicFramePr/>
          <p:nvPr/>
        </p:nvGraphicFramePr>
        <p:xfrm>
          <a:off x="3076350" y="419495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bl>
          </a:graphicData>
        </a:graphic>
      </p:graphicFrame>
      <p:graphicFrame>
        <p:nvGraphicFramePr>
          <p:cNvPr id="548" name="Google Shape;548;p49"/>
          <p:cNvGraphicFramePr/>
          <p:nvPr/>
        </p:nvGraphicFramePr>
        <p:xfrm>
          <a:off x="3725850" y="419495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7BA0"/>
                    </a:solidFill>
                  </a:tcPr>
                </a:tc>
              </a:tr>
            </a:tbl>
          </a:graphicData>
        </a:graphic>
      </p:graphicFrame>
      <p:graphicFrame>
        <p:nvGraphicFramePr>
          <p:cNvPr id="549" name="Google Shape;549;p49"/>
          <p:cNvGraphicFramePr/>
          <p:nvPr/>
        </p:nvGraphicFramePr>
        <p:xfrm>
          <a:off x="4315150" y="41949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r>
            </a:tbl>
          </a:graphicData>
        </a:graphic>
      </p:graphicFrame>
      <p:graphicFrame>
        <p:nvGraphicFramePr>
          <p:cNvPr id="550" name="Google Shape;550;p49"/>
          <p:cNvGraphicFramePr/>
          <p:nvPr/>
        </p:nvGraphicFramePr>
        <p:xfrm>
          <a:off x="5294000" y="41949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bl>
          </a:graphicData>
        </a:graphic>
      </p:graphicFrame>
      <p:graphicFrame>
        <p:nvGraphicFramePr>
          <p:cNvPr id="551" name="Google Shape;551;p49"/>
          <p:cNvGraphicFramePr/>
          <p:nvPr/>
        </p:nvGraphicFramePr>
        <p:xfrm>
          <a:off x="6272850" y="41856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552" name="Google Shape;552;p49"/>
          <p:cNvSpPr txBox="1"/>
          <p:nvPr/>
        </p:nvSpPr>
        <p:spPr>
          <a:xfrm>
            <a:off x="447450" y="4099375"/>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After permutation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0"/>
          <p:cNvSpPr/>
          <p:nvPr/>
        </p:nvSpPr>
        <p:spPr>
          <a:xfrm>
            <a:off x="2686968"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558" name="Google Shape;558;p50"/>
          <p:cNvSpPr/>
          <p:nvPr/>
        </p:nvSpPr>
        <p:spPr>
          <a:xfrm>
            <a:off x="1464088" y="857885"/>
            <a:ext cx="519900" cy="4284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559" name="Google Shape;559;p50"/>
          <p:cNvSpPr/>
          <p:nvPr/>
        </p:nvSpPr>
        <p:spPr>
          <a:xfrm>
            <a:off x="1464088" y="1823162"/>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560" name="Google Shape;560;p50"/>
          <p:cNvSpPr/>
          <p:nvPr/>
        </p:nvSpPr>
        <p:spPr>
          <a:xfrm>
            <a:off x="4190988" y="128637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561" name="Google Shape;561;p50"/>
          <p:cNvSpPr/>
          <p:nvPr/>
        </p:nvSpPr>
        <p:spPr>
          <a:xfrm>
            <a:off x="7160012"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562" name="Google Shape;562;p50"/>
          <p:cNvSpPr/>
          <p:nvPr/>
        </p:nvSpPr>
        <p:spPr>
          <a:xfrm>
            <a:off x="5695040" y="2143340"/>
            <a:ext cx="519900" cy="4284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563" name="Google Shape;563;p50"/>
          <p:cNvSpPr/>
          <p:nvPr/>
        </p:nvSpPr>
        <p:spPr>
          <a:xfrm>
            <a:off x="7160012" y="128637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564" name="Google Shape;564;p50"/>
          <p:cNvSpPr/>
          <p:nvPr/>
        </p:nvSpPr>
        <p:spPr>
          <a:xfrm>
            <a:off x="5695040" y="128637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565" name="Google Shape;565;p50"/>
          <p:cNvSpPr/>
          <p:nvPr/>
        </p:nvSpPr>
        <p:spPr>
          <a:xfrm>
            <a:off x="7160012" y="42940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566" name="Google Shape;566;p50"/>
          <p:cNvSpPr/>
          <p:nvPr/>
        </p:nvSpPr>
        <p:spPr>
          <a:xfrm>
            <a:off x="5695040" y="42940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567" name="Google Shape;567;p50"/>
          <p:cNvCxnSpPr>
            <a:stCxn id="558" idx="6"/>
            <a:endCxn id="557"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50"/>
          <p:cNvCxnSpPr>
            <a:stCxn id="559" idx="6"/>
            <a:endCxn id="557"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50"/>
          <p:cNvCxnSpPr>
            <a:stCxn id="557" idx="6"/>
            <a:endCxn id="560"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50"/>
          <p:cNvCxnSpPr>
            <a:stCxn id="560" idx="7"/>
            <a:endCxn id="566"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50"/>
          <p:cNvCxnSpPr>
            <a:stCxn id="560" idx="6"/>
            <a:endCxn id="564"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50"/>
          <p:cNvCxnSpPr>
            <a:stCxn id="560" idx="5"/>
            <a:endCxn id="562"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50"/>
          <p:cNvCxnSpPr>
            <a:stCxn id="566" idx="6"/>
            <a:endCxn id="565"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50"/>
          <p:cNvCxnSpPr>
            <a:stCxn id="562" idx="6"/>
            <a:endCxn id="561"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50"/>
          <p:cNvCxnSpPr>
            <a:stCxn id="564" idx="6"/>
            <a:endCxn id="565"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50"/>
          <p:cNvCxnSpPr>
            <a:stCxn id="564" idx="6"/>
            <a:endCxn id="561"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50"/>
          <p:cNvCxnSpPr>
            <a:stCxn id="563" idx="4"/>
            <a:endCxn id="561"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50"/>
          <p:cNvCxnSpPr>
            <a:stCxn id="562" idx="7"/>
            <a:endCxn id="563"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50"/>
          <p:cNvCxnSpPr>
            <a:stCxn id="563"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50"/>
          <p:cNvCxnSpPr>
            <a:stCxn id="563" idx="2"/>
            <a:endCxn id="566"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
        <p:nvSpPr>
          <p:cNvPr id="581" name="Google Shape;581;p50"/>
          <p:cNvSpPr/>
          <p:nvPr/>
        </p:nvSpPr>
        <p:spPr>
          <a:xfrm>
            <a:off x="5510975" y="1984075"/>
            <a:ext cx="2462400" cy="783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rot="-1761990">
            <a:off x="5456293" y="680518"/>
            <a:ext cx="2462304" cy="783111"/>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rot="1808331">
            <a:off x="5456326" y="680419"/>
            <a:ext cx="2462272" cy="78329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rot="-1261108">
            <a:off x="1088174" y="1382582"/>
            <a:ext cx="2462439" cy="783278"/>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0"/>
          <p:cNvSpPr/>
          <p:nvPr/>
        </p:nvSpPr>
        <p:spPr>
          <a:xfrm>
            <a:off x="4091375" y="122002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p:nvPr/>
        </p:nvSpPr>
        <p:spPr>
          <a:xfrm>
            <a:off x="1362550" y="770575"/>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txBox="1"/>
          <p:nvPr/>
        </p:nvSpPr>
        <p:spPr>
          <a:xfrm>
            <a:off x="798600"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1</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88" name="Google Shape;588;p50"/>
          <p:cNvGraphicFramePr/>
          <p:nvPr/>
        </p:nvGraphicFramePr>
        <p:xfrm>
          <a:off x="6690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bl>
          </a:graphicData>
        </a:graphic>
      </p:graphicFrame>
      <p:sp>
        <p:nvSpPr>
          <p:cNvPr id="589" name="Google Shape;589;p50"/>
          <p:cNvSpPr txBox="1"/>
          <p:nvPr/>
        </p:nvSpPr>
        <p:spPr>
          <a:xfrm>
            <a:off x="2318800"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2</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90" name="Google Shape;590;p50"/>
          <p:cNvGraphicFramePr/>
          <p:nvPr/>
        </p:nvGraphicFramePr>
        <p:xfrm>
          <a:off x="21892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591" name="Google Shape;591;p50"/>
          <p:cNvSpPr txBox="1"/>
          <p:nvPr/>
        </p:nvSpPr>
        <p:spPr>
          <a:xfrm>
            <a:off x="7716850" y="28390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6</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92" name="Google Shape;592;p50"/>
          <p:cNvGraphicFramePr/>
          <p:nvPr/>
        </p:nvGraphicFramePr>
        <p:xfrm>
          <a:off x="51428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r>
            </a:tbl>
          </a:graphicData>
        </a:graphic>
      </p:graphicFrame>
      <p:sp>
        <p:nvSpPr>
          <p:cNvPr id="593" name="Google Shape;593;p50"/>
          <p:cNvSpPr txBox="1"/>
          <p:nvPr/>
        </p:nvSpPr>
        <p:spPr>
          <a:xfrm>
            <a:off x="5272400" y="27884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4</a:t>
            </a:r>
            <a:r>
              <a:rPr lang="en-GB" sz="1600"/>
              <a:t> </a:t>
            </a:r>
            <a:endParaRPr sz="1600"/>
          </a:p>
        </p:txBody>
      </p:sp>
      <p:graphicFrame>
        <p:nvGraphicFramePr>
          <p:cNvPr id="594" name="Google Shape;594;p50"/>
          <p:cNvGraphicFramePr/>
          <p:nvPr/>
        </p:nvGraphicFramePr>
        <p:xfrm>
          <a:off x="6624600" y="3222775"/>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7BA0"/>
                    </a:solidFill>
                  </a:tcPr>
                </a:tc>
              </a:tr>
            </a:tbl>
          </a:graphicData>
        </a:graphic>
      </p:graphicFrame>
      <p:sp>
        <p:nvSpPr>
          <p:cNvPr id="595" name="Google Shape;595;p50"/>
          <p:cNvSpPr txBox="1"/>
          <p:nvPr/>
        </p:nvSpPr>
        <p:spPr>
          <a:xfrm>
            <a:off x="6559425" y="28390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5</a:t>
            </a:r>
            <a:endParaRPr sz="1600"/>
          </a:p>
        </p:txBody>
      </p:sp>
      <p:graphicFrame>
        <p:nvGraphicFramePr>
          <p:cNvPr id="596" name="Google Shape;596;p50"/>
          <p:cNvGraphicFramePr/>
          <p:nvPr/>
        </p:nvGraphicFramePr>
        <p:xfrm>
          <a:off x="7782025" y="3222775"/>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bl>
          </a:graphicData>
        </a:graphic>
      </p:graphicFrame>
      <p:sp>
        <p:nvSpPr>
          <p:cNvPr id="597" name="Google Shape;597;p50"/>
          <p:cNvSpPr txBox="1"/>
          <p:nvPr/>
        </p:nvSpPr>
        <p:spPr>
          <a:xfrm>
            <a:off x="3889725"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3</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598" name="Google Shape;598;p50"/>
          <p:cNvGraphicFramePr/>
          <p:nvPr/>
        </p:nvGraphicFramePr>
        <p:xfrm>
          <a:off x="3760125"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bl>
          </a:graphicData>
        </a:graphic>
      </p:graphicFrame>
      <p:graphicFrame>
        <p:nvGraphicFramePr>
          <p:cNvPr id="599" name="Google Shape;599;p50"/>
          <p:cNvGraphicFramePr/>
          <p:nvPr/>
        </p:nvGraphicFramePr>
        <p:xfrm>
          <a:off x="2092050" y="41949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bl>
          </a:graphicData>
        </a:graphic>
      </p:graphicFrame>
      <p:graphicFrame>
        <p:nvGraphicFramePr>
          <p:cNvPr id="600" name="Google Shape;600;p50"/>
          <p:cNvGraphicFramePr/>
          <p:nvPr/>
        </p:nvGraphicFramePr>
        <p:xfrm>
          <a:off x="2871150" y="419495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bl>
          </a:graphicData>
        </a:graphic>
      </p:graphicFrame>
      <p:graphicFrame>
        <p:nvGraphicFramePr>
          <p:cNvPr id="601" name="Google Shape;601;p50"/>
          <p:cNvGraphicFramePr/>
          <p:nvPr/>
        </p:nvGraphicFramePr>
        <p:xfrm>
          <a:off x="3206875" y="419495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7BA0"/>
                    </a:solidFill>
                  </a:tcPr>
                </a:tc>
              </a:tr>
            </a:tbl>
          </a:graphicData>
        </a:graphic>
      </p:graphicFrame>
      <p:graphicFrame>
        <p:nvGraphicFramePr>
          <p:cNvPr id="602" name="Google Shape;602;p50"/>
          <p:cNvGraphicFramePr/>
          <p:nvPr/>
        </p:nvGraphicFramePr>
        <p:xfrm>
          <a:off x="3612850" y="42038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r>
            </a:tbl>
          </a:graphicData>
        </a:graphic>
      </p:graphicFrame>
      <p:graphicFrame>
        <p:nvGraphicFramePr>
          <p:cNvPr id="603" name="Google Shape;603;p50"/>
          <p:cNvGraphicFramePr/>
          <p:nvPr/>
        </p:nvGraphicFramePr>
        <p:xfrm>
          <a:off x="4360800" y="42038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bl>
          </a:graphicData>
        </a:graphic>
      </p:graphicFrame>
      <p:graphicFrame>
        <p:nvGraphicFramePr>
          <p:cNvPr id="604" name="Google Shape;604;p50"/>
          <p:cNvGraphicFramePr/>
          <p:nvPr/>
        </p:nvGraphicFramePr>
        <p:xfrm>
          <a:off x="5133650" y="41949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605" name="Google Shape;605;p50"/>
          <p:cNvSpPr txBox="1"/>
          <p:nvPr/>
        </p:nvSpPr>
        <p:spPr>
          <a:xfrm>
            <a:off x="447450" y="4099375"/>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After permutation :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1"/>
          <p:cNvSpPr/>
          <p:nvPr/>
        </p:nvSpPr>
        <p:spPr>
          <a:xfrm>
            <a:off x="2686968"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611" name="Google Shape;611;p51"/>
          <p:cNvSpPr/>
          <p:nvPr/>
        </p:nvSpPr>
        <p:spPr>
          <a:xfrm>
            <a:off x="1464088" y="857885"/>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612" name="Google Shape;612;p51"/>
          <p:cNvSpPr/>
          <p:nvPr/>
        </p:nvSpPr>
        <p:spPr>
          <a:xfrm>
            <a:off x="1464088" y="1823162"/>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613" name="Google Shape;613;p51"/>
          <p:cNvSpPr/>
          <p:nvPr/>
        </p:nvSpPr>
        <p:spPr>
          <a:xfrm>
            <a:off x="4190988"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614" name="Google Shape;614;p51"/>
          <p:cNvSpPr/>
          <p:nvPr/>
        </p:nvSpPr>
        <p:spPr>
          <a:xfrm>
            <a:off x="7160012" y="214334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615" name="Google Shape;615;p51"/>
          <p:cNvSpPr/>
          <p:nvPr/>
        </p:nvSpPr>
        <p:spPr>
          <a:xfrm>
            <a:off x="5695040" y="214334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616" name="Google Shape;616;p51"/>
          <p:cNvSpPr/>
          <p:nvPr/>
        </p:nvSpPr>
        <p:spPr>
          <a:xfrm>
            <a:off x="7160012"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617" name="Google Shape;617;p51"/>
          <p:cNvSpPr/>
          <p:nvPr/>
        </p:nvSpPr>
        <p:spPr>
          <a:xfrm>
            <a:off x="5695040"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618" name="Google Shape;618;p51"/>
          <p:cNvSpPr/>
          <p:nvPr/>
        </p:nvSpPr>
        <p:spPr>
          <a:xfrm>
            <a:off x="7160012" y="42940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619" name="Google Shape;619;p51"/>
          <p:cNvSpPr/>
          <p:nvPr/>
        </p:nvSpPr>
        <p:spPr>
          <a:xfrm>
            <a:off x="5695040" y="42940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620" name="Google Shape;620;p51"/>
          <p:cNvCxnSpPr>
            <a:stCxn id="611" idx="6"/>
            <a:endCxn id="610"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51"/>
          <p:cNvCxnSpPr>
            <a:stCxn id="612" idx="6"/>
            <a:endCxn id="610"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51"/>
          <p:cNvCxnSpPr>
            <a:stCxn id="610" idx="6"/>
            <a:endCxn id="613"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51"/>
          <p:cNvCxnSpPr>
            <a:stCxn id="613" idx="7"/>
            <a:endCxn id="619"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51"/>
          <p:cNvCxnSpPr>
            <a:stCxn id="613" idx="6"/>
            <a:endCxn id="617"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51"/>
          <p:cNvCxnSpPr>
            <a:stCxn id="613" idx="5"/>
            <a:endCxn id="615"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51"/>
          <p:cNvCxnSpPr>
            <a:stCxn id="619" idx="6"/>
            <a:endCxn id="618"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51"/>
          <p:cNvCxnSpPr>
            <a:stCxn id="615" idx="6"/>
            <a:endCxn id="614"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51"/>
          <p:cNvCxnSpPr>
            <a:stCxn id="617" idx="6"/>
            <a:endCxn id="618"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51"/>
          <p:cNvCxnSpPr>
            <a:stCxn id="617" idx="6"/>
            <a:endCxn id="614"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51"/>
          <p:cNvCxnSpPr>
            <a:stCxn id="616" idx="4"/>
            <a:endCxn id="614"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51"/>
          <p:cNvCxnSpPr>
            <a:stCxn id="615" idx="7"/>
            <a:endCxn id="616"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51"/>
          <p:cNvCxnSpPr>
            <a:stCxn id="616"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51"/>
          <p:cNvCxnSpPr>
            <a:stCxn id="616" idx="2"/>
            <a:endCxn id="619"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graphicFrame>
        <p:nvGraphicFramePr>
          <p:cNvPr id="634" name="Google Shape;634;p51"/>
          <p:cNvGraphicFramePr/>
          <p:nvPr/>
        </p:nvGraphicFramePr>
        <p:xfrm>
          <a:off x="3188825" y="331010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bl>
          </a:graphicData>
        </a:graphic>
      </p:graphicFrame>
      <p:graphicFrame>
        <p:nvGraphicFramePr>
          <p:cNvPr id="635" name="Google Shape;635;p51"/>
          <p:cNvGraphicFramePr/>
          <p:nvPr/>
        </p:nvGraphicFramePr>
        <p:xfrm>
          <a:off x="3967925" y="331010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bl>
          </a:graphicData>
        </a:graphic>
      </p:graphicFrame>
      <p:graphicFrame>
        <p:nvGraphicFramePr>
          <p:cNvPr id="636" name="Google Shape;636;p51"/>
          <p:cNvGraphicFramePr/>
          <p:nvPr/>
        </p:nvGraphicFramePr>
        <p:xfrm>
          <a:off x="4303650" y="331010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7BA0"/>
                    </a:solidFill>
                  </a:tcPr>
                </a:tc>
              </a:tr>
            </a:tbl>
          </a:graphicData>
        </a:graphic>
      </p:graphicFrame>
      <p:graphicFrame>
        <p:nvGraphicFramePr>
          <p:cNvPr id="637" name="Google Shape;637;p51"/>
          <p:cNvGraphicFramePr/>
          <p:nvPr/>
        </p:nvGraphicFramePr>
        <p:xfrm>
          <a:off x="4709625" y="331902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r>
            </a:tbl>
          </a:graphicData>
        </a:graphic>
      </p:graphicFrame>
      <p:graphicFrame>
        <p:nvGraphicFramePr>
          <p:cNvPr id="638" name="Google Shape;638;p51"/>
          <p:cNvGraphicFramePr/>
          <p:nvPr/>
        </p:nvGraphicFramePr>
        <p:xfrm>
          <a:off x="5457575" y="331902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bl>
          </a:graphicData>
        </a:graphic>
      </p:graphicFrame>
      <p:graphicFrame>
        <p:nvGraphicFramePr>
          <p:cNvPr id="639" name="Google Shape;639;p51"/>
          <p:cNvGraphicFramePr/>
          <p:nvPr/>
        </p:nvGraphicFramePr>
        <p:xfrm>
          <a:off x="6230425" y="331010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640" name="Google Shape;640;p51"/>
          <p:cNvSpPr txBox="1"/>
          <p:nvPr/>
        </p:nvSpPr>
        <p:spPr>
          <a:xfrm>
            <a:off x="1544225" y="3337700"/>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Block List : </a:t>
            </a:r>
            <a:endParaRPr/>
          </a:p>
        </p:txBody>
      </p:sp>
      <p:sp>
        <p:nvSpPr>
          <p:cNvPr id="641" name="Google Shape;641;p51"/>
          <p:cNvSpPr txBox="1"/>
          <p:nvPr/>
        </p:nvSpPr>
        <p:spPr>
          <a:xfrm>
            <a:off x="499150" y="3976075"/>
            <a:ext cx="945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Vertices : </a:t>
            </a:r>
            <a:endParaRPr/>
          </a:p>
        </p:txBody>
      </p:sp>
      <p:sp>
        <p:nvSpPr>
          <p:cNvPr id="642" name="Google Shape;642;p51"/>
          <p:cNvSpPr/>
          <p:nvPr/>
        </p:nvSpPr>
        <p:spPr>
          <a:xfrm>
            <a:off x="160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643" name="Google Shape;643;p51"/>
          <p:cNvSpPr/>
          <p:nvPr/>
        </p:nvSpPr>
        <p:spPr>
          <a:xfrm>
            <a:off x="644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644" name="Google Shape;644;p51"/>
          <p:cNvSpPr/>
          <p:nvPr/>
        </p:nvSpPr>
        <p:spPr>
          <a:xfrm>
            <a:off x="22811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645" name="Google Shape;645;p51"/>
          <p:cNvSpPr/>
          <p:nvPr/>
        </p:nvSpPr>
        <p:spPr>
          <a:xfrm>
            <a:off x="5748513"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646" name="Google Shape;646;p51"/>
          <p:cNvSpPr/>
          <p:nvPr/>
        </p:nvSpPr>
        <p:spPr>
          <a:xfrm>
            <a:off x="29164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647" name="Google Shape;647;p51"/>
          <p:cNvSpPr/>
          <p:nvPr/>
        </p:nvSpPr>
        <p:spPr>
          <a:xfrm>
            <a:off x="3572050"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648" name="Google Shape;648;p51"/>
          <p:cNvSpPr/>
          <p:nvPr/>
        </p:nvSpPr>
        <p:spPr>
          <a:xfrm>
            <a:off x="426838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649" name="Google Shape;649;p51"/>
          <p:cNvSpPr/>
          <p:nvPr/>
        </p:nvSpPr>
        <p:spPr>
          <a:xfrm>
            <a:off x="50445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650" name="Google Shape;650;p51"/>
          <p:cNvSpPr/>
          <p:nvPr/>
        </p:nvSpPr>
        <p:spPr>
          <a:xfrm>
            <a:off x="788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651" name="Google Shape;651;p51"/>
          <p:cNvSpPr/>
          <p:nvPr/>
        </p:nvSpPr>
        <p:spPr>
          <a:xfrm>
            <a:off x="72133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652" name="Google Shape;652;p51"/>
          <p:cNvSpPr/>
          <p:nvPr/>
        </p:nvSpPr>
        <p:spPr>
          <a:xfrm>
            <a:off x="1464100" y="3913225"/>
            <a:ext cx="7026600" cy="554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2"/>
          <p:cNvSpPr/>
          <p:nvPr/>
        </p:nvSpPr>
        <p:spPr>
          <a:xfrm>
            <a:off x="2686968" y="1286370"/>
            <a:ext cx="519900" cy="4284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658" name="Google Shape;658;p52"/>
          <p:cNvSpPr/>
          <p:nvPr/>
        </p:nvSpPr>
        <p:spPr>
          <a:xfrm>
            <a:off x="1464088" y="857885"/>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659" name="Google Shape;659;p52"/>
          <p:cNvSpPr/>
          <p:nvPr/>
        </p:nvSpPr>
        <p:spPr>
          <a:xfrm>
            <a:off x="1464088" y="1823162"/>
            <a:ext cx="519900" cy="4284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660" name="Google Shape;660;p52"/>
          <p:cNvSpPr/>
          <p:nvPr/>
        </p:nvSpPr>
        <p:spPr>
          <a:xfrm>
            <a:off x="4190988" y="1286370"/>
            <a:ext cx="519900" cy="4284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661" name="Google Shape;661;p52"/>
          <p:cNvSpPr/>
          <p:nvPr/>
        </p:nvSpPr>
        <p:spPr>
          <a:xfrm>
            <a:off x="7160012" y="2143340"/>
            <a:ext cx="519900" cy="4284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662" name="Google Shape;662;p52"/>
          <p:cNvSpPr/>
          <p:nvPr/>
        </p:nvSpPr>
        <p:spPr>
          <a:xfrm>
            <a:off x="5695040" y="2143340"/>
            <a:ext cx="519900" cy="4284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663" name="Google Shape;663;p52"/>
          <p:cNvSpPr/>
          <p:nvPr/>
        </p:nvSpPr>
        <p:spPr>
          <a:xfrm>
            <a:off x="7160012" y="1286370"/>
            <a:ext cx="519900" cy="428400"/>
          </a:xfrm>
          <a:prstGeom prst="ellipse">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664" name="Google Shape;664;p52"/>
          <p:cNvSpPr/>
          <p:nvPr/>
        </p:nvSpPr>
        <p:spPr>
          <a:xfrm>
            <a:off x="5695040" y="1286370"/>
            <a:ext cx="519900" cy="4284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665" name="Google Shape;665;p52"/>
          <p:cNvSpPr/>
          <p:nvPr/>
        </p:nvSpPr>
        <p:spPr>
          <a:xfrm>
            <a:off x="7160012" y="429400"/>
            <a:ext cx="519900" cy="4284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666" name="Google Shape;666;p52"/>
          <p:cNvSpPr/>
          <p:nvPr/>
        </p:nvSpPr>
        <p:spPr>
          <a:xfrm>
            <a:off x="5695040" y="429400"/>
            <a:ext cx="519900" cy="4284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667" name="Google Shape;667;p52"/>
          <p:cNvCxnSpPr>
            <a:stCxn id="658" idx="6"/>
            <a:endCxn id="657"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52"/>
          <p:cNvCxnSpPr>
            <a:stCxn id="659" idx="6"/>
            <a:endCxn id="657"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52"/>
          <p:cNvCxnSpPr>
            <a:stCxn id="657" idx="6"/>
            <a:endCxn id="660"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52"/>
          <p:cNvCxnSpPr>
            <a:stCxn id="660" idx="7"/>
            <a:endCxn id="666"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52"/>
          <p:cNvCxnSpPr>
            <a:stCxn id="660" idx="6"/>
            <a:endCxn id="664"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52"/>
          <p:cNvCxnSpPr>
            <a:stCxn id="660" idx="5"/>
            <a:endCxn id="662"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52"/>
          <p:cNvCxnSpPr>
            <a:stCxn id="666" idx="6"/>
            <a:endCxn id="665"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52"/>
          <p:cNvCxnSpPr>
            <a:stCxn id="662" idx="6"/>
            <a:endCxn id="661"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52"/>
          <p:cNvCxnSpPr>
            <a:stCxn id="664" idx="6"/>
            <a:endCxn id="665"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52"/>
          <p:cNvCxnSpPr>
            <a:stCxn id="664" idx="6"/>
            <a:endCxn id="661"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52"/>
          <p:cNvCxnSpPr>
            <a:stCxn id="663" idx="4"/>
            <a:endCxn id="661"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52"/>
          <p:cNvCxnSpPr>
            <a:stCxn id="662" idx="7"/>
            <a:endCxn id="663"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52"/>
          <p:cNvCxnSpPr>
            <a:stCxn id="663"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52"/>
          <p:cNvCxnSpPr>
            <a:stCxn id="663" idx="2"/>
            <a:endCxn id="666"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graphicFrame>
        <p:nvGraphicFramePr>
          <p:cNvPr id="681" name="Google Shape;681;p52"/>
          <p:cNvGraphicFramePr/>
          <p:nvPr/>
        </p:nvGraphicFramePr>
        <p:xfrm>
          <a:off x="3188825" y="331010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bl>
          </a:graphicData>
        </a:graphic>
      </p:graphicFrame>
      <p:graphicFrame>
        <p:nvGraphicFramePr>
          <p:cNvPr id="682" name="Google Shape;682;p52"/>
          <p:cNvGraphicFramePr/>
          <p:nvPr/>
        </p:nvGraphicFramePr>
        <p:xfrm>
          <a:off x="3967925" y="331010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bl>
          </a:graphicData>
        </a:graphic>
      </p:graphicFrame>
      <p:graphicFrame>
        <p:nvGraphicFramePr>
          <p:cNvPr id="683" name="Google Shape;683;p52"/>
          <p:cNvGraphicFramePr/>
          <p:nvPr/>
        </p:nvGraphicFramePr>
        <p:xfrm>
          <a:off x="4303650" y="331010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7BA0"/>
                    </a:solidFill>
                  </a:tcPr>
                </a:tc>
              </a:tr>
            </a:tbl>
          </a:graphicData>
        </a:graphic>
      </p:graphicFrame>
      <p:graphicFrame>
        <p:nvGraphicFramePr>
          <p:cNvPr id="684" name="Google Shape;684;p52"/>
          <p:cNvGraphicFramePr/>
          <p:nvPr/>
        </p:nvGraphicFramePr>
        <p:xfrm>
          <a:off x="4709625" y="331902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r>
            </a:tbl>
          </a:graphicData>
        </a:graphic>
      </p:graphicFrame>
      <p:graphicFrame>
        <p:nvGraphicFramePr>
          <p:cNvPr id="685" name="Google Shape;685;p52"/>
          <p:cNvGraphicFramePr/>
          <p:nvPr/>
        </p:nvGraphicFramePr>
        <p:xfrm>
          <a:off x="5457575" y="331902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bl>
          </a:graphicData>
        </a:graphic>
      </p:graphicFrame>
      <p:graphicFrame>
        <p:nvGraphicFramePr>
          <p:cNvPr id="686" name="Google Shape;686;p52"/>
          <p:cNvGraphicFramePr/>
          <p:nvPr/>
        </p:nvGraphicFramePr>
        <p:xfrm>
          <a:off x="6230425" y="331010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687" name="Google Shape;687;p52"/>
          <p:cNvSpPr txBox="1"/>
          <p:nvPr/>
        </p:nvSpPr>
        <p:spPr>
          <a:xfrm>
            <a:off x="1544225" y="3337700"/>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Block List : </a:t>
            </a:r>
            <a:endParaRPr/>
          </a:p>
        </p:txBody>
      </p:sp>
      <p:sp>
        <p:nvSpPr>
          <p:cNvPr id="688" name="Google Shape;688;p52"/>
          <p:cNvSpPr txBox="1"/>
          <p:nvPr/>
        </p:nvSpPr>
        <p:spPr>
          <a:xfrm>
            <a:off x="499150" y="3976075"/>
            <a:ext cx="945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Vertices : </a:t>
            </a:r>
            <a:endParaRPr/>
          </a:p>
        </p:txBody>
      </p:sp>
      <p:sp>
        <p:nvSpPr>
          <p:cNvPr id="689" name="Google Shape;689;p52"/>
          <p:cNvSpPr/>
          <p:nvPr/>
        </p:nvSpPr>
        <p:spPr>
          <a:xfrm>
            <a:off x="160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690" name="Google Shape;690;p52"/>
          <p:cNvSpPr/>
          <p:nvPr/>
        </p:nvSpPr>
        <p:spPr>
          <a:xfrm>
            <a:off x="644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691" name="Google Shape;691;p52"/>
          <p:cNvSpPr/>
          <p:nvPr/>
        </p:nvSpPr>
        <p:spPr>
          <a:xfrm>
            <a:off x="22811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692" name="Google Shape;692;p52"/>
          <p:cNvSpPr/>
          <p:nvPr/>
        </p:nvSpPr>
        <p:spPr>
          <a:xfrm>
            <a:off x="5748513"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693" name="Google Shape;693;p52"/>
          <p:cNvSpPr/>
          <p:nvPr/>
        </p:nvSpPr>
        <p:spPr>
          <a:xfrm>
            <a:off x="29164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694" name="Google Shape;694;p52"/>
          <p:cNvSpPr/>
          <p:nvPr/>
        </p:nvSpPr>
        <p:spPr>
          <a:xfrm>
            <a:off x="3572050"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695" name="Google Shape;695;p52"/>
          <p:cNvSpPr/>
          <p:nvPr/>
        </p:nvSpPr>
        <p:spPr>
          <a:xfrm>
            <a:off x="426838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696" name="Google Shape;696;p52"/>
          <p:cNvSpPr/>
          <p:nvPr/>
        </p:nvSpPr>
        <p:spPr>
          <a:xfrm>
            <a:off x="50445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697" name="Google Shape;697;p52"/>
          <p:cNvSpPr/>
          <p:nvPr/>
        </p:nvSpPr>
        <p:spPr>
          <a:xfrm>
            <a:off x="788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698" name="Google Shape;698;p52"/>
          <p:cNvSpPr/>
          <p:nvPr/>
        </p:nvSpPr>
        <p:spPr>
          <a:xfrm>
            <a:off x="72133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699" name="Google Shape;699;p52"/>
          <p:cNvSpPr/>
          <p:nvPr/>
        </p:nvSpPr>
        <p:spPr>
          <a:xfrm>
            <a:off x="1464100" y="3913225"/>
            <a:ext cx="7026600" cy="554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3"/>
          <p:cNvSpPr txBox="1"/>
          <p:nvPr/>
        </p:nvSpPr>
        <p:spPr>
          <a:xfrm>
            <a:off x="798600"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1</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705" name="Google Shape;705;p53"/>
          <p:cNvGraphicFramePr/>
          <p:nvPr/>
        </p:nvGraphicFramePr>
        <p:xfrm>
          <a:off x="6690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bl>
          </a:graphicData>
        </a:graphic>
      </p:graphicFrame>
      <p:sp>
        <p:nvSpPr>
          <p:cNvPr id="706" name="Google Shape;706;p53"/>
          <p:cNvSpPr txBox="1"/>
          <p:nvPr/>
        </p:nvSpPr>
        <p:spPr>
          <a:xfrm>
            <a:off x="2318800"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2</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707" name="Google Shape;707;p53"/>
          <p:cNvGraphicFramePr/>
          <p:nvPr/>
        </p:nvGraphicFramePr>
        <p:xfrm>
          <a:off x="21892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708" name="Google Shape;708;p53"/>
          <p:cNvSpPr txBox="1"/>
          <p:nvPr/>
        </p:nvSpPr>
        <p:spPr>
          <a:xfrm>
            <a:off x="7716850" y="28390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6</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709" name="Google Shape;709;p53"/>
          <p:cNvGraphicFramePr/>
          <p:nvPr/>
        </p:nvGraphicFramePr>
        <p:xfrm>
          <a:off x="5142800"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r>
            </a:tbl>
          </a:graphicData>
        </a:graphic>
      </p:graphicFrame>
      <p:sp>
        <p:nvSpPr>
          <p:cNvPr id="710" name="Google Shape;710;p53"/>
          <p:cNvSpPr txBox="1"/>
          <p:nvPr/>
        </p:nvSpPr>
        <p:spPr>
          <a:xfrm>
            <a:off x="5272400" y="27884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4</a:t>
            </a:r>
            <a:r>
              <a:rPr lang="en-GB" sz="1600"/>
              <a:t> </a:t>
            </a:r>
            <a:endParaRPr sz="1600"/>
          </a:p>
        </p:txBody>
      </p:sp>
      <p:sp>
        <p:nvSpPr>
          <p:cNvPr id="711" name="Google Shape;711;p53"/>
          <p:cNvSpPr txBox="1"/>
          <p:nvPr/>
        </p:nvSpPr>
        <p:spPr>
          <a:xfrm>
            <a:off x="6559425" y="2839025"/>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5</a:t>
            </a:r>
            <a:endParaRPr sz="1600"/>
          </a:p>
        </p:txBody>
      </p:sp>
      <p:graphicFrame>
        <p:nvGraphicFramePr>
          <p:cNvPr id="712" name="Google Shape;712;p53"/>
          <p:cNvGraphicFramePr/>
          <p:nvPr/>
        </p:nvGraphicFramePr>
        <p:xfrm>
          <a:off x="7782025" y="3222775"/>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7CC3"/>
                    </a:solidFill>
                  </a:tcPr>
                </a:tc>
              </a:tr>
            </a:tbl>
          </a:graphicData>
        </a:graphic>
      </p:graphicFrame>
      <p:sp>
        <p:nvSpPr>
          <p:cNvPr id="713" name="Google Shape;713;p53"/>
          <p:cNvSpPr txBox="1"/>
          <p:nvPr/>
        </p:nvSpPr>
        <p:spPr>
          <a:xfrm>
            <a:off x="3889725" y="2820850"/>
            <a:ext cx="519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Q</a:t>
            </a:r>
            <a:r>
              <a:rPr baseline="-25000" lang="en-GB" sz="1600"/>
              <a:t>3</a:t>
            </a:r>
            <a:r>
              <a:rPr lang="en-GB" sz="1600"/>
              <a:t> </a:t>
            </a:r>
            <a:endParaRPr sz="1600">
              <a:solidFill>
                <a:schemeClr val="dk1"/>
              </a:solidFill>
            </a:endParaRPr>
          </a:p>
          <a:p>
            <a:pPr indent="0" lvl="0" marL="0" rtl="0" algn="l">
              <a:spcBef>
                <a:spcPts val="0"/>
              </a:spcBef>
              <a:spcAft>
                <a:spcPts val="0"/>
              </a:spcAft>
              <a:buNone/>
            </a:pPr>
            <a:r>
              <a:rPr lang="en-GB" sz="1600"/>
              <a:t>			</a:t>
            </a:r>
            <a:endParaRPr sz="1600"/>
          </a:p>
        </p:txBody>
      </p:sp>
      <p:graphicFrame>
        <p:nvGraphicFramePr>
          <p:cNvPr id="714" name="Google Shape;714;p53"/>
          <p:cNvGraphicFramePr/>
          <p:nvPr/>
        </p:nvGraphicFramePr>
        <p:xfrm>
          <a:off x="3954900" y="3222775"/>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bl>
          </a:graphicData>
        </a:graphic>
      </p:graphicFrame>
      <p:sp>
        <p:nvSpPr>
          <p:cNvPr id="715" name="Google Shape;715;p53"/>
          <p:cNvSpPr txBox="1"/>
          <p:nvPr/>
        </p:nvSpPr>
        <p:spPr>
          <a:xfrm>
            <a:off x="447450" y="4099375"/>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After permutation : </a:t>
            </a:r>
            <a:endParaRPr/>
          </a:p>
        </p:txBody>
      </p:sp>
      <p:sp>
        <p:nvSpPr>
          <p:cNvPr id="716" name="Google Shape;716;p53"/>
          <p:cNvSpPr/>
          <p:nvPr/>
        </p:nvSpPr>
        <p:spPr>
          <a:xfrm>
            <a:off x="2686968" y="1286370"/>
            <a:ext cx="519900" cy="4284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717" name="Google Shape;717;p53"/>
          <p:cNvSpPr/>
          <p:nvPr/>
        </p:nvSpPr>
        <p:spPr>
          <a:xfrm>
            <a:off x="1464088" y="857885"/>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718" name="Google Shape;718;p53"/>
          <p:cNvSpPr/>
          <p:nvPr/>
        </p:nvSpPr>
        <p:spPr>
          <a:xfrm>
            <a:off x="1464088" y="1823162"/>
            <a:ext cx="519900" cy="4284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719" name="Google Shape;719;p53"/>
          <p:cNvSpPr/>
          <p:nvPr/>
        </p:nvSpPr>
        <p:spPr>
          <a:xfrm>
            <a:off x="4190988" y="1286370"/>
            <a:ext cx="519900" cy="4284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720" name="Google Shape;720;p53"/>
          <p:cNvSpPr/>
          <p:nvPr/>
        </p:nvSpPr>
        <p:spPr>
          <a:xfrm>
            <a:off x="7160012" y="2143340"/>
            <a:ext cx="519900" cy="4284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721" name="Google Shape;721;p53"/>
          <p:cNvSpPr/>
          <p:nvPr/>
        </p:nvSpPr>
        <p:spPr>
          <a:xfrm>
            <a:off x="5695040" y="2143340"/>
            <a:ext cx="519900" cy="4284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722" name="Google Shape;722;p53"/>
          <p:cNvSpPr/>
          <p:nvPr/>
        </p:nvSpPr>
        <p:spPr>
          <a:xfrm>
            <a:off x="7160012" y="1286370"/>
            <a:ext cx="519900" cy="428400"/>
          </a:xfrm>
          <a:prstGeom prst="ellipse">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723" name="Google Shape;723;p53"/>
          <p:cNvSpPr/>
          <p:nvPr/>
        </p:nvSpPr>
        <p:spPr>
          <a:xfrm>
            <a:off x="5695040" y="1286370"/>
            <a:ext cx="519900" cy="4284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724" name="Google Shape;724;p53"/>
          <p:cNvSpPr/>
          <p:nvPr/>
        </p:nvSpPr>
        <p:spPr>
          <a:xfrm>
            <a:off x="7160012" y="429400"/>
            <a:ext cx="519900" cy="4284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725" name="Google Shape;725;p53"/>
          <p:cNvSpPr/>
          <p:nvPr/>
        </p:nvSpPr>
        <p:spPr>
          <a:xfrm>
            <a:off x="5695040" y="429400"/>
            <a:ext cx="519900" cy="4284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726" name="Google Shape;726;p53"/>
          <p:cNvCxnSpPr>
            <a:stCxn id="717" idx="6"/>
            <a:endCxn id="716"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53"/>
          <p:cNvCxnSpPr>
            <a:stCxn id="718" idx="6"/>
            <a:endCxn id="716"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53"/>
          <p:cNvCxnSpPr>
            <a:stCxn id="716" idx="6"/>
            <a:endCxn id="719"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53"/>
          <p:cNvCxnSpPr>
            <a:stCxn id="719" idx="7"/>
            <a:endCxn id="725"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53"/>
          <p:cNvCxnSpPr>
            <a:stCxn id="719" idx="6"/>
            <a:endCxn id="723"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53"/>
          <p:cNvCxnSpPr>
            <a:stCxn id="719" idx="5"/>
            <a:endCxn id="721"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53"/>
          <p:cNvCxnSpPr>
            <a:stCxn id="725" idx="6"/>
            <a:endCxn id="724"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53"/>
          <p:cNvCxnSpPr>
            <a:stCxn id="721" idx="6"/>
            <a:endCxn id="720"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53"/>
          <p:cNvCxnSpPr>
            <a:stCxn id="723" idx="6"/>
            <a:endCxn id="724"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53"/>
          <p:cNvCxnSpPr>
            <a:stCxn id="723" idx="6"/>
            <a:endCxn id="720"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53"/>
          <p:cNvCxnSpPr>
            <a:stCxn id="722" idx="4"/>
            <a:endCxn id="720"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53"/>
          <p:cNvCxnSpPr>
            <a:stCxn id="721" idx="7"/>
            <a:endCxn id="722"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53"/>
          <p:cNvCxnSpPr>
            <a:stCxn id="722"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53"/>
          <p:cNvCxnSpPr>
            <a:stCxn id="722" idx="2"/>
            <a:endCxn id="725"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graphicFrame>
        <p:nvGraphicFramePr>
          <p:cNvPr id="740" name="Google Shape;740;p53"/>
          <p:cNvGraphicFramePr/>
          <p:nvPr/>
        </p:nvGraphicFramePr>
        <p:xfrm>
          <a:off x="6429825" y="32227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 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bl>
          </a:graphicData>
        </a:graphic>
      </p:graphicFrame>
      <p:graphicFrame>
        <p:nvGraphicFramePr>
          <p:cNvPr id="741" name="Google Shape;741;p53"/>
          <p:cNvGraphicFramePr/>
          <p:nvPr/>
        </p:nvGraphicFramePr>
        <p:xfrm>
          <a:off x="2092050" y="41949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bl>
          </a:graphicData>
        </a:graphic>
      </p:graphicFrame>
      <p:graphicFrame>
        <p:nvGraphicFramePr>
          <p:cNvPr id="742" name="Google Shape;742;p53"/>
          <p:cNvGraphicFramePr/>
          <p:nvPr/>
        </p:nvGraphicFramePr>
        <p:xfrm>
          <a:off x="2871150" y="419495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bl>
          </a:graphicData>
        </a:graphic>
      </p:graphicFrame>
      <p:graphicFrame>
        <p:nvGraphicFramePr>
          <p:cNvPr id="743" name="Google Shape;743;p53"/>
          <p:cNvGraphicFramePr/>
          <p:nvPr/>
        </p:nvGraphicFramePr>
        <p:xfrm>
          <a:off x="3206875" y="4194950"/>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bl>
          </a:graphicData>
        </a:graphic>
      </p:graphicFrame>
      <p:graphicFrame>
        <p:nvGraphicFramePr>
          <p:cNvPr id="744" name="Google Shape;744;p53"/>
          <p:cNvGraphicFramePr/>
          <p:nvPr/>
        </p:nvGraphicFramePr>
        <p:xfrm>
          <a:off x="3612850" y="42038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7CC3"/>
                    </a:solidFill>
                  </a:tcPr>
                </a:tc>
              </a:tr>
            </a:tbl>
          </a:graphicData>
        </a:graphic>
      </p:graphicFrame>
      <p:graphicFrame>
        <p:nvGraphicFramePr>
          <p:cNvPr id="745" name="Google Shape;745;p53"/>
          <p:cNvGraphicFramePr/>
          <p:nvPr/>
        </p:nvGraphicFramePr>
        <p:xfrm>
          <a:off x="4360800" y="4203875"/>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r>
            </a:tbl>
          </a:graphicData>
        </a:graphic>
      </p:graphicFrame>
      <p:graphicFrame>
        <p:nvGraphicFramePr>
          <p:cNvPr id="746" name="Google Shape;746;p53"/>
          <p:cNvGraphicFramePr/>
          <p:nvPr/>
        </p:nvGraphicFramePr>
        <p:xfrm>
          <a:off x="5133650" y="4194950"/>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par>
                                <p:cTn fill="hold" nodeType="with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par>
                                <p:cTn fill="hold" nodeType="with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par>
                                <p:cTn fill="hold" nodeType="with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0"/>
                                        <p:tgtEl>
                                          <p:spTgt spid="7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Tabu Search for Vertex Clique Cover</a:t>
            </a:r>
            <a:endParaRPr/>
          </a:p>
        </p:txBody>
      </p:sp>
      <p:sp>
        <p:nvSpPr>
          <p:cNvPr id="149" name="Google Shape;149;p27"/>
          <p:cNvSpPr txBox="1"/>
          <p:nvPr>
            <p:ph idx="1" type="body"/>
          </p:nvPr>
        </p:nvSpPr>
        <p:spPr>
          <a:xfrm>
            <a:off x="729450" y="2078875"/>
            <a:ext cx="7688700" cy="49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In this section we will present the tabu search method for vertex clique cover. </a:t>
            </a:r>
            <a:endParaRPr sz="1400">
              <a:solidFill>
                <a:srgbClr val="000000"/>
              </a:solidFill>
              <a:latin typeface="Arial"/>
              <a:ea typeface="Arial"/>
              <a:cs typeface="Arial"/>
              <a:sym typeface="Arial"/>
            </a:endParaRPr>
          </a:p>
          <a:p>
            <a:pPr indent="0" lvl="0" marL="457200" rtl="0" algn="l">
              <a:spcBef>
                <a:spcPts val="1600"/>
              </a:spcBef>
              <a:spcAft>
                <a:spcPts val="1600"/>
              </a:spcAft>
              <a:buNone/>
            </a:pPr>
            <a:r>
              <a:t/>
            </a:r>
            <a:endParaRPr sz="1400">
              <a:solidFill>
                <a:srgbClr val="000000"/>
              </a:solidFill>
              <a:latin typeface="Arial"/>
              <a:ea typeface="Arial"/>
              <a:cs typeface="Arial"/>
              <a:sym typeface="Arial"/>
            </a:endParaRPr>
          </a:p>
        </p:txBody>
      </p:sp>
      <p:sp>
        <p:nvSpPr>
          <p:cNvPr id="150" name="Google Shape;150;p27"/>
          <p:cNvSpPr txBox="1"/>
          <p:nvPr/>
        </p:nvSpPr>
        <p:spPr>
          <a:xfrm>
            <a:off x="729450" y="2695850"/>
            <a:ext cx="7615800" cy="70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GB"/>
              <a:t>It is a modification of the algorithm presented by </a:t>
            </a:r>
            <a:r>
              <a:rPr lang="en-GB" sz="1100"/>
              <a:t>Hertz and Werra’s Tabucol.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4"/>
          <p:cNvSpPr/>
          <p:nvPr/>
        </p:nvSpPr>
        <p:spPr>
          <a:xfrm>
            <a:off x="2686968"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752" name="Google Shape;752;p54"/>
          <p:cNvSpPr/>
          <p:nvPr/>
        </p:nvSpPr>
        <p:spPr>
          <a:xfrm>
            <a:off x="1464088" y="857885"/>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753" name="Google Shape;753;p54"/>
          <p:cNvSpPr/>
          <p:nvPr/>
        </p:nvSpPr>
        <p:spPr>
          <a:xfrm>
            <a:off x="1464088" y="1823162"/>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754" name="Google Shape;754;p54"/>
          <p:cNvSpPr/>
          <p:nvPr/>
        </p:nvSpPr>
        <p:spPr>
          <a:xfrm>
            <a:off x="4190988"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755" name="Google Shape;755;p54"/>
          <p:cNvSpPr/>
          <p:nvPr/>
        </p:nvSpPr>
        <p:spPr>
          <a:xfrm>
            <a:off x="7160012" y="214334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756" name="Google Shape;756;p54"/>
          <p:cNvSpPr/>
          <p:nvPr/>
        </p:nvSpPr>
        <p:spPr>
          <a:xfrm>
            <a:off x="5695040" y="214334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757" name="Google Shape;757;p54"/>
          <p:cNvSpPr/>
          <p:nvPr/>
        </p:nvSpPr>
        <p:spPr>
          <a:xfrm>
            <a:off x="7160012"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758" name="Google Shape;758;p54"/>
          <p:cNvSpPr/>
          <p:nvPr/>
        </p:nvSpPr>
        <p:spPr>
          <a:xfrm>
            <a:off x="5695040" y="128637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759" name="Google Shape;759;p54"/>
          <p:cNvSpPr/>
          <p:nvPr/>
        </p:nvSpPr>
        <p:spPr>
          <a:xfrm>
            <a:off x="7160012" y="42940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760" name="Google Shape;760;p54"/>
          <p:cNvSpPr/>
          <p:nvPr/>
        </p:nvSpPr>
        <p:spPr>
          <a:xfrm>
            <a:off x="5695040" y="429400"/>
            <a:ext cx="519900" cy="4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761" name="Google Shape;761;p54"/>
          <p:cNvCxnSpPr>
            <a:stCxn id="752" idx="6"/>
            <a:endCxn id="751"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54"/>
          <p:cNvCxnSpPr>
            <a:stCxn id="753" idx="6"/>
            <a:endCxn id="751"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54"/>
          <p:cNvCxnSpPr>
            <a:stCxn id="751" idx="6"/>
            <a:endCxn id="754"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54"/>
          <p:cNvCxnSpPr>
            <a:stCxn id="754" idx="7"/>
            <a:endCxn id="760"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54"/>
          <p:cNvCxnSpPr>
            <a:stCxn id="754" idx="6"/>
            <a:endCxn id="758"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54"/>
          <p:cNvCxnSpPr>
            <a:stCxn id="754" idx="5"/>
            <a:endCxn id="756"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54"/>
          <p:cNvCxnSpPr>
            <a:stCxn id="760" idx="6"/>
            <a:endCxn id="759"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54"/>
          <p:cNvCxnSpPr>
            <a:stCxn id="756" idx="6"/>
            <a:endCxn id="755"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54"/>
          <p:cNvCxnSpPr>
            <a:stCxn id="758" idx="6"/>
            <a:endCxn id="759"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54"/>
          <p:cNvCxnSpPr>
            <a:stCxn id="758" idx="6"/>
            <a:endCxn id="755"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54"/>
          <p:cNvCxnSpPr>
            <a:stCxn id="757" idx="4"/>
            <a:endCxn id="755"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54"/>
          <p:cNvCxnSpPr>
            <a:stCxn id="756" idx="7"/>
            <a:endCxn id="757"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54"/>
          <p:cNvCxnSpPr>
            <a:stCxn id="757"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p54"/>
          <p:cNvCxnSpPr>
            <a:stCxn id="757" idx="2"/>
            <a:endCxn id="760"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
        <p:nvSpPr>
          <p:cNvPr id="775" name="Google Shape;775;p54"/>
          <p:cNvSpPr txBox="1"/>
          <p:nvPr/>
        </p:nvSpPr>
        <p:spPr>
          <a:xfrm>
            <a:off x="1544225" y="3337700"/>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Block List : </a:t>
            </a:r>
            <a:endParaRPr/>
          </a:p>
        </p:txBody>
      </p:sp>
      <p:sp>
        <p:nvSpPr>
          <p:cNvPr id="776" name="Google Shape;776;p54"/>
          <p:cNvSpPr txBox="1"/>
          <p:nvPr/>
        </p:nvSpPr>
        <p:spPr>
          <a:xfrm>
            <a:off x="499150" y="3976075"/>
            <a:ext cx="945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Vertices : </a:t>
            </a:r>
            <a:endParaRPr/>
          </a:p>
        </p:txBody>
      </p:sp>
      <p:sp>
        <p:nvSpPr>
          <p:cNvPr id="777" name="Google Shape;777;p54"/>
          <p:cNvSpPr/>
          <p:nvPr/>
        </p:nvSpPr>
        <p:spPr>
          <a:xfrm>
            <a:off x="160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778" name="Google Shape;778;p54"/>
          <p:cNvSpPr/>
          <p:nvPr/>
        </p:nvSpPr>
        <p:spPr>
          <a:xfrm>
            <a:off x="644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779" name="Google Shape;779;p54"/>
          <p:cNvSpPr/>
          <p:nvPr/>
        </p:nvSpPr>
        <p:spPr>
          <a:xfrm>
            <a:off x="22811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780" name="Google Shape;780;p54"/>
          <p:cNvSpPr/>
          <p:nvPr/>
        </p:nvSpPr>
        <p:spPr>
          <a:xfrm>
            <a:off x="5748513"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781" name="Google Shape;781;p54"/>
          <p:cNvSpPr/>
          <p:nvPr/>
        </p:nvSpPr>
        <p:spPr>
          <a:xfrm>
            <a:off x="29164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782" name="Google Shape;782;p54"/>
          <p:cNvSpPr/>
          <p:nvPr/>
        </p:nvSpPr>
        <p:spPr>
          <a:xfrm>
            <a:off x="3572050"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783" name="Google Shape;783;p54"/>
          <p:cNvSpPr/>
          <p:nvPr/>
        </p:nvSpPr>
        <p:spPr>
          <a:xfrm>
            <a:off x="426838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784" name="Google Shape;784;p54"/>
          <p:cNvSpPr/>
          <p:nvPr/>
        </p:nvSpPr>
        <p:spPr>
          <a:xfrm>
            <a:off x="50445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785" name="Google Shape;785;p54"/>
          <p:cNvSpPr/>
          <p:nvPr/>
        </p:nvSpPr>
        <p:spPr>
          <a:xfrm>
            <a:off x="788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786" name="Google Shape;786;p54"/>
          <p:cNvSpPr/>
          <p:nvPr/>
        </p:nvSpPr>
        <p:spPr>
          <a:xfrm>
            <a:off x="72133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graphicFrame>
        <p:nvGraphicFramePr>
          <p:cNvPr id="787" name="Google Shape;787;p54"/>
          <p:cNvGraphicFramePr/>
          <p:nvPr/>
        </p:nvGraphicFramePr>
        <p:xfrm>
          <a:off x="2856100" y="3305638"/>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bl>
          </a:graphicData>
        </a:graphic>
      </p:graphicFrame>
      <p:graphicFrame>
        <p:nvGraphicFramePr>
          <p:cNvPr id="788" name="Google Shape;788;p54"/>
          <p:cNvGraphicFramePr/>
          <p:nvPr/>
        </p:nvGraphicFramePr>
        <p:xfrm>
          <a:off x="3635200" y="3305638"/>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bl>
          </a:graphicData>
        </a:graphic>
      </p:graphicFrame>
      <p:graphicFrame>
        <p:nvGraphicFramePr>
          <p:cNvPr id="789" name="Google Shape;789;p54"/>
          <p:cNvGraphicFramePr/>
          <p:nvPr/>
        </p:nvGraphicFramePr>
        <p:xfrm>
          <a:off x="3970925" y="3305638"/>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bl>
          </a:graphicData>
        </a:graphic>
      </p:graphicFrame>
      <p:graphicFrame>
        <p:nvGraphicFramePr>
          <p:cNvPr id="790" name="Google Shape;790;p54"/>
          <p:cNvGraphicFramePr/>
          <p:nvPr/>
        </p:nvGraphicFramePr>
        <p:xfrm>
          <a:off x="4376900" y="3314563"/>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7CC3"/>
                    </a:solidFill>
                  </a:tcPr>
                </a:tc>
              </a:tr>
            </a:tbl>
          </a:graphicData>
        </a:graphic>
      </p:graphicFrame>
      <p:graphicFrame>
        <p:nvGraphicFramePr>
          <p:cNvPr id="791" name="Google Shape;791;p54"/>
          <p:cNvGraphicFramePr/>
          <p:nvPr/>
        </p:nvGraphicFramePr>
        <p:xfrm>
          <a:off x="5124850" y="3314563"/>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r>
            </a:tbl>
          </a:graphicData>
        </a:graphic>
      </p:graphicFrame>
      <p:graphicFrame>
        <p:nvGraphicFramePr>
          <p:cNvPr id="792" name="Google Shape;792;p54"/>
          <p:cNvGraphicFramePr/>
          <p:nvPr/>
        </p:nvGraphicFramePr>
        <p:xfrm>
          <a:off x="5897700" y="3305638"/>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55"/>
          <p:cNvSpPr txBox="1"/>
          <p:nvPr/>
        </p:nvSpPr>
        <p:spPr>
          <a:xfrm>
            <a:off x="1544225" y="3337700"/>
            <a:ext cx="122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Block List : </a:t>
            </a:r>
            <a:endParaRPr/>
          </a:p>
        </p:txBody>
      </p:sp>
      <p:sp>
        <p:nvSpPr>
          <p:cNvPr id="798" name="Google Shape;798;p55"/>
          <p:cNvSpPr txBox="1"/>
          <p:nvPr/>
        </p:nvSpPr>
        <p:spPr>
          <a:xfrm>
            <a:off x="499150" y="3976075"/>
            <a:ext cx="945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Vertices : </a:t>
            </a:r>
            <a:endParaRPr/>
          </a:p>
        </p:txBody>
      </p:sp>
      <p:sp>
        <p:nvSpPr>
          <p:cNvPr id="799" name="Google Shape;799;p55"/>
          <p:cNvSpPr/>
          <p:nvPr/>
        </p:nvSpPr>
        <p:spPr>
          <a:xfrm>
            <a:off x="160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800" name="Google Shape;800;p55"/>
          <p:cNvSpPr/>
          <p:nvPr/>
        </p:nvSpPr>
        <p:spPr>
          <a:xfrm>
            <a:off x="644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801" name="Google Shape;801;p55"/>
          <p:cNvSpPr/>
          <p:nvPr/>
        </p:nvSpPr>
        <p:spPr>
          <a:xfrm>
            <a:off x="22811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802" name="Google Shape;802;p55"/>
          <p:cNvSpPr/>
          <p:nvPr/>
        </p:nvSpPr>
        <p:spPr>
          <a:xfrm>
            <a:off x="5748513"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803" name="Google Shape;803;p55"/>
          <p:cNvSpPr/>
          <p:nvPr/>
        </p:nvSpPr>
        <p:spPr>
          <a:xfrm>
            <a:off x="29164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804" name="Google Shape;804;p55"/>
          <p:cNvSpPr/>
          <p:nvPr/>
        </p:nvSpPr>
        <p:spPr>
          <a:xfrm>
            <a:off x="3572050"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805" name="Google Shape;805;p55"/>
          <p:cNvSpPr/>
          <p:nvPr/>
        </p:nvSpPr>
        <p:spPr>
          <a:xfrm>
            <a:off x="426838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806" name="Google Shape;806;p55"/>
          <p:cNvSpPr/>
          <p:nvPr/>
        </p:nvSpPr>
        <p:spPr>
          <a:xfrm>
            <a:off x="5044525"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807" name="Google Shape;807;p55"/>
          <p:cNvSpPr/>
          <p:nvPr/>
        </p:nvSpPr>
        <p:spPr>
          <a:xfrm>
            <a:off x="78828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808" name="Google Shape;808;p55"/>
          <p:cNvSpPr/>
          <p:nvPr/>
        </p:nvSpPr>
        <p:spPr>
          <a:xfrm>
            <a:off x="7213338" y="3976085"/>
            <a:ext cx="519900" cy="428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graphicFrame>
        <p:nvGraphicFramePr>
          <p:cNvPr id="809" name="Google Shape;809;p55"/>
          <p:cNvGraphicFramePr/>
          <p:nvPr/>
        </p:nvGraphicFramePr>
        <p:xfrm>
          <a:off x="2856100" y="3305638"/>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GB"/>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bl>
          </a:graphicData>
        </a:graphic>
      </p:graphicFrame>
      <p:graphicFrame>
        <p:nvGraphicFramePr>
          <p:cNvPr id="810" name="Google Shape;810;p55"/>
          <p:cNvGraphicFramePr/>
          <p:nvPr/>
        </p:nvGraphicFramePr>
        <p:xfrm>
          <a:off x="3635200" y="3305638"/>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bl>
          </a:graphicData>
        </a:graphic>
      </p:graphicFrame>
      <p:graphicFrame>
        <p:nvGraphicFramePr>
          <p:cNvPr id="811" name="Google Shape;811;p55"/>
          <p:cNvGraphicFramePr/>
          <p:nvPr/>
        </p:nvGraphicFramePr>
        <p:xfrm>
          <a:off x="3970925" y="3305638"/>
          <a:ext cx="3000000" cy="3000000"/>
        </p:xfrm>
        <a:graphic>
          <a:graphicData uri="http://schemas.openxmlformats.org/drawingml/2006/table">
            <a:tbl>
              <a:tblPr>
                <a:noFill/>
                <a:tableStyleId>{1094C728-30F9-4984-9220-07CD0C6EEC5C}</a:tableStyleId>
              </a:tblPr>
              <a:tblGrid>
                <a:gridCol w="389550"/>
              </a:tblGrid>
              <a:tr h="381000">
                <a:tc>
                  <a:txBody>
                    <a:bodyPr/>
                    <a:lstStyle/>
                    <a:p>
                      <a:pPr indent="0" lvl="0" marL="0" rtl="0" algn="l">
                        <a:spcBef>
                          <a:spcPts val="0"/>
                        </a:spcBef>
                        <a:spcAft>
                          <a:spcPts val="0"/>
                        </a:spcAft>
                        <a:buNone/>
                      </a:pPr>
                      <a:r>
                        <a:rPr lang="en-GB"/>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bl>
          </a:graphicData>
        </a:graphic>
      </p:graphicFrame>
      <p:graphicFrame>
        <p:nvGraphicFramePr>
          <p:cNvPr id="812" name="Google Shape;812;p55"/>
          <p:cNvGraphicFramePr/>
          <p:nvPr/>
        </p:nvGraphicFramePr>
        <p:xfrm>
          <a:off x="4376900" y="3314563"/>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rPr lang="en-GB"/>
                        <a:t>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7CC3"/>
                    </a:solidFill>
                  </a:tcPr>
                </a:tc>
              </a:tr>
            </a:tbl>
          </a:graphicData>
        </a:graphic>
      </p:graphicFrame>
      <p:graphicFrame>
        <p:nvGraphicFramePr>
          <p:cNvPr id="813" name="Google Shape;813;p55"/>
          <p:cNvGraphicFramePr/>
          <p:nvPr/>
        </p:nvGraphicFramePr>
        <p:xfrm>
          <a:off x="5124850" y="3314563"/>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GB"/>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r>
            </a:tbl>
          </a:graphicData>
        </a:graphic>
      </p:graphicFrame>
      <p:graphicFrame>
        <p:nvGraphicFramePr>
          <p:cNvPr id="814" name="Google Shape;814;p55"/>
          <p:cNvGraphicFramePr/>
          <p:nvPr/>
        </p:nvGraphicFramePr>
        <p:xfrm>
          <a:off x="5897700" y="3305638"/>
          <a:ext cx="3000000" cy="3000000"/>
        </p:xfrm>
        <a:graphic>
          <a:graphicData uri="http://schemas.openxmlformats.org/drawingml/2006/table">
            <a:tbl>
              <a:tblPr>
                <a:noFill/>
                <a:tableStyleId>{1094C728-30F9-4984-9220-07CD0C6EEC5C}</a:tableStyleId>
              </a:tblPr>
              <a:tblGrid>
                <a:gridCol w="389550"/>
                <a:gridCol w="389550"/>
              </a:tblGrid>
              <a:tr h="381000">
                <a:tc>
                  <a:txBody>
                    <a:bodyPr/>
                    <a:lstStyle/>
                    <a:p>
                      <a:pPr indent="0" lvl="0" marL="0" rtl="0" algn="l">
                        <a:spcBef>
                          <a:spcPts val="0"/>
                        </a:spcBef>
                        <a:spcAft>
                          <a:spcPts val="0"/>
                        </a:spcAft>
                        <a:buNone/>
                      </a:pPr>
                      <a:r>
                        <a:rPr lang="en-GB"/>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GB"/>
                        <a: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
        <p:nvSpPr>
          <p:cNvPr id="815" name="Google Shape;815;p55"/>
          <p:cNvSpPr/>
          <p:nvPr/>
        </p:nvSpPr>
        <p:spPr>
          <a:xfrm>
            <a:off x="2686968" y="128637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816" name="Google Shape;816;p55"/>
          <p:cNvSpPr/>
          <p:nvPr/>
        </p:nvSpPr>
        <p:spPr>
          <a:xfrm>
            <a:off x="1464088" y="857885"/>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817" name="Google Shape;817;p55"/>
          <p:cNvSpPr/>
          <p:nvPr/>
        </p:nvSpPr>
        <p:spPr>
          <a:xfrm>
            <a:off x="1464088" y="1823162"/>
            <a:ext cx="519900" cy="428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818" name="Google Shape;818;p55"/>
          <p:cNvSpPr/>
          <p:nvPr/>
        </p:nvSpPr>
        <p:spPr>
          <a:xfrm>
            <a:off x="4190988"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819" name="Google Shape;819;p55"/>
          <p:cNvSpPr/>
          <p:nvPr/>
        </p:nvSpPr>
        <p:spPr>
          <a:xfrm>
            <a:off x="7160012" y="214334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820" name="Google Shape;820;p55"/>
          <p:cNvSpPr/>
          <p:nvPr/>
        </p:nvSpPr>
        <p:spPr>
          <a:xfrm>
            <a:off x="5695040" y="214334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821" name="Google Shape;821;p55"/>
          <p:cNvSpPr/>
          <p:nvPr/>
        </p:nvSpPr>
        <p:spPr>
          <a:xfrm>
            <a:off x="7160012" y="128637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822" name="Google Shape;822;p55"/>
          <p:cNvSpPr/>
          <p:nvPr/>
        </p:nvSpPr>
        <p:spPr>
          <a:xfrm>
            <a:off x="5695040"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823" name="Google Shape;823;p55"/>
          <p:cNvSpPr/>
          <p:nvPr/>
        </p:nvSpPr>
        <p:spPr>
          <a:xfrm>
            <a:off x="7160012" y="42940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824" name="Google Shape;824;p55"/>
          <p:cNvSpPr/>
          <p:nvPr/>
        </p:nvSpPr>
        <p:spPr>
          <a:xfrm>
            <a:off x="5695040" y="42940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825" name="Google Shape;825;p55"/>
          <p:cNvCxnSpPr>
            <a:stCxn id="816" idx="6"/>
            <a:endCxn id="815"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55"/>
          <p:cNvCxnSpPr>
            <a:stCxn id="817" idx="6"/>
            <a:endCxn id="815"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55"/>
          <p:cNvCxnSpPr>
            <a:stCxn id="815" idx="6"/>
            <a:endCxn id="818"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55"/>
          <p:cNvCxnSpPr>
            <a:stCxn id="818" idx="7"/>
            <a:endCxn id="824"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55"/>
          <p:cNvCxnSpPr>
            <a:stCxn id="818" idx="6"/>
            <a:endCxn id="822"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55"/>
          <p:cNvCxnSpPr>
            <a:stCxn id="818" idx="5"/>
            <a:endCxn id="820"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55"/>
          <p:cNvCxnSpPr>
            <a:stCxn id="824" idx="6"/>
            <a:endCxn id="823"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55"/>
          <p:cNvCxnSpPr>
            <a:stCxn id="820" idx="6"/>
            <a:endCxn id="819"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55"/>
          <p:cNvCxnSpPr>
            <a:stCxn id="822" idx="6"/>
            <a:endCxn id="823"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55"/>
          <p:cNvCxnSpPr>
            <a:stCxn id="822" idx="6"/>
            <a:endCxn id="819"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55"/>
          <p:cNvCxnSpPr>
            <a:stCxn id="821" idx="4"/>
            <a:endCxn id="819"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55"/>
          <p:cNvCxnSpPr>
            <a:stCxn id="820" idx="7"/>
            <a:endCxn id="821"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55"/>
          <p:cNvCxnSpPr>
            <a:stCxn id="821"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55"/>
          <p:cNvCxnSpPr>
            <a:stCxn id="821" idx="2"/>
            <a:endCxn id="824"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6"/>
          <p:cNvSpPr/>
          <p:nvPr/>
        </p:nvSpPr>
        <p:spPr>
          <a:xfrm>
            <a:off x="2686968" y="1286370"/>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844" name="Google Shape;844;p56"/>
          <p:cNvSpPr/>
          <p:nvPr/>
        </p:nvSpPr>
        <p:spPr>
          <a:xfrm>
            <a:off x="1464088" y="857885"/>
            <a:ext cx="519900" cy="4284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845" name="Google Shape;845;p56"/>
          <p:cNvSpPr/>
          <p:nvPr/>
        </p:nvSpPr>
        <p:spPr>
          <a:xfrm>
            <a:off x="1464088" y="1823162"/>
            <a:ext cx="519900" cy="428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sp>
        <p:nvSpPr>
          <p:cNvPr id="846" name="Google Shape;846;p56"/>
          <p:cNvSpPr/>
          <p:nvPr/>
        </p:nvSpPr>
        <p:spPr>
          <a:xfrm>
            <a:off x="4190988"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
            </a:r>
            <a:endParaRPr/>
          </a:p>
        </p:txBody>
      </p:sp>
      <p:sp>
        <p:nvSpPr>
          <p:cNvPr id="847" name="Google Shape;847;p56"/>
          <p:cNvSpPr/>
          <p:nvPr/>
        </p:nvSpPr>
        <p:spPr>
          <a:xfrm>
            <a:off x="7160012" y="214334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a:t>
            </a:r>
            <a:endParaRPr/>
          </a:p>
        </p:txBody>
      </p:sp>
      <p:sp>
        <p:nvSpPr>
          <p:cNvPr id="848" name="Google Shape;848;p56"/>
          <p:cNvSpPr/>
          <p:nvPr/>
        </p:nvSpPr>
        <p:spPr>
          <a:xfrm>
            <a:off x="5695040" y="214334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a:t>
            </a:r>
            <a:endParaRPr/>
          </a:p>
        </p:txBody>
      </p:sp>
      <p:sp>
        <p:nvSpPr>
          <p:cNvPr id="849" name="Google Shape;849;p56"/>
          <p:cNvSpPr/>
          <p:nvPr/>
        </p:nvSpPr>
        <p:spPr>
          <a:xfrm>
            <a:off x="7160012" y="1286370"/>
            <a:ext cx="519900" cy="428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850" name="Google Shape;850;p56"/>
          <p:cNvSpPr/>
          <p:nvPr/>
        </p:nvSpPr>
        <p:spPr>
          <a:xfrm>
            <a:off x="5695040" y="1286370"/>
            <a:ext cx="519900" cy="428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a:t>
            </a:r>
            <a:endParaRPr/>
          </a:p>
        </p:txBody>
      </p:sp>
      <p:sp>
        <p:nvSpPr>
          <p:cNvPr id="851" name="Google Shape;851;p56"/>
          <p:cNvSpPr/>
          <p:nvPr/>
        </p:nvSpPr>
        <p:spPr>
          <a:xfrm>
            <a:off x="7160012" y="42940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a:t>
            </a:r>
            <a:endParaRPr/>
          </a:p>
        </p:txBody>
      </p:sp>
      <p:sp>
        <p:nvSpPr>
          <p:cNvPr id="852" name="Google Shape;852;p56"/>
          <p:cNvSpPr/>
          <p:nvPr/>
        </p:nvSpPr>
        <p:spPr>
          <a:xfrm>
            <a:off x="5695040" y="429400"/>
            <a:ext cx="519900" cy="428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cxnSp>
        <p:nvCxnSpPr>
          <p:cNvPr id="853" name="Google Shape;853;p56"/>
          <p:cNvCxnSpPr>
            <a:stCxn id="844" idx="6"/>
            <a:endCxn id="843" idx="1"/>
          </p:cNvCxnSpPr>
          <p:nvPr/>
        </p:nvCxnSpPr>
        <p:spPr>
          <a:xfrm>
            <a:off x="1983988" y="1072085"/>
            <a:ext cx="779100" cy="2769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56"/>
          <p:cNvCxnSpPr>
            <a:stCxn id="845" idx="6"/>
            <a:endCxn id="843" idx="3"/>
          </p:cNvCxnSpPr>
          <p:nvPr/>
        </p:nvCxnSpPr>
        <p:spPr>
          <a:xfrm flipH="1" rot="10800000">
            <a:off x="1983988" y="1652162"/>
            <a:ext cx="779100" cy="3852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56"/>
          <p:cNvCxnSpPr>
            <a:stCxn id="843" idx="6"/>
            <a:endCxn id="846" idx="2"/>
          </p:cNvCxnSpPr>
          <p:nvPr/>
        </p:nvCxnSpPr>
        <p:spPr>
          <a:xfrm>
            <a:off x="3206868" y="1500570"/>
            <a:ext cx="984000" cy="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56"/>
          <p:cNvCxnSpPr>
            <a:stCxn id="846" idx="7"/>
            <a:endCxn id="852" idx="2"/>
          </p:cNvCxnSpPr>
          <p:nvPr/>
        </p:nvCxnSpPr>
        <p:spPr>
          <a:xfrm flipH="1" rot="10800000">
            <a:off x="4634751" y="643508"/>
            <a:ext cx="1060200" cy="7056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56"/>
          <p:cNvCxnSpPr>
            <a:stCxn id="846" idx="6"/>
            <a:endCxn id="850" idx="2"/>
          </p:cNvCxnSpPr>
          <p:nvPr/>
        </p:nvCxnSpPr>
        <p:spPr>
          <a:xfrm>
            <a:off x="4710888" y="1500570"/>
            <a:ext cx="984300" cy="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56"/>
          <p:cNvCxnSpPr>
            <a:stCxn id="846" idx="5"/>
            <a:endCxn id="848" idx="1"/>
          </p:cNvCxnSpPr>
          <p:nvPr/>
        </p:nvCxnSpPr>
        <p:spPr>
          <a:xfrm>
            <a:off x="4634751" y="1652032"/>
            <a:ext cx="1136400" cy="5541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56"/>
          <p:cNvCxnSpPr>
            <a:stCxn id="852" idx="6"/>
            <a:endCxn id="851" idx="2"/>
          </p:cNvCxnSpPr>
          <p:nvPr/>
        </p:nvCxnSpPr>
        <p:spPr>
          <a:xfrm>
            <a:off x="6214940" y="64360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56"/>
          <p:cNvCxnSpPr>
            <a:stCxn id="848" idx="6"/>
            <a:endCxn id="847" idx="2"/>
          </p:cNvCxnSpPr>
          <p:nvPr/>
        </p:nvCxnSpPr>
        <p:spPr>
          <a:xfrm>
            <a:off x="6214940" y="2357540"/>
            <a:ext cx="945000" cy="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56"/>
          <p:cNvCxnSpPr>
            <a:stCxn id="850" idx="6"/>
            <a:endCxn id="851" idx="3"/>
          </p:cNvCxnSpPr>
          <p:nvPr/>
        </p:nvCxnSpPr>
        <p:spPr>
          <a:xfrm flipH="1" rot="10800000">
            <a:off x="6214940" y="7949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56"/>
          <p:cNvCxnSpPr>
            <a:stCxn id="850" idx="6"/>
            <a:endCxn id="847" idx="1"/>
          </p:cNvCxnSpPr>
          <p:nvPr/>
        </p:nvCxnSpPr>
        <p:spPr>
          <a:xfrm>
            <a:off x="6214940" y="1500570"/>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56"/>
          <p:cNvCxnSpPr>
            <a:stCxn id="849" idx="4"/>
            <a:endCxn id="847" idx="0"/>
          </p:cNvCxnSpPr>
          <p:nvPr/>
        </p:nvCxnSpPr>
        <p:spPr>
          <a:xfrm>
            <a:off x="7419962" y="1714770"/>
            <a:ext cx="0" cy="4287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56"/>
          <p:cNvCxnSpPr>
            <a:stCxn id="848" idx="7"/>
            <a:endCxn id="849" idx="2"/>
          </p:cNvCxnSpPr>
          <p:nvPr/>
        </p:nvCxnSpPr>
        <p:spPr>
          <a:xfrm flipH="1" rot="10800000">
            <a:off x="6138803" y="1500478"/>
            <a:ext cx="1021200" cy="7056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56"/>
          <p:cNvCxnSpPr>
            <a:stCxn id="849" idx="1"/>
          </p:cNvCxnSpPr>
          <p:nvPr/>
        </p:nvCxnSpPr>
        <p:spPr>
          <a:xfrm>
            <a:off x="7236150" y="1349108"/>
            <a:ext cx="0" cy="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56"/>
          <p:cNvCxnSpPr>
            <a:stCxn id="849" idx="2"/>
            <a:endCxn id="852" idx="5"/>
          </p:cNvCxnSpPr>
          <p:nvPr/>
        </p:nvCxnSpPr>
        <p:spPr>
          <a:xfrm rot="10800000">
            <a:off x="6138812" y="794970"/>
            <a:ext cx="1021200" cy="705600"/>
          </a:xfrm>
          <a:prstGeom prst="straightConnector1">
            <a:avLst/>
          </a:prstGeom>
          <a:noFill/>
          <a:ln cap="flat" cmpd="sng" w="9525">
            <a:solidFill>
              <a:schemeClr val="dk2"/>
            </a:solidFill>
            <a:prstDash val="solid"/>
            <a:round/>
            <a:headEnd len="med" w="med" type="none"/>
            <a:tailEnd len="med" w="med" type="none"/>
          </a:ln>
        </p:spPr>
      </p:cxnSp>
      <p:sp>
        <p:nvSpPr>
          <p:cNvPr id="867" name="Google Shape;867;p56"/>
          <p:cNvSpPr/>
          <p:nvPr/>
        </p:nvSpPr>
        <p:spPr>
          <a:xfrm>
            <a:off x="3990313" y="1108925"/>
            <a:ext cx="2462400" cy="783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6"/>
          <p:cNvSpPr/>
          <p:nvPr/>
        </p:nvSpPr>
        <p:spPr>
          <a:xfrm rot="1258853">
            <a:off x="1142316" y="945118"/>
            <a:ext cx="2462461" cy="783343"/>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5494338" y="251950"/>
            <a:ext cx="2462400" cy="783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p:nvPr/>
        </p:nvSpPr>
        <p:spPr>
          <a:xfrm>
            <a:off x="1362550" y="1735850"/>
            <a:ext cx="723000" cy="603000"/>
          </a:xfrm>
          <a:prstGeom prst="ellipse">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6"/>
          <p:cNvSpPr/>
          <p:nvPr/>
        </p:nvSpPr>
        <p:spPr>
          <a:xfrm rot="-996727">
            <a:off x="5543093" y="1296464"/>
            <a:ext cx="2645414" cy="1463033"/>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6"/>
          <p:cNvSpPr/>
          <p:nvPr/>
        </p:nvSpPr>
        <p:spPr>
          <a:xfrm>
            <a:off x="2263500" y="3563850"/>
            <a:ext cx="4374900" cy="886500"/>
          </a:xfrm>
          <a:prstGeom prst="rect">
            <a:avLst/>
          </a:prstGeom>
          <a:solidFill>
            <a:srgbClr val="FFFFFF"/>
          </a:solidFill>
          <a:ln cap="flat" cmpd="sng" w="9525">
            <a:solidFill>
              <a:srgbClr val="0000FF"/>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GB" sz="3600">
                <a:solidFill>
                  <a:srgbClr val="0000FF"/>
                </a:solidFill>
                <a:latin typeface="Times New Roman"/>
                <a:ea typeface="Times New Roman"/>
                <a:cs typeface="Times New Roman"/>
                <a:sym typeface="Times New Roman"/>
              </a:rPr>
              <a:t> There is a problem !</a:t>
            </a:r>
            <a:endParaRPr b="1" i="0" sz="2400" u="none" cap="none" strike="noStrike">
              <a:solidFill>
                <a:srgbClr val="38761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1000"/>
                                        <p:tgtEl>
                                          <p:spTgt spid="8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pic>
        <p:nvPicPr>
          <p:cNvPr id="877" name="Google Shape;877;p57"/>
          <p:cNvPicPr preferRelativeResize="0"/>
          <p:nvPr/>
        </p:nvPicPr>
        <p:blipFill>
          <a:blip r:embed="rId3">
            <a:alphaModFix/>
          </a:blip>
          <a:stretch>
            <a:fillRect/>
          </a:stretch>
        </p:blipFill>
        <p:spPr>
          <a:xfrm>
            <a:off x="152400" y="356500"/>
            <a:ext cx="8839201" cy="4143375"/>
          </a:xfrm>
          <a:prstGeom prst="rect">
            <a:avLst/>
          </a:prstGeom>
          <a:noFill/>
          <a:ln>
            <a:noFill/>
          </a:ln>
        </p:spPr>
      </p:pic>
      <p:sp>
        <p:nvSpPr>
          <p:cNvPr id="878" name="Google Shape;878;p57"/>
          <p:cNvSpPr/>
          <p:nvPr/>
        </p:nvSpPr>
        <p:spPr>
          <a:xfrm>
            <a:off x="3592275" y="1945825"/>
            <a:ext cx="503400" cy="503400"/>
          </a:xfrm>
          <a:prstGeom prst="ellipse">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7"/>
          <p:cNvSpPr/>
          <p:nvPr/>
        </p:nvSpPr>
        <p:spPr>
          <a:xfrm>
            <a:off x="6030650" y="2984625"/>
            <a:ext cx="503400" cy="503400"/>
          </a:xfrm>
          <a:prstGeom prst="ellipse">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a:t>
            </a:r>
            <a:endParaRPr/>
          </a:p>
        </p:txBody>
      </p:sp>
      <p:sp>
        <p:nvSpPr>
          <p:cNvPr id="885" name="Google Shape;885;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Triangle-Free Graph</a:t>
            </a:r>
            <a:r>
              <a:rPr lang="en-GB"/>
              <a:t> : A triangle-free graph is an undirected graph in which no three vertices form a triangle of edges.</a:t>
            </a:r>
            <a:endParaRPr/>
          </a:p>
          <a:p>
            <a:pPr indent="0" lvl="0" marL="0" rtl="0" algn="l">
              <a:spcBef>
                <a:spcPts val="1600"/>
              </a:spcBef>
              <a:spcAft>
                <a:spcPts val="1600"/>
              </a:spcAft>
              <a:buNone/>
            </a:pPr>
            <a:r>
              <a:rPr lang="en-GB"/>
              <a:t>The size of the maximum clique in a triangle-free graph is  ω ≤ 2.</a:t>
            </a:r>
            <a:endParaRPr/>
          </a:p>
        </p:txBody>
      </p:sp>
      <p:pic>
        <p:nvPicPr>
          <p:cNvPr id="886" name="Google Shape;886;p58"/>
          <p:cNvPicPr preferRelativeResize="0"/>
          <p:nvPr/>
        </p:nvPicPr>
        <p:blipFill>
          <a:blip r:embed="rId3">
            <a:alphaModFix/>
          </a:blip>
          <a:stretch>
            <a:fillRect/>
          </a:stretch>
        </p:blipFill>
        <p:spPr>
          <a:xfrm>
            <a:off x="2380450" y="3148775"/>
            <a:ext cx="3551649" cy="1743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a:t>
            </a:r>
            <a:endParaRPr/>
          </a:p>
          <a:p>
            <a:pPr indent="0" lvl="0" marL="0" rtl="0" algn="l">
              <a:spcBef>
                <a:spcPts val="0"/>
              </a:spcBef>
              <a:spcAft>
                <a:spcPts val="0"/>
              </a:spcAft>
              <a:buNone/>
            </a:pPr>
            <a:r>
              <a:t/>
            </a:r>
            <a:endParaRPr/>
          </a:p>
        </p:txBody>
      </p:sp>
      <p:sp>
        <p:nvSpPr>
          <p:cNvPr id="892" name="Google Shape;892;p59"/>
          <p:cNvSpPr txBox="1"/>
          <p:nvPr>
            <p:ph idx="1" type="body"/>
          </p:nvPr>
        </p:nvSpPr>
        <p:spPr>
          <a:xfrm>
            <a:off x="729450" y="2078875"/>
            <a:ext cx="7688700" cy="17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We build our results on a relatively widely used method of fitness levels. We divide the search space into levels such that each level contains all solutions with the same number of cliques. Then, Lemma 1 can be used to find an upper bound for the expected running time of our algorithm.</a:t>
            </a:r>
            <a:endParaRPr sz="1600"/>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8" name="Google Shape;898;p60"/>
          <p:cNvSpPr txBox="1"/>
          <p:nvPr>
            <p:ph idx="1" type="body"/>
          </p:nvPr>
        </p:nvSpPr>
        <p:spPr>
          <a:xfrm>
            <a:off x="729450" y="2078875"/>
            <a:ext cx="7688700" cy="28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Lemma 1</a:t>
            </a:r>
            <a:r>
              <a:rPr lang="en-GB"/>
              <a:t>  : The expected optimization time</a:t>
            </a:r>
            <a:r>
              <a:rPr i="1" lang="en-GB"/>
              <a:t> I</a:t>
            </a:r>
            <a:r>
              <a:rPr lang="en-GB"/>
              <a:t> of a stochastic search algorithm that works at each time step with a population of size 1 and produces at each time step a new solution from the current solution is upper bounded by:</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b="1" lang="en-GB"/>
              <a:t>Lemma 2</a:t>
            </a:r>
            <a:r>
              <a:rPr lang="en-GB"/>
              <a:t> : For paths, the initial solution for IG can contain at most ⌈2/3n⌉ cliques and there are at most ⌈n/3e⌉ 1-cliques in the result</a:t>
            </a:r>
            <a:endParaRPr/>
          </a:p>
        </p:txBody>
      </p:sp>
      <p:pic>
        <p:nvPicPr>
          <p:cNvPr id="899" name="Google Shape;899;p60"/>
          <p:cNvPicPr preferRelativeResize="0"/>
          <p:nvPr/>
        </p:nvPicPr>
        <p:blipFill>
          <a:blip r:embed="rId3">
            <a:alphaModFix/>
          </a:blip>
          <a:stretch>
            <a:fillRect/>
          </a:stretch>
        </p:blipFill>
        <p:spPr>
          <a:xfrm>
            <a:off x="1965225" y="2931150"/>
            <a:ext cx="1151475" cy="728625"/>
          </a:xfrm>
          <a:prstGeom prst="rect">
            <a:avLst/>
          </a:prstGeom>
          <a:noFill/>
          <a:ln>
            <a:noFill/>
          </a:ln>
        </p:spPr>
      </p:pic>
      <p:sp>
        <p:nvSpPr>
          <p:cNvPr id="900" name="Google Shape;900;p60"/>
          <p:cNvSpPr txBox="1"/>
          <p:nvPr/>
        </p:nvSpPr>
        <p:spPr>
          <a:xfrm>
            <a:off x="3326400" y="2854950"/>
            <a:ext cx="4607700" cy="8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m = the number of fitness levels</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p</a:t>
            </a:r>
            <a:r>
              <a:rPr baseline="-25000" lang="en-GB">
                <a:latin typeface="Lato"/>
                <a:ea typeface="Lato"/>
                <a:cs typeface="Lato"/>
                <a:sym typeface="Lato"/>
              </a:rPr>
              <a:t>i</a:t>
            </a:r>
            <a:r>
              <a:rPr lang="en-GB">
                <a:latin typeface="Lato"/>
                <a:ea typeface="Lato"/>
                <a:cs typeface="Lato"/>
                <a:sym typeface="Lato"/>
              </a:rPr>
              <a:t> = the minimum probability that in time step i, the stochastic change will cause an improvement</a:t>
            </a:r>
            <a:endParaRPr>
              <a:latin typeface="Lato"/>
              <a:ea typeface="Lato"/>
              <a:cs typeface="Lato"/>
              <a:sym typeface="Lato"/>
            </a:endParaRPr>
          </a:p>
        </p:txBody>
      </p:sp>
      <p:cxnSp>
        <p:nvCxnSpPr>
          <p:cNvPr id="901" name="Google Shape;901;p60"/>
          <p:cNvCxnSpPr/>
          <p:nvPr/>
        </p:nvCxnSpPr>
        <p:spPr>
          <a:xfrm>
            <a:off x="3111675" y="2815100"/>
            <a:ext cx="0" cy="96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7" name="Google Shape;907;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now show that in expectation, IG finds the optimal vertex clique covering in polynomial time for </a:t>
            </a:r>
            <a:r>
              <a:rPr i="1" lang="en-GB"/>
              <a:t>triangle-free graphs</a:t>
            </a:r>
            <a:r>
              <a:rPr lang="en-GB"/>
              <a:t>.</a:t>
            </a:r>
            <a:endParaRPr/>
          </a:p>
          <a:p>
            <a:pPr indent="0" lvl="0" marL="0" rtl="0" algn="l">
              <a:spcBef>
                <a:spcPts val="1600"/>
              </a:spcBef>
              <a:spcAft>
                <a:spcPts val="0"/>
              </a:spcAft>
              <a:buNone/>
            </a:pPr>
            <a:r>
              <a:rPr b="1" lang="en-GB"/>
              <a:t>Theorem 1.</a:t>
            </a:r>
            <a:r>
              <a:rPr lang="en-GB"/>
              <a:t> For triangle-free graphs on </a:t>
            </a:r>
            <a:r>
              <a:rPr i="1" lang="en-GB"/>
              <a:t>n</a:t>
            </a:r>
            <a:r>
              <a:rPr lang="en-GB"/>
              <a:t> vertices and </a:t>
            </a:r>
            <a:r>
              <a:rPr i="1" lang="en-GB"/>
              <a:t>m</a:t>
            </a:r>
            <a:r>
              <a:rPr lang="en-GB"/>
              <a:t> edges, the expected time for IG to find the optimal vertex clique covering is upper bounded by </a:t>
            </a:r>
            <a:r>
              <a:rPr i="1" lang="en-GB"/>
              <a:t>O(n</a:t>
            </a:r>
            <a:r>
              <a:rPr baseline="30000" i="1" lang="en-GB"/>
              <a:t>5</a:t>
            </a:r>
            <a:r>
              <a:rPr i="1" lang="en-GB"/>
              <a:t>m</a:t>
            </a:r>
            <a:r>
              <a:rPr baseline="30000" i="1" lang="en-GB"/>
              <a:t>2</a:t>
            </a:r>
            <a:r>
              <a:rPr i="1" lang="en-GB"/>
              <a:t> )</a:t>
            </a:r>
            <a:r>
              <a:rPr lang="en-GB"/>
              <a:t>. </a:t>
            </a:r>
            <a:endParaRPr/>
          </a:p>
          <a:p>
            <a:pPr indent="0" lvl="0" marL="0" rtl="0" algn="l">
              <a:spcBef>
                <a:spcPts val="1600"/>
              </a:spcBef>
              <a:spcAft>
                <a:spcPts val="1600"/>
              </a:spcAft>
              <a:buNone/>
            </a:pPr>
            <a:r>
              <a:rPr b="1" lang="en-GB"/>
              <a:t>Proof. </a:t>
            </a:r>
            <a:r>
              <a:rPr lang="en-GB"/>
              <a:t>Based on Lemma 1, the initial clique covering contains</a:t>
            </a:r>
            <a:r>
              <a:rPr i="1" lang="en-GB"/>
              <a:t> O(n) </a:t>
            </a:r>
            <a:r>
              <a:rPr lang="en-GB"/>
              <a:t>more cliques than the optimum. These will determine our fitness levels.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a:t>
            </a:r>
            <a:r>
              <a:rPr lang="en-GB"/>
              <a:t>DEFINITIONS</a:t>
            </a:r>
            <a:endParaRPr/>
          </a:p>
        </p:txBody>
      </p:sp>
      <p:sp>
        <p:nvSpPr>
          <p:cNvPr id="913" name="Google Shape;913;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Cliques of size one will be called </a:t>
            </a:r>
            <a:r>
              <a:rPr i="1" lang="en-GB"/>
              <a:t>1-cliques</a:t>
            </a:r>
            <a:endParaRPr i="1"/>
          </a:p>
          <a:p>
            <a:pPr indent="-311150" lvl="0" marL="457200" rtl="0" algn="l">
              <a:spcBef>
                <a:spcPts val="0"/>
              </a:spcBef>
              <a:spcAft>
                <a:spcPts val="0"/>
              </a:spcAft>
              <a:buSzPts val="1300"/>
              <a:buChar char="●"/>
            </a:pPr>
            <a:r>
              <a:rPr lang="en-GB"/>
              <a:t>Two-vertex cliques will be called </a:t>
            </a:r>
            <a:r>
              <a:rPr i="1" lang="en-GB"/>
              <a:t>2-cliques</a:t>
            </a:r>
            <a:endParaRPr i="1"/>
          </a:p>
          <a:p>
            <a:pPr indent="-311150" lvl="0" marL="457200" rtl="0" algn="l">
              <a:spcBef>
                <a:spcPts val="0"/>
              </a:spcBef>
              <a:spcAft>
                <a:spcPts val="0"/>
              </a:spcAft>
              <a:buSzPts val="1300"/>
              <a:buChar char="●"/>
            </a:pPr>
            <a:r>
              <a:rPr lang="en-GB"/>
              <a:t>An improvement occurs if random changes cause </a:t>
            </a:r>
            <a:r>
              <a:rPr i="1" lang="en-GB"/>
              <a:t>1-cliques</a:t>
            </a:r>
            <a:r>
              <a:rPr lang="en-GB"/>
              <a:t> move so that some pair of </a:t>
            </a:r>
            <a:r>
              <a:rPr i="1" lang="en-GB"/>
              <a:t>1-cliques</a:t>
            </a:r>
            <a:r>
              <a:rPr lang="en-GB"/>
              <a:t> are next to each other and form a 2-clique.</a:t>
            </a:r>
            <a:endParaRPr/>
          </a:p>
        </p:txBody>
      </p:sp>
      <p:sp>
        <p:nvSpPr>
          <p:cNvPr id="914" name="Google Shape;914;p62"/>
          <p:cNvSpPr/>
          <p:nvPr/>
        </p:nvSpPr>
        <p:spPr>
          <a:xfrm>
            <a:off x="1398725" y="3670750"/>
            <a:ext cx="288600" cy="29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4427700" y="3670750"/>
            <a:ext cx="288600" cy="29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3531500" y="3670750"/>
            <a:ext cx="288600" cy="29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7" name="Google Shape;917;p62"/>
          <p:cNvCxnSpPr>
            <a:stCxn id="916" idx="6"/>
            <a:endCxn id="915" idx="2"/>
          </p:cNvCxnSpPr>
          <p:nvPr/>
        </p:nvCxnSpPr>
        <p:spPr>
          <a:xfrm>
            <a:off x="3820100" y="3818800"/>
            <a:ext cx="607500" cy="0"/>
          </a:xfrm>
          <a:prstGeom prst="straightConnector1">
            <a:avLst/>
          </a:prstGeom>
          <a:noFill/>
          <a:ln cap="flat" cmpd="sng" w="9525">
            <a:solidFill>
              <a:schemeClr val="dk2"/>
            </a:solidFill>
            <a:prstDash val="solid"/>
            <a:round/>
            <a:headEnd len="med" w="med" type="none"/>
            <a:tailEnd len="med" w="med" type="none"/>
          </a:ln>
        </p:spPr>
      </p:cxnSp>
      <p:sp>
        <p:nvSpPr>
          <p:cNvPr id="918" name="Google Shape;918;p62"/>
          <p:cNvSpPr txBox="1"/>
          <p:nvPr/>
        </p:nvSpPr>
        <p:spPr>
          <a:xfrm>
            <a:off x="1008725" y="4137000"/>
            <a:ext cx="12210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Fig a: 1-clique</a:t>
            </a:r>
            <a:endParaRPr sz="1100">
              <a:latin typeface="Lato"/>
              <a:ea typeface="Lato"/>
              <a:cs typeface="Lato"/>
              <a:sym typeface="Lato"/>
            </a:endParaRPr>
          </a:p>
        </p:txBody>
      </p:sp>
      <p:sp>
        <p:nvSpPr>
          <p:cNvPr id="919" name="Google Shape;919;p62"/>
          <p:cNvSpPr txBox="1"/>
          <p:nvPr/>
        </p:nvSpPr>
        <p:spPr>
          <a:xfrm>
            <a:off x="3589550" y="4193175"/>
            <a:ext cx="12210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Fig b: 2-clique</a:t>
            </a:r>
            <a:endParaRPr sz="1100">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a:t>
            </a:r>
            <a:r>
              <a:rPr lang="en-GB"/>
              <a:t>DEFINITIONS</a:t>
            </a:r>
            <a:endParaRPr/>
          </a:p>
        </p:txBody>
      </p:sp>
      <p:sp>
        <p:nvSpPr>
          <p:cNvPr id="925" name="Google Shape;925;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a:t>First Fit rule </a:t>
            </a:r>
            <a:r>
              <a:rPr lang="en-GB"/>
              <a:t>:  The choice of the first clique from the input permutation.</a:t>
            </a:r>
            <a:endParaRPr/>
          </a:p>
          <a:p>
            <a:pPr indent="0" lvl="0" marL="0" rtl="0" algn="l">
              <a:spcBef>
                <a:spcPts val="1600"/>
              </a:spcBef>
              <a:spcAft>
                <a:spcPts val="1600"/>
              </a:spcAft>
              <a:buNone/>
            </a:pPr>
            <a:r>
              <a:rPr b="1" i="1" lang="en-GB"/>
              <a:t>Block-jump</a:t>
            </a:r>
            <a:r>
              <a:rPr lang="en-GB"/>
              <a:t> : Operator </a:t>
            </a:r>
            <a:r>
              <a:rPr i="1" lang="en-GB"/>
              <a:t>block jump</a:t>
            </a:r>
            <a:r>
              <a:rPr lang="en-GB"/>
              <a:t> takes a chosen block representing a clique and puts it to the first position in the permutation. The other blocks are then shifted to the right.</a:t>
            </a:r>
            <a:endParaRPr/>
          </a:p>
        </p:txBody>
      </p:sp>
      <p:pic>
        <p:nvPicPr>
          <p:cNvPr id="926" name="Google Shape;926;p63"/>
          <p:cNvPicPr preferRelativeResize="0"/>
          <p:nvPr/>
        </p:nvPicPr>
        <p:blipFill>
          <a:blip r:embed="rId3">
            <a:alphaModFix/>
          </a:blip>
          <a:stretch>
            <a:fillRect/>
          </a:stretch>
        </p:blipFill>
        <p:spPr>
          <a:xfrm>
            <a:off x="1706550" y="3326125"/>
            <a:ext cx="5193903" cy="1013850"/>
          </a:xfrm>
          <a:prstGeom prst="rect">
            <a:avLst/>
          </a:prstGeom>
          <a:noFill/>
          <a:ln>
            <a:noFill/>
          </a:ln>
        </p:spPr>
      </p:pic>
      <p:sp>
        <p:nvSpPr>
          <p:cNvPr id="927" name="Google Shape;927;p63"/>
          <p:cNvSpPr txBox="1"/>
          <p:nvPr/>
        </p:nvSpPr>
        <p:spPr>
          <a:xfrm>
            <a:off x="2631000" y="4299825"/>
            <a:ext cx="33450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Lato"/>
                <a:ea typeface="Lato"/>
                <a:cs typeface="Lato"/>
                <a:sym typeface="Lato"/>
              </a:rPr>
              <a:t>Figure a : Illustration of the block jump operator</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Description</a:t>
            </a:r>
            <a:endParaRPr/>
          </a:p>
        </p:txBody>
      </p:sp>
      <p:sp>
        <p:nvSpPr>
          <p:cNvPr id="156" name="Google Shape;156;p28"/>
          <p:cNvSpPr txBox="1"/>
          <p:nvPr>
            <p:ph idx="1" type="body"/>
          </p:nvPr>
        </p:nvSpPr>
        <p:spPr>
          <a:xfrm>
            <a:off x="727650" y="2325300"/>
            <a:ext cx="7688700" cy="49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GB">
                <a:solidFill>
                  <a:srgbClr val="000000"/>
                </a:solidFill>
              </a:rPr>
              <a:t>INPUT: </a:t>
            </a:r>
            <a:r>
              <a:rPr lang="en-GB">
                <a:solidFill>
                  <a:srgbClr val="000000"/>
                </a:solidFill>
              </a:rPr>
              <a:t>Given an undirected graph G(V,E) and a number k. </a:t>
            </a:r>
            <a:endParaRPr>
              <a:solidFill>
                <a:srgbClr val="000000"/>
              </a:solidFill>
            </a:endParaRPr>
          </a:p>
        </p:txBody>
      </p:sp>
      <p:sp>
        <p:nvSpPr>
          <p:cNvPr id="157" name="Google Shape;157;p28"/>
          <p:cNvSpPr txBox="1"/>
          <p:nvPr/>
        </p:nvSpPr>
        <p:spPr>
          <a:xfrm>
            <a:off x="729450" y="2980075"/>
            <a:ext cx="76887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GB">
                <a:latin typeface="Lato"/>
                <a:ea typeface="Lato"/>
                <a:cs typeface="Lato"/>
                <a:sym typeface="Lato"/>
              </a:rPr>
              <a:t>OUTPUT: </a:t>
            </a:r>
            <a:r>
              <a:rPr lang="en-GB">
                <a:latin typeface="Lato"/>
                <a:ea typeface="Lato"/>
                <a:cs typeface="Lato"/>
                <a:sym typeface="Lato"/>
              </a:rPr>
              <a:t>Output a clique cover of graph G with k cliques with minimum cost.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 (</a:t>
            </a:r>
            <a:r>
              <a:rPr lang="en-GB"/>
              <a:t>Proof)</a:t>
            </a:r>
            <a:endParaRPr/>
          </a:p>
        </p:txBody>
      </p:sp>
      <p:sp>
        <p:nvSpPr>
          <p:cNvPr id="933" name="Google Shape;933;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first look at what happens if block jump occurs.</a:t>
            </a:r>
            <a:endParaRPr/>
          </a:p>
          <a:p>
            <a:pPr indent="-311150" lvl="0" marL="457200" rtl="0" algn="l">
              <a:spcBef>
                <a:spcPts val="1600"/>
              </a:spcBef>
              <a:spcAft>
                <a:spcPts val="0"/>
              </a:spcAft>
              <a:buSzPts val="1300"/>
              <a:buChar char="●"/>
            </a:pPr>
            <a:r>
              <a:rPr b="1" lang="en-GB"/>
              <a:t>For 2-Clique</a:t>
            </a:r>
            <a:r>
              <a:rPr lang="en-GB"/>
              <a:t> : Only the ordering of the </a:t>
            </a:r>
            <a:r>
              <a:rPr i="1" lang="en-GB"/>
              <a:t>2-cliques</a:t>
            </a:r>
            <a:r>
              <a:rPr lang="en-GB"/>
              <a:t> can be changed. No vertex can be taken by a </a:t>
            </a:r>
            <a:r>
              <a:rPr i="1" lang="en-GB"/>
              <a:t>2-clique</a:t>
            </a:r>
            <a:r>
              <a:rPr lang="en-GB"/>
              <a:t>, since that would create a triangle.</a:t>
            </a:r>
            <a:endParaRPr/>
          </a:p>
          <a:p>
            <a:pPr indent="-311150" lvl="0" marL="457200" rtl="0" algn="l">
              <a:spcBef>
                <a:spcPts val="0"/>
              </a:spcBef>
              <a:spcAft>
                <a:spcPts val="0"/>
              </a:spcAft>
              <a:buSzPts val="1300"/>
              <a:buChar char="●"/>
            </a:pPr>
            <a:r>
              <a:rPr b="1" lang="en-GB"/>
              <a:t>For 1-Clique : </a:t>
            </a:r>
            <a:r>
              <a:rPr i="1" lang="en-GB"/>
              <a:t>1-clique</a:t>
            </a:r>
            <a:r>
              <a:rPr lang="en-GB"/>
              <a:t> will form a </a:t>
            </a:r>
            <a:r>
              <a:rPr i="1" lang="en-GB"/>
              <a:t>2-clique</a:t>
            </a:r>
            <a:r>
              <a:rPr lang="en-GB"/>
              <a:t> with its nearest following neighbour in the permutation.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 (Proof)</a:t>
            </a:r>
            <a:endParaRPr/>
          </a:p>
        </p:txBody>
      </p:sp>
      <p:sp>
        <p:nvSpPr>
          <p:cNvPr id="939" name="Google Shape;939;p65"/>
          <p:cNvSpPr txBox="1"/>
          <p:nvPr>
            <p:ph idx="1" type="body"/>
          </p:nvPr>
        </p:nvSpPr>
        <p:spPr>
          <a:xfrm>
            <a:off x="603625" y="37158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In Figure 2, we illustrate the situation, when a </a:t>
            </a:r>
            <a:r>
              <a:rPr i="1" lang="en-GB"/>
              <a:t>1-clique</a:t>
            </a:r>
            <a:r>
              <a:rPr lang="en-GB"/>
              <a:t> was left between several </a:t>
            </a:r>
            <a:r>
              <a:rPr i="1" lang="en-GB"/>
              <a:t>2-cliques</a:t>
            </a:r>
            <a:r>
              <a:rPr lang="en-GB"/>
              <a:t>. Each </a:t>
            </a:r>
            <a:r>
              <a:rPr i="1" lang="en-GB"/>
              <a:t>1-clique</a:t>
            </a:r>
            <a:r>
              <a:rPr lang="en-GB"/>
              <a:t> must necessarily have only </a:t>
            </a:r>
            <a:r>
              <a:rPr i="1" lang="en-GB"/>
              <a:t>2-cliques</a:t>
            </a:r>
            <a:r>
              <a:rPr lang="en-GB"/>
              <a:t> around it. If it did not have, it would be joined with another </a:t>
            </a:r>
            <a:r>
              <a:rPr i="1" lang="en-GB"/>
              <a:t>1-clique </a:t>
            </a:r>
            <a:r>
              <a:rPr lang="en-GB"/>
              <a:t>in a </a:t>
            </a:r>
            <a:r>
              <a:rPr i="1" lang="en-GB"/>
              <a:t>2-clique</a:t>
            </a:r>
            <a:r>
              <a:rPr lang="en-GB"/>
              <a:t>.</a:t>
            </a:r>
            <a:endParaRPr/>
          </a:p>
        </p:txBody>
      </p:sp>
      <p:pic>
        <p:nvPicPr>
          <p:cNvPr id="940" name="Google Shape;940;p65"/>
          <p:cNvPicPr preferRelativeResize="0"/>
          <p:nvPr/>
        </p:nvPicPr>
        <p:blipFill>
          <a:blip r:embed="rId3">
            <a:alphaModFix/>
          </a:blip>
          <a:stretch>
            <a:fillRect/>
          </a:stretch>
        </p:blipFill>
        <p:spPr>
          <a:xfrm>
            <a:off x="2757500" y="1881200"/>
            <a:ext cx="2674625" cy="1414250"/>
          </a:xfrm>
          <a:prstGeom prst="rect">
            <a:avLst/>
          </a:prstGeom>
          <a:noFill/>
          <a:ln>
            <a:noFill/>
          </a:ln>
        </p:spPr>
      </p:pic>
      <p:sp>
        <p:nvSpPr>
          <p:cNvPr id="941" name="Google Shape;941;p65"/>
          <p:cNvSpPr txBox="1"/>
          <p:nvPr/>
        </p:nvSpPr>
        <p:spPr>
          <a:xfrm>
            <a:off x="1557175" y="3191075"/>
            <a:ext cx="62241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Lato"/>
                <a:ea typeface="Lato"/>
                <a:cs typeface="Lato"/>
                <a:sym typeface="Lato"/>
              </a:rPr>
              <a:t>Figure 2. An illustration of the situation with a 1-clique between several 2-cliques</a:t>
            </a:r>
            <a:endParaRPr sz="13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 (Proof)</a:t>
            </a:r>
            <a:endParaRPr/>
          </a:p>
        </p:txBody>
      </p:sp>
      <p:sp>
        <p:nvSpPr>
          <p:cNvPr id="947" name="Google Shape;94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a:t>
            </a:r>
            <a:r>
              <a:rPr i="1" lang="en-GB"/>
              <a:t> </a:t>
            </a:r>
            <a:r>
              <a:rPr b="1" i="1" lang="en-GB"/>
              <a:t>X</a:t>
            </a:r>
            <a:r>
              <a:rPr lang="en-GB"/>
              <a:t> now be the waiting time until a block jump of this 1-clique occurs. Before the final move of the </a:t>
            </a:r>
            <a:r>
              <a:rPr i="1" lang="en-GB"/>
              <a:t>1-clique</a:t>
            </a:r>
            <a:r>
              <a:rPr lang="en-GB"/>
              <a:t>, there are </a:t>
            </a:r>
            <a:r>
              <a:rPr b="1" i="1" lang="en-GB"/>
              <a:t>X − 1</a:t>
            </a:r>
            <a:r>
              <a:rPr lang="en-GB"/>
              <a:t> block jump operations. The direction of the movement of this </a:t>
            </a:r>
            <a:r>
              <a:rPr i="1" lang="en-GB"/>
              <a:t>1-clique</a:t>
            </a:r>
            <a:r>
              <a:rPr lang="en-GB"/>
              <a:t> is determined by which neighbour (in Figure 2, determined by blocks </a:t>
            </a:r>
            <a:r>
              <a:rPr b="1" i="1" lang="en-GB"/>
              <a:t>A–F</a:t>
            </a:r>
            <a:r>
              <a:rPr lang="en-GB"/>
              <a:t>) comes first in the permutation.</a:t>
            </a:r>
            <a:endParaRPr/>
          </a:p>
          <a:p>
            <a:pPr indent="0" lvl="0" marL="0" rtl="0" algn="l">
              <a:spcBef>
                <a:spcPts val="1600"/>
              </a:spcBef>
              <a:spcAft>
                <a:spcPts val="0"/>
              </a:spcAft>
              <a:buNone/>
            </a:pPr>
            <a:r>
              <a:rPr lang="en-GB"/>
              <a:t>Now, we will have two cases, what can happen during this waiting time. </a:t>
            </a:r>
            <a:endParaRPr/>
          </a:p>
          <a:p>
            <a:pPr indent="-311150" lvl="0" marL="457200" rtl="0" algn="l">
              <a:spcBef>
                <a:spcPts val="1600"/>
              </a:spcBef>
              <a:spcAft>
                <a:spcPts val="0"/>
              </a:spcAft>
              <a:buSzPts val="1300"/>
              <a:buChar char="❖"/>
            </a:pPr>
            <a:r>
              <a:rPr b="1" lang="en-GB"/>
              <a:t>Case 1.</a:t>
            </a:r>
            <a:r>
              <a:rPr lang="en-GB"/>
              <a:t> None of the blocks around the 1-clique jumped. </a:t>
            </a:r>
            <a:endParaRPr/>
          </a:p>
          <a:p>
            <a:pPr indent="-311150" lvl="0" marL="457200" rtl="0" algn="l">
              <a:spcBef>
                <a:spcPts val="0"/>
              </a:spcBef>
              <a:spcAft>
                <a:spcPts val="0"/>
              </a:spcAft>
              <a:buSzPts val="1300"/>
              <a:buChar char="❖"/>
            </a:pPr>
            <a:r>
              <a:rPr b="1" lang="en-GB"/>
              <a:t>Case 2.</a:t>
            </a:r>
            <a:r>
              <a:rPr lang="en-GB"/>
              <a:t> Some block around the 1-clique jumped.</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 (Proof)</a:t>
            </a:r>
            <a:endParaRPr/>
          </a:p>
        </p:txBody>
      </p:sp>
      <p:sp>
        <p:nvSpPr>
          <p:cNvPr id="953" name="Google Shape;95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Case 1.</a:t>
            </a:r>
            <a:r>
              <a:rPr lang="en-GB"/>
              <a:t> None of the blocks around the 1-clique jumped. </a:t>
            </a:r>
            <a:endParaRPr/>
          </a:p>
          <a:p>
            <a:pPr indent="-311150" lvl="0" marL="457200" rtl="0" algn="l">
              <a:lnSpc>
                <a:spcPct val="115000"/>
              </a:lnSpc>
              <a:spcBef>
                <a:spcPts val="1600"/>
              </a:spcBef>
              <a:spcAft>
                <a:spcPts val="0"/>
              </a:spcAft>
              <a:buSzPts val="1300"/>
              <a:buChar char="●"/>
            </a:pPr>
            <a:r>
              <a:rPr lang="en-GB"/>
              <a:t>For </a:t>
            </a:r>
            <a:r>
              <a:rPr b="1" lang="en-GB"/>
              <a:t>X = 1</a:t>
            </a:r>
            <a:r>
              <a:rPr lang="en-GB"/>
              <a:t> (i.e., it takes only one move to choose the </a:t>
            </a:r>
            <a:r>
              <a:rPr i="1" lang="en-GB"/>
              <a:t>1-clique</a:t>
            </a:r>
            <a:r>
              <a:rPr lang="en-GB"/>
              <a:t>) with probability </a:t>
            </a:r>
            <a:r>
              <a:rPr b="1" i="1" lang="en-GB"/>
              <a:t>1/(ϑ + d) ≤ 2/n</a:t>
            </a:r>
            <a:r>
              <a:rPr lang="en-GB"/>
              <a:t>. In this case, no other moves could surely be chosen. </a:t>
            </a:r>
            <a:endParaRPr/>
          </a:p>
          <a:p>
            <a:pPr indent="-311150" lvl="0" marL="457200" rtl="0" algn="l">
              <a:lnSpc>
                <a:spcPct val="115000"/>
              </a:lnSpc>
              <a:spcBef>
                <a:spcPts val="1000"/>
              </a:spcBef>
              <a:spcAft>
                <a:spcPts val="0"/>
              </a:spcAft>
              <a:buSzPts val="1300"/>
              <a:buChar char="●"/>
            </a:pPr>
            <a:r>
              <a:rPr lang="en-GB"/>
              <a:t>For </a:t>
            </a:r>
            <a:r>
              <a:rPr b="1" lang="en-GB"/>
              <a:t>X &gt; 1</a:t>
            </a:r>
            <a:r>
              <a:rPr lang="en-GB"/>
              <a:t>, we observe that for our </a:t>
            </a:r>
            <a:r>
              <a:rPr i="1" lang="en-GB"/>
              <a:t>1-clique</a:t>
            </a:r>
            <a:r>
              <a:rPr lang="en-GB"/>
              <a:t> vertex </a:t>
            </a:r>
            <a:r>
              <a:rPr i="1" lang="en-GB"/>
              <a:t>v</a:t>
            </a:r>
            <a:r>
              <a:rPr lang="en-GB"/>
              <a:t> with </a:t>
            </a:r>
            <a:r>
              <a:rPr i="1" lang="en-GB"/>
              <a:t>deg(v)</a:t>
            </a:r>
            <a:r>
              <a:rPr lang="en-GB"/>
              <a:t> neighbours, the probability of this event will be: </a:t>
            </a:r>
            <a:endParaRPr/>
          </a:p>
        </p:txBody>
      </p:sp>
      <p:pic>
        <p:nvPicPr>
          <p:cNvPr id="954" name="Google Shape;954;p67"/>
          <p:cNvPicPr preferRelativeResize="0"/>
          <p:nvPr/>
        </p:nvPicPr>
        <p:blipFill>
          <a:blip r:embed="rId3">
            <a:alphaModFix/>
          </a:blip>
          <a:stretch>
            <a:fillRect/>
          </a:stretch>
        </p:blipFill>
        <p:spPr>
          <a:xfrm>
            <a:off x="1995500" y="3655950"/>
            <a:ext cx="4298675" cy="719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 (Proof)</a:t>
            </a:r>
            <a:endParaRPr/>
          </a:p>
        </p:txBody>
      </p:sp>
      <p:sp>
        <p:nvSpPr>
          <p:cNvPr id="960" name="Google Shape;960;p68"/>
          <p:cNvSpPr txBox="1"/>
          <p:nvPr>
            <p:ph idx="1" type="body"/>
          </p:nvPr>
        </p:nvSpPr>
        <p:spPr>
          <a:xfrm>
            <a:off x="729450" y="2078875"/>
            <a:ext cx="7688700" cy="25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Case 2.</a:t>
            </a:r>
            <a:r>
              <a:rPr lang="en-GB"/>
              <a:t> Some block around the 1-clique jumped.</a:t>
            </a:r>
            <a:endParaRPr/>
          </a:p>
          <a:p>
            <a:pPr indent="0" lvl="0" marL="0" rtl="0" algn="l">
              <a:spcBef>
                <a:spcPts val="1600"/>
              </a:spcBef>
              <a:spcAft>
                <a:spcPts val="0"/>
              </a:spcAft>
              <a:buNone/>
            </a:pPr>
            <a:r>
              <a:rPr lang="en-GB"/>
              <a:t> We are interested in which of the </a:t>
            </a:r>
            <a:r>
              <a:rPr i="1" lang="en-GB"/>
              <a:t>deg(v)</a:t>
            </a:r>
            <a:r>
              <a:rPr lang="en-GB"/>
              <a:t> blocks was the last to jump. The probability of this case is at least </a:t>
            </a:r>
            <a:r>
              <a:rPr b="1" i="1" lang="en-GB"/>
              <a:t>1 − e</a:t>
            </a:r>
            <a:r>
              <a:rPr b="1" baseline="30000" i="1" lang="en-GB"/>
              <a:t>−deg(v)</a:t>
            </a:r>
            <a:r>
              <a:rPr b="1" i="1" lang="en-GB"/>
              <a:t> − 2/n</a:t>
            </a:r>
            <a:r>
              <a:rPr lang="en-GB"/>
              <a:t>, because of the bound shown in Case 1.</a:t>
            </a:r>
            <a:endParaRPr/>
          </a:p>
          <a:p>
            <a:pPr indent="0" lvl="0" marL="0" rtl="0" algn="l">
              <a:spcBef>
                <a:spcPts val="1600"/>
              </a:spcBef>
              <a:spcAft>
                <a:spcPts val="0"/>
              </a:spcAft>
              <a:buNone/>
            </a:pPr>
            <a:r>
              <a:rPr lang="en-GB"/>
              <a:t>We will now argue that this portion of probability is distributed fairly among all </a:t>
            </a:r>
            <a:r>
              <a:rPr i="1" lang="en-GB"/>
              <a:t>deg(v)</a:t>
            </a:r>
            <a:r>
              <a:rPr lang="en-GB"/>
              <a:t> neighbour blocks. This is because the probability of block jump is uniformly distributed among the blocks. </a:t>
            </a:r>
            <a:endParaRPr/>
          </a:p>
          <a:p>
            <a:pPr indent="0" lvl="0" marL="0" rtl="0" algn="l">
              <a:spcBef>
                <a:spcPts val="1600"/>
              </a:spcBef>
              <a:spcAft>
                <a:spcPts val="1600"/>
              </a:spcAft>
              <a:buNone/>
            </a:pPr>
            <a:r>
              <a:rPr lang="en-GB"/>
              <a:t>Hence, the probability of changing the direction of movement of </a:t>
            </a:r>
            <a:r>
              <a:rPr i="1" lang="en-GB"/>
              <a:t>1-clique</a:t>
            </a:r>
            <a:r>
              <a:rPr lang="en-GB"/>
              <a:t> is at least                                                                         </a:t>
            </a:r>
            <a:r>
              <a:rPr b="1" i="1" lang="en-GB"/>
              <a:t>(1 − e</a:t>
            </a:r>
            <a:r>
              <a:rPr b="1" baseline="30000" i="1" lang="en-GB"/>
              <a:t>−deg(v)</a:t>
            </a:r>
            <a:r>
              <a:rPr b="1" i="1" lang="en-GB"/>
              <a:t> − 2/n) / deg(v) </a:t>
            </a:r>
            <a:r>
              <a:rPr lang="en-GB"/>
              <a:t>for each neighbour block.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 (Proof)</a:t>
            </a:r>
            <a:endParaRPr/>
          </a:p>
        </p:txBody>
      </p:sp>
      <p:sp>
        <p:nvSpPr>
          <p:cNvPr id="966" name="Google Shape;966;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Let us now consider the event in Case 1. None of the blocks around the 1-clique jumped, i.e., the direction will be determined by the block, which is currently the first in the permutation. Based on the previous arguments, the probability that one fixed neighbour block (in Figure 2, one of the blocks A–F) was the first one in the beginning of the waiting time, is uniformly distributed, too. Therefore, </a:t>
            </a:r>
            <a:r>
              <a:rPr i="1" lang="en-GB"/>
              <a:t>1-cliques</a:t>
            </a:r>
            <a:r>
              <a:rPr lang="en-GB"/>
              <a:t> actually perform fair </a:t>
            </a:r>
            <a:r>
              <a:rPr b="1" lang="en-GB"/>
              <a:t>random walks</a:t>
            </a:r>
            <a:r>
              <a:rPr lang="en-GB"/>
              <a:t> on the triangle-free graph. </a:t>
            </a:r>
            <a:endParaRPr/>
          </a:p>
        </p:txBody>
      </p:sp>
      <p:pic>
        <p:nvPicPr>
          <p:cNvPr id="967" name="Google Shape;967;p69"/>
          <p:cNvPicPr preferRelativeResize="0"/>
          <p:nvPr/>
        </p:nvPicPr>
        <p:blipFill>
          <a:blip r:embed="rId3">
            <a:alphaModFix/>
          </a:blip>
          <a:stretch>
            <a:fillRect/>
          </a:stretch>
        </p:blipFill>
        <p:spPr>
          <a:xfrm>
            <a:off x="3156933" y="3439750"/>
            <a:ext cx="2374276" cy="1121771"/>
          </a:xfrm>
          <a:prstGeom prst="rect">
            <a:avLst/>
          </a:prstGeom>
          <a:noFill/>
          <a:ln>
            <a:noFill/>
          </a:ln>
        </p:spPr>
      </p:pic>
      <p:sp>
        <p:nvSpPr>
          <p:cNvPr id="968" name="Google Shape;968;p69"/>
          <p:cNvSpPr txBox="1"/>
          <p:nvPr/>
        </p:nvSpPr>
        <p:spPr>
          <a:xfrm>
            <a:off x="1634200" y="4478725"/>
            <a:ext cx="56274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Lato"/>
                <a:ea typeface="Lato"/>
                <a:cs typeface="Lato"/>
                <a:sym typeface="Lato"/>
              </a:rPr>
              <a:t>Figure 2. An illustration of the situation with a 1-clique between several 2-cliques</a:t>
            </a:r>
            <a:endParaRPr sz="12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FOR TRIANGLE-FREE GRAPHS (Proof)</a:t>
            </a:r>
            <a:endParaRPr/>
          </a:p>
        </p:txBody>
      </p:sp>
      <p:sp>
        <p:nvSpPr>
          <p:cNvPr id="974" name="Google Shape;974;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From the cover time of random walks, it takes </a:t>
            </a:r>
            <a:r>
              <a:rPr b="1" i="1" lang="en-GB"/>
              <a:t>O(nm)</a:t>
            </a:r>
            <a:r>
              <a:rPr lang="en-GB"/>
              <a:t> block jump moves of a 1-clique to visit each vertex at least once.</a:t>
            </a:r>
            <a:endParaRPr/>
          </a:p>
          <a:p>
            <a:pPr indent="-311150" lvl="0" marL="457200" rtl="0" algn="l">
              <a:spcBef>
                <a:spcPts val="0"/>
              </a:spcBef>
              <a:spcAft>
                <a:spcPts val="0"/>
              </a:spcAft>
              <a:buSzPts val="1300"/>
              <a:buChar char="●"/>
            </a:pPr>
            <a:r>
              <a:rPr lang="en-GB"/>
              <a:t> For two such random walks, we have that it takes </a:t>
            </a:r>
            <a:r>
              <a:rPr b="1" i="1" lang="en-GB"/>
              <a:t>O(n</a:t>
            </a:r>
            <a:r>
              <a:rPr b="1" baseline="30000" i="1" lang="en-GB"/>
              <a:t>2</a:t>
            </a:r>
            <a:r>
              <a:rPr b="1" i="1" lang="en-GB"/>
              <a:t>m</a:t>
            </a:r>
            <a:r>
              <a:rPr b="1" baseline="30000" i="1" lang="en-GB"/>
              <a:t>2</a:t>
            </a:r>
            <a:r>
              <a:rPr b="1" i="1" lang="en-GB"/>
              <a:t>)</a:t>
            </a:r>
            <a:r>
              <a:rPr lang="en-GB"/>
              <a:t> block jump moves in expectation for two </a:t>
            </a:r>
            <a:r>
              <a:rPr i="1" lang="en-GB"/>
              <a:t>1-cliques</a:t>
            </a:r>
            <a:r>
              <a:rPr lang="en-GB"/>
              <a:t> to arrive at two adjacent vertices. </a:t>
            </a:r>
            <a:endParaRPr/>
          </a:p>
          <a:p>
            <a:pPr indent="-311150" lvl="0" marL="457200" rtl="0" algn="l">
              <a:spcBef>
                <a:spcPts val="0"/>
              </a:spcBef>
              <a:spcAft>
                <a:spcPts val="0"/>
              </a:spcAft>
              <a:buSzPts val="1300"/>
              <a:buChar char="●"/>
            </a:pPr>
            <a:r>
              <a:rPr b="1" i="1" lang="en-GB"/>
              <a:t>O(n)</a:t>
            </a:r>
            <a:r>
              <a:rPr lang="en-GB"/>
              <a:t> is the time needed to obtain a block jump of the </a:t>
            </a:r>
            <a:r>
              <a:rPr i="1" lang="en-GB"/>
              <a:t>1-clique</a:t>
            </a:r>
            <a:r>
              <a:rPr lang="en-GB"/>
              <a:t> and</a:t>
            </a:r>
            <a:r>
              <a:rPr b="1" i="1" lang="en-GB"/>
              <a:t> O(n)</a:t>
            </a:r>
            <a:r>
              <a:rPr lang="en-GB"/>
              <a:t> is the complexity of GCC. </a:t>
            </a:r>
            <a:endParaRPr/>
          </a:p>
          <a:p>
            <a:pPr indent="-311150" lvl="0" marL="457200" rtl="0" algn="l">
              <a:spcBef>
                <a:spcPts val="0"/>
              </a:spcBef>
              <a:spcAft>
                <a:spcPts val="0"/>
              </a:spcAft>
              <a:buSzPts val="1300"/>
              <a:buChar char="●"/>
            </a:pPr>
            <a:r>
              <a:rPr lang="en-GB"/>
              <a:t>We have </a:t>
            </a:r>
            <a:r>
              <a:rPr b="1" i="1" lang="en-GB"/>
              <a:t>O(n)</a:t>
            </a:r>
            <a:r>
              <a:rPr lang="en-GB"/>
              <a:t> fitness levels, on which all this happens. </a:t>
            </a:r>
            <a:endParaRPr/>
          </a:p>
          <a:p>
            <a:pPr indent="0" lvl="0" marL="457200" rtl="0" algn="ctr">
              <a:spcBef>
                <a:spcPts val="1600"/>
              </a:spcBef>
              <a:spcAft>
                <a:spcPts val="0"/>
              </a:spcAft>
              <a:buNone/>
            </a:pPr>
            <a:r>
              <a:rPr lang="en-GB"/>
              <a:t>Therefore, the expected time to obtain the optimum is bounded by </a:t>
            </a:r>
            <a:endParaRPr/>
          </a:p>
          <a:p>
            <a:pPr indent="0" lvl="0" marL="457200" rtl="0" algn="ctr">
              <a:spcBef>
                <a:spcPts val="1600"/>
              </a:spcBef>
              <a:spcAft>
                <a:spcPts val="1600"/>
              </a:spcAft>
              <a:buNone/>
            </a:pPr>
            <a:r>
              <a:rPr b="1" i="1" lang="en-GB"/>
              <a:t>O(n</a:t>
            </a:r>
            <a:r>
              <a:rPr b="1" baseline="30000" i="1" lang="en-GB"/>
              <a:t>2</a:t>
            </a:r>
            <a:r>
              <a:rPr b="1" i="1" lang="en-GB"/>
              <a:t>m</a:t>
            </a:r>
            <a:r>
              <a:rPr b="1" baseline="30000" i="1" lang="en-GB"/>
              <a:t>2</a:t>
            </a:r>
            <a:r>
              <a:rPr b="1" i="1" lang="en-GB"/>
              <a:t>) * O(n) * O(n) * O(n)</a:t>
            </a:r>
            <a:r>
              <a:rPr lang="en-GB"/>
              <a:t> </a:t>
            </a:r>
            <a:r>
              <a:rPr lang="en-GB"/>
              <a:t>= </a:t>
            </a:r>
            <a:r>
              <a:rPr b="1" i="1" lang="en-GB"/>
              <a:t>O(n</a:t>
            </a:r>
            <a:r>
              <a:rPr b="1" baseline="30000" i="1" lang="en-GB"/>
              <a:t>5</a:t>
            </a:r>
            <a:r>
              <a:rPr b="1" i="1" lang="en-GB"/>
              <a:t>m</a:t>
            </a:r>
            <a:r>
              <a:rPr b="1" baseline="30000" i="1" lang="en-GB"/>
              <a:t>2</a:t>
            </a:r>
            <a:r>
              <a:rPr b="1" i="1" lang="en-GB"/>
              <a:t> ).</a:t>
            </a:r>
            <a:endParaRPr b="1" i="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71"/>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980" name="Google Shape;980;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 Let us consider the initial permutation being generated such that non-overlapping triangles are placed into it as blocks</a:t>
            </a:r>
            <a:endParaRPr/>
          </a:p>
          <a:p>
            <a:pPr indent="-311150" lvl="0" marL="457200" rtl="0" algn="l">
              <a:spcBef>
                <a:spcPts val="0"/>
              </a:spcBef>
              <a:spcAft>
                <a:spcPts val="0"/>
              </a:spcAft>
              <a:buSzPts val="1300"/>
              <a:buChar char="●"/>
            </a:pPr>
            <a:r>
              <a:rPr lang="en-GB"/>
              <a:t>The rest of the permutation is generated uniformly at random</a:t>
            </a:r>
            <a:endParaRPr/>
          </a:p>
          <a:p>
            <a:pPr indent="-311150" lvl="0" marL="457200" rtl="0" algn="l">
              <a:spcBef>
                <a:spcPts val="0"/>
              </a:spcBef>
              <a:spcAft>
                <a:spcPts val="0"/>
              </a:spcAft>
              <a:buSzPts val="1300"/>
              <a:buChar char="●"/>
            </a:pPr>
            <a:r>
              <a:rPr lang="en-GB"/>
              <a:t>Now we show that such a modification of IG guarantees that the optimal clique covering is found in expected polynomial time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72"/>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986" name="Google Shape;986;p72"/>
          <p:cNvSpPr txBox="1"/>
          <p:nvPr>
            <p:ph idx="1" type="body"/>
          </p:nvPr>
        </p:nvSpPr>
        <p:spPr>
          <a:xfrm>
            <a:off x="729450" y="2078875"/>
            <a:ext cx="7688700" cy="6279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a:t>Let </a:t>
            </a:r>
            <a:r>
              <a:rPr b="1" lang="en-GB"/>
              <a:t>G</a:t>
            </a:r>
            <a:r>
              <a:rPr lang="en-GB"/>
              <a:t> be a graph with maximum clique size </a:t>
            </a:r>
            <a:r>
              <a:rPr b="1" lang="en-GB"/>
              <a:t>ω = 3</a:t>
            </a:r>
            <a:r>
              <a:rPr lang="en-GB"/>
              <a:t>. Let </a:t>
            </a:r>
            <a:r>
              <a:rPr b="1" lang="en-GB"/>
              <a:t>S</a:t>
            </a:r>
            <a:r>
              <a:rPr lang="en-GB"/>
              <a:t> be an optimum and let </a:t>
            </a:r>
            <a:r>
              <a:rPr b="1" lang="en-GB"/>
              <a:t>S’</a:t>
            </a:r>
            <a:r>
              <a:rPr lang="en-GB"/>
              <a:t> be a sub-optimum for CCP in </a:t>
            </a:r>
            <a:r>
              <a:rPr b="1" lang="en-GB"/>
              <a:t>G</a:t>
            </a:r>
            <a:r>
              <a:rPr lang="en-GB"/>
              <a:t>. There are three cases of how IG can overestimate the number of cliques 𝛎</a:t>
            </a:r>
            <a:r>
              <a:rPr b="1" lang="en-GB"/>
              <a:t>(G)</a:t>
            </a:r>
            <a:endParaRPr/>
          </a:p>
        </p:txBody>
      </p:sp>
      <p:sp>
        <p:nvSpPr>
          <p:cNvPr id="987" name="Google Shape;987;p72"/>
          <p:cNvSpPr txBox="1"/>
          <p:nvPr/>
        </p:nvSpPr>
        <p:spPr>
          <a:xfrm>
            <a:off x="746250" y="2896200"/>
            <a:ext cx="7671900" cy="18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Case 1:</a:t>
            </a:r>
            <a:r>
              <a:rPr lang="en-GB" sz="1300">
                <a:solidFill>
                  <a:srgbClr val="666666"/>
                </a:solidFill>
                <a:latin typeface="Lato"/>
                <a:ea typeface="Lato"/>
                <a:cs typeface="Lato"/>
                <a:sym typeface="Lato"/>
              </a:rPr>
              <a:t> Instead of a 2-clique in S, there are two 1-cliques in S’ </a:t>
            </a:r>
            <a:endParaRPr sz="1300">
              <a:solidFill>
                <a:srgbClr val="666666"/>
              </a:solidFill>
              <a:latin typeface="Lato"/>
              <a:ea typeface="Lato"/>
              <a:cs typeface="Lato"/>
              <a:sym typeface="Lato"/>
            </a:endParaRPr>
          </a:p>
        </p:txBody>
      </p:sp>
      <p:sp>
        <p:nvSpPr>
          <p:cNvPr id="988" name="Google Shape;988;p72"/>
          <p:cNvSpPr/>
          <p:nvPr/>
        </p:nvSpPr>
        <p:spPr>
          <a:xfrm>
            <a:off x="240852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2"/>
          <p:cNvSpPr/>
          <p:nvPr/>
        </p:nvSpPr>
        <p:spPr>
          <a:xfrm>
            <a:off x="354072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2"/>
          <p:cNvSpPr/>
          <p:nvPr/>
        </p:nvSpPr>
        <p:spPr>
          <a:xfrm>
            <a:off x="5609275" y="36723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2"/>
          <p:cNvSpPr/>
          <p:nvPr/>
        </p:nvSpPr>
        <p:spPr>
          <a:xfrm>
            <a:off x="6741475" y="36723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2" name="Google Shape;992;p72"/>
          <p:cNvCxnSpPr>
            <a:stCxn id="988" idx="6"/>
            <a:endCxn id="989" idx="2"/>
          </p:cNvCxnSpPr>
          <p:nvPr/>
        </p:nvCxnSpPr>
        <p:spPr>
          <a:xfrm>
            <a:off x="2741525" y="3826050"/>
            <a:ext cx="799200" cy="0"/>
          </a:xfrm>
          <a:prstGeom prst="straightConnector1">
            <a:avLst/>
          </a:prstGeom>
          <a:noFill/>
          <a:ln cap="flat" cmpd="sng" w="9525">
            <a:solidFill>
              <a:schemeClr val="dk2"/>
            </a:solidFill>
            <a:prstDash val="solid"/>
            <a:round/>
            <a:headEnd len="med" w="med" type="none"/>
            <a:tailEnd len="med" w="med" type="none"/>
          </a:ln>
        </p:spPr>
      </p:cxnSp>
      <p:sp>
        <p:nvSpPr>
          <p:cNvPr id="993" name="Google Shape;993;p72"/>
          <p:cNvSpPr/>
          <p:nvPr/>
        </p:nvSpPr>
        <p:spPr>
          <a:xfrm>
            <a:off x="2078225" y="3526325"/>
            <a:ext cx="2131200" cy="62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2"/>
          <p:cNvSpPr/>
          <p:nvPr/>
        </p:nvSpPr>
        <p:spPr>
          <a:xfrm>
            <a:off x="5490150" y="3572450"/>
            <a:ext cx="563400" cy="512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2"/>
          <p:cNvSpPr/>
          <p:nvPr/>
        </p:nvSpPr>
        <p:spPr>
          <a:xfrm>
            <a:off x="6626275" y="3584075"/>
            <a:ext cx="563400" cy="512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73"/>
          <p:cNvSpPr txBox="1"/>
          <p:nvPr/>
        </p:nvSpPr>
        <p:spPr>
          <a:xfrm>
            <a:off x="746250" y="2896200"/>
            <a:ext cx="7671900" cy="18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Case 2:</a:t>
            </a:r>
            <a:r>
              <a:rPr lang="en-GB" sz="1300">
                <a:solidFill>
                  <a:srgbClr val="666666"/>
                </a:solidFill>
                <a:latin typeface="Lato"/>
                <a:ea typeface="Lato"/>
                <a:cs typeface="Lato"/>
                <a:sym typeface="Lato"/>
              </a:rPr>
              <a:t> Instead of a triangle in S, there is a 2-clique and a 1-clique in S’</a:t>
            </a:r>
            <a:endParaRPr sz="1300">
              <a:solidFill>
                <a:srgbClr val="666666"/>
              </a:solidFill>
              <a:latin typeface="Lato"/>
              <a:ea typeface="Lato"/>
              <a:cs typeface="Lato"/>
              <a:sym typeface="Lato"/>
            </a:endParaRPr>
          </a:p>
        </p:txBody>
      </p:sp>
      <p:sp>
        <p:nvSpPr>
          <p:cNvPr id="1001" name="Google Shape;1001;p73"/>
          <p:cNvSpPr/>
          <p:nvPr/>
        </p:nvSpPr>
        <p:spPr>
          <a:xfrm>
            <a:off x="7015625" y="3728700"/>
            <a:ext cx="563400" cy="512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3"/>
          <p:cNvSpPr/>
          <p:nvPr/>
        </p:nvSpPr>
        <p:spPr>
          <a:xfrm>
            <a:off x="7130825" y="38169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3"/>
          <p:cNvSpPr/>
          <p:nvPr/>
        </p:nvSpPr>
        <p:spPr>
          <a:xfrm>
            <a:off x="2078225" y="3526325"/>
            <a:ext cx="2131200" cy="106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3"/>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05" name="Google Shape;1005;p73"/>
          <p:cNvSpPr txBox="1"/>
          <p:nvPr>
            <p:ph idx="1" type="body"/>
          </p:nvPr>
        </p:nvSpPr>
        <p:spPr>
          <a:xfrm>
            <a:off x="729450" y="2078875"/>
            <a:ext cx="7688700" cy="6279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a:t>Let </a:t>
            </a:r>
            <a:r>
              <a:rPr b="1" lang="en-GB"/>
              <a:t>G</a:t>
            </a:r>
            <a:r>
              <a:rPr lang="en-GB"/>
              <a:t> be a graph with maximum clique size </a:t>
            </a:r>
            <a:r>
              <a:rPr b="1" lang="en-GB"/>
              <a:t>ω = 3</a:t>
            </a:r>
            <a:r>
              <a:rPr lang="en-GB"/>
              <a:t>. Let </a:t>
            </a:r>
            <a:r>
              <a:rPr b="1" lang="en-GB"/>
              <a:t>S</a:t>
            </a:r>
            <a:r>
              <a:rPr lang="en-GB"/>
              <a:t> be an optimum and let </a:t>
            </a:r>
            <a:r>
              <a:rPr b="1" lang="en-GB"/>
              <a:t>S’</a:t>
            </a:r>
            <a:r>
              <a:rPr lang="en-GB"/>
              <a:t> be a sub-optimum for CCP in </a:t>
            </a:r>
            <a:r>
              <a:rPr b="1" lang="en-GB"/>
              <a:t>G</a:t>
            </a:r>
            <a:r>
              <a:rPr lang="en-GB"/>
              <a:t>. There are three cases of how IG can overestimate the number of cliques 𝛎</a:t>
            </a:r>
            <a:r>
              <a:rPr b="1" lang="en-GB"/>
              <a:t>(G)</a:t>
            </a:r>
            <a:endParaRPr/>
          </a:p>
        </p:txBody>
      </p:sp>
      <p:sp>
        <p:nvSpPr>
          <p:cNvPr id="1006" name="Google Shape;1006;p73"/>
          <p:cNvSpPr/>
          <p:nvPr/>
        </p:nvSpPr>
        <p:spPr>
          <a:xfrm>
            <a:off x="240852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3"/>
          <p:cNvSpPr/>
          <p:nvPr/>
        </p:nvSpPr>
        <p:spPr>
          <a:xfrm>
            <a:off x="354072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8" name="Google Shape;1008;p73"/>
          <p:cNvCxnSpPr>
            <a:stCxn id="1006" idx="6"/>
            <a:endCxn id="1007" idx="2"/>
          </p:cNvCxnSpPr>
          <p:nvPr/>
        </p:nvCxnSpPr>
        <p:spPr>
          <a:xfrm>
            <a:off x="2741525" y="3826050"/>
            <a:ext cx="799200" cy="0"/>
          </a:xfrm>
          <a:prstGeom prst="straightConnector1">
            <a:avLst/>
          </a:prstGeom>
          <a:noFill/>
          <a:ln cap="flat" cmpd="sng" w="9525">
            <a:solidFill>
              <a:schemeClr val="dk2"/>
            </a:solidFill>
            <a:prstDash val="solid"/>
            <a:round/>
            <a:headEnd len="med" w="med" type="none"/>
            <a:tailEnd len="med" w="med" type="none"/>
          </a:ln>
        </p:spPr>
      </p:cxnSp>
      <p:sp>
        <p:nvSpPr>
          <p:cNvPr id="1009" name="Google Shape;1009;p73"/>
          <p:cNvSpPr/>
          <p:nvPr/>
        </p:nvSpPr>
        <p:spPr>
          <a:xfrm>
            <a:off x="2977325" y="41846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0" name="Google Shape;1010;p73"/>
          <p:cNvCxnSpPr>
            <a:stCxn id="1009" idx="6"/>
            <a:endCxn id="1007" idx="4"/>
          </p:cNvCxnSpPr>
          <p:nvPr/>
        </p:nvCxnSpPr>
        <p:spPr>
          <a:xfrm flipH="1" rot="10800000">
            <a:off x="3310325" y="3984975"/>
            <a:ext cx="396900" cy="3585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73"/>
          <p:cNvCxnSpPr>
            <a:stCxn id="1006" idx="4"/>
            <a:endCxn id="1009" idx="2"/>
          </p:cNvCxnSpPr>
          <p:nvPr/>
        </p:nvCxnSpPr>
        <p:spPr>
          <a:xfrm>
            <a:off x="2575025" y="3984900"/>
            <a:ext cx="402300" cy="358500"/>
          </a:xfrm>
          <a:prstGeom prst="straightConnector1">
            <a:avLst/>
          </a:prstGeom>
          <a:noFill/>
          <a:ln cap="flat" cmpd="sng" w="9525">
            <a:solidFill>
              <a:schemeClr val="dk2"/>
            </a:solidFill>
            <a:prstDash val="solid"/>
            <a:round/>
            <a:headEnd len="med" w="med" type="none"/>
            <a:tailEnd len="med" w="med" type="none"/>
          </a:ln>
        </p:spPr>
      </p:cxnSp>
      <p:sp>
        <p:nvSpPr>
          <p:cNvPr id="1012" name="Google Shape;1012;p73"/>
          <p:cNvSpPr/>
          <p:nvPr/>
        </p:nvSpPr>
        <p:spPr>
          <a:xfrm rot="5400000">
            <a:off x="5538825" y="3670950"/>
            <a:ext cx="1552200" cy="62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3"/>
          <p:cNvSpPr/>
          <p:nvPr/>
        </p:nvSpPr>
        <p:spPr>
          <a:xfrm>
            <a:off x="6148425" y="34495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3"/>
          <p:cNvSpPr/>
          <p:nvPr/>
        </p:nvSpPr>
        <p:spPr>
          <a:xfrm>
            <a:off x="6148413" y="424615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5" name="Google Shape;1015;p73"/>
          <p:cNvCxnSpPr>
            <a:stCxn id="1013" idx="4"/>
            <a:endCxn id="1014" idx="0"/>
          </p:cNvCxnSpPr>
          <p:nvPr/>
        </p:nvCxnSpPr>
        <p:spPr>
          <a:xfrm>
            <a:off x="6314925" y="3767225"/>
            <a:ext cx="0" cy="478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Representation</a:t>
            </a:r>
            <a:endParaRPr/>
          </a:p>
        </p:txBody>
      </p:sp>
      <p:sp>
        <p:nvSpPr>
          <p:cNvPr id="163" name="Google Shape;163;p29"/>
          <p:cNvSpPr txBox="1"/>
          <p:nvPr>
            <p:ph idx="1" type="body"/>
          </p:nvPr>
        </p:nvSpPr>
        <p:spPr>
          <a:xfrm>
            <a:off x="727650" y="2253075"/>
            <a:ext cx="7688700" cy="53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We will number each vertex from 1 to |V|. And color of a vertex from 1 to K.</a:t>
            </a:r>
            <a:endParaRPr>
              <a:solidFill>
                <a:srgbClr val="000000"/>
              </a:solidFill>
            </a:endParaRPr>
          </a:p>
        </p:txBody>
      </p:sp>
      <p:sp>
        <p:nvSpPr>
          <p:cNvPr id="164" name="Google Shape;164;p29"/>
          <p:cNvSpPr txBox="1"/>
          <p:nvPr/>
        </p:nvSpPr>
        <p:spPr>
          <a:xfrm>
            <a:off x="727650" y="3007575"/>
            <a:ext cx="7688700" cy="66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Maintain a list P of size |V| where each element is pair (vertex_number, color) i.e. P is the vertex set with color assigned.</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4"/>
          <p:cNvSpPr txBox="1"/>
          <p:nvPr/>
        </p:nvSpPr>
        <p:spPr>
          <a:xfrm>
            <a:off x="746250" y="2896200"/>
            <a:ext cx="7671900" cy="18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Case 3:</a:t>
            </a:r>
            <a:r>
              <a:rPr lang="en-GB" sz="1300">
                <a:solidFill>
                  <a:srgbClr val="666666"/>
                </a:solidFill>
                <a:latin typeface="Lato"/>
                <a:ea typeface="Lato"/>
                <a:cs typeface="Lato"/>
                <a:sym typeface="Lato"/>
              </a:rPr>
              <a:t> Instead of two triangles in S, there are three 2-cliques in S’</a:t>
            </a:r>
            <a:endParaRPr sz="1300">
              <a:solidFill>
                <a:srgbClr val="666666"/>
              </a:solidFill>
              <a:latin typeface="Lato"/>
              <a:ea typeface="Lato"/>
              <a:cs typeface="Lato"/>
              <a:sym typeface="Lato"/>
            </a:endParaRPr>
          </a:p>
        </p:txBody>
      </p:sp>
      <p:sp>
        <p:nvSpPr>
          <p:cNvPr id="1021" name="Google Shape;1021;p74"/>
          <p:cNvSpPr/>
          <p:nvPr/>
        </p:nvSpPr>
        <p:spPr>
          <a:xfrm>
            <a:off x="981825" y="3526325"/>
            <a:ext cx="2131200" cy="106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4"/>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23" name="Google Shape;1023;p74"/>
          <p:cNvSpPr txBox="1"/>
          <p:nvPr>
            <p:ph idx="1" type="body"/>
          </p:nvPr>
        </p:nvSpPr>
        <p:spPr>
          <a:xfrm>
            <a:off x="729450" y="2078875"/>
            <a:ext cx="7688700" cy="6279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a:t>Let </a:t>
            </a:r>
            <a:r>
              <a:rPr b="1" lang="en-GB"/>
              <a:t>G</a:t>
            </a:r>
            <a:r>
              <a:rPr lang="en-GB"/>
              <a:t> be a graph with maximum clique size </a:t>
            </a:r>
            <a:r>
              <a:rPr b="1" lang="en-GB"/>
              <a:t>ω = 3</a:t>
            </a:r>
            <a:r>
              <a:rPr lang="en-GB"/>
              <a:t>. Let </a:t>
            </a:r>
            <a:r>
              <a:rPr b="1" lang="en-GB"/>
              <a:t>S</a:t>
            </a:r>
            <a:r>
              <a:rPr lang="en-GB"/>
              <a:t> be an optimum and let </a:t>
            </a:r>
            <a:r>
              <a:rPr b="1" lang="en-GB"/>
              <a:t>S’</a:t>
            </a:r>
            <a:r>
              <a:rPr lang="en-GB"/>
              <a:t> be a sub-optimum for CCP in </a:t>
            </a:r>
            <a:r>
              <a:rPr b="1" lang="en-GB"/>
              <a:t>G</a:t>
            </a:r>
            <a:r>
              <a:rPr lang="en-GB"/>
              <a:t>. There are three cases of how IG can overestimate the number of cliques 𝛎</a:t>
            </a:r>
            <a:r>
              <a:rPr b="1" lang="en-GB"/>
              <a:t>(G)</a:t>
            </a:r>
            <a:endParaRPr/>
          </a:p>
        </p:txBody>
      </p:sp>
      <p:sp>
        <p:nvSpPr>
          <p:cNvPr id="1024" name="Google Shape;1024;p74"/>
          <p:cNvSpPr/>
          <p:nvPr/>
        </p:nvSpPr>
        <p:spPr>
          <a:xfrm>
            <a:off x="131212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4"/>
          <p:cNvSpPr/>
          <p:nvPr/>
        </p:nvSpPr>
        <p:spPr>
          <a:xfrm>
            <a:off x="244432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6" name="Google Shape;1026;p74"/>
          <p:cNvCxnSpPr>
            <a:stCxn id="1024" idx="6"/>
            <a:endCxn id="1025" idx="2"/>
          </p:cNvCxnSpPr>
          <p:nvPr/>
        </p:nvCxnSpPr>
        <p:spPr>
          <a:xfrm>
            <a:off x="1645125" y="3826050"/>
            <a:ext cx="799200" cy="0"/>
          </a:xfrm>
          <a:prstGeom prst="straightConnector1">
            <a:avLst/>
          </a:prstGeom>
          <a:noFill/>
          <a:ln cap="flat" cmpd="sng" w="9525">
            <a:solidFill>
              <a:schemeClr val="dk2"/>
            </a:solidFill>
            <a:prstDash val="solid"/>
            <a:round/>
            <a:headEnd len="med" w="med" type="none"/>
            <a:tailEnd len="med" w="med" type="none"/>
          </a:ln>
        </p:spPr>
      </p:cxnSp>
      <p:sp>
        <p:nvSpPr>
          <p:cNvPr id="1027" name="Google Shape;1027;p74"/>
          <p:cNvSpPr/>
          <p:nvPr/>
        </p:nvSpPr>
        <p:spPr>
          <a:xfrm>
            <a:off x="1880925" y="41846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74"/>
          <p:cNvCxnSpPr>
            <a:stCxn id="1027" idx="6"/>
            <a:endCxn id="1025" idx="4"/>
          </p:cNvCxnSpPr>
          <p:nvPr/>
        </p:nvCxnSpPr>
        <p:spPr>
          <a:xfrm flipH="1" rot="10800000">
            <a:off x="2213925" y="3984975"/>
            <a:ext cx="396900" cy="3585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74"/>
          <p:cNvCxnSpPr>
            <a:stCxn id="1024" idx="4"/>
            <a:endCxn id="1027" idx="2"/>
          </p:cNvCxnSpPr>
          <p:nvPr/>
        </p:nvCxnSpPr>
        <p:spPr>
          <a:xfrm>
            <a:off x="1478625" y="3984900"/>
            <a:ext cx="402300" cy="358500"/>
          </a:xfrm>
          <a:prstGeom prst="straightConnector1">
            <a:avLst/>
          </a:prstGeom>
          <a:noFill/>
          <a:ln cap="flat" cmpd="sng" w="9525">
            <a:solidFill>
              <a:schemeClr val="dk2"/>
            </a:solidFill>
            <a:prstDash val="solid"/>
            <a:round/>
            <a:headEnd len="med" w="med" type="none"/>
            <a:tailEnd len="med" w="med" type="none"/>
          </a:ln>
        </p:spPr>
      </p:cxnSp>
      <p:sp>
        <p:nvSpPr>
          <p:cNvPr id="1030" name="Google Shape;1030;p74"/>
          <p:cNvSpPr/>
          <p:nvPr/>
        </p:nvSpPr>
        <p:spPr>
          <a:xfrm rot="5400000">
            <a:off x="5538825" y="3670950"/>
            <a:ext cx="1552200" cy="62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4"/>
          <p:cNvSpPr/>
          <p:nvPr/>
        </p:nvSpPr>
        <p:spPr>
          <a:xfrm>
            <a:off x="6148425" y="34495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4"/>
          <p:cNvSpPr/>
          <p:nvPr/>
        </p:nvSpPr>
        <p:spPr>
          <a:xfrm>
            <a:off x="6148413" y="424615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3" name="Google Shape;1033;p74"/>
          <p:cNvCxnSpPr>
            <a:stCxn id="1031" idx="4"/>
            <a:endCxn id="1032" idx="0"/>
          </p:cNvCxnSpPr>
          <p:nvPr/>
        </p:nvCxnSpPr>
        <p:spPr>
          <a:xfrm>
            <a:off x="6314925" y="3767225"/>
            <a:ext cx="0" cy="478800"/>
          </a:xfrm>
          <a:prstGeom prst="straightConnector1">
            <a:avLst/>
          </a:prstGeom>
          <a:noFill/>
          <a:ln cap="flat" cmpd="sng" w="9525">
            <a:solidFill>
              <a:schemeClr val="dk2"/>
            </a:solidFill>
            <a:prstDash val="solid"/>
            <a:round/>
            <a:headEnd len="med" w="med" type="none"/>
            <a:tailEnd len="med" w="med" type="none"/>
          </a:ln>
        </p:spPr>
      </p:cxnSp>
      <p:sp>
        <p:nvSpPr>
          <p:cNvPr id="1034" name="Google Shape;1034;p74"/>
          <p:cNvSpPr/>
          <p:nvPr/>
        </p:nvSpPr>
        <p:spPr>
          <a:xfrm rot="5400000">
            <a:off x="6286800" y="3670950"/>
            <a:ext cx="1552200" cy="62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4"/>
          <p:cNvSpPr/>
          <p:nvPr/>
        </p:nvSpPr>
        <p:spPr>
          <a:xfrm>
            <a:off x="6896400" y="34495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4"/>
          <p:cNvSpPr/>
          <p:nvPr/>
        </p:nvSpPr>
        <p:spPr>
          <a:xfrm>
            <a:off x="6896388" y="424615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7" name="Google Shape;1037;p74"/>
          <p:cNvCxnSpPr>
            <a:stCxn id="1035" idx="4"/>
            <a:endCxn id="1036" idx="0"/>
          </p:cNvCxnSpPr>
          <p:nvPr/>
        </p:nvCxnSpPr>
        <p:spPr>
          <a:xfrm>
            <a:off x="7062900" y="3767225"/>
            <a:ext cx="0" cy="478800"/>
          </a:xfrm>
          <a:prstGeom prst="straightConnector1">
            <a:avLst/>
          </a:prstGeom>
          <a:noFill/>
          <a:ln cap="flat" cmpd="sng" w="9525">
            <a:solidFill>
              <a:schemeClr val="dk2"/>
            </a:solidFill>
            <a:prstDash val="solid"/>
            <a:round/>
            <a:headEnd len="med" w="med" type="none"/>
            <a:tailEnd len="med" w="med" type="none"/>
          </a:ln>
        </p:spPr>
      </p:cxnSp>
      <p:sp>
        <p:nvSpPr>
          <p:cNvPr id="1038" name="Google Shape;1038;p74"/>
          <p:cNvSpPr/>
          <p:nvPr/>
        </p:nvSpPr>
        <p:spPr>
          <a:xfrm rot="5400000">
            <a:off x="7034775" y="3670950"/>
            <a:ext cx="1552200" cy="62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4"/>
          <p:cNvSpPr/>
          <p:nvPr/>
        </p:nvSpPr>
        <p:spPr>
          <a:xfrm>
            <a:off x="7644375" y="34495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4"/>
          <p:cNvSpPr/>
          <p:nvPr/>
        </p:nvSpPr>
        <p:spPr>
          <a:xfrm>
            <a:off x="7644363" y="424615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1" name="Google Shape;1041;p74"/>
          <p:cNvCxnSpPr>
            <a:stCxn id="1039" idx="4"/>
            <a:endCxn id="1040" idx="0"/>
          </p:cNvCxnSpPr>
          <p:nvPr/>
        </p:nvCxnSpPr>
        <p:spPr>
          <a:xfrm>
            <a:off x="7810875" y="3767225"/>
            <a:ext cx="0" cy="478800"/>
          </a:xfrm>
          <a:prstGeom prst="straightConnector1">
            <a:avLst/>
          </a:prstGeom>
          <a:noFill/>
          <a:ln cap="flat" cmpd="sng" w="9525">
            <a:solidFill>
              <a:schemeClr val="dk2"/>
            </a:solidFill>
            <a:prstDash val="solid"/>
            <a:round/>
            <a:headEnd len="med" w="med" type="none"/>
            <a:tailEnd len="med" w="med" type="none"/>
          </a:ln>
        </p:spPr>
      </p:cxnSp>
      <p:sp>
        <p:nvSpPr>
          <p:cNvPr id="1042" name="Google Shape;1042;p74"/>
          <p:cNvSpPr/>
          <p:nvPr/>
        </p:nvSpPr>
        <p:spPr>
          <a:xfrm>
            <a:off x="3397275" y="3526325"/>
            <a:ext cx="2131200" cy="106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4"/>
          <p:cNvSpPr/>
          <p:nvPr/>
        </p:nvSpPr>
        <p:spPr>
          <a:xfrm>
            <a:off x="372757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4"/>
          <p:cNvSpPr/>
          <p:nvPr/>
        </p:nvSpPr>
        <p:spPr>
          <a:xfrm>
            <a:off x="4859775" y="3667200"/>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5" name="Google Shape;1045;p74"/>
          <p:cNvCxnSpPr>
            <a:stCxn id="1043" idx="6"/>
            <a:endCxn id="1044" idx="2"/>
          </p:cNvCxnSpPr>
          <p:nvPr/>
        </p:nvCxnSpPr>
        <p:spPr>
          <a:xfrm>
            <a:off x="4060575" y="3826050"/>
            <a:ext cx="799200" cy="0"/>
          </a:xfrm>
          <a:prstGeom prst="straightConnector1">
            <a:avLst/>
          </a:prstGeom>
          <a:noFill/>
          <a:ln cap="flat" cmpd="sng" w="9525">
            <a:solidFill>
              <a:schemeClr val="dk2"/>
            </a:solidFill>
            <a:prstDash val="solid"/>
            <a:round/>
            <a:headEnd len="med" w="med" type="none"/>
            <a:tailEnd len="med" w="med" type="none"/>
          </a:ln>
        </p:spPr>
      </p:cxnSp>
      <p:sp>
        <p:nvSpPr>
          <p:cNvPr id="1046" name="Google Shape;1046;p74"/>
          <p:cNvSpPr/>
          <p:nvPr/>
        </p:nvSpPr>
        <p:spPr>
          <a:xfrm>
            <a:off x="4296375" y="4184625"/>
            <a:ext cx="333000" cy="3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74"/>
          <p:cNvCxnSpPr>
            <a:stCxn id="1046" idx="6"/>
            <a:endCxn id="1044" idx="4"/>
          </p:cNvCxnSpPr>
          <p:nvPr/>
        </p:nvCxnSpPr>
        <p:spPr>
          <a:xfrm flipH="1" rot="10800000">
            <a:off x="4629375" y="3984975"/>
            <a:ext cx="396900" cy="358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74"/>
          <p:cNvCxnSpPr>
            <a:stCxn id="1043" idx="4"/>
            <a:endCxn id="1046" idx="2"/>
          </p:cNvCxnSpPr>
          <p:nvPr/>
        </p:nvCxnSpPr>
        <p:spPr>
          <a:xfrm>
            <a:off x="3894075" y="3984900"/>
            <a:ext cx="402300" cy="35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75"/>
          <p:cNvSpPr txBox="1"/>
          <p:nvPr/>
        </p:nvSpPr>
        <p:spPr>
          <a:xfrm>
            <a:off x="746250" y="2896200"/>
            <a:ext cx="7671900" cy="18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a:t>
            </a:r>
            <a:r>
              <a:rPr lang="en-GB" sz="1300">
                <a:solidFill>
                  <a:srgbClr val="666666"/>
                </a:solidFill>
                <a:latin typeface="Lato"/>
                <a:ea typeface="Lato"/>
                <a:cs typeface="Lato"/>
                <a:sym typeface="Lato"/>
              </a:rPr>
              <a:t> So the three cases are self explanatory. To exclude the existence of other ways, we use simple enumeration.</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Substitution of any number of 2-cliques by 1-cliques is a composition of events included in Case 1.</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Substitution of one triangle by three 1-cliques is a composition of Case 1 and Case 2.</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If we consider three triangles, the first two can be substituted based on Case 2 or Case 3 and the last triangle will remain for Case 2.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If we consider four or more triangles, we can apply Case 2 and Case 3 iteratively. The resulting 2-cliques are further divided according to Case 1. </a:t>
            </a:r>
            <a:endParaRPr sz="1300">
              <a:solidFill>
                <a:srgbClr val="666666"/>
              </a:solidFill>
              <a:latin typeface="Lato"/>
              <a:ea typeface="Lato"/>
              <a:cs typeface="Lato"/>
              <a:sym typeface="Lato"/>
            </a:endParaRPr>
          </a:p>
        </p:txBody>
      </p:sp>
      <p:sp>
        <p:nvSpPr>
          <p:cNvPr id="1054" name="Google Shape;1054;p75"/>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55" name="Google Shape;1055;p75"/>
          <p:cNvSpPr txBox="1"/>
          <p:nvPr>
            <p:ph idx="1" type="body"/>
          </p:nvPr>
        </p:nvSpPr>
        <p:spPr>
          <a:xfrm>
            <a:off x="729450" y="2078875"/>
            <a:ext cx="7688700" cy="6279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a:t>Now we claim that a</a:t>
            </a:r>
            <a:r>
              <a:rPr lang="en-GB"/>
              <a:t>ll possible ways of overestimation represented by S’ represent compositions of these three cases.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76"/>
          <p:cNvSpPr txBox="1"/>
          <p:nvPr/>
        </p:nvSpPr>
        <p:spPr>
          <a:xfrm>
            <a:off x="746250" y="2896200"/>
            <a:ext cx="7671900" cy="18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a:t>
            </a:r>
            <a:r>
              <a:rPr lang="en-GB" sz="1300">
                <a:solidFill>
                  <a:srgbClr val="666666"/>
                </a:solidFill>
                <a:latin typeface="Lato"/>
                <a:ea typeface="Lato"/>
                <a:cs typeface="Lato"/>
                <a:sym typeface="Lato"/>
              </a:rPr>
              <a:t> </a:t>
            </a:r>
            <a:r>
              <a:rPr lang="en-GB" sz="1300">
                <a:solidFill>
                  <a:srgbClr val="666666"/>
                </a:solidFill>
                <a:latin typeface="Lato"/>
                <a:ea typeface="Lato"/>
                <a:cs typeface="Lato"/>
                <a:sym typeface="Lato"/>
              </a:rPr>
              <a:t>Let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and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be the numbers of cliques in </a:t>
            </a:r>
            <a:r>
              <a:rPr b="1" lang="en-GB" sz="1300">
                <a:solidFill>
                  <a:srgbClr val="666666"/>
                </a:solidFill>
                <a:latin typeface="Lato"/>
                <a:ea typeface="Lato"/>
                <a:cs typeface="Lato"/>
                <a:sym typeface="Lato"/>
              </a:rPr>
              <a:t>S</a:t>
            </a:r>
            <a:r>
              <a:rPr lang="en-GB" sz="1300">
                <a:solidFill>
                  <a:srgbClr val="666666"/>
                </a:solidFill>
                <a:latin typeface="Lato"/>
                <a:ea typeface="Lato"/>
                <a:cs typeface="Lato"/>
                <a:sym typeface="Lato"/>
              </a:rPr>
              <a:t> with 1, 2 or 3 vertices, respectively. Let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and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 d be the respective values for </a:t>
            </a:r>
            <a:r>
              <a:rPr b="1" lang="en-GB" sz="1300">
                <a:solidFill>
                  <a:srgbClr val="666666"/>
                </a:solidFill>
                <a:latin typeface="Lato"/>
                <a:ea typeface="Lato"/>
                <a:cs typeface="Lato"/>
                <a:sym typeface="Lato"/>
              </a:rPr>
              <a:t>S</a:t>
            </a:r>
            <a:r>
              <a:rPr lang="en-GB" sz="1300">
                <a:solidFill>
                  <a:srgbClr val="666666"/>
                </a:solidFill>
                <a:latin typeface="Lato"/>
                <a:ea typeface="Lato"/>
                <a:cs typeface="Lato"/>
                <a:sym typeface="Lato"/>
              </a:rPr>
              <a:t>, and for d ≥ 1. All vertices must be covered and </a:t>
            </a:r>
            <a:r>
              <a:rPr b="1" lang="en-GB" sz="1300">
                <a:solidFill>
                  <a:srgbClr val="666666"/>
                </a:solidFill>
                <a:latin typeface="Lato"/>
                <a:ea typeface="Lato"/>
                <a:cs typeface="Lato"/>
                <a:sym typeface="Lato"/>
              </a:rPr>
              <a:t>S</a:t>
            </a:r>
            <a:r>
              <a:rPr lang="en-GB" sz="1300">
                <a:solidFill>
                  <a:srgbClr val="666666"/>
                </a:solidFill>
                <a:latin typeface="Lato"/>
                <a:ea typeface="Lato"/>
                <a:cs typeface="Lato"/>
                <a:sym typeface="Lato"/>
              </a:rPr>
              <a:t> must contain less cliques than S’ . Hence: </a:t>
            </a:r>
            <a:endParaRPr sz="1300">
              <a:solidFill>
                <a:srgbClr val="666666"/>
              </a:solidFill>
              <a:latin typeface="Lato"/>
              <a:ea typeface="Lato"/>
              <a:cs typeface="Lato"/>
              <a:sym typeface="Lato"/>
            </a:endParaRPr>
          </a:p>
          <a:p>
            <a:pPr indent="0" lvl="0" marL="0" rtl="0" algn="ctr">
              <a:spcBef>
                <a:spcPts val="0"/>
              </a:spcBef>
              <a:spcAft>
                <a:spcPts val="0"/>
              </a:spcAft>
              <a:buNone/>
            </a:pPr>
            <a:r>
              <a:rPr lang="en-GB" sz="1300">
                <a:solidFill>
                  <a:srgbClr val="666666"/>
                </a:solidFill>
                <a:latin typeface="Lato"/>
                <a:ea typeface="Lato"/>
                <a:cs typeface="Lato"/>
                <a:sym typeface="Lato"/>
              </a:rPr>
              <a:t>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+ 2c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+ 3c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+ 2c’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+ 3(c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 d) = n, </a:t>
            </a:r>
            <a:endParaRPr sz="1300">
              <a:solidFill>
                <a:srgbClr val="666666"/>
              </a:solidFill>
              <a:latin typeface="Lato"/>
              <a:ea typeface="Lato"/>
              <a:cs typeface="Lato"/>
              <a:sym typeface="Lato"/>
            </a:endParaRPr>
          </a:p>
          <a:p>
            <a:pPr indent="0" lvl="0" marL="0" rtl="0" algn="ctr">
              <a:spcBef>
                <a:spcPts val="0"/>
              </a:spcBef>
              <a:spcAft>
                <a:spcPts val="0"/>
              </a:spcAft>
              <a:buNone/>
            </a:pPr>
            <a:r>
              <a:rPr lang="en-GB" sz="1300">
                <a:solidFill>
                  <a:srgbClr val="666666"/>
                </a:solidFill>
                <a:latin typeface="Lato"/>
                <a:ea typeface="Lato"/>
                <a:cs typeface="Lato"/>
                <a:sym typeface="Lato"/>
              </a:rPr>
              <a:t>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&lt;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 d. </a:t>
            </a:r>
            <a:endParaRPr sz="1300">
              <a:solidFill>
                <a:srgbClr val="666666"/>
              </a:solidFill>
              <a:latin typeface="Lato"/>
              <a:ea typeface="Lato"/>
              <a:cs typeface="Lato"/>
              <a:sym typeface="Lato"/>
            </a:endParaRPr>
          </a:p>
          <a:p>
            <a:pPr indent="0" lvl="0" marL="0" rtl="0" algn="l">
              <a:spcBef>
                <a:spcPts val="0"/>
              </a:spcBef>
              <a:spcAft>
                <a:spcPts val="0"/>
              </a:spcAft>
              <a:buNone/>
            </a:pPr>
            <a:r>
              <a:rPr lang="en-GB" sz="1300">
                <a:solidFill>
                  <a:srgbClr val="666666"/>
                </a:solidFill>
                <a:latin typeface="Lato"/>
                <a:ea typeface="Lato"/>
                <a:cs typeface="Lato"/>
                <a:sym typeface="Lato"/>
              </a:rPr>
              <a:t>From these formulas, 3d =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+ 2(c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and d &gt;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This implies that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 &gt; 2d and, thus,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&lt; −d. The value −d can be at most −1, i.e.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&gt; 1.</a:t>
            </a:r>
            <a:endParaRPr sz="1300">
              <a:solidFill>
                <a:srgbClr val="666666"/>
              </a:solidFill>
              <a:latin typeface="Lato"/>
              <a:ea typeface="Lato"/>
              <a:cs typeface="Lato"/>
              <a:sym typeface="Lato"/>
            </a:endParaRPr>
          </a:p>
        </p:txBody>
      </p:sp>
      <p:sp>
        <p:nvSpPr>
          <p:cNvPr id="1061" name="Google Shape;1061;p76"/>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62" name="Google Shape;1062;p76"/>
          <p:cNvSpPr txBox="1"/>
          <p:nvPr>
            <p:ph idx="1" type="body"/>
          </p:nvPr>
        </p:nvSpPr>
        <p:spPr>
          <a:xfrm>
            <a:off x="729450" y="2078875"/>
            <a:ext cx="7688700" cy="6279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GB"/>
              <a:t>Lemma A:</a:t>
            </a:r>
            <a:r>
              <a:rPr lang="en-GB"/>
              <a:t> </a:t>
            </a:r>
            <a:r>
              <a:rPr lang="en-GB"/>
              <a:t>Let </a:t>
            </a:r>
            <a:r>
              <a:rPr b="1" lang="en-GB"/>
              <a:t>G</a:t>
            </a:r>
            <a:r>
              <a:rPr lang="en-GB"/>
              <a:t> be a graph with maximum clique size</a:t>
            </a:r>
            <a:r>
              <a:rPr b="1" lang="en-GB"/>
              <a:t> ω = 3</a:t>
            </a:r>
            <a:r>
              <a:rPr lang="en-GB"/>
              <a:t>. If there is a suboptimal clique covering </a:t>
            </a:r>
            <a:r>
              <a:rPr b="1" lang="en-GB"/>
              <a:t>S’</a:t>
            </a:r>
            <a:r>
              <a:rPr lang="en-GB"/>
              <a:t> of </a:t>
            </a:r>
            <a:r>
              <a:rPr b="1" lang="en-GB"/>
              <a:t>G</a:t>
            </a:r>
            <a:r>
              <a:rPr lang="en-GB"/>
              <a:t>, which contains more triangles than an optimum </a:t>
            </a:r>
            <a:r>
              <a:rPr b="1" lang="en-GB"/>
              <a:t>S</a:t>
            </a:r>
            <a:r>
              <a:rPr lang="en-GB"/>
              <a:t>, then </a:t>
            </a:r>
            <a:r>
              <a:rPr b="1" lang="en-GB"/>
              <a:t>S’</a:t>
            </a:r>
            <a:r>
              <a:rPr lang="en-GB"/>
              <a:t> must also contain at least two 1-cliques.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7"/>
          <p:cNvSpPr txBox="1"/>
          <p:nvPr/>
        </p:nvSpPr>
        <p:spPr>
          <a:xfrm>
            <a:off x="746250" y="3029400"/>
            <a:ext cx="7671900" cy="19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a:t>
            </a:r>
            <a:r>
              <a:rPr lang="en-GB" sz="1300">
                <a:solidFill>
                  <a:srgbClr val="666666"/>
                </a:solidFill>
                <a:latin typeface="Lato"/>
                <a:ea typeface="Lato"/>
                <a:cs typeface="Lato"/>
                <a:sym typeface="Lato"/>
              </a:rPr>
              <a:t>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 Let </a:t>
            </a:r>
            <a:r>
              <a:rPr b="1" lang="en-GB" sz="1300">
                <a:solidFill>
                  <a:srgbClr val="666666"/>
                </a:solidFill>
                <a:latin typeface="Lato"/>
                <a:ea typeface="Lato"/>
                <a:cs typeface="Lato"/>
                <a:sym typeface="Lato"/>
              </a:rPr>
              <a:t>S</a:t>
            </a:r>
            <a:r>
              <a:rPr lang="en-GB" sz="1300">
                <a:solidFill>
                  <a:srgbClr val="666666"/>
                </a:solidFill>
                <a:latin typeface="Lato"/>
                <a:ea typeface="Lato"/>
                <a:cs typeface="Lato"/>
                <a:sym typeface="Lato"/>
              </a:rPr>
              <a:t> contain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1-cliques,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2-cliques and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triangles. The analogous values for </a:t>
            </a:r>
            <a:r>
              <a:rPr b="1" lang="en-GB" sz="1300">
                <a:solidFill>
                  <a:srgbClr val="666666"/>
                </a:solidFill>
                <a:latin typeface="Lato"/>
                <a:ea typeface="Lato"/>
                <a:cs typeface="Lato"/>
                <a:sym typeface="Lato"/>
              </a:rPr>
              <a:t>S’</a:t>
            </a:r>
            <a:r>
              <a:rPr lang="en-GB" sz="1300">
                <a:solidFill>
                  <a:srgbClr val="666666"/>
                </a:solidFill>
                <a:latin typeface="Lato"/>
                <a:ea typeface="Lato"/>
                <a:cs typeface="Lato"/>
                <a:sym typeface="Lato"/>
              </a:rPr>
              <a:t> are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and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 ≥ c</a:t>
            </a:r>
            <a:r>
              <a:rPr baseline="-25000" lang="en-GB" sz="1300">
                <a:solidFill>
                  <a:srgbClr val="666666"/>
                </a:solidFill>
                <a:latin typeface="Lato"/>
                <a:ea typeface="Lato"/>
                <a:cs typeface="Lato"/>
                <a:sym typeface="Lato"/>
              </a:rPr>
              <a:t>3</a:t>
            </a:r>
            <a:r>
              <a:rPr lang="en-GB" sz="1300">
                <a:solidFill>
                  <a:srgbClr val="666666"/>
                </a:solidFill>
                <a:latin typeface="Lato"/>
                <a:ea typeface="Lato"/>
                <a:cs typeface="Lato"/>
                <a:sym typeface="Lato"/>
              </a:rPr>
              <a:t>.</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 The premises imply that an improvement cannot be obtained by making the number of triangles higher.</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Therefore, it is necessary that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&lt; c</a:t>
            </a:r>
            <a:r>
              <a:rPr baseline="-25000" lang="en-GB" sz="1300">
                <a:solidFill>
                  <a:srgbClr val="666666"/>
                </a:solidFill>
                <a:latin typeface="Lato"/>
                <a:ea typeface="Lato"/>
                <a:cs typeface="Lato"/>
                <a:sym typeface="Lato"/>
              </a:rPr>
              <a:t>2</a:t>
            </a:r>
            <a:r>
              <a:rPr lang="en-GB" sz="1300">
                <a:solidFill>
                  <a:srgbClr val="666666"/>
                </a:solidFill>
                <a:latin typeface="Lato"/>
                <a:ea typeface="Lato"/>
                <a:cs typeface="Lato"/>
                <a:sym typeface="Lato"/>
              </a:rPr>
              <a:t> and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&gt;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Since c</a:t>
            </a:r>
            <a:r>
              <a:rPr baseline="-25000" lang="en-GB" sz="1300">
                <a:solidFill>
                  <a:srgbClr val="666666"/>
                </a:solidFill>
                <a:latin typeface="Lato"/>
                <a:ea typeface="Lato"/>
                <a:cs typeface="Lato"/>
                <a:sym typeface="Lato"/>
              </a:rPr>
              <a:t>1</a:t>
            </a:r>
            <a:r>
              <a:rPr lang="en-GB" sz="1300">
                <a:solidFill>
                  <a:srgbClr val="666666"/>
                </a:solidFill>
                <a:latin typeface="Lato"/>
                <a:ea typeface="Lato"/>
                <a:cs typeface="Lato"/>
                <a:sym typeface="Lato"/>
              </a:rPr>
              <a:t> 1-cliques are present is </a:t>
            </a:r>
            <a:r>
              <a:rPr b="1" lang="en-GB" sz="1300">
                <a:solidFill>
                  <a:srgbClr val="666666"/>
                </a:solidFill>
                <a:latin typeface="Lato"/>
                <a:ea typeface="Lato"/>
                <a:cs typeface="Lato"/>
                <a:sym typeface="Lato"/>
              </a:rPr>
              <a:t>S</a:t>
            </a:r>
            <a:r>
              <a:rPr lang="en-GB" sz="1300">
                <a:solidFill>
                  <a:srgbClr val="666666"/>
                </a:solidFill>
                <a:latin typeface="Lato"/>
                <a:ea typeface="Lato"/>
                <a:cs typeface="Lato"/>
                <a:sym typeface="Lato"/>
              </a:rPr>
              <a:t>, the only way to obtain an improvement is to reduce the number of extra 1-cliques by 2 and increase the number of 2-cliques by 1.</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 This holds for all sub-optima, which proves the second statement. </a:t>
            </a:r>
            <a:endParaRPr sz="1300">
              <a:solidFill>
                <a:srgbClr val="666666"/>
              </a:solidFill>
              <a:latin typeface="Lato"/>
              <a:ea typeface="Lato"/>
              <a:cs typeface="Lato"/>
              <a:sym typeface="Lato"/>
            </a:endParaRPr>
          </a:p>
        </p:txBody>
      </p:sp>
      <p:sp>
        <p:nvSpPr>
          <p:cNvPr id="1068" name="Google Shape;1068;p77"/>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69" name="Google Shape;1069;p77"/>
          <p:cNvSpPr txBox="1"/>
          <p:nvPr>
            <p:ph idx="1" type="body"/>
          </p:nvPr>
        </p:nvSpPr>
        <p:spPr>
          <a:xfrm>
            <a:off x="727650" y="1914950"/>
            <a:ext cx="7688700" cy="10170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GB"/>
              <a:t>Lemma B:</a:t>
            </a:r>
            <a:r>
              <a:rPr lang="en-GB"/>
              <a:t> </a:t>
            </a:r>
            <a:r>
              <a:rPr lang="en-GB"/>
              <a:t>Let </a:t>
            </a:r>
            <a:r>
              <a:rPr b="1" lang="en-GB"/>
              <a:t>G</a:t>
            </a:r>
            <a:r>
              <a:rPr lang="en-GB"/>
              <a:t> be a graph with maximum clique size </a:t>
            </a:r>
            <a:r>
              <a:rPr b="1" lang="en-GB"/>
              <a:t>ω = 3</a:t>
            </a:r>
            <a:r>
              <a:rPr lang="en-GB"/>
              <a:t>. Let IG begin with a suboptimal clique covering S’ with at least as many triangles as in an optimal clique covering </a:t>
            </a:r>
            <a:r>
              <a:rPr b="1" lang="en-GB"/>
              <a:t>S</a:t>
            </a:r>
            <a:r>
              <a:rPr lang="en-GB"/>
              <a:t> for </a:t>
            </a:r>
            <a:r>
              <a:rPr b="1" lang="en-GB"/>
              <a:t>G</a:t>
            </a:r>
            <a:r>
              <a:rPr lang="en-GB"/>
              <a:t>. Then, IG cannot get stuck in a local optimum and will be in the global optimum if the number of extra 1-cliques in the solution is minimal.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78"/>
          <p:cNvSpPr txBox="1"/>
          <p:nvPr/>
        </p:nvSpPr>
        <p:spPr>
          <a:xfrm>
            <a:off x="746250" y="3029400"/>
            <a:ext cx="7671900" cy="19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Proof(Continued):</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For the first statement, let us suppose that IG got stuck.</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Then two of the triangles must have been substituted by three 2-cliques.</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 However, this is in contradiction with the fact that these three 2-cliques must lie between the triangles and block jump cannot cause a transformation, in which vertices between 2 different blocks are regrouped to 3 blocks in between. </a:t>
            </a:r>
            <a:endParaRPr sz="1300">
              <a:solidFill>
                <a:srgbClr val="666666"/>
              </a:solidFill>
              <a:latin typeface="Lato"/>
              <a:ea typeface="Lato"/>
              <a:cs typeface="Lato"/>
              <a:sym typeface="Lato"/>
            </a:endParaRPr>
          </a:p>
        </p:txBody>
      </p:sp>
      <p:sp>
        <p:nvSpPr>
          <p:cNvPr id="1075" name="Google Shape;1075;p78"/>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76" name="Google Shape;1076;p78"/>
          <p:cNvSpPr txBox="1"/>
          <p:nvPr>
            <p:ph idx="1" type="body"/>
          </p:nvPr>
        </p:nvSpPr>
        <p:spPr>
          <a:xfrm>
            <a:off x="727650" y="1914950"/>
            <a:ext cx="7688700" cy="10170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GB"/>
              <a:t>Lemma B:</a:t>
            </a:r>
            <a:r>
              <a:rPr lang="en-GB"/>
              <a:t> Let </a:t>
            </a:r>
            <a:r>
              <a:rPr b="1" lang="en-GB"/>
              <a:t>G</a:t>
            </a:r>
            <a:r>
              <a:rPr lang="en-GB"/>
              <a:t> be a graph with maximum clique size </a:t>
            </a:r>
            <a:r>
              <a:rPr b="1" lang="en-GB"/>
              <a:t>ω = 3</a:t>
            </a:r>
            <a:r>
              <a:rPr lang="en-GB"/>
              <a:t>. Let IG begin with a suboptimal clique covering S’ with at least as many triangles as in an optimal clique covering </a:t>
            </a:r>
            <a:r>
              <a:rPr b="1" lang="en-GB"/>
              <a:t>S</a:t>
            </a:r>
            <a:r>
              <a:rPr lang="en-GB"/>
              <a:t> for </a:t>
            </a:r>
            <a:r>
              <a:rPr b="1" lang="en-GB"/>
              <a:t>G</a:t>
            </a:r>
            <a:r>
              <a:rPr lang="en-GB"/>
              <a:t>. Then, IG cannot get stuck in a local optimum and will be in the global optimum if the number of extra 1-cliques in the solution is minimal.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79"/>
          <p:cNvSpPr txBox="1"/>
          <p:nvPr/>
        </p:nvSpPr>
        <p:spPr>
          <a:xfrm>
            <a:off x="746250" y="3029400"/>
            <a:ext cx="7671900" cy="19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 </a:t>
            </a:r>
            <a:r>
              <a:rPr lang="en-GB" sz="1300">
                <a:solidFill>
                  <a:srgbClr val="666666"/>
                </a:solidFill>
                <a:latin typeface="Lato"/>
                <a:ea typeface="Lato"/>
                <a:cs typeface="Lato"/>
                <a:sym typeface="Lato"/>
              </a:rPr>
              <a:t>Based on </a:t>
            </a:r>
            <a:r>
              <a:rPr b="1" lang="en-GB" sz="1300">
                <a:solidFill>
                  <a:srgbClr val="666666"/>
                </a:solidFill>
                <a:latin typeface="Lato"/>
                <a:ea typeface="Lato"/>
                <a:cs typeface="Lato"/>
                <a:sym typeface="Lato"/>
              </a:rPr>
              <a:t>Lemma A</a:t>
            </a:r>
            <a:r>
              <a:rPr lang="en-GB" sz="1300">
                <a:solidFill>
                  <a:srgbClr val="666666"/>
                </a:solidFill>
                <a:latin typeface="Lato"/>
                <a:ea typeface="Lato"/>
                <a:cs typeface="Lato"/>
                <a:sym typeface="Lato"/>
              </a:rPr>
              <a:t>, the initial solution must be a global optimum or it contains a 1-clique. Let us suppose that it is a sub-optimum. </a:t>
            </a:r>
            <a:r>
              <a:rPr b="1" lang="en-GB" sz="1300">
                <a:solidFill>
                  <a:srgbClr val="666666"/>
                </a:solidFill>
                <a:latin typeface="Lato"/>
                <a:ea typeface="Lato"/>
                <a:cs typeface="Lato"/>
                <a:sym typeface="Lato"/>
              </a:rPr>
              <a:t>Lemma B</a:t>
            </a:r>
            <a:r>
              <a:rPr lang="en-GB" sz="1300">
                <a:solidFill>
                  <a:srgbClr val="666666"/>
                </a:solidFill>
                <a:latin typeface="Lato"/>
                <a:ea typeface="Lato"/>
                <a:cs typeface="Lato"/>
                <a:sym typeface="Lato"/>
              </a:rPr>
              <a:t> implies that the following process is a minimisation of the number of extra 1-cliques and getting stuck in local optima is avoided.</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In each time step, we have a situation, in which a 1-clique is stuck between 2-cliques and triangles.</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The probability of moving towards each direction is naturally determined by which block comes first.</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This is not influenced by the fact that we can have triangles. We have to examine two cases:</a:t>
            </a:r>
            <a:endParaRPr sz="1300">
              <a:solidFill>
                <a:srgbClr val="666666"/>
              </a:solidFill>
              <a:latin typeface="Lato"/>
              <a:ea typeface="Lato"/>
              <a:cs typeface="Lato"/>
              <a:sym typeface="Lato"/>
            </a:endParaRPr>
          </a:p>
        </p:txBody>
      </p:sp>
      <p:sp>
        <p:nvSpPr>
          <p:cNvPr id="1082" name="Google Shape;1082;p79"/>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83" name="Google Shape;1083;p79"/>
          <p:cNvSpPr txBox="1"/>
          <p:nvPr>
            <p:ph idx="1" type="body"/>
          </p:nvPr>
        </p:nvSpPr>
        <p:spPr>
          <a:xfrm>
            <a:off x="727650" y="1914950"/>
            <a:ext cx="7688700" cy="10170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a:t>Let </a:t>
            </a:r>
            <a:r>
              <a:rPr b="1" lang="en-GB"/>
              <a:t>G</a:t>
            </a:r>
            <a:r>
              <a:rPr lang="en-GB"/>
              <a:t> be a graph on </a:t>
            </a:r>
            <a:r>
              <a:rPr b="1" lang="en-GB"/>
              <a:t>n</a:t>
            </a:r>
            <a:r>
              <a:rPr lang="en-GB"/>
              <a:t> vertices with maximum clique size </a:t>
            </a:r>
            <a:r>
              <a:rPr b="1" lang="en-GB"/>
              <a:t>ω = 3</a:t>
            </a:r>
            <a:r>
              <a:rPr lang="en-GB"/>
              <a:t>, containing only non-overlapping triangles. Let </a:t>
            </a:r>
            <a:r>
              <a:rPr b="1" lang="en-GB"/>
              <a:t>P</a:t>
            </a:r>
            <a:r>
              <a:rPr lang="en-GB"/>
              <a:t> be the initial permutation for IG, constructed by placing the triangles into </a:t>
            </a:r>
            <a:r>
              <a:rPr b="1" lang="en-GB"/>
              <a:t>P</a:t>
            </a:r>
            <a:r>
              <a:rPr lang="en-GB"/>
              <a:t> as blocks first and the rest of vertices are placed into </a:t>
            </a:r>
            <a:r>
              <a:rPr b="1" lang="en-GB"/>
              <a:t>P</a:t>
            </a:r>
            <a:r>
              <a:rPr lang="en-GB"/>
              <a:t> uniformly at random. Then, IG will find the optimal solution in </a:t>
            </a:r>
            <a:r>
              <a:rPr b="1" lang="en-GB"/>
              <a:t>O(n</a:t>
            </a:r>
            <a:r>
              <a:rPr b="1" baseline="30000" lang="en-GB"/>
              <a:t>5</a:t>
            </a:r>
            <a:r>
              <a:rPr b="1" lang="en-GB"/>
              <a:t>m</a:t>
            </a:r>
            <a:r>
              <a:rPr b="1" baseline="30000" lang="en-GB"/>
              <a:t>2</a:t>
            </a:r>
            <a:r>
              <a:rPr b="1" lang="en-GB"/>
              <a:t>)</a:t>
            </a:r>
            <a:r>
              <a:rPr lang="en-GB"/>
              <a:t> time in expectation.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80"/>
          <p:cNvSpPr txBox="1"/>
          <p:nvPr/>
        </p:nvSpPr>
        <p:spPr>
          <a:xfrm>
            <a:off x="746250" y="1933075"/>
            <a:ext cx="5235600" cy="30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Proof(Continued):</a:t>
            </a:r>
            <a:endParaRPr b="1" sz="1300">
              <a:solidFill>
                <a:srgbClr val="666666"/>
              </a:solidFill>
              <a:latin typeface="Lato"/>
              <a:ea typeface="Lato"/>
              <a:cs typeface="Lato"/>
              <a:sym typeface="Lato"/>
            </a:endParaRPr>
          </a:p>
          <a:p>
            <a:pPr indent="0" lvl="0" marL="0" rtl="0" algn="l">
              <a:spcBef>
                <a:spcPts val="0"/>
              </a:spcBef>
              <a:spcAft>
                <a:spcPts val="0"/>
              </a:spcAft>
              <a:buNone/>
            </a:pPr>
            <a:r>
              <a:rPr b="1" lang="en-GB" sz="1300">
                <a:solidFill>
                  <a:srgbClr val="666666"/>
                </a:solidFill>
                <a:latin typeface="Lato"/>
                <a:ea typeface="Lato"/>
                <a:cs typeface="Lato"/>
                <a:sym typeface="Lato"/>
              </a:rPr>
              <a:t>Case 1: </a:t>
            </a:r>
            <a:r>
              <a:rPr lang="en-GB" sz="1300">
                <a:solidFill>
                  <a:srgbClr val="666666"/>
                </a:solidFill>
                <a:latin typeface="Lato"/>
                <a:ea typeface="Lato"/>
                <a:cs typeface="Lato"/>
                <a:sym typeface="Lato"/>
              </a:rPr>
              <a:t>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If the 1-clique is not in a triangle, it can be surrounded by 2-cliques or triangles, to which it can be connected only by a single edge (since it is in no triangle).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In the figure, we depict the situation, when it is adjacent to a vertex in a triangle block. Such a 1-clique can be freely enhanced to a 2-clique and reduced back to 1-clique afterwards.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Such a transformation can occur between two optima, which shows that such a clique does not contribute to the number of extra 1-cliques.</a:t>
            </a:r>
            <a:endParaRPr sz="1300">
              <a:solidFill>
                <a:srgbClr val="666666"/>
              </a:solidFill>
              <a:latin typeface="Lato"/>
              <a:ea typeface="Lato"/>
              <a:cs typeface="Lato"/>
              <a:sym typeface="Lato"/>
            </a:endParaRPr>
          </a:p>
        </p:txBody>
      </p:sp>
      <p:sp>
        <p:nvSpPr>
          <p:cNvPr id="1089" name="Google Shape;1089;p80"/>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090" name="Google Shape;1090;p80"/>
          <p:cNvSpPr/>
          <p:nvPr/>
        </p:nvSpPr>
        <p:spPr>
          <a:xfrm>
            <a:off x="6294450" y="260932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0"/>
          <p:cNvSpPr/>
          <p:nvPr/>
        </p:nvSpPr>
        <p:spPr>
          <a:xfrm>
            <a:off x="6868225" y="260932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0"/>
          <p:cNvSpPr/>
          <p:nvPr/>
        </p:nvSpPr>
        <p:spPr>
          <a:xfrm>
            <a:off x="6576200" y="306015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0"/>
          <p:cNvSpPr/>
          <p:nvPr/>
        </p:nvSpPr>
        <p:spPr>
          <a:xfrm>
            <a:off x="6576200" y="361855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80"/>
          <p:cNvCxnSpPr>
            <a:stCxn id="1090" idx="4"/>
            <a:endCxn id="1092" idx="1"/>
          </p:cNvCxnSpPr>
          <p:nvPr/>
        </p:nvCxnSpPr>
        <p:spPr>
          <a:xfrm>
            <a:off x="6409650" y="2834625"/>
            <a:ext cx="200400" cy="2586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80"/>
          <p:cNvCxnSpPr>
            <a:stCxn id="1091" idx="4"/>
            <a:endCxn id="1092" idx="7"/>
          </p:cNvCxnSpPr>
          <p:nvPr/>
        </p:nvCxnSpPr>
        <p:spPr>
          <a:xfrm flipH="1">
            <a:off x="6772825" y="2834625"/>
            <a:ext cx="210600" cy="2586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80"/>
          <p:cNvCxnSpPr>
            <a:stCxn id="1090" idx="6"/>
            <a:endCxn id="1091" idx="2"/>
          </p:cNvCxnSpPr>
          <p:nvPr/>
        </p:nvCxnSpPr>
        <p:spPr>
          <a:xfrm>
            <a:off x="6524850" y="2721975"/>
            <a:ext cx="343500" cy="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80"/>
          <p:cNvCxnSpPr>
            <a:stCxn id="1092" idx="4"/>
            <a:endCxn id="1093" idx="0"/>
          </p:cNvCxnSpPr>
          <p:nvPr/>
        </p:nvCxnSpPr>
        <p:spPr>
          <a:xfrm>
            <a:off x="6691400" y="3285450"/>
            <a:ext cx="0" cy="333000"/>
          </a:xfrm>
          <a:prstGeom prst="straightConnector1">
            <a:avLst/>
          </a:prstGeom>
          <a:noFill/>
          <a:ln cap="flat" cmpd="sng" w="9525">
            <a:solidFill>
              <a:schemeClr val="dk2"/>
            </a:solidFill>
            <a:prstDash val="solid"/>
            <a:round/>
            <a:headEnd len="med" w="med" type="none"/>
            <a:tailEnd len="med" w="med" type="none"/>
          </a:ln>
        </p:spPr>
      </p:cxnSp>
      <p:sp>
        <p:nvSpPr>
          <p:cNvPr id="1098" name="Google Shape;1098;p80"/>
          <p:cNvSpPr/>
          <p:nvPr/>
        </p:nvSpPr>
        <p:spPr>
          <a:xfrm>
            <a:off x="7590575" y="260932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0"/>
          <p:cNvSpPr/>
          <p:nvPr/>
        </p:nvSpPr>
        <p:spPr>
          <a:xfrm>
            <a:off x="8164350" y="260932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0"/>
          <p:cNvSpPr/>
          <p:nvPr/>
        </p:nvSpPr>
        <p:spPr>
          <a:xfrm>
            <a:off x="7872325" y="306015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0"/>
          <p:cNvSpPr/>
          <p:nvPr/>
        </p:nvSpPr>
        <p:spPr>
          <a:xfrm>
            <a:off x="7872325" y="361855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2" name="Google Shape;1102;p80"/>
          <p:cNvCxnSpPr>
            <a:stCxn id="1098" idx="4"/>
            <a:endCxn id="1100" idx="1"/>
          </p:cNvCxnSpPr>
          <p:nvPr/>
        </p:nvCxnSpPr>
        <p:spPr>
          <a:xfrm>
            <a:off x="7705775" y="2834625"/>
            <a:ext cx="200400" cy="2586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80"/>
          <p:cNvCxnSpPr>
            <a:stCxn id="1099" idx="4"/>
            <a:endCxn id="1100" idx="7"/>
          </p:cNvCxnSpPr>
          <p:nvPr/>
        </p:nvCxnSpPr>
        <p:spPr>
          <a:xfrm flipH="1">
            <a:off x="8068950" y="2834625"/>
            <a:ext cx="210600" cy="2586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80"/>
          <p:cNvCxnSpPr>
            <a:stCxn id="1098" idx="6"/>
            <a:endCxn id="1099" idx="2"/>
          </p:cNvCxnSpPr>
          <p:nvPr/>
        </p:nvCxnSpPr>
        <p:spPr>
          <a:xfrm>
            <a:off x="7820975" y="2721975"/>
            <a:ext cx="343500" cy="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80"/>
          <p:cNvCxnSpPr>
            <a:stCxn id="1100" idx="4"/>
            <a:endCxn id="1101" idx="0"/>
          </p:cNvCxnSpPr>
          <p:nvPr/>
        </p:nvCxnSpPr>
        <p:spPr>
          <a:xfrm>
            <a:off x="7987525" y="3285450"/>
            <a:ext cx="0" cy="333000"/>
          </a:xfrm>
          <a:prstGeom prst="straightConnector1">
            <a:avLst/>
          </a:prstGeom>
          <a:noFill/>
          <a:ln cap="flat" cmpd="sng" w="9525">
            <a:solidFill>
              <a:schemeClr val="dk2"/>
            </a:solidFill>
            <a:prstDash val="solid"/>
            <a:round/>
            <a:headEnd len="med" w="med" type="none"/>
            <a:tailEnd len="med" w="med" type="none"/>
          </a:ln>
        </p:spPr>
      </p:cxnSp>
      <p:sp>
        <p:nvSpPr>
          <p:cNvPr id="1106" name="Google Shape;1106;p80"/>
          <p:cNvSpPr/>
          <p:nvPr/>
        </p:nvSpPr>
        <p:spPr>
          <a:xfrm>
            <a:off x="6191975" y="2517100"/>
            <a:ext cx="1014300" cy="768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0"/>
          <p:cNvSpPr/>
          <p:nvPr/>
        </p:nvSpPr>
        <p:spPr>
          <a:xfrm>
            <a:off x="6514775" y="3546700"/>
            <a:ext cx="343500" cy="369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0"/>
          <p:cNvSpPr/>
          <p:nvPr/>
        </p:nvSpPr>
        <p:spPr>
          <a:xfrm>
            <a:off x="7485575" y="2517100"/>
            <a:ext cx="1014300" cy="409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0"/>
          <p:cNvSpPr/>
          <p:nvPr/>
        </p:nvSpPr>
        <p:spPr>
          <a:xfrm rot="5400000">
            <a:off x="7485575" y="3247050"/>
            <a:ext cx="1014300" cy="409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81"/>
          <p:cNvSpPr txBox="1"/>
          <p:nvPr/>
        </p:nvSpPr>
        <p:spPr>
          <a:xfrm>
            <a:off x="746250" y="1933075"/>
            <a:ext cx="5235600" cy="30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Proof(Continued):</a:t>
            </a:r>
            <a:endParaRPr b="1" sz="1300">
              <a:solidFill>
                <a:srgbClr val="666666"/>
              </a:solidFill>
              <a:latin typeface="Lato"/>
              <a:ea typeface="Lato"/>
              <a:cs typeface="Lato"/>
              <a:sym typeface="Lato"/>
            </a:endParaRPr>
          </a:p>
          <a:p>
            <a:pPr indent="0" lvl="0" marL="0" rtl="0" algn="l">
              <a:spcBef>
                <a:spcPts val="0"/>
              </a:spcBef>
              <a:spcAft>
                <a:spcPts val="0"/>
              </a:spcAft>
              <a:buNone/>
            </a:pPr>
            <a:r>
              <a:rPr b="1" lang="en-GB" sz="1300">
                <a:solidFill>
                  <a:srgbClr val="666666"/>
                </a:solidFill>
                <a:latin typeface="Lato"/>
                <a:ea typeface="Lato"/>
                <a:cs typeface="Lato"/>
                <a:sym typeface="Lato"/>
              </a:rPr>
              <a:t>Case 2: </a:t>
            </a:r>
            <a:r>
              <a:rPr lang="en-GB" sz="1300">
                <a:solidFill>
                  <a:srgbClr val="666666"/>
                </a:solidFill>
                <a:latin typeface="Lato"/>
                <a:ea typeface="Lato"/>
                <a:cs typeface="Lato"/>
                <a:sym typeface="Lato"/>
              </a:rPr>
              <a:t>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In this case, the 1-clique is in a single triangle. The other vertices of the triangle must be separated into different cliques.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Since they cannot be in a triangle, they must each be in its own 2-clique, as shown by the figure.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When block jump is applied to the 1-clique, this 1-clique is transformed into the triangle, and a new 1-clique can emerge on the opposite side of the triangle.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GB" sz="1300">
                <a:solidFill>
                  <a:srgbClr val="666666"/>
                </a:solidFill>
                <a:latin typeface="Lato"/>
                <a:ea typeface="Lato"/>
                <a:cs typeface="Lato"/>
                <a:sym typeface="Lato"/>
              </a:rPr>
              <a:t>This position depends on the ordering of cliques on the other side, for which the probability is uniformly distributed, leading to validity of the fair random walk argument. </a:t>
            </a:r>
            <a:endParaRPr sz="1300">
              <a:solidFill>
                <a:srgbClr val="666666"/>
              </a:solidFill>
              <a:latin typeface="Lato"/>
              <a:ea typeface="Lato"/>
              <a:cs typeface="Lato"/>
              <a:sym typeface="Lato"/>
            </a:endParaRPr>
          </a:p>
        </p:txBody>
      </p:sp>
      <p:sp>
        <p:nvSpPr>
          <p:cNvPr id="1115" name="Google Shape;1115;p81"/>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116" name="Google Shape;1116;p81"/>
          <p:cNvSpPr/>
          <p:nvPr/>
        </p:nvSpPr>
        <p:spPr>
          <a:xfrm>
            <a:off x="6304700" y="319847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1"/>
          <p:cNvSpPr/>
          <p:nvPr/>
        </p:nvSpPr>
        <p:spPr>
          <a:xfrm>
            <a:off x="6878475" y="319847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1"/>
          <p:cNvSpPr/>
          <p:nvPr/>
        </p:nvSpPr>
        <p:spPr>
          <a:xfrm>
            <a:off x="6586450" y="364930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9" name="Google Shape;1119;p81"/>
          <p:cNvCxnSpPr>
            <a:stCxn id="1116" idx="4"/>
            <a:endCxn id="1118" idx="1"/>
          </p:cNvCxnSpPr>
          <p:nvPr/>
        </p:nvCxnSpPr>
        <p:spPr>
          <a:xfrm>
            <a:off x="6419900" y="3423775"/>
            <a:ext cx="200400" cy="25860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81"/>
          <p:cNvCxnSpPr>
            <a:stCxn id="1117" idx="4"/>
            <a:endCxn id="1118" idx="7"/>
          </p:cNvCxnSpPr>
          <p:nvPr/>
        </p:nvCxnSpPr>
        <p:spPr>
          <a:xfrm flipH="1">
            <a:off x="6783075" y="3423775"/>
            <a:ext cx="210600" cy="2586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81"/>
          <p:cNvCxnSpPr>
            <a:stCxn id="1116" idx="6"/>
            <a:endCxn id="1117" idx="2"/>
          </p:cNvCxnSpPr>
          <p:nvPr/>
        </p:nvCxnSpPr>
        <p:spPr>
          <a:xfrm>
            <a:off x="6535100" y="3311125"/>
            <a:ext cx="3435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81"/>
          <p:cNvSpPr/>
          <p:nvPr/>
        </p:nvSpPr>
        <p:spPr>
          <a:xfrm>
            <a:off x="6304700" y="273740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1"/>
          <p:cNvSpPr/>
          <p:nvPr/>
        </p:nvSpPr>
        <p:spPr>
          <a:xfrm>
            <a:off x="6878475" y="273740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4" name="Google Shape;1124;p81"/>
          <p:cNvCxnSpPr>
            <a:stCxn id="1122" idx="4"/>
            <a:endCxn id="1116" idx="0"/>
          </p:cNvCxnSpPr>
          <p:nvPr/>
        </p:nvCxnSpPr>
        <p:spPr>
          <a:xfrm>
            <a:off x="6419900" y="2962700"/>
            <a:ext cx="0" cy="2358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81"/>
          <p:cNvCxnSpPr>
            <a:stCxn id="1123" idx="4"/>
            <a:endCxn id="1117" idx="0"/>
          </p:cNvCxnSpPr>
          <p:nvPr/>
        </p:nvCxnSpPr>
        <p:spPr>
          <a:xfrm>
            <a:off x="6993675" y="2962700"/>
            <a:ext cx="0" cy="235800"/>
          </a:xfrm>
          <a:prstGeom prst="straightConnector1">
            <a:avLst/>
          </a:prstGeom>
          <a:noFill/>
          <a:ln cap="flat" cmpd="sng" w="9525">
            <a:solidFill>
              <a:schemeClr val="dk2"/>
            </a:solidFill>
            <a:prstDash val="solid"/>
            <a:round/>
            <a:headEnd len="med" w="med" type="none"/>
            <a:tailEnd len="med" w="med" type="none"/>
          </a:ln>
        </p:spPr>
      </p:cxnSp>
      <p:sp>
        <p:nvSpPr>
          <p:cNvPr id="1126" name="Google Shape;1126;p81"/>
          <p:cNvSpPr/>
          <p:nvPr/>
        </p:nvSpPr>
        <p:spPr>
          <a:xfrm>
            <a:off x="7611075" y="319847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1"/>
          <p:cNvSpPr/>
          <p:nvPr/>
        </p:nvSpPr>
        <p:spPr>
          <a:xfrm>
            <a:off x="8184850" y="3198475"/>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1"/>
          <p:cNvSpPr/>
          <p:nvPr/>
        </p:nvSpPr>
        <p:spPr>
          <a:xfrm>
            <a:off x="7892825" y="364930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9" name="Google Shape;1129;p81"/>
          <p:cNvCxnSpPr>
            <a:stCxn id="1126" idx="4"/>
            <a:endCxn id="1128" idx="1"/>
          </p:cNvCxnSpPr>
          <p:nvPr/>
        </p:nvCxnSpPr>
        <p:spPr>
          <a:xfrm>
            <a:off x="7726275" y="3423775"/>
            <a:ext cx="200400" cy="25860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81"/>
          <p:cNvCxnSpPr>
            <a:stCxn id="1127" idx="4"/>
            <a:endCxn id="1128" idx="7"/>
          </p:cNvCxnSpPr>
          <p:nvPr/>
        </p:nvCxnSpPr>
        <p:spPr>
          <a:xfrm flipH="1">
            <a:off x="8089450" y="3423775"/>
            <a:ext cx="210600" cy="2586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81"/>
          <p:cNvCxnSpPr>
            <a:stCxn id="1126" idx="6"/>
            <a:endCxn id="1127" idx="2"/>
          </p:cNvCxnSpPr>
          <p:nvPr/>
        </p:nvCxnSpPr>
        <p:spPr>
          <a:xfrm>
            <a:off x="7841475" y="3311125"/>
            <a:ext cx="343500" cy="0"/>
          </a:xfrm>
          <a:prstGeom prst="straightConnector1">
            <a:avLst/>
          </a:prstGeom>
          <a:noFill/>
          <a:ln cap="flat" cmpd="sng" w="9525">
            <a:solidFill>
              <a:schemeClr val="dk2"/>
            </a:solidFill>
            <a:prstDash val="solid"/>
            <a:round/>
            <a:headEnd len="med" w="med" type="none"/>
            <a:tailEnd len="med" w="med" type="none"/>
          </a:ln>
        </p:spPr>
      </p:cxnSp>
      <p:sp>
        <p:nvSpPr>
          <p:cNvPr id="1132" name="Google Shape;1132;p81"/>
          <p:cNvSpPr/>
          <p:nvPr/>
        </p:nvSpPr>
        <p:spPr>
          <a:xfrm>
            <a:off x="7611075" y="273740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1"/>
          <p:cNvSpPr/>
          <p:nvPr/>
        </p:nvSpPr>
        <p:spPr>
          <a:xfrm>
            <a:off x="8184850" y="2737400"/>
            <a:ext cx="230400" cy="22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4" name="Google Shape;1134;p81"/>
          <p:cNvCxnSpPr>
            <a:stCxn id="1132" idx="4"/>
            <a:endCxn id="1126" idx="0"/>
          </p:cNvCxnSpPr>
          <p:nvPr/>
        </p:nvCxnSpPr>
        <p:spPr>
          <a:xfrm>
            <a:off x="7726275" y="2962700"/>
            <a:ext cx="0" cy="23580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81"/>
          <p:cNvCxnSpPr>
            <a:stCxn id="1133" idx="4"/>
            <a:endCxn id="1127" idx="0"/>
          </p:cNvCxnSpPr>
          <p:nvPr/>
        </p:nvCxnSpPr>
        <p:spPr>
          <a:xfrm>
            <a:off x="8300050" y="2962700"/>
            <a:ext cx="0" cy="235800"/>
          </a:xfrm>
          <a:prstGeom prst="straightConnector1">
            <a:avLst/>
          </a:prstGeom>
          <a:noFill/>
          <a:ln cap="flat" cmpd="sng" w="9525">
            <a:solidFill>
              <a:schemeClr val="dk2"/>
            </a:solidFill>
            <a:prstDash val="solid"/>
            <a:round/>
            <a:headEnd len="med" w="med" type="none"/>
            <a:tailEnd len="med" w="med" type="none"/>
          </a:ln>
        </p:spPr>
      </p:cxnSp>
      <p:sp>
        <p:nvSpPr>
          <p:cNvPr id="1136" name="Google Shape;1136;p81"/>
          <p:cNvSpPr/>
          <p:nvPr/>
        </p:nvSpPr>
        <p:spPr>
          <a:xfrm>
            <a:off x="6248350" y="2650300"/>
            <a:ext cx="343500" cy="881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1"/>
          <p:cNvSpPr/>
          <p:nvPr/>
        </p:nvSpPr>
        <p:spPr>
          <a:xfrm>
            <a:off x="6816850" y="2650300"/>
            <a:ext cx="343500" cy="881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1"/>
          <p:cNvSpPr/>
          <p:nvPr/>
        </p:nvSpPr>
        <p:spPr>
          <a:xfrm>
            <a:off x="6529900" y="3608300"/>
            <a:ext cx="343500" cy="322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1"/>
          <p:cNvSpPr/>
          <p:nvPr/>
        </p:nvSpPr>
        <p:spPr>
          <a:xfrm>
            <a:off x="7508625" y="3050000"/>
            <a:ext cx="1019400" cy="850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1"/>
          <p:cNvSpPr/>
          <p:nvPr/>
        </p:nvSpPr>
        <p:spPr>
          <a:xfrm>
            <a:off x="7558450" y="2688650"/>
            <a:ext cx="343500" cy="322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1"/>
          <p:cNvSpPr/>
          <p:nvPr/>
        </p:nvSpPr>
        <p:spPr>
          <a:xfrm>
            <a:off x="8128300" y="2688650"/>
            <a:ext cx="343500" cy="322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82"/>
          <p:cNvSpPr txBox="1"/>
          <p:nvPr/>
        </p:nvSpPr>
        <p:spPr>
          <a:xfrm>
            <a:off x="746250" y="3029400"/>
            <a:ext cx="7671900" cy="19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666666"/>
                </a:solidFill>
                <a:latin typeface="Lato"/>
                <a:ea typeface="Lato"/>
                <a:cs typeface="Lato"/>
                <a:sym typeface="Lato"/>
              </a:rPr>
              <a:t>Proof(Continued): </a:t>
            </a:r>
            <a:r>
              <a:rPr lang="en-GB" sz="1300">
                <a:solidFill>
                  <a:srgbClr val="666666"/>
                </a:solidFill>
                <a:latin typeface="Lato"/>
                <a:ea typeface="Lato"/>
                <a:cs typeface="Lato"/>
                <a:sym typeface="Lato"/>
              </a:rPr>
              <a:t>In each suboptimal solution, we have that the number of extra 1-cliques is at most 2. Therefore, by applying the same cover time arguments as in Triangle Free Graphs, we have that the expected time to obtain the optimum is upper bounded by </a:t>
            </a:r>
            <a:r>
              <a:rPr b="1" lang="en-GB" sz="1300">
                <a:solidFill>
                  <a:srgbClr val="666666"/>
                </a:solidFill>
                <a:latin typeface="Lato"/>
                <a:ea typeface="Lato"/>
                <a:cs typeface="Lato"/>
                <a:sym typeface="Lato"/>
              </a:rPr>
              <a:t>O(n</a:t>
            </a:r>
            <a:r>
              <a:rPr b="1" baseline="30000" lang="en-GB" sz="1300">
                <a:solidFill>
                  <a:srgbClr val="666666"/>
                </a:solidFill>
                <a:latin typeface="Lato"/>
                <a:ea typeface="Lato"/>
                <a:cs typeface="Lato"/>
                <a:sym typeface="Lato"/>
              </a:rPr>
              <a:t>5</a:t>
            </a:r>
            <a:r>
              <a:rPr b="1" lang="en-GB" sz="1300">
                <a:solidFill>
                  <a:srgbClr val="666666"/>
                </a:solidFill>
                <a:latin typeface="Lato"/>
                <a:ea typeface="Lato"/>
                <a:cs typeface="Lato"/>
                <a:sym typeface="Lato"/>
              </a:rPr>
              <a:t>m</a:t>
            </a:r>
            <a:r>
              <a:rPr b="1" baseline="30000" lang="en-GB" sz="1300">
                <a:solidFill>
                  <a:srgbClr val="666666"/>
                </a:solidFill>
                <a:latin typeface="Lato"/>
                <a:ea typeface="Lato"/>
                <a:cs typeface="Lato"/>
                <a:sym typeface="Lato"/>
              </a:rPr>
              <a:t>2</a:t>
            </a:r>
            <a:r>
              <a:rPr b="1" lang="en-GB" sz="1300">
                <a:solidFill>
                  <a:srgbClr val="666666"/>
                </a:solidFill>
                <a:latin typeface="Lato"/>
                <a:ea typeface="Lato"/>
                <a:cs typeface="Lato"/>
                <a:sym typeface="Lato"/>
              </a:rPr>
              <a:t>)</a:t>
            </a:r>
            <a:r>
              <a:rPr lang="en-GB" sz="1300">
                <a:solidFill>
                  <a:srgbClr val="666666"/>
                </a:solidFill>
                <a:latin typeface="Lato"/>
                <a:ea typeface="Lato"/>
                <a:cs typeface="Lato"/>
                <a:sym typeface="Lato"/>
              </a:rPr>
              <a:t>.</a:t>
            </a:r>
            <a:endParaRPr sz="1300">
              <a:solidFill>
                <a:srgbClr val="666666"/>
              </a:solidFill>
              <a:latin typeface="Lato"/>
              <a:ea typeface="Lato"/>
              <a:cs typeface="Lato"/>
              <a:sym typeface="Lato"/>
            </a:endParaRPr>
          </a:p>
        </p:txBody>
      </p:sp>
      <p:sp>
        <p:nvSpPr>
          <p:cNvPr id="1147" name="Google Shape;1147;p82"/>
          <p:cNvSpPr txBox="1"/>
          <p:nvPr>
            <p:ph type="title"/>
          </p:nvPr>
        </p:nvSpPr>
        <p:spPr>
          <a:xfrm>
            <a:off x="729450" y="1318650"/>
            <a:ext cx="802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WITH NON-OVERLAPPING TRIANGLES</a:t>
            </a:r>
            <a:endParaRPr/>
          </a:p>
        </p:txBody>
      </p:sp>
      <p:sp>
        <p:nvSpPr>
          <p:cNvPr id="1148" name="Google Shape;1148;p82"/>
          <p:cNvSpPr txBox="1"/>
          <p:nvPr>
            <p:ph idx="1" type="body"/>
          </p:nvPr>
        </p:nvSpPr>
        <p:spPr>
          <a:xfrm>
            <a:off x="727650" y="1914950"/>
            <a:ext cx="7688700" cy="10170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a:t>Let </a:t>
            </a:r>
            <a:r>
              <a:rPr b="1" lang="en-GB"/>
              <a:t>G</a:t>
            </a:r>
            <a:r>
              <a:rPr lang="en-GB"/>
              <a:t> be a graph on </a:t>
            </a:r>
            <a:r>
              <a:rPr b="1" lang="en-GB"/>
              <a:t>n</a:t>
            </a:r>
            <a:r>
              <a:rPr lang="en-GB"/>
              <a:t> vertices with maximum clique size </a:t>
            </a:r>
            <a:r>
              <a:rPr b="1" lang="en-GB"/>
              <a:t>ω = 3</a:t>
            </a:r>
            <a:r>
              <a:rPr lang="en-GB"/>
              <a:t>, containing only non-overlapping triangles. Let </a:t>
            </a:r>
            <a:r>
              <a:rPr b="1" lang="en-GB"/>
              <a:t>P</a:t>
            </a:r>
            <a:r>
              <a:rPr lang="en-GB"/>
              <a:t> be the initial permutation for IG, constructed by placing the triangles into </a:t>
            </a:r>
            <a:r>
              <a:rPr b="1" lang="en-GB"/>
              <a:t>P</a:t>
            </a:r>
            <a:r>
              <a:rPr lang="en-GB"/>
              <a:t> as blocks first and the rest of vertices are placed into </a:t>
            </a:r>
            <a:r>
              <a:rPr b="1" lang="en-GB"/>
              <a:t>P</a:t>
            </a:r>
            <a:r>
              <a:rPr lang="en-GB"/>
              <a:t> uniformly at random. Then, IG will find the optimal solution in </a:t>
            </a:r>
            <a:r>
              <a:rPr b="1" lang="en-GB"/>
              <a:t>O(n</a:t>
            </a:r>
            <a:r>
              <a:rPr b="1" baseline="30000" lang="en-GB"/>
              <a:t>5</a:t>
            </a:r>
            <a:r>
              <a:rPr b="1" lang="en-GB"/>
              <a:t>m</a:t>
            </a:r>
            <a:r>
              <a:rPr b="1" baseline="30000" lang="en-GB"/>
              <a:t>2</a:t>
            </a:r>
            <a:r>
              <a:rPr b="1" lang="en-GB"/>
              <a:t>)</a:t>
            </a:r>
            <a:r>
              <a:rPr lang="en-GB"/>
              <a:t> time in expectation.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That’s all. Thank You. Any Questions?</a:t>
            </a:r>
            <a:endParaRPr/>
          </a:p>
        </p:txBody>
      </p:sp>
      <p:sp>
        <p:nvSpPr>
          <p:cNvPr id="1154" name="Google Shape;1154;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 Function</a:t>
            </a:r>
            <a:endParaRPr/>
          </a:p>
        </p:txBody>
      </p:sp>
      <p:sp>
        <p:nvSpPr>
          <p:cNvPr id="170" name="Google Shape;170;p30"/>
          <p:cNvSpPr txBox="1"/>
          <p:nvPr>
            <p:ph idx="1" type="body"/>
          </p:nvPr>
        </p:nvSpPr>
        <p:spPr>
          <a:xfrm>
            <a:off x="717300" y="2243925"/>
            <a:ext cx="7688700" cy="108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GB">
                <a:solidFill>
                  <a:srgbClr val="000000"/>
                </a:solidFill>
              </a:rPr>
              <a:t>COST(P): </a:t>
            </a:r>
            <a:endParaRPr b="1">
              <a:solidFill>
                <a:srgbClr val="000000"/>
              </a:solidFill>
            </a:endParaRPr>
          </a:p>
          <a:p>
            <a:pPr indent="0" lvl="0" marL="457200" rtl="0" algn="l">
              <a:spcBef>
                <a:spcPts val="1600"/>
              </a:spcBef>
              <a:spcAft>
                <a:spcPts val="1600"/>
              </a:spcAft>
              <a:buNone/>
            </a:pPr>
            <a:r>
              <a:rPr lang="en-GB">
                <a:solidFill>
                  <a:srgbClr val="000000"/>
                </a:solidFill>
              </a:rPr>
              <a:t>Number of pair (i,j) where v</a:t>
            </a:r>
            <a:r>
              <a:rPr baseline="-25000" lang="en-GB">
                <a:solidFill>
                  <a:srgbClr val="000000"/>
                </a:solidFill>
              </a:rPr>
              <a:t>i</a:t>
            </a:r>
            <a:r>
              <a:rPr lang="en-GB">
                <a:solidFill>
                  <a:srgbClr val="000000"/>
                </a:solidFill>
              </a:rPr>
              <a:t> and v</a:t>
            </a:r>
            <a:r>
              <a:rPr baseline="-25000" lang="en-GB">
                <a:solidFill>
                  <a:srgbClr val="000000"/>
                </a:solidFill>
              </a:rPr>
              <a:t>j</a:t>
            </a:r>
            <a:r>
              <a:rPr lang="en-GB">
                <a:solidFill>
                  <a:srgbClr val="000000"/>
                </a:solidFill>
              </a:rPr>
              <a:t> having same color and e</a:t>
            </a:r>
            <a:r>
              <a:rPr baseline="-25000" lang="en-GB">
                <a:solidFill>
                  <a:srgbClr val="000000"/>
                </a:solidFill>
              </a:rPr>
              <a:t>ij</a:t>
            </a:r>
            <a:r>
              <a:rPr lang="en-GB">
                <a:solidFill>
                  <a:srgbClr val="000000"/>
                </a:solidFill>
              </a:rPr>
              <a:t> (edge connecting v</a:t>
            </a:r>
            <a:r>
              <a:rPr baseline="-25000" lang="en-GB">
                <a:solidFill>
                  <a:srgbClr val="000000"/>
                </a:solidFill>
              </a:rPr>
              <a:t>i</a:t>
            </a:r>
            <a:r>
              <a:rPr lang="en-GB">
                <a:solidFill>
                  <a:srgbClr val="000000"/>
                </a:solidFill>
              </a:rPr>
              <a:t> and v</a:t>
            </a:r>
            <a:r>
              <a:rPr baseline="-25000" lang="en-GB">
                <a:solidFill>
                  <a:srgbClr val="000000"/>
                </a:solidFill>
              </a:rPr>
              <a:t>j</a:t>
            </a:r>
            <a:r>
              <a:rPr lang="en-GB">
                <a:solidFill>
                  <a:srgbClr val="000000"/>
                </a:solidFill>
              </a:rPr>
              <a:t>)does not exist in E(G).</a:t>
            </a:r>
            <a:endParaRPr>
              <a:solidFill>
                <a:srgbClr val="000000"/>
              </a:solidFill>
            </a:endParaRPr>
          </a:p>
        </p:txBody>
      </p:sp>
      <p:sp>
        <p:nvSpPr>
          <p:cNvPr id="171" name="Google Shape;171;p30"/>
          <p:cNvSpPr txBox="1"/>
          <p:nvPr/>
        </p:nvSpPr>
        <p:spPr>
          <a:xfrm>
            <a:off x="717300" y="3502700"/>
            <a:ext cx="7713000" cy="68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We will output the P with minimum cost.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Neighbourhood of Current Solution</a:t>
            </a:r>
            <a:endParaRPr/>
          </a:p>
        </p:txBody>
      </p:sp>
      <p:sp>
        <p:nvSpPr>
          <p:cNvPr id="177" name="Google Shape;177;p31"/>
          <p:cNvSpPr txBox="1"/>
          <p:nvPr>
            <p:ph idx="1" type="body"/>
          </p:nvPr>
        </p:nvSpPr>
        <p:spPr>
          <a:xfrm>
            <a:off x="717150" y="2325300"/>
            <a:ext cx="7688700" cy="49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Our tabu search space consist of all possible colorings of V(G) of size |V|</a:t>
            </a:r>
            <a:r>
              <a:rPr baseline="30000" lang="en-GB">
                <a:solidFill>
                  <a:srgbClr val="000000"/>
                </a:solidFill>
              </a:rPr>
              <a:t>k</a:t>
            </a:r>
            <a:r>
              <a:rPr lang="en-GB">
                <a:solidFill>
                  <a:srgbClr val="000000"/>
                </a:solidFill>
              </a:rPr>
              <a:t>.</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
        <p:nvSpPr>
          <p:cNvPr id="178" name="Google Shape;178;p31"/>
          <p:cNvSpPr txBox="1"/>
          <p:nvPr/>
        </p:nvSpPr>
        <p:spPr>
          <a:xfrm>
            <a:off x="717150" y="2989250"/>
            <a:ext cx="7688700" cy="83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Given a current solution P, neighbourhood of P all the solution by changing the color of one vertex only. So the neighbourhood of P is of size |V|*(K-1). Which will be reduced using a tabu list.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Tabu List</a:t>
            </a:r>
            <a:endParaRPr/>
          </a:p>
        </p:txBody>
      </p:sp>
      <p:sp>
        <p:nvSpPr>
          <p:cNvPr id="184" name="Google Shape;184;p32"/>
          <p:cNvSpPr txBox="1"/>
          <p:nvPr>
            <p:ph idx="1" type="body"/>
          </p:nvPr>
        </p:nvSpPr>
        <p:spPr>
          <a:xfrm>
            <a:off x="726300" y="2304150"/>
            <a:ext cx="7688700" cy="53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Out tabu list is a fixed size queue Q. It is first in first out data structure. </a:t>
            </a:r>
            <a:endParaRPr>
              <a:solidFill>
                <a:srgbClr val="000000"/>
              </a:solidFill>
            </a:endParaRPr>
          </a:p>
        </p:txBody>
      </p:sp>
      <p:sp>
        <p:nvSpPr>
          <p:cNvPr id="185" name="Google Shape;185;p32"/>
          <p:cNvSpPr txBox="1"/>
          <p:nvPr/>
        </p:nvSpPr>
        <p:spPr>
          <a:xfrm>
            <a:off x="726300" y="2980075"/>
            <a:ext cx="7688700" cy="114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Each element of the queue is a tuple of  length three (vertex, prev_color, next_color). Here prev_color is the color of the vertex in P and next_ color is the color which we changed to by going the neighbour P’ of P.</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Algorithm</a:t>
            </a:r>
            <a:endParaRPr/>
          </a:p>
        </p:txBody>
      </p:sp>
      <p:sp>
        <p:nvSpPr>
          <p:cNvPr id="191" name="Google Shape;191;p33"/>
          <p:cNvSpPr txBox="1"/>
          <p:nvPr>
            <p:ph idx="1" type="body"/>
          </p:nvPr>
        </p:nvSpPr>
        <p:spPr>
          <a:xfrm>
            <a:off x="729450" y="2078875"/>
            <a:ext cx="7688700" cy="41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AutoNum type="arabicPeriod"/>
            </a:pPr>
            <a:r>
              <a:rPr b="1" lang="en-GB">
                <a:solidFill>
                  <a:srgbClr val="000000"/>
                </a:solidFill>
              </a:rPr>
              <a:t>Initialize</a:t>
            </a:r>
            <a:r>
              <a:rPr lang="en-GB">
                <a:solidFill>
                  <a:srgbClr val="000000"/>
                </a:solidFill>
              </a:rPr>
              <a:t> random configuration </a:t>
            </a:r>
            <a:r>
              <a:rPr b="1" lang="en-GB">
                <a:solidFill>
                  <a:srgbClr val="000000"/>
                </a:solidFill>
              </a:rPr>
              <a:t>P</a:t>
            </a:r>
            <a:r>
              <a:rPr lang="en-GB">
                <a:solidFill>
                  <a:srgbClr val="000000"/>
                </a:solidFill>
              </a:rPr>
              <a:t> and </a:t>
            </a:r>
            <a:r>
              <a:rPr b="1" lang="en-GB">
                <a:solidFill>
                  <a:srgbClr val="000000"/>
                </a:solidFill>
              </a:rPr>
              <a:t>conflicts</a:t>
            </a:r>
            <a:r>
              <a:rPr lang="en-GB">
                <a:solidFill>
                  <a:srgbClr val="000000"/>
                </a:solidFill>
              </a:rPr>
              <a:t> with inf and an empty queue </a:t>
            </a:r>
            <a:r>
              <a:rPr b="1" lang="en-GB">
                <a:solidFill>
                  <a:srgbClr val="000000"/>
                </a:solidFill>
              </a:rPr>
              <a:t>Q</a:t>
            </a:r>
            <a:endParaRPr b="1">
              <a:solidFill>
                <a:srgbClr val="000000"/>
              </a:solidFill>
            </a:endParaRPr>
          </a:p>
        </p:txBody>
      </p:sp>
      <p:sp>
        <p:nvSpPr>
          <p:cNvPr id="192" name="Google Shape;192;p33"/>
          <p:cNvSpPr txBox="1"/>
          <p:nvPr/>
        </p:nvSpPr>
        <p:spPr>
          <a:xfrm>
            <a:off x="689625" y="2429900"/>
            <a:ext cx="76887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2.      </a:t>
            </a:r>
            <a:r>
              <a:rPr b="1" lang="en-GB">
                <a:latin typeface="Lato"/>
                <a:ea typeface="Lato"/>
                <a:cs typeface="Lato"/>
                <a:sym typeface="Lato"/>
              </a:rPr>
              <a:t>WHILE </a:t>
            </a:r>
            <a:r>
              <a:rPr lang="en-GB">
                <a:latin typeface="Lato"/>
                <a:ea typeface="Lato"/>
                <a:cs typeface="Lato"/>
                <a:sym typeface="Lato"/>
              </a:rPr>
              <a:t>conflicts != 0 </a:t>
            </a:r>
            <a:r>
              <a:rPr b="1" lang="en-GB">
                <a:latin typeface="Lato"/>
                <a:ea typeface="Lato"/>
                <a:cs typeface="Lato"/>
                <a:sym typeface="Lato"/>
              </a:rPr>
              <a:t>and not </a:t>
            </a:r>
            <a:r>
              <a:rPr lang="en-GB">
                <a:latin typeface="Lato"/>
                <a:ea typeface="Lato"/>
                <a:cs typeface="Lato"/>
                <a:sym typeface="Lato"/>
              </a:rPr>
              <a:t>reached iteration/timelimit:</a:t>
            </a:r>
            <a:endParaRPr>
              <a:latin typeface="Lato"/>
              <a:ea typeface="Lato"/>
              <a:cs typeface="Lato"/>
              <a:sym typeface="Lato"/>
            </a:endParaRPr>
          </a:p>
        </p:txBody>
      </p:sp>
      <p:sp>
        <p:nvSpPr>
          <p:cNvPr id="193" name="Google Shape;193;p33"/>
          <p:cNvSpPr txBox="1"/>
          <p:nvPr/>
        </p:nvSpPr>
        <p:spPr>
          <a:xfrm>
            <a:off x="709500" y="2799248"/>
            <a:ext cx="77286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3.                 </a:t>
            </a:r>
            <a:r>
              <a:rPr lang="en-GB">
                <a:solidFill>
                  <a:srgbClr val="999999"/>
                </a:solidFill>
                <a:latin typeface="Lato"/>
                <a:ea typeface="Lato"/>
                <a:cs typeface="Lato"/>
                <a:sym typeface="Lato"/>
              </a:rPr>
              <a:t>  </a:t>
            </a:r>
            <a:r>
              <a:rPr b="1" lang="en-GB">
                <a:solidFill>
                  <a:srgbClr val="999999"/>
                </a:solidFill>
                <a:latin typeface="Lato"/>
                <a:ea typeface="Lato"/>
                <a:cs typeface="Lato"/>
                <a:sym typeface="Lato"/>
              </a:rPr>
              <a:t>Comment:</a:t>
            </a:r>
            <a:r>
              <a:rPr lang="en-GB">
                <a:solidFill>
                  <a:srgbClr val="999999"/>
                </a:solidFill>
                <a:latin typeface="Lato"/>
                <a:ea typeface="Lato"/>
                <a:cs typeface="Lato"/>
                <a:sym typeface="Lato"/>
              </a:rPr>
              <a:t> Find non-tabu move with largest improvement of cost function ie minimum</a:t>
            </a:r>
            <a:r>
              <a:rPr lang="en-GB">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P’, vertex, prev_color, next_color, cost </a:t>
            </a:r>
            <a:r>
              <a:rPr b="1" lang="en-GB">
                <a:latin typeface="Lato"/>
                <a:ea typeface="Lato"/>
                <a:cs typeface="Lato"/>
                <a:sym typeface="Lato"/>
              </a:rPr>
              <a:t>:=</a:t>
            </a:r>
            <a:r>
              <a:rPr lang="en-GB">
                <a:latin typeface="Lato"/>
                <a:ea typeface="Lato"/>
                <a:cs typeface="Lato"/>
                <a:sym typeface="Lato"/>
              </a:rPr>
              <a:t> largest_improvement_move(P)</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a:t>
            </a:r>
            <a:endParaRPr>
              <a:latin typeface="Lato"/>
              <a:ea typeface="Lato"/>
              <a:cs typeface="Lato"/>
              <a:sym typeface="Lato"/>
            </a:endParaRPr>
          </a:p>
        </p:txBody>
      </p:sp>
      <p:sp>
        <p:nvSpPr>
          <p:cNvPr id="194" name="Google Shape;194;p33"/>
          <p:cNvSpPr txBox="1"/>
          <p:nvPr/>
        </p:nvSpPr>
        <p:spPr>
          <a:xfrm>
            <a:off x="686550" y="3334450"/>
            <a:ext cx="77745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4.                   </a:t>
            </a:r>
            <a:r>
              <a:rPr b="1" lang="en-GB">
                <a:solidFill>
                  <a:srgbClr val="999999"/>
                </a:solidFill>
                <a:latin typeface="Lato"/>
                <a:ea typeface="Lato"/>
                <a:cs typeface="Lato"/>
                <a:sym typeface="Lato"/>
              </a:rPr>
              <a:t>Comment:</a:t>
            </a:r>
            <a:r>
              <a:rPr lang="en-GB">
                <a:solidFill>
                  <a:srgbClr val="999999"/>
                </a:solidFill>
                <a:latin typeface="Lato"/>
                <a:ea typeface="Lato"/>
                <a:cs typeface="Lato"/>
                <a:sym typeface="Lato"/>
              </a:rPr>
              <a:t> Make the move</a:t>
            </a:r>
            <a:endParaRPr>
              <a:solidFill>
                <a:srgbClr val="999999"/>
              </a:solidFill>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P </a:t>
            </a:r>
            <a:r>
              <a:rPr b="1" lang="en-GB">
                <a:latin typeface="Lato"/>
                <a:ea typeface="Lato"/>
                <a:cs typeface="Lato"/>
                <a:sym typeface="Lato"/>
              </a:rPr>
              <a:t>:=</a:t>
            </a:r>
            <a:r>
              <a:rPr lang="en-GB">
                <a:latin typeface="Lato"/>
                <a:ea typeface="Lato"/>
                <a:cs typeface="Lato"/>
                <a:sym typeface="Lato"/>
              </a:rPr>
              <a:t> P’</a:t>
            </a:r>
            <a:endParaRPr>
              <a:latin typeface="Lato"/>
              <a:ea typeface="Lato"/>
              <a:cs typeface="Lato"/>
              <a:sym typeface="Lato"/>
            </a:endParaRPr>
          </a:p>
        </p:txBody>
      </p:sp>
      <p:sp>
        <p:nvSpPr>
          <p:cNvPr id="195" name="Google Shape;195;p33"/>
          <p:cNvSpPr txBox="1"/>
          <p:nvPr/>
        </p:nvSpPr>
        <p:spPr>
          <a:xfrm>
            <a:off x="641325" y="3915500"/>
            <a:ext cx="77853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5.                   </a:t>
            </a:r>
            <a:r>
              <a:rPr b="1" lang="en-GB">
                <a:solidFill>
                  <a:srgbClr val="999999"/>
                </a:solidFill>
                <a:latin typeface="Lato"/>
                <a:ea typeface="Lato"/>
                <a:cs typeface="Lato"/>
                <a:sym typeface="Lato"/>
              </a:rPr>
              <a:t>Comment:</a:t>
            </a:r>
            <a:r>
              <a:rPr lang="en-GB">
                <a:solidFill>
                  <a:srgbClr val="999999"/>
                </a:solidFill>
                <a:latin typeface="Lato"/>
                <a:ea typeface="Lato"/>
                <a:cs typeface="Lato"/>
                <a:sym typeface="Lato"/>
              </a:rPr>
              <a:t> Maintain Queue fixed size</a:t>
            </a:r>
            <a:endParaRPr>
              <a:solidFill>
                <a:srgbClr val="999999"/>
              </a:solidFill>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a:t>
            </a:r>
            <a:r>
              <a:rPr b="1" lang="en-GB">
                <a:latin typeface="Lato"/>
                <a:ea typeface="Lato"/>
                <a:cs typeface="Lato"/>
                <a:sym typeface="Lato"/>
              </a:rPr>
              <a:t>IF</a:t>
            </a:r>
            <a:r>
              <a:rPr lang="en-GB">
                <a:latin typeface="Lato"/>
                <a:ea typeface="Lato"/>
                <a:cs typeface="Lato"/>
                <a:sym typeface="Lato"/>
              </a:rPr>
              <a:t> Q.SIZE() </a:t>
            </a:r>
            <a:r>
              <a:rPr b="1" lang="en-GB">
                <a:latin typeface="Lato"/>
                <a:ea typeface="Lato"/>
                <a:cs typeface="Lato"/>
                <a:sym typeface="Lato"/>
              </a:rPr>
              <a:t>==</a:t>
            </a:r>
            <a:r>
              <a:rPr lang="en-GB">
                <a:latin typeface="Lato"/>
                <a:ea typeface="Lato"/>
                <a:cs typeface="Lato"/>
                <a:sym typeface="Lato"/>
              </a:rPr>
              <a:t> MaxQsize:</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Q.DEQUEUE()</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