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A4BA0F-87FE-4012-B295-0051D5CD8E13}">
  <a:tblStyle styleId="{68A4BA0F-87FE-4012-B295-0051D5CD8E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5.xml"/><Relationship Id="rId33" Type="http://schemas.openxmlformats.org/officeDocument/2006/relationships/font" Target="fonts/Lato-regular.fntdata"/><Relationship Id="rId10" Type="http://schemas.openxmlformats.org/officeDocument/2006/relationships/slide" Target="slides/slide4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7.xml"/><Relationship Id="rId35" Type="http://schemas.openxmlformats.org/officeDocument/2006/relationships/font" Target="fonts/Lato-italic.fntdata"/><Relationship Id="rId12" Type="http://schemas.openxmlformats.org/officeDocument/2006/relationships/slide" Target="slides/slide6.xml"/><Relationship Id="rId34" Type="http://schemas.openxmlformats.org/officeDocument/2006/relationships/font" Target="fonts/La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La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7aa6c951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7aa6c951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7aa6c951a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7aa6c951a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7aa6c951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7aa6c951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7aa6c951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7aa6c951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7aa6c951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7aa6c951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7aa6c951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7aa6c951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7aa6c951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7aa6c951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f7638464d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f7638464d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7aa6c951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7aa6c951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7aa6c951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7aa6c951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7aa6c951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7aa6c951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7aa6c951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7aa6c951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f7638464d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f7638464d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f7638464d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f7638464d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f7638464d_6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f7638464d_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7aa6c951a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7aa6c951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7aa6c951a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7aa6c951a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f7638464d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f7638464d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f7638464d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f7638464d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f7638464d_6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f7638464d_6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f7638464d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f7638464d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7aa6c951a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7aa6c951a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5" y="1336375"/>
            <a:ext cx="7688100" cy="14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Clique Cover 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B5600"/>
                </a:solidFill>
              </a:rPr>
              <a:t>Implementation of</a:t>
            </a:r>
            <a:r>
              <a:rPr lang="en" sz="1900">
                <a:solidFill>
                  <a:srgbClr val="EB5600"/>
                </a:solidFill>
              </a:rPr>
              <a:t> Algorithms </a:t>
            </a:r>
            <a:r>
              <a:rPr lang="en" sz="1900">
                <a:solidFill>
                  <a:srgbClr val="CC0000"/>
                </a:solidFill>
              </a:rPr>
              <a:t> </a:t>
            </a:r>
            <a:endParaRPr sz="19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Result Analysis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2794775"/>
            <a:ext cx="7688100" cy="21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Group No:</a:t>
            </a:r>
            <a:r>
              <a:rPr lang="en">
                <a:solidFill>
                  <a:srgbClr val="000000"/>
                </a:solidFill>
              </a:rPr>
              <a:t>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Student ID: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1505002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1505044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1505057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1505097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1505101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729450" y="608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 Force Algorithm</a:t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729450" y="1426525"/>
            <a:ext cx="8095800" cy="29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Step 1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: Find the power set of </a:t>
            </a:r>
            <a:r>
              <a:rPr b="1"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where </a:t>
            </a:r>
            <a:r>
              <a:rPr b="1"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is the set of vertices of graph </a:t>
            </a:r>
            <a:r>
              <a:rPr b="1"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Step 2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: Take an empty list </a:t>
            </a:r>
            <a:r>
              <a:rPr b="1"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Step 3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: Take every element(which is actually a subset of V) of </a:t>
            </a:r>
            <a:r>
              <a:rPr b="1"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P(V)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and check whether it’s a complete subgraph or clique then add this to list </a:t>
            </a:r>
            <a:r>
              <a:rPr b="1"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 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otherwise skip the element.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Step 4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: Find all possible subsets of </a:t>
            </a:r>
            <a:r>
              <a:rPr b="1"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of size </a:t>
            </a:r>
            <a:r>
              <a:rPr b="1"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Step 5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: Take every subsets and check whether it covers all vertices of </a:t>
            </a:r>
            <a:r>
              <a:rPr b="1"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or not.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1228200" y="4226925"/>
            <a:ext cx="70983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The time complexity of brute force algorithm is O(n2</a:t>
            </a:r>
            <a:r>
              <a:rPr baseline="30000" lang="en" sz="1800">
                <a:latin typeface="Lato"/>
                <a:ea typeface="Lato"/>
                <a:cs typeface="Lato"/>
                <a:sym typeface="Lato"/>
              </a:rPr>
              <a:t>kn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1170725" y="4214625"/>
            <a:ext cx="5730300" cy="535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729450" y="1220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 Force Algorithm (DP Solution)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Improvement of previous algorithm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number of configurations tested is way smaller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Able to stop its exploration of the solution if it is sure that there won't be any viable &amp; better solution with the given configuration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Slightly faster !!!!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comparison (in second)</a:t>
            </a:r>
            <a:endParaRPr/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75" y="1920000"/>
            <a:ext cx="7688700" cy="2895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/>
          <p:nvPr/>
        </p:nvSpPr>
        <p:spPr>
          <a:xfrm>
            <a:off x="739400" y="1910125"/>
            <a:ext cx="1404900" cy="3056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4"/>
          <p:cNvSpPr/>
          <p:nvPr/>
        </p:nvSpPr>
        <p:spPr>
          <a:xfrm>
            <a:off x="4514875" y="1910125"/>
            <a:ext cx="1404900" cy="30561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/>
          <p:nvPr/>
        </p:nvSpPr>
        <p:spPr>
          <a:xfrm>
            <a:off x="7144300" y="1910125"/>
            <a:ext cx="1404900" cy="30561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275" y="1366725"/>
            <a:ext cx="5671451" cy="350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Exact DP Algorithm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Find all Cliques.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For each subset S of N vertices count the number of clique which are subset of this subset using SOS dp.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Calculate the number of K size subset of all clique set  with </a:t>
            </a:r>
            <a:r>
              <a:rPr lang="en"/>
              <a:t>repetition</a:t>
            </a:r>
            <a:r>
              <a:rPr lang="en"/>
              <a:t> which misses at least one vertice.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If the above number of less than (total_clique)</a:t>
            </a:r>
            <a:r>
              <a:rPr baseline="30000" lang="en"/>
              <a:t>k</a:t>
            </a:r>
            <a:r>
              <a:rPr lang="en"/>
              <a:t>, the we can cover the graph with k clique.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 Clique Covering (GCC)</a:t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729450" y="2078875"/>
            <a:ext cx="7688700" cy="25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Input:</a:t>
            </a:r>
            <a:r>
              <a:rPr lang="en"/>
              <a:t> graph </a:t>
            </a:r>
            <a:r>
              <a:rPr b="1" lang="en"/>
              <a:t>G</a:t>
            </a:r>
            <a:r>
              <a:rPr lang="en"/>
              <a:t> = </a:t>
            </a:r>
            <a:r>
              <a:rPr b="1" lang="en"/>
              <a:t>[V, E]</a:t>
            </a:r>
            <a:endParaRPr b="1"/>
          </a:p>
          <a:p>
            <a:pPr indent="457200" lvl="0" marL="0" rtl="0" algn="l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permutation </a:t>
            </a:r>
            <a:r>
              <a:rPr b="1" lang="en"/>
              <a:t>P</a:t>
            </a:r>
            <a:r>
              <a:rPr lang="en"/>
              <a:t> = </a:t>
            </a:r>
            <a:r>
              <a:rPr b="1" lang="en"/>
              <a:t>[P</a:t>
            </a:r>
            <a:r>
              <a:rPr baseline="-25000" lang="en"/>
              <a:t>1</a:t>
            </a:r>
            <a:r>
              <a:rPr b="1" lang="en"/>
              <a:t>, P</a:t>
            </a:r>
            <a:r>
              <a:rPr baseline="-25000" lang="en"/>
              <a:t>2</a:t>
            </a:r>
            <a:r>
              <a:rPr b="1" lang="en"/>
              <a:t>, ..., P</a:t>
            </a:r>
            <a:r>
              <a:rPr baseline="-25000" lang="en"/>
              <a:t>n</a:t>
            </a:r>
            <a:r>
              <a:rPr b="1" lang="en"/>
              <a:t>]</a:t>
            </a:r>
            <a:r>
              <a:rPr lang="en"/>
              <a:t> of vertices in </a:t>
            </a:r>
            <a:r>
              <a:rPr b="1" lang="en"/>
              <a:t>V</a:t>
            </a:r>
            <a:endParaRPr b="1"/>
          </a:p>
          <a:p>
            <a:pPr indent="0" lvl="0" marL="0" rtl="0" algn="l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Output:</a:t>
            </a:r>
            <a:r>
              <a:rPr lang="en"/>
              <a:t> clique covering </a:t>
            </a:r>
            <a:r>
              <a:rPr b="1" lang="en"/>
              <a:t>S</a:t>
            </a:r>
            <a:r>
              <a:rPr lang="en"/>
              <a:t> of </a:t>
            </a:r>
            <a:r>
              <a:rPr b="1" lang="en"/>
              <a:t>G</a:t>
            </a:r>
            <a:endParaRPr b="1"/>
          </a:p>
          <a:p>
            <a:pPr indent="0" lvl="0" marL="0" rtl="0" algn="l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Algorithm:</a:t>
            </a:r>
            <a:endParaRPr b="1"/>
          </a:p>
          <a:p>
            <a:pPr indent="-311150" lvl="0" marL="457200" rtl="0" algn="l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for </a:t>
            </a:r>
            <a:r>
              <a:rPr i="1" lang="en"/>
              <a:t>c</a:t>
            </a:r>
            <a:r>
              <a:rPr lang="en"/>
              <a:t> = 1..</a:t>
            </a:r>
            <a:r>
              <a:rPr i="1" lang="en"/>
              <a:t>n</a:t>
            </a:r>
            <a:endParaRPr i="1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sizes(</a:t>
            </a:r>
            <a:r>
              <a:rPr i="1" lang="en"/>
              <a:t>c</a:t>
            </a:r>
            <a:r>
              <a:rPr lang="en"/>
              <a:t>) = 0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for </a:t>
            </a:r>
            <a:r>
              <a:rPr i="1" lang="en"/>
              <a:t>i</a:t>
            </a:r>
            <a:r>
              <a:rPr lang="en"/>
              <a:t> = 1..</a:t>
            </a:r>
            <a:r>
              <a:rPr i="1" lang="en"/>
              <a:t>n</a:t>
            </a:r>
            <a:endParaRPr i="1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i="1" lang="en"/>
              <a:t>    j</a:t>
            </a:r>
            <a:r>
              <a:rPr lang="en"/>
              <a:t> =</a:t>
            </a:r>
            <a:r>
              <a:rPr lang="en"/>
              <a:t> </a:t>
            </a:r>
            <a:r>
              <a:rPr b="1" lang="en"/>
              <a:t>P</a:t>
            </a:r>
            <a:r>
              <a:rPr baseline="-25000" lang="en"/>
              <a:t>i</a:t>
            </a:r>
            <a:endParaRPr baseline="-250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i="1" lang="en"/>
              <a:t>    c</a:t>
            </a:r>
            <a:r>
              <a:rPr lang="en"/>
              <a:t> = find_equal(Γ(</a:t>
            </a:r>
            <a:r>
              <a:rPr i="1" lang="en"/>
              <a:t>v</a:t>
            </a:r>
            <a:r>
              <a:rPr baseline="-25000" lang="en"/>
              <a:t>j</a:t>
            </a:r>
            <a:r>
              <a:rPr lang="en"/>
              <a:t> , </a:t>
            </a:r>
            <a:r>
              <a:rPr i="1" lang="en"/>
              <a:t>c</a:t>
            </a:r>
            <a:r>
              <a:rPr lang="en"/>
              <a:t>), sizes(</a:t>
            </a:r>
            <a:r>
              <a:rPr i="1" lang="en"/>
              <a:t>c</a:t>
            </a:r>
            <a:r>
              <a:rPr lang="en"/>
              <a:t>))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    V</a:t>
            </a:r>
            <a:r>
              <a:rPr baseline="-25000" lang="en"/>
              <a:t>c</a:t>
            </a:r>
            <a:r>
              <a:rPr lang="en"/>
              <a:t> = </a:t>
            </a:r>
            <a:r>
              <a:rPr b="1" lang="en"/>
              <a:t>V</a:t>
            </a:r>
            <a:r>
              <a:rPr baseline="-25000" lang="en"/>
              <a:t>c</a:t>
            </a:r>
            <a:r>
              <a:rPr lang="en"/>
              <a:t> ∪ {v</a:t>
            </a:r>
            <a:r>
              <a:rPr baseline="-25000" lang="en"/>
              <a:t>j</a:t>
            </a:r>
            <a:r>
              <a:rPr lang="en"/>
              <a:t>}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return S = {</a:t>
            </a:r>
            <a:r>
              <a:rPr b="1" lang="en"/>
              <a:t>V</a:t>
            </a:r>
            <a:r>
              <a:rPr baseline="-25000" lang="en"/>
              <a:t>1</a:t>
            </a:r>
            <a:r>
              <a:rPr lang="en"/>
              <a:t>, </a:t>
            </a:r>
            <a:r>
              <a:rPr b="1" lang="en"/>
              <a:t>V</a:t>
            </a:r>
            <a:r>
              <a:rPr baseline="-25000" lang="en"/>
              <a:t>2</a:t>
            </a:r>
            <a:r>
              <a:rPr lang="en"/>
              <a:t>, ..., </a:t>
            </a:r>
            <a:r>
              <a:rPr b="1" lang="en"/>
              <a:t>V</a:t>
            </a:r>
            <a:r>
              <a:rPr baseline="-25000" lang="en"/>
              <a:t>k</a:t>
            </a: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</a:t>
            </a:r>
            <a:r>
              <a:rPr lang="en"/>
              <a:t>Greedy Clique Covering (IG)</a:t>
            </a:r>
            <a:endParaRPr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729450" y="2078875"/>
            <a:ext cx="7688700" cy="27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Input:</a:t>
            </a:r>
            <a:r>
              <a:rPr lang="en"/>
              <a:t> graph </a:t>
            </a:r>
            <a:r>
              <a:rPr b="1" lang="en"/>
              <a:t>G</a:t>
            </a:r>
            <a:r>
              <a:rPr lang="en"/>
              <a:t> = </a:t>
            </a:r>
            <a:r>
              <a:rPr b="1" lang="en"/>
              <a:t>[V, E]</a:t>
            </a:r>
            <a:endParaRPr b="1"/>
          </a:p>
          <a:p>
            <a:pPr indent="0" lvl="0" marL="0" rtl="0" algn="l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Output:</a:t>
            </a:r>
            <a:r>
              <a:rPr lang="en"/>
              <a:t> clique covering </a:t>
            </a:r>
            <a:r>
              <a:rPr b="1" lang="en"/>
              <a:t>S</a:t>
            </a:r>
            <a:r>
              <a:rPr lang="en"/>
              <a:t> of </a:t>
            </a:r>
            <a:r>
              <a:rPr b="1" lang="en"/>
              <a:t>G</a:t>
            </a:r>
            <a:endParaRPr b="1"/>
          </a:p>
          <a:p>
            <a:pPr indent="0" lvl="0" marL="0" rtl="0" algn="l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</a:t>
            </a:r>
            <a:r>
              <a:rPr b="1" lang="en"/>
              <a:t>lgorithm:</a:t>
            </a:r>
            <a:endParaRPr b="1"/>
          </a:p>
          <a:p>
            <a:pPr indent="-311150" lvl="0" marL="457200" rtl="0" algn="l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P</a:t>
            </a:r>
            <a:r>
              <a:rPr lang="en"/>
              <a:t> = random permutation(1, 2, ..., </a:t>
            </a:r>
            <a:r>
              <a:rPr i="1" lang="en"/>
              <a:t>n</a:t>
            </a:r>
            <a:r>
              <a:rPr lang="en"/>
              <a:t>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while stopping criterion is not met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   {</a:t>
            </a:r>
            <a:r>
              <a:rPr b="1" lang="en"/>
              <a:t>V</a:t>
            </a:r>
            <a:r>
              <a:rPr baseline="-25000" lang="en"/>
              <a:t>1</a:t>
            </a:r>
            <a:r>
              <a:rPr lang="en"/>
              <a:t>, </a:t>
            </a:r>
            <a:r>
              <a:rPr b="1" lang="en"/>
              <a:t>V</a:t>
            </a:r>
            <a:r>
              <a:rPr baseline="-25000" lang="en"/>
              <a:t>2</a:t>
            </a:r>
            <a:r>
              <a:rPr lang="en"/>
              <a:t>, ..., </a:t>
            </a:r>
            <a:r>
              <a:rPr b="1" lang="en"/>
              <a:t>V</a:t>
            </a:r>
            <a:r>
              <a:rPr baseline="-25000" lang="en"/>
              <a:t>k</a:t>
            </a:r>
            <a:r>
              <a:rPr lang="en"/>
              <a:t>} = </a:t>
            </a:r>
            <a:r>
              <a:rPr b="1" lang="en"/>
              <a:t>GCC</a:t>
            </a:r>
            <a:r>
              <a:rPr lang="en"/>
              <a:t>(</a:t>
            </a:r>
            <a:r>
              <a:rPr b="1" lang="en"/>
              <a:t>G</a:t>
            </a:r>
            <a:r>
              <a:rPr lang="en"/>
              <a:t>, </a:t>
            </a:r>
            <a:r>
              <a:rPr b="1" lang="en"/>
              <a:t>P</a:t>
            </a:r>
            <a:r>
              <a:rPr lang="en"/>
              <a:t>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   with p</a:t>
            </a:r>
            <a:r>
              <a:rPr baseline="-25000" lang="en"/>
              <a:t>rev</a:t>
            </a:r>
            <a:r>
              <a:rPr lang="en"/>
              <a:t> probability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       </a:t>
            </a:r>
            <a:r>
              <a:rPr b="1" lang="en"/>
              <a:t>P</a:t>
            </a:r>
            <a:r>
              <a:rPr lang="en"/>
              <a:t> = [</a:t>
            </a:r>
            <a:r>
              <a:rPr b="1" lang="en"/>
              <a:t>V</a:t>
            </a:r>
            <a:r>
              <a:rPr baseline="-25000" lang="en"/>
              <a:t>k</a:t>
            </a:r>
            <a:r>
              <a:rPr lang="en"/>
              <a:t>, </a:t>
            </a:r>
            <a:r>
              <a:rPr b="1" lang="en"/>
              <a:t>V</a:t>
            </a:r>
            <a:r>
              <a:rPr baseline="-25000" lang="en"/>
              <a:t>k−1</a:t>
            </a:r>
            <a:r>
              <a:rPr lang="en"/>
              <a:t>, ..., </a:t>
            </a:r>
            <a:r>
              <a:rPr b="1" lang="en"/>
              <a:t>V</a:t>
            </a:r>
            <a:r>
              <a:rPr baseline="-25000" lang="en"/>
              <a:t>1</a:t>
            </a:r>
            <a:r>
              <a:rPr lang="en"/>
              <a:t>]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   else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       </a:t>
            </a:r>
            <a:r>
              <a:rPr b="1" lang="en"/>
              <a:t>P</a:t>
            </a:r>
            <a:r>
              <a:rPr lang="en"/>
              <a:t> = random permutation(</a:t>
            </a:r>
            <a:r>
              <a:rPr b="1" lang="en"/>
              <a:t>V</a:t>
            </a:r>
            <a:r>
              <a:rPr baseline="-25000" lang="en"/>
              <a:t>1</a:t>
            </a:r>
            <a:r>
              <a:rPr lang="en"/>
              <a:t>, </a:t>
            </a:r>
            <a:r>
              <a:rPr b="1" lang="en"/>
              <a:t>V</a:t>
            </a:r>
            <a:r>
              <a:rPr baseline="-25000" lang="en"/>
              <a:t>2</a:t>
            </a:r>
            <a:r>
              <a:rPr lang="en"/>
              <a:t>, ..., </a:t>
            </a:r>
            <a:r>
              <a:rPr b="1" lang="en"/>
              <a:t>V</a:t>
            </a:r>
            <a:r>
              <a:rPr baseline="-25000" lang="en"/>
              <a:t>k</a:t>
            </a:r>
            <a:r>
              <a:rPr lang="en"/>
              <a:t>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   if </a:t>
            </a:r>
            <a:r>
              <a:rPr b="1" lang="en"/>
              <a:t>ϑ</a:t>
            </a:r>
            <a:r>
              <a:rPr lang="en"/>
              <a:t>(</a:t>
            </a:r>
            <a:r>
              <a:rPr b="1" lang="en"/>
              <a:t>G</a:t>
            </a:r>
            <a:r>
              <a:rPr lang="en"/>
              <a:t>) is known and </a:t>
            </a:r>
            <a:r>
              <a:rPr i="1" lang="en"/>
              <a:t>k</a:t>
            </a:r>
            <a:r>
              <a:rPr lang="en"/>
              <a:t> = </a:t>
            </a:r>
            <a:r>
              <a:rPr b="1" lang="en"/>
              <a:t>ϑ</a:t>
            </a:r>
            <a:r>
              <a:rPr lang="en"/>
              <a:t>(</a:t>
            </a:r>
            <a:r>
              <a:rPr b="1" lang="en"/>
              <a:t>G</a:t>
            </a:r>
            <a:r>
              <a:rPr lang="en"/>
              <a:t>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       return </a:t>
            </a:r>
            <a:r>
              <a:rPr b="1" lang="en"/>
              <a:t>S</a:t>
            </a:r>
            <a:r>
              <a:rPr lang="en"/>
              <a:t> = {</a:t>
            </a:r>
            <a:r>
              <a:rPr b="1" lang="en"/>
              <a:t>V</a:t>
            </a:r>
            <a:r>
              <a:rPr lang="en"/>
              <a:t>1, </a:t>
            </a:r>
            <a:r>
              <a:rPr b="1" lang="en"/>
              <a:t>V</a:t>
            </a:r>
            <a:r>
              <a:rPr lang="en"/>
              <a:t>2, ..., </a:t>
            </a:r>
            <a:r>
              <a:rPr b="1" lang="en"/>
              <a:t>V</a:t>
            </a:r>
            <a:r>
              <a:rPr lang="en"/>
              <a:t>k}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return </a:t>
            </a:r>
            <a:r>
              <a:rPr b="1" lang="en"/>
              <a:t>S</a:t>
            </a:r>
            <a:r>
              <a:rPr lang="en"/>
              <a:t> = {</a:t>
            </a:r>
            <a:r>
              <a:rPr b="1" lang="en"/>
              <a:t>V</a:t>
            </a:r>
            <a:r>
              <a:rPr baseline="-25000" lang="en"/>
              <a:t>1</a:t>
            </a:r>
            <a:r>
              <a:rPr lang="en"/>
              <a:t>, </a:t>
            </a:r>
            <a:r>
              <a:rPr b="1" lang="en"/>
              <a:t>V</a:t>
            </a:r>
            <a:r>
              <a:rPr baseline="-25000" lang="en"/>
              <a:t>2</a:t>
            </a:r>
            <a:r>
              <a:rPr lang="en"/>
              <a:t>, ..., </a:t>
            </a:r>
            <a:r>
              <a:rPr b="1" lang="en"/>
              <a:t>V</a:t>
            </a:r>
            <a:r>
              <a:rPr baseline="-25000" lang="en"/>
              <a:t>k</a:t>
            </a: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2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362100" y="540225"/>
            <a:ext cx="81045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Performance </a:t>
            </a:r>
            <a:r>
              <a:rPr lang="en" sz="2400"/>
              <a:t>Comparison for Small Graph</a:t>
            </a:r>
            <a:endParaRPr sz="2400"/>
          </a:p>
        </p:txBody>
      </p:sp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5500"/>
            <a:ext cx="9143999" cy="3521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25" y="0"/>
            <a:ext cx="845753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/>
        </p:nvSpPr>
        <p:spPr>
          <a:xfrm>
            <a:off x="321200" y="494200"/>
            <a:ext cx="8223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Performance Comparison on DIMACS Dataset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2" name="Google Shape;2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8400"/>
            <a:ext cx="9143999" cy="3028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16725" y="1170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Vertex Clique Cover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Clique Cover Decision Problem: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Given a graph G(V, E) and a number K, we need to answer yes or no if we can partition V(G) in K cliques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Minimum Clique Cover Problem: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Given a graph G(V, E), we need to output the smallest number for which clique cover exists. This number is called the clique cover number.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 this presentation we will discuss some algorithms regarding these problems. As already discussed, we can derive a solution for clique cover decision problem from clique cover number and vice versa.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/>
        </p:nvSpPr>
        <p:spPr>
          <a:xfrm>
            <a:off x="321200" y="494200"/>
            <a:ext cx="8223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Performance Comparison on DIMACS Dataset(continue)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8" name="Google Shape;2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8400"/>
            <a:ext cx="9143999" cy="3259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/>
        </p:nvSpPr>
        <p:spPr>
          <a:xfrm>
            <a:off x="1140575" y="4416900"/>
            <a:ext cx="23004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Greedy Clique Cover Size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33"/>
          <p:cNvSpPr txBox="1"/>
          <p:nvPr/>
        </p:nvSpPr>
        <p:spPr>
          <a:xfrm>
            <a:off x="5671100" y="4440000"/>
            <a:ext cx="29724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Iterated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Greedy Clique Cover Size</a:t>
            </a:r>
            <a:endParaRPr b="1"/>
          </a:p>
        </p:txBody>
      </p:sp>
      <p:sp>
        <p:nvSpPr>
          <p:cNvPr id="255" name="Google Shape;255;p33"/>
          <p:cNvSpPr/>
          <p:nvPr/>
        </p:nvSpPr>
        <p:spPr>
          <a:xfrm>
            <a:off x="883925" y="4532000"/>
            <a:ext cx="256800" cy="1776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3"/>
          <p:cNvSpPr/>
          <p:nvPr/>
        </p:nvSpPr>
        <p:spPr>
          <a:xfrm>
            <a:off x="5414300" y="4540350"/>
            <a:ext cx="256800" cy="1776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4288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2460950" y="1936100"/>
            <a:ext cx="443100" cy="3498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3593075" y="1936100"/>
            <a:ext cx="443100" cy="3498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3010675" y="2869950"/>
            <a:ext cx="443100" cy="3498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1436925" y="3418900"/>
            <a:ext cx="443100" cy="34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2685675" y="4072825"/>
            <a:ext cx="443100" cy="34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5217375" y="1586300"/>
            <a:ext cx="443100" cy="34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5113200" y="2396850"/>
            <a:ext cx="443100" cy="34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6245300" y="2396850"/>
            <a:ext cx="443100" cy="34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6304400" y="1586300"/>
            <a:ext cx="443100" cy="34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cxnSp>
        <p:nvCxnSpPr>
          <p:cNvPr id="107" name="Google Shape;107;p15"/>
          <p:cNvCxnSpPr>
            <a:stCxn id="98" idx="6"/>
            <a:endCxn id="99" idx="2"/>
          </p:cNvCxnSpPr>
          <p:nvPr/>
        </p:nvCxnSpPr>
        <p:spPr>
          <a:xfrm>
            <a:off x="2904050" y="2111000"/>
            <a:ext cx="68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5"/>
          <p:cNvCxnSpPr>
            <a:stCxn id="100" idx="7"/>
          </p:cNvCxnSpPr>
          <p:nvPr/>
        </p:nvCxnSpPr>
        <p:spPr>
          <a:xfrm flipH="1" rot="10800000">
            <a:off x="3388885" y="2263277"/>
            <a:ext cx="356700" cy="6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5"/>
          <p:cNvCxnSpPr>
            <a:stCxn id="98" idx="4"/>
            <a:endCxn id="100" idx="1"/>
          </p:cNvCxnSpPr>
          <p:nvPr/>
        </p:nvCxnSpPr>
        <p:spPr>
          <a:xfrm>
            <a:off x="2682500" y="2285900"/>
            <a:ext cx="393000" cy="6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5"/>
          <p:cNvCxnSpPr>
            <a:stCxn id="101" idx="7"/>
            <a:endCxn id="98" idx="3"/>
          </p:cNvCxnSpPr>
          <p:nvPr/>
        </p:nvCxnSpPr>
        <p:spPr>
          <a:xfrm flipH="1" rot="10800000">
            <a:off x="1815135" y="2234727"/>
            <a:ext cx="710700" cy="12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5"/>
          <p:cNvCxnSpPr>
            <a:stCxn id="102" idx="0"/>
            <a:endCxn id="100" idx="4"/>
          </p:cNvCxnSpPr>
          <p:nvPr/>
        </p:nvCxnSpPr>
        <p:spPr>
          <a:xfrm flipH="1" rot="10800000">
            <a:off x="2907225" y="3219625"/>
            <a:ext cx="324900" cy="8532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5"/>
          <p:cNvCxnSpPr>
            <a:stCxn id="101" idx="5"/>
            <a:endCxn id="102" idx="1"/>
          </p:cNvCxnSpPr>
          <p:nvPr/>
        </p:nvCxnSpPr>
        <p:spPr>
          <a:xfrm>
            <a:off x="1815135" y="3717473"/>
            <a:ext cx="935400" cy="40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5"/>
          <p:cNvCxnSpPr>
            <a:stCxn id="103" idx="2"/>
            <a:endCxn id="99" idx="6"/>
          </p:cNvCxnSpPr>
          <p:nvPr/>
        </p:nvCxnSpPr>
        <p:spPr>
          <a:xfrm flipH="1">
            <a:off x="4036275" y="1761200"/>
            <a:ext cx="1181100" cy="3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5"/>
          <p:cNvCxnSpPr>
            <a:stCxn id="104" idx="0"/>
            <a:endCxn id="103" idx="4"/>
          </p:cNvCxnSpPr>
          <p:nvPr/>
        </p:nvCxnSpPr>
        <p:spPr>
          <a:xfrm flipH="1" rot="10800000">
            <a:off x="5334750" y="1936050"/>
            <a:ext cx="104100" cy="4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5"/>
          <p:cNvCxnSpPr>
            <a:stCxn id="106" idx="2"/>
            <a:endCxn id="103" idx="6"/>
          </p:cNvCxnSpPr>
          <p:nvPr/>
        </p:nvCxnSpPr>
        <p:spPr>
          <a:xfrm rot="10800000">
            <a:off x="5660600" y="1761200"/>
            <a:ext cx="64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5"/>
          <p:cNvCxnSpPr>
            <a:stCxn id="104" idx="6"/>
            <a:endCxn id="105" idx="2"/>
          </p:cNvCxnSpPr>
          <p:nvPr/>
        </p:nvCxnSpPr>
        <p:spPr>
          <a:xfrm>
            <a:off x="5556300" y="2571750"/>
            <a:ext cx="68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>
            <a:stCxn id="105" idx="0"/>
            <a:endCxn id="106" idx="4"/>
          </p:cNvCxnSpPr>
          <p:nvPr/>
        </p:nvCxnSpPr>
        <p:spPr>
          <a:xfrm flipH="1" rot="10800000">
            <a:off x="6466850" y="1936050"/>
            <a:ext cx="59100" cy="4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5"/>
          <p:cNvCxnSpPr>
            <a:stCxn id="105" idx="1"/>
            <a:endCxn id="103" idx="5"/>
          </p:cNvCxnSpPr>
          <p:nvPr/>
        </p:nvCxnSpPr>
        <p:spPr>
          <a:xfrm rot="10800000">
            <a:off x="5595590" y="1884977"/>
            <a:ext cx="714600" cy="5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5"/>
          <p:cNvCxnSpPr>
            <a:stCxn id="106" idx="3"/>
            <a:endCxn id="104" idx="7"/>
          </p:cNvCxnSpPr>
          <p:nvPr/>
        </p:nvCxnSpPr>
        <p:spPr>
          <a:xfrm flipH="1">
            <a:off x="5491490" y="1884873"/>
            <a:ext cx="877800" cy="5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5"/>
          <p:cNvSpPr txBox="1"/>
          <p:nvPr/>
        </p:nvSpPr>
        <p:spPr>
          <a:xfrm>
            <a:off x="755075" y="675250"/>
            <a:ext cx="61191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Lato"/>
                <a:ea typeface="Lato"/>
                <a:cs typeface="Lato"/>
                <a:sym typeface="Lato"/>
              </a:rPr>
              <a:t>Let’s look at an example...</a:t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/>
          <p:nvPr/>
        </p:nvSpPr>
        <p:spPr>
          <a:xfrm>
            <a:off x="2460950" y="1936100"/>
            <a:ext cx="443100" cy="3498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3593075" y="1936100"/>
            <a:ext cx="443100" cy="3498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3010675" y="2869950"/>
            <a:ext cx="443100" cy="3498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1436925" y="3418900"/>
            <a:ext cx="443100" cy="34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2685675" y="4072825"/>
            <a:ext cx="443100" cy="34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5217375" y="1586300"/>
            <a:ext cx="443100" cy="34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5113200" y="2396850"/>
            <a:ext cx="443100" cy="34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6245300" y="2396850"/>
            <a:ext cx="443100" cy="34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6304400" y="1586300"/>
            <a:ext cx="443100" cy="34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cxnSp>
        <p:nvCxnSpPr>
          <p:cNvPr id="134" name="Google Shape;134;p16"/>
          <p:cNvCxnSpPr>
            <a:stCxn id="125" idx="6"/>
            <a:endCxn id="126" idx="2"/>
          </p:cNvCxnSpPr>
          <p:nvPr/>
        </p:nvCxnSpPr>
        <p:spPr>
          <a:xfrm>
            <a:off x="2904050" y="2111000"/>
            <a:ext cx="68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6"/>
          <p:cNvCxnSpPr>
            <a:stCxn id="127" idx="7"/>
          </p:cNvCxnSpPr>
          <p:nvPr/>
        </p:nvCxnSpPr>
        <p:spPr>
          <a:xfrm flipH="1" rot="10800000">
            <a:off x="3388885" y="2263277"/>
            <a:ext cx="356700" cy="6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6"/>
          <p:cNvCxnSpPr>
            <a:stCxn id="125" idx="4"/>
            <a:endCxn id="127" idx="1"/>
          </p:cNvCxnSpPr>
          <p:nvPr/>
        </p:nvCxnSpPr>
        <p:spPr>
          <a:xfrm>
            <a:off x="2682500" y="2285900"/>
            <a:ext cx="393000" cy="6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6"/>
          <p:cNvCxnSpPr>
            <a:stCxn id="128" idx="7"/>
            <a:endCxn id="125" idx="3"/>
          </p:cNvCxnSpPr>
          <p:nvPr/>
        </p:nvCxnSpPr>
        <p:spPr>
          <a:xfrm flipH="1" rot="10800000">
            <a:off x="1815135" y="2234727"/>
            <a:ext cx="710700" cy="12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6"/>
          <p:cNvCxnSpPr>
            <a:stCxn id="129" idx="0"/>
            <a:endCxn id="127" idx="4"/>
          </p:cNvCxnSpPr>
          <p:nvPr/>
        </p:nvCxnSpPr>
        <p:spPr>
          <a:xfrm flipH="1" rot="10800000">
            <a:off x="2907225" y="3219625"/>
            <a:ext cx="324900" cy="8532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6"/>
          <p:cNvCxnSpPr>
            <a:stCxn id="128" idx="5"/>
            <a:endCxn id="129" idx="1"/>
          </p:cNvCxnSpPr>
          <p:nvPr/>
        </p:nvCxnSpPr>
        <p:spPr>
          <a:xfrm>
            <a:off x="1815135" y="3717473"/>
            <a:ext cx="935400" cy="40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6"/>
          <p:cNvCxnSpPr>
            <a:stCxn id="130" idx="2"/>
            <a:endCxn id="126" idx="6"/>
          </p:cNvCxnSpPr>
          <p:nvPr/>
        </p:nvCxnSpPr>
        <p:spPr>
          <a:xfrm flipH="1">
            <a:off x="4036275" y="1761200"/>
            <a:ext cx="1181100" cy="3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6"/>
          <p:cNvCxnSpPr>
            <a:stCxn id="131" idx="0"/>
            <a:endCxn id="130" idx="4"/>
          </p:cNvCxnSpPr>
          <p:nvPr/>
        </p:nvCxnSpPr>
        <p:spPr>
          <a:xfrm flipH="1" rot="10800000">
            <a:off x="5334750" y="1936050"/>
            <a:ext cx="104100" cy="4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6"/>
          <p:cNvCxnSpPr>
            <a:stCxn id="133" idx="2"/>
            <a:endCxn id="130" idx="6"/>
          </p:cNvCxnSpPr>
          <p:nvPr/>
        </p:nvCxnSpPr>
        <p:spPr>
          <a:xfrm rot="10800000">
            <a:off x="5660600" y="1761200"/>
            <a:ext cx="64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6"/>
          <p:cNvCxnSpPr>
            <a:stCxn id="131" idx="6"/>
            <a:endCxn id="132" idx="2"/>
          </p:cNvCxnSpPr>
          <p:nvPr/>
        </p:nvCxnSpPr>
        <p:spPr>
          <a:xfrm>
            <a:off x="5556300" y="2571750"/>
            <a:ext cx="68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6"/>
          <p:cNvCxnSpPr>
            <a:stCxn id="132" idx="0"/>
            <a:endCxn id="133" idx="4"/>
          </p:cNvCxnSpPr>
          <p:nvPr/>
        </p:nvCxnSpPr>
        <p:spPr>
          <a:xfrm flipH="1" rot="10800000">
            <a:off x="6466850" y="1936050"/>
            <a:ext cx="59100" cy="4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6"/>
          <p:cNvCxnSpPr>
            <a:stCxn id="132" idx="1"/>
            <a:endCxn id="130" idx="5"/>
          </p:cNvCxnSpPr>
          <p:nvPr/>
        </p:nvCxnSpPr>
        <p:spPr>
          <a:xfrm rot="10800000">
            <a:off x="5595590" y="1884977"/>
            <a:ext cx="714600" cy="5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6"/>
          <p:cNvCxnSpPr>
            <a:stCxn id="133" idx="3"/>
            <a:endCxn id="131" idx="7"/>
          </p:cNvCxnSpPr>
          <p:nvPr/>
        </p:nvCxnSpPr>
        <p:spPr>
          <a:xfrm flipH="1">
            <a:off x="5491490" y="1884873"/>
            <a:ext cx="877800" cy="5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16"/>
          <p:cNvSpPr txBox="1"/>
          <p:nvPr/>
        </p:nvSpPr>
        <p:spPr>
          <a:xfrm>
            <a:off x="755075" y="675250"/>
            <a:ext cx="61191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Lato"/>
                <a:ea typeface="Lato"/>
                <a:cs typeface="Lato"/>
                <a:sym typeface="Lato"/>
              </a:rPr>
              <a:t>Let’s look at a scenario...</a:t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2181025" y="1516225"/>
            <a:ext cx="2181000" cy="185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1271300" y="3032450"/>
            <a:ext cx="2117700" cy="1749600"/>
          </a:xfrm>
          <a:prstGeom prst="ellipse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4863575" y="1212975"/>
            <a:ext cx="2181000" cy="1924500"/>
          </a:xfrm>
          <a:prstGeom prst="ellipse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We Have Covered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Brute Force and Exact Algorithm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Sum over Subset DP</a:t>
            </a:r>
            <a:endParaRPr sz="12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Approximation Algorithms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Heuristic Metaheuristic Algorithms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Tabu Search for Vertex Clique Cover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Greedy Clique Cover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Iterative Greedy Clique Cover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10 Randomly generated graphs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DIMACS ( Center for Discrete Mathematics and Theoretical Computer Science)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Implementation challenge for NP-hard problems (1993)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21 graphs with different edge density,nodes and edges 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graphicFrame>
        <p:nvGraphicFramePr>
          <p:cNvPr id="168" name="Google Shape;168;p19"/>
          <p:cNvGraphicFramePr/>
          <p:nvPr/>
        </p:nvGraphicFramePr>
        <p:xfrm>
          <a:off x="729450" y="19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{68A4BA0F-87FE-4012-B295-0051D5CD8E13}</a:tableStyleId>
              </a:tblPr>
              <a:tblGrid>
                <a:gridCol w="2562900"/>
                <a:gridCol w="2562900"/>
                <a:gridCol w="2562900"/>
              </a:tblGrid>
              <a:tr h="242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Graph Name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Nodes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Edges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242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Gnp10_0.2.clq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42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Gnp11_0.2.clq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42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Gnp13_0.2.clq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42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Gnp14_0.2.clq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22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42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Gnp16_0.2.clq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27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42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Gnp17_0.2.clq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26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42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Gnp19_0.2.clq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42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Gnp21_0.2.clq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38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42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Gnp22_0.2.clq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42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Gnp24_0.2.clq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52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538" y="719300"/>
            <a:ext cx="7606925" cy="42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729450" y="608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 Force Algorithm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729450" y="1426525"/>
            <a:ext cx="8095800" cy="29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Step 1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: Find the power set of </a:t>
            </a:r>
            <a:r>
              <a:rPr b="1"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where </a:t>
            </a:r>
            <a:r>
              <a:rPr b="1"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is the set of vertices of graph </a:t>
            </a:r>
            <a:r>
              <a:rPr b="1"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Step 2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: Take an empty list </a:t>
            </a:r>
            <a:r>
              <a:rPr b="1"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Step 3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: Take every element(which is actually a subset of V) of </a:t>
            </a:r>
            <a:r>
              <a:rPr b="1"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P(V)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and check whether it’s a complete subgraph or clique then add this to list </a:t>
            </a:r>
            <a:r>
              <a:rPr b="1"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 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otherwise skip the element.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Step 4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: Find all possible subsets of </a:t>
            </a:r>
            <a:r>
              <a:rPr b="1"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of size </a:t>
            </a:r>
            <a:r>
              <a:rPr b="1"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Step 5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: Take every subsets and check whether it covers all vertices of </a:t>
            </a:r>
            <a:r>
              <a:rPr b="1"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or not.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